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notesMasterIdLst>
    <p:notesMasterId r:id="rId40"/>
  </p:notesMasterIdLst>
  <p:sldIdLst>
    <p:sldId id="303" r:id="rId2"/>
    <p:sldId id="373" r:id="rId3"/>
    <p:sldId id="289" r:id="rId4"/>
    <p:sldId id="305" r:id="rId5"/>
    <p:sldId id="268" r:id="rId6"/>
    <p:sldId id="319" r:id="rId7"/>
    <p:sldId id="328" r:id="rId8"/>
    <p:sldId id="267" r:id="rId9"/>
    <p:sldId id="318" r:id="rId10"/>
    <p:sldId id="335" r:id="rId11"/>
    <p:sldId id="286" r:id="rId12"/>
    <p:sldId id="336" r:id="rId13"/>
    <p:sldId id="290" r:id="rId14"/>
    <p:sldId id="374" r:id="rId15"/>
    <p:sldId id="375" r:id="rId16"/>
    <p:sldId id="376" r:id="rId17"/>
    <p:sldId id="377" r:id="rId18"/>
    <p:sldId id="379" r:id="rId19"/>
    <p:sldId id="380" r:id="rId20"/>
    <p:sldId id="326" r:id="rId21"/>
    <p:sldId id="378" r:id="rId22"/>
    <p:sldId id="321" r:id="rId23"/>
    <p:sldId id="292" r:id="rId24"/>
    <p:sldId id="293" r:id="rId25"/>
    <p:sldId id="381" r:id="rId26"/>
    <p:sldId id="295" r:id="rId27"/>
    <p:sldId id="327" r:id="rId28"/>
    <p:sldId id="296" r:id="rId29"/>
    <p:sldId id="297" r:id="rId30"/>
    <p:sldId id="306" r:id="rId31"/>
    <p:sldId id="307" r:id="rId32"/>
    <p:sldId id="308" r:id="rId33"/>
    <p:sldId id="309" r:id="rId34"/>
    <p:sldId id="310" r:id="rId35"/>
    <p:sldId id="383" r:id="rId36"/>
    <p:sldId id="312" r:id="rId37"/>
    <p:sldId id="382" r:id="rId38"/>
    <p:sldId id="38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FA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19E8306C-00A9-41DD-9989-24903147547C}" type="datetimeFigureOut">
              <a:rPr lang="en-US"/>
              <a:pPr>
                <a:defRPr/>
              </a:pPr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BD1D61-D798-4F88-A9F2-4510A0842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562F1-9363-4394-AFFF-DDAF510CA6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24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5CAA9-22C7-459A-9B29-745753C10D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6351C-3A7E-4C02-972F-91068A7151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8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56F9A-4D7E-4CC3-9233-6EDE87818E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991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D37E0-3F69-4681-B501-6DE9E3A3BC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9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46691-6CCA-4CC7-881D-E84F594A15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179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46691-6CCA-4CC7-881D-E84F594A15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08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10182-2216-4A9A-A2ED-D8FA9CC65F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454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D6402-4994-423F-9B32-DE3195B039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03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79208-548C-4F6D-9F1F-CD612EE2EB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68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7B6BC-A5EC-4FBA-9D96-AAB5042B6D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8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DF110-E2D6-4A41-9821-5FE6083AF46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07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44ABB-CEEE-4E3D-ADC4-8DE6D6765B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36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4A2D1-B90A-4B60-9A57-1A3A53122F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9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2E9A3-5D1B-4839-9F7B-B149002F6A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14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0BC34-3E0A-4FA7-A9D0-D3DB8A97E8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38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8B2B6-E9AD-4389-BC42-CDDFFD004B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8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E846691-6CCA-4CC7-881D-E84F594A15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570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  <p:sldLayoutId id="21474840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SALMONELLA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105400"/>
            <a:ext cx="2590800" cy="9144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AU" altLang="en-US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Dr.R.S.Gopika</a:t>
            </a: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Prof &amp;Head ,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Dept of Pathology</a:t>
            </a:r>
            <a:b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AU" altLang="en-US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SKHMC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XYLOSE  LYSINE  DESOXYCHOLATE (XLD) 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 selective and differential medium for the recovery of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Salmonella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b="1" i="1" dirty="0" err="1" smtClean="0">
                <a:solidFill>
                  <a:schemeClr val="accent2">
                    <a:lumMod val="50000"/>
                  </a:schemeClr>
                </a:solidFill>
              </a:rPr>
              <a:t>shigella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 species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1371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XYLOSE LYSINE DESOXYCHOLATE (XLD) AGAR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Salmonella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species: red colonies, some with black centers. The agar itself will turn red due to the presence of Salmonella type colonies.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i="1" dirty="0" err="1" smtClean="0">
                <a:solidFill>
                  <a:schemeClr val="accent2">
                    <a:lumMod val="50000"/>
                  </a:schemeClr>
                </a:solidFill>
              </a:rPr>
              <a:t>Shigella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species: red colonies.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Pseudomonas </a:t>
            </a:r>
            <a:r>
              <a:rPr lang="en-US" b="1" i="1" dirty="0" err="1" smtClean="0">
                <a:solidFill>
                  <a:schemeClr val="accent2">
                    <a:lumMod val="50000"/>
                  </a:schemeClr>
                </a:solidFill>
              </a:rPr>
              <a:t>aeruginosa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 pink, flat, rough colonies.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Hektoen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enteric agar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Colonies blue green with black centers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Antigenic structure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10058400" cy="38862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 Ag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 Ag  -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Surface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Ags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–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Vi [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virulece,ST,renders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bac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agglutinable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by O serum]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F Ag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M Ag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responsible for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mucoid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nature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N Ag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Rough strain-   R Ag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 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Part of cell wall LPS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ST, resist boiling up to 2 hrs 30 min.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Less immunogenic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Appears and disappears early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Indicate recent infection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Widal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test O Ag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S.typhi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is used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 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LT,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immunogenic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Widal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test H Ag of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S.typhi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typhi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A&amp;B are  used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Appears and disappears late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Indicate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convalesent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stage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Pathogenesis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3886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Infective dose – 10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-10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bacilli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MoT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– contaminated food and water.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Typhi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paratyphi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(4:1)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Carrier sate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Fecal carriers  - multiply in GB &amp; shed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’ Stool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Urinary carriers - multiply in Kidney shed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’ urine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Carrier sate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Convalesent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carriers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3 weeks to 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monthes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after clinical cure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Temporary carriers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3 months to 1 year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Chronic carriers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more than 1 year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CLINICAL MANIFESTATIONS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Salmonellosis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Enteric fever (typhoid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fever,less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severe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parathyphoid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fever)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Gastro enteritis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Bacteremia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with or with out metastatic   infections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Asymtomatic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carrier state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Gastroenteritis &amp; food poisoning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41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Source –contaminated poultry, milk ,milk products, meat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Infectious dose - 10</a:t>
            </a:r>
            <a:r>
              <a:rPr lang="en-US" baseline="30000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CFU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Contaminated food – bacteria, toxins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IP- 8-48 hrs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Classification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191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Early /clinical-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Typhoidal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 non -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typhoidal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Antigenic classification –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sero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group based on O antigens-A,B,CD,E- 67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serogroups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Molecular classification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– DNA hybridization -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S.enterica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(6 sub species –each – serotypes based on O,H antigens),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S.bongori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C/M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N,Vom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abd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pain, fever, HA, malaise, shivering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Stool watery ,green ,offensive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371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Typhoid fever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Enteric fever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IP- 10-14 days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019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from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ileal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mucosa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                   7-10 days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   blood  [1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°bacterimic phase]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              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      to liver GB,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spl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, kid, BM- multiply,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                                  enter blood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[2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°bacterimic phase]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From GB it enters intestine,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peyers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patches ,other gut lymphoid tissue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tissue get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inflammed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-necrosis, sloughing – typhoid ulcers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699" name="Down Arrow 3"/>
          <p:cNvSpPr>
            <a:spLocks noChangeArrowheads="1"/>
          </p:cNvSpPr>
          <p:nvPr/>
        </p:nvSpPr>
        <p:spPr bwMode="auto">
          <a:xfrm>
            <a:off x="3962400" y="1143000"/>
            <a:ext cx="2286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700" name="Down Arrow 4"/>
          <p:cNvSpPr>
            <a:spLocks noChangeArrowheads="1"/>
          </p:cNvSpPr>
          <p:nvPr/>
        </p:nvSpPr>
        <p:spPr bwMode="auto">
          <a:xfrm>
            <a:off x="3200400" y="3200400"/>
            <a:ext cx="152400" cy="838200"/>
          </a:xfrm>
          <a:prstGeom prst="downArrow">
            <a:avLst>
              <a:gd name="adj1" fmla="val 50000"/>
              <a:gd name="adj2" fmla="val 5000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701" name="Down Arrow 5"/>
          <p:cNvSpPr>
            <a:spLocks noChangeArrowheads="1"/>
          </p:cNvSpPr>
          <p:nvPr/>
        </p:nvSpPr>
        <p:spPr bwMode="auto">
          <a:xfrm>
            <a:off x="4267200" y="2057400"/>
            <a:ext cx="1524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702" name="Down Arrow 6"/>
          <p:cNvSpPr>
            <a:spLocks noChangeArrowheads="1"/>
          </p:cNvSpPr>
          <p:nvPr/>
        </p:nvSpPr>
        <p:spPr bwMode="auto">
          <a:xfrm>
            <a:off x="3505200" y="4724400"/>
            <a:ext cx="1524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Enteric fever  -pathology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Payers patches – longitudinal ulcers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Others –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circu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irregular swollen, undermined edges, smooth floor.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C/F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Dry cough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epistasis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anorexia, dull HA,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abd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tenderness, discomfort, constipation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Step ladder temp for 1-10 days with relative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bradycardia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Rose spots on chest –rash[2-4 mm in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,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discreate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irregular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macules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on chest fade after 3-4 days.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Hepatospleenomagaly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Complications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intestinal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haeg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perforations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Neurological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Rare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Meningitis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Muttering delirium and coma vigil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Bacteraemia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&amp; metastatic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ds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Meningitis in neonate, young children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Abscess in any organs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 Chronic  carrier state</a:t>
            </a:r>
            <a:b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1-5% of cases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Continue to excrete organism in their stool more than 1 yr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   Common in females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Gallbladder reservoir.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LAB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Culture- stool, urine, blood [7-10 days]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Serological test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Widal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agglutination test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O,H,Vi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Ags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ELISA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Immunobloting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indirect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haemagglutination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test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IgM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WIDAL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Slide test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Tube test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Salmonella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typhi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Salmon Eberth – 1885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PRINCIPLE: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953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Bacterial suspension which carry antigen will agglutinate on exposure to antibodies to salmonella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REAGENTS: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1.  Antigen suspension, S.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typhi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O.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 Antigen suspension, S.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typhi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H.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3.  Antigen suspension, S.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paratyphi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‘AH’.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4.  Antigen suspension, S.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paratyphi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‘BH’.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5.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Polyspecific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positive control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 Glass Slides with 6 reaction circles and Mixing sticks.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SAMPLE : 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Fresh serum is preferred.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371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SLIDE TEST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1.  Place one drop of positive control on one reaction circles of the slide.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2.  Pipette one drop of Isotonic saline on the next reaction circle. (-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Control)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3.  Pipette one drop of the patient serum to  the remaining four reaction circles.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4.  Add one drop of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Widal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TEST antigen suspension ‘H’ to the first two reaction circles. (PC &amp; NC)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5.  Add one drop each of ‘O’, ‘H’, ‘AH’ and ‘BH’ antigens to the remaining four reaction circles.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6.  Mix contents of each circle uniformly over the entire circle with separate mixing sticks.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7.  Rock the slide, gently back and forth and observe for agglutination macroscopically within one minute.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562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TUBE TEST METHOD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1.  Take 4 sets of 8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Kann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tubes/test tubes and label them 1 to 8 for O, H, AH and BH antibody detection.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2.  Pipette into the tube No.1 of all sets 1.9 ml of isotonic saline.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3. To each of the remaining tubes (2 to 8) add 1.0 ml of isotonic saline.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4. To the tube No.1 tube in each row add 0.1 ml of the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  serum sample to be tested and mix well.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5. Transfer 1.0 ml of the diluted serum from tube no.1 to tube no.2 and mix well.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6. Transfer 1.0 ml of the diluted sample from tube no.2 to tube no.3 and mix well.  Continue this serial dilution till tube no.7 in each set.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7.   Discard 1.0 ml of the diluted serum from tube No.7 of each set.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8.  Tube No.8 in all the sets,  serves as a saline control.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Now the dilution of the serum sample achieved in each set is as follows: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9. To all the tubes (1 to 8) of each set add one drop of the respective WIDALTEST antigen suspension (O, H, AH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andBH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) from the reagent vials and mix well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048000"/>
          <a:ext cx="9144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768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Tube 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8(control)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1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Dilutions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1:40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1:80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1:160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1:320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1:640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1:1280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   -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10.   Cover the tubes and incubate at 37º C overnight (approximately 18 hours)  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11.    Dislodge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sedimented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buttom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gently and observe for agglutination.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Interpretation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8862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The sample which shows the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titre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of 1:100 or more for O agglutinations and 1:200 or more for H agglutination is considered as clinically significant (active infection)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 agglutination is more reliable than O agglutinin.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Agglutinin starts appearing in serum by the end of 1st week with sharp rise in 2nd and 3rd week and the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titre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remains steady till 4th week after which it declines.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Reference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Kumar-Essentials of Microbiology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-Text Book of Microbiology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-Essential of Medical Microbiology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2-4 X .6 µm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rod,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non capsulated,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sporing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Peritrichous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flagella,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motile.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8991600" cy="58674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CULTURAL CHARECTERS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37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°C,pH -6-8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NB- rough –granular, smooth uniform turbidity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MacConkeys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-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S.t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-  no growth,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 others- pale green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transluscent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colonies.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8382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charset="0"/>
              </a:rPr>
              <a:t>grey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Arial" charset="0"/>
              </a:rPr>
              <a:t>white,moist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charset="0"/>
              </a:rPr>
              <a:t> circular, smooth ,convex,2-3mm.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Salmonella-</a:t>
            </a:r>
            <a:r>
              <a:rPr lang="en-US" sz="4000" b="1" u="sng" dirty="0" err="1" smtClean="0">
                <a:solidFill>
                  <a:schemeClr val="accent2">
                    <a:lumMod val="50000"/>
                  </a:schemeClr>
                </a:solidFill>
              </a:rPr>
              <a:t>Shigella</a:t>
            </a:r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 (SS) Agar:</a:t>
            </a:r>
            <a:r>
              <a:rPr lang="en-US" sz="6000" dirty="0" smtClean="0"/>
              <a:t> 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Used for selective recovery of 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Salmonella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 from stool culture 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Salmonellae usually produce lactose non-fermenting colonies are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colourless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with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 black 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centres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WILSON &amp; BLAIR BRILLANT GREEN BISMUTH SULPHITE AGAR MEDIA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growth of other org; inhibited , jet black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coloured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colonies surrounded by metallic sheen due to production of H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DESOXYCHOLATE CITRATE (DCA) AGAR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38862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Organism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Colour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of colony: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Salmonella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species-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Colourless,Black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centre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Shigella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species 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Colourless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pale pink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Proteus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species-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Colourless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Pseudomonas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species  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Colourless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Green pigment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619</TotalTime>
  <Words>1271</Words>
  <Application>Microsoft Office PowerPoint</Application>
  <PresentationFormat>On-screen Show (4:3)</PresentationFormat>
  <Paragraphs>222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Century Gothic</vt:lpstr>
      <vt:lpstr>Arial</vt:lpstr>
      <vt:lpstr>Wingdings 3</vt:lpstr>
      <vt:lpstr>Calibri</vt:lpstr>
      <vt:lpstr>Times New Roman</vt:lpstr>
      <vt:lpstr>Wingdings</vt:lpstr>
      <vt:lpstr>Slice</vt:lpstr>
      <vt:lpstr>SALMONELLA</vt:lpstr>
      <vt:lpstr>               Classification  </vt:lpstr>
      <vt:lpstr>Salmonella typhi</vt:lpstr>
      <vt:lpstr>MORPHOLOGY</vt:lpstr>
      <vt:lpstr>PowerPoint Presentation</vt:lpstr>
      <vt:lpstr> NA</vt:lpstr>
      <vt:lpstr>Salmonella-Shigella (SS) Agar: </vt:lpstr>
      <vt:lpstr>PowerPoint Presentation</vt:lpstr>
      <vt:lpstr>DESOXYCHOLATE CITRATE (DCA) AGAR</vt:lpstr>
      <vt:lpstr>XYLOSE  LYSINE  DESOXYCHOLATE (XLD) AGAR</vt:lpstr>
      <vt:lpstr>XYLOSE LYSINE DESOXYCHOLATE (XLD) AGAR </vt:lpstr>
      <vt:lpstr>Hektoen enteric agar </vt:lpstr>
      <vt:lpstr>Antigenic structure</vt:lpstr>
      <vt:lpstr>O Ag</vt:lpstr>
      <vt:lpstr>H Ag</vt:lpstr>
      <vt:lpstr>Pathogenesis </vt:lpstr>
      <vt:lpstr>Carrier sate  </vt:lpstr>
      <vt:lpstr>CLINICAL MANIFESTATIONS</vt:lpstr>
      <vt:lpstr>Gastroenteritis &amp; food poisoning</vt:lpstr>
      <vt:lpstr>C/M</vt:lpstr>
      <vt:lpstr>Typhoid fever</vt:lpstr>
      <vt:lpstr>PowerPoint Presentation</vt:lpstr>
      <vt:lpstr>Enteric fever  -pathology</vt:lpstr>
      <vt:lpstr>C/F</vt:lpstr>
      <vt:lpstr>Neurological </vt:lpstr>
      <vt:lpstr>Bacteraemia &amp; metastatic ds</vt:lpstr>
      <vt:lpstr> Chronic  carrier state </vt:lpstr>
      <vt:lpstr>  LAB</vt:lpstr>
      <vt:lpstr>WIDAL</vt:lpstr>
      <vt:lpstr>PRINCIPLE:  </vt:lpstr>
      <vt:lpstr>SAMPLE :   </vt:lpstr>
      <vt:lpstr>PROCEDURE</vt:lpstr>
      <vt:lpstr>PowerPoint Presentation</vt:lpstr>
      <vt:lpstr>PowerPoint Presentation</vt:lpstr>
      <vt:lpstr>PowerPoint Presentation</vt:lpstr>
      <vt:lpstr>PowerPoint Presentation</vt:lpstr>
      <vt:lpstr>Interpretation 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SALMONELLA</dc:title>
  <dc:creator>Ajith</dc:creator>
  <cp:lastModifiedBy>Lib Lab One</cp:lastModifiedBy>
  <cp:revision>93</cp:revision>
  <dcterms:created xsi:type="dcterms:W3CDTF">2009-11-18T08:55:13Z</dcterms:created>
  <dcterms:modified xsi:type="dcterms:W3CDTF">2020-10-31T05:26:14Z</dcterms:modified>
</cp:coreProperties>
</file>