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8" r:id="rId8"/>
    <p:sldId id="269" r:id="rId9"/>
    <p:sldId id="261" r:id="rId10"/>
    <p:sldId id="262" r:id="rId11"/>
    <p:sldId id="270" r:id="rId12"/>
    <p:sldId id="271" r:id="rId13"/>
    <p:sldId id="267" r:id="rId14"/>
    <p:sldId id="263" r:id="rId15"/>
    <p:sldId id="272" r:id="rId16"/>
    <p:sldId id="265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5176B-925A-4830-B362-6C6162D71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3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28E40-6270-496D-84F3-C7D70F5C0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08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E916F-69A6-4F93-80A2-27C3F6DF2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6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C268D-64D4-4563-B615-B04A6E02E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05C7F-94C7-409D-88AF-5C4FF9E668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8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248E4-E2C9-49A0-AFE3-4BA306734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2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21A8B-0CCB-4755-B9A5-8754A7225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5B70F-3051-45B9-B04B-05E854704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51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224D5-2B49-4C63-82F0-AEB89A610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14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79C06-2E8C-4C94-B370-FF53C82D21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6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3F7EE-F3A7-41B5-90DA-58CB76BF3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37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7185653-D96A-4882-8B9D-A468353D4F2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SHIGELLA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1896- Shiga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Clinical features - Shigellosis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Hand to mouth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Food &amp; water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Flies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Homosexual males - gay bowel syndrome.</a:t>
            </a:r>
          </a:p>
          <a:p>
            <a:pPr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Lesions in distal colon</a:t>
            </a:r>
          </a:p>
          <a:p>
            <a:pPr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noProof="1" smtClean="0">
                <a:solidFill>
                  <a:schemeClr val="accent6">
                    <a:lumMod val="50000"/>
                  </a:schemeClr>
                </a:solidFill>
              </a:rPr>
              <a:t>Two-stage disease:</a:t>
            </a:r>
            <a:r>
              <a:rPr lang="en-US" sz="3600" b="1" noProof="1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noProof="1" smtClean="0"/>
              <a:t/>
            </a:r>
            <a:br>
              <a:rPr lang="en-US" sz="3600" noProof="1" smtClean="0"/>
            </a:b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911725"/>
          </a:xfrm>
        </p:spPr>
        <p:txBody>
          <a:bodyPr/>
          <a:lstStyle/>
          <a:p>
            <a:pPr marL="968375" lvl="1" indent="-401638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Early stage:</a:t>
            </a: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marL="1379538" lvl="2" indent="-296863">
              <a:spcBef>
                <a:spcPct val="0"/>
              </a:spcBef>
              <a:buFont typeface="Symbol" pitchFamily="18" charset="2"/>
              <a:buChar char="·"/>
              <a:defRPr/>
            </a:pP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Watery diarrhea attributed to the enterotoxic activity of Shiga toxin following ingestion and noninvasive colonization, multiplication, and production of enterotoxin in the small intestine</a:t>
            </a:r>
          </a:p>
          <a:p>
            <a:pPr marL="1379538" lvl="2" indent="-296863">
              <a:spcBef>
                <a:spcPct val="0"/>
              </a:spcBef>
              <a:buFont typeface="Symbol" pitchFamily="18" charset="2"/>
              <a:buChar char="·"/>
              <a:defRPr/>
            </a:pP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Fever attributed to neurotoxic activity of toxin</a:t>
            </a:r>
          </a:p>
          <a:p>
            <a:pPr marL="968375" lvl="1" indent="-401638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sz="800" noProof="1" smtClean="0">
              <a:solidFill>
                <a:schemeClr val="accent6">
                  <a:lumMod val="50000"/>
                </a:schemeClr>
              </a:solidFill>
            </a:endParaRPr>
          </a:p>
          <a:p>
            <a:pPr marL="1379538" lvl="2" indent="-296863">
              <a:spcBef>
                <a:spcPct val="0"/>
              </a:spcBef>
              <a:buFont typeface="Symbol" pitchFamily="18" charset="2"/>
              <a:buChar char="·"/>
              <a:defRPr/>
            </a:pPr>
            <a:endParaRPr lang="en-US" sz="2800" noProof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Second stage:</a:t>
            </a: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9538" lvl="2" indent="-296863">
              <a:spcBef>
                <a:spcPct val="0"/>
              </a:spcBef>
              <a:buFont typeface="Symbol" pitchFamily="18" charset="2"/>
              <a:buChar char="·"/>
              <a:defRPr/>
            </a:pP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Adherence to and tissue invasion of large intestine with typical symptoms of dysentery</a:t>
            </a:r>
          </a:p>
          <a:p>
            <a:pPr marL="1379538" lvl="2" indent="-296863">
              <a:spcBef>
                <a:spcPct val="0"/>
              </a:spcBef>
              <a:buFont typeface="Symbol" pitchFamily="18" charset="2"/>
              <a:buChar char="·"/>
              <a:defRPr/>
            </a:pPr>
            <a:r>
              <a:rPr lang="en-US" sz="2800" noProof="1" smtClean="0">
                <a:solidFill>
                  <a:schemeClr val="accent6">
                    <a:lumMod val="50000"/>
                  </a:schemeClr>
                </a:solidFill>
              </a:rPr>
              <a:t>Cytotoxic activity of Shiga toxin increases severity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Frequent loose stools, scanty feces, bloody,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mucoid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abd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pain,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tenesmus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, fever, vomiting.</a:t>
            </a:r>
          </a:p>
          <a:p>
            <a:pPr marL="342900" lvl="1" indent="-342900">
              <a:buFont typeface="Wingdings" panose="05000000000000000000" pitchFamily="2" charset="2"/>
              <a:buChar char="l"/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Major cause of bacillary dysentery (severe 2</a:t>
            </a:r>
            <a:r>
              <a:rPr lang="en-US" sz="3200" baseline="30000" noProof="1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 stage) in pediatric age group (1-10 yrs)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7030A0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Complications 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Intestinal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toxic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dialatation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&amp; colonic perforation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Extra intestinal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Arthritis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Toxic neuritis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Conjuntivitis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Parotitis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Haemolytic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uremic syndrome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    Thrombocytopenic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purpura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Hemolytic uremic syndrome (HUS)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occur when the small blood vessels of the kidneys become damaged and inflamed.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cause clots to form in the vessels.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The clots clog the filtering system in the kidneys 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lead to kidney failure, some times life-threatening.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Lab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sample -Stool 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culture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Morphology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.5 x1-3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μ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m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Non motile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Non capsulated</a:t>
            </a: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fimbriated</a:t>
            </a:r>
            <a:endParaRPr lang="el-GR" dirty="0" smtClean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Sh.dysenteriae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.-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shiga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toxin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Sh.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Flexneri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– Shigellosis in India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Sh.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Boydii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Sh.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Sonnei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- world wide Shigellosis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Infective dose of bacillary dysentery </a:t>
            </a:r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is  10 -200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viable bacteria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Cultural characteristics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10-40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°C pH 7.4</a:t>
            </a:r>
          </a:p>
          <a:p>
            <a:pPr eaLnBrk="1" hangingPunct="1">
              <a:defRPr/>
            </a:pP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cs typeface="Arial" charset="0"/>
              </a:rPr>
              <a:t>NA</a:t>
            </a:r>
            <a:r>
              <a:rPr lang="en-US" sz="2400" dirty="0" smtClean="0">
                <a:cs typeface="Arial" charset="0"/>
              </a:rPr>
              <a:t> -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Circular,covex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Translucent,Smooth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solidFill>
                <a:srgbClr val="7030A0"/>
              </a:solidFill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solidFill>
                  <a:srgbClr val="7030A0"/>
                </a:solidFill>
                <a:cs typeface="Arial" charset="0"/>
              </a:rPr>
              <a:t>MacConkeys</a:t>
            </a:r>
            <a:r>
              <a:rPr lang="en-US" sz="2400" dirty="0" err="1" smtClean="0">
                <a:cs typeface="Arial" charset="0"/>
              </a:rPr>
              <a:t>;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Colourless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nonlactose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fermenting.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solidFill>
                <a:srgbClr val="7030A0"/>
              </a:solidFill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cs typeface="Arial" charset="0"/>
              </a:rPr>
              <a:t>DCA</a:t>
            </a:r>
            <a:r>
              <a:rPr lang="en-US" sz="2400" dirty="0" smtClean="0">
                <a:cs typeface="Arial" charset="0"/>
              </a:rPr>
              <a:t>-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selective medium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Colourless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or pale pink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solidFill>
                <a:srgbClr val="002060"/>
              </a:solidFill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cs typeface="Arial" charset="0"/>
              </a:rPr>
              <a:t>Salmonella </a:t>
            </a:r>
            <a:r>
              <a:rPr lang="en-US" sz="2400" dirty="0" err="1" smtClean="0">
                <a:solidFill>
                  <a:srgbClr val="7030A0"/>
                </a:solidFill>
                <a:cs typeface="Arial" charset="0"/>
              </a:rPr>
              <a:t>Shigella</a:t>
            </a:r>
            <a:r>
              <a:rPr lang="en-US" sz="2400" dirty="0" smtClean="0">
                <a:solidFill>
                  <a:srgbClr val="7030A0"/>
                </a:solidFill>
                <a:cs typeface="Arial" charset="0"/>
              </a:rPr>
              <a:t> agar-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selective –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colourless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colonies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ANTIGENS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Ags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Ags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TOXIN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Neurotoxin – act on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b.v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of CNS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Endotoxin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- LPS- causing irritation of bowel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Enterotoxin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-  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Sh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ET-1 &amp; 2 –induction of fluid   accumulation.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Cytotoxic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/ VTEC  - A &amp;  B- interfere with protein synthesis.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 smtClean="0"/>
              <a:t>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fecal-oral route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most infections are transmitted from person to person.</a:t>
            </a:r>
          </a:p>
          <a:p>
            <a:pPr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 common in daycare centers, nursing homes.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Shigellosis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4588" lvl="3" defTabSz="230188">
              <a:defRPr/>
            </a:pPr>
            <a:endParaRPr lang="en-US" sz="4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79450" lvl="1" indent="-390525" defTabSz="230188">
              <a:buFont typeface="Wingdings" panose="05000000000000000000" pitchFamily="2" charset="2"/>
              <a:buChar char="Ø"/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Humans are only reservoir</a:t>
            </a:r>
          </a:p>
          <a:p>
            <a:pPr marL="679450" lvl="1" indent="-390525" defTabSz="230188">
              <a:buFont typeface="Wingdings" panose="05000000000000000000" pitchFamily="2" charset="2"/>
              <a:buChar char="Ø"/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Transmission by fecal-oral route</a:t>
            </a:r>
          </a:p>
          <a:p>
            <a:pPr marL="679450" lvl="1" indent="-390525" defTabSz="230188">
              <a:buFont typeface="Wingdings" panose="05000000000000000000" pitchFamily="2" charset="2"/>
              <a:buChar char="Ø"/>
              <a:defRPr/>
            </a:pPr>
            <a:r>
              <a:rPr lang="en-US" sz="3200" noProof="1" smtClean="0">
                <a:solidFill>
                  <a:schemeClr val="accent6">
                    <a:lumMod val="50000"/>
                  </a:schemeClr>
                </a:solidFill>
              </a:rPr>
              <a:t>Incubation period = 1-7 days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Pathogenisis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Bacillary  dysentery/Shigellosis-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similar to EIEC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LI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epi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villi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     multiply           spread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lateraly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    penetrate lamina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propria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inflammation                capillary thrombosis          necrosis of patches of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epi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           sloughing           transverse  superficial ulcers.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0574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191000" y="281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162800" y="2819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1910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6200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733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9248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286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3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9BB0CB"/>
      </a:accent1>
      <a:accent2>
        <a:srgbClr val="D1E0CE"/>
      </a:accent2>
      <a:accent3>
        <a:srgbClr val="FFFFFF"/>
      </a:accent3>
      <a:accent4>
        <a:srgbClr val="000000"/>
      </a:accent4>
      <a:accent5>
        <a:srgbClr val="CBD4E2"/>
      </a:accent5>
      <a:accent6>
        <a:srgbClr val="BDCBBA"/>
      </a:accent6>
      <a:hlink>
        <a:srgbClr val="8EA642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401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Symbol</vt:lpstr>
      <vt:lpstr>Watermark</vt:lpstr>
      <vt:lpstr>SHIGELLA</vt:lpstr>
      <vt:lpstr>Morphology</vt:lpstr>
      <vt:lpstr>TYPES</vt:lpstr>
      <vt:lpstr>Cultural characteristics</vt:lpstr>
      <vt:lpstr>ANTIGENS</vt:lpstr>
      <vt:lpstr>PowerPoint Presentation</vt:lpstr>
      <vt:lpstr>MOT</vt:lpstr>
      <vt:lpstr>Shigellosis </vt:lpstr>
      <vt:lpstr>Pathogenisis</vt:lpstr>
      <vt:lpstr>Clinical features - Shigellosis</vt:lpstr>
      <vt:lpstr>Two-stage disease:  </vt:lpstr>
      <vt:lpstr>Second stage:  </vt:lpstr>
      <vt:lpstr>CM</vt:lpstr>
      <vt:lpstr>               Complications </vt:lpstr>
      <vt:lpstr>Hemolytic uremic syndrome (HUS)</vt:lpstr>
      <vt:lpstr>Lab 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SHIGELLA</dc:title>
  <dc:creator>Ajith</dc:creator>
  <cp:lastModifiedBy>Lib Lab One</cp:lastModifiedBy>
  <cp:revision>21</cp:revision>
  <dcterms:created xsi:type="dcterms:W3CDTF">2009-11-23T08:48:28Z</dcterms:created>
  <dcterms:modified xsi:type="dcterms:W3CDTF">2020-10-31T07:29:44Z</dcterms:modified>
</cp:coreProperties>
</file>