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59" r:id="rId7"/>
    <p:sldId id="258" r:id="rId8"/>
    <p:sldId id="272" r:id="rId9"/>
    <p:sldId id="260" r:id="rId10"/>
    <p:sldId id="261" r:id="rId11"/>
    <p:sldId id="273" r:id="rId12"/>
    <p:sldId id="262" r:id="rId13"/>
    <p:sldId id="257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C9C29F-6EFA-4E29-8A6B-F59FA02F350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FDD081-ED35-48BC-B84D-D853DCE09D1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4495800" cy="1524000"/>
          </a:xfrm>
        </p:spPr>
        <p:txBody>
          <a:bodyPr/>
          <a:lstStyle/>
          <a:p>
            <a:r>
              <a:rPr lang="en-US" dirty="0" smtClean="0"/>
              <a:t>shock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4572000"/>
            <a:ext cx="4425696" cy="713936"/>
          </a:xfrm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 MANOJ RADHAKRISHNAN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G:\ \hypovolemic sho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9235440" cy="6933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Causes</a:t>
            </a:r>
            <a:r>
              <a:rPr lang="en-US" dirty="0" smtClean="0"/>
              <a:t>: overwhelming microbial infections, </a:t>
            </a:r>
            <a:r>
              <a:rPr lang="en-US" dirty="0" err="1" smtClean="0"/>
              <a:t>endotoxic</a:t>
            </a:r>
            <a:r>
              <a:rPr lang="en-US" dirty="0" smtClean="0"/>
              <a:t> shock, gram positive septicemia, fungal sepsis, </a:t>
            </a:r>
            <a:r>
              <a:rPr lang="en-US" dirty="0" err="1" smtClean="0"/>
              <a:t>superantigens</a:t>
            </a:r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toxic shock syndrome)</a:t>
            </a:r>
          </a:p>
          <a:p>
            <a:endParaRPr lang="en-US" dirty="0" smtClean="0"/>
          </a:p>
          <a:p>
            <a:r>
              <a:rPr lang="en-US" b="1" dirty="0" smtClean="0"/>
              <a:t>Principal mechanism </a:t>
            </a:r>
            <a:r>
              <a:rPr lang="en-US" dirty="0" smtClean="0"/>
              <a:t>:</a:t>
            </a:r>
          </a:p>
          <a:p>
            <a:r>
              <a:rPr lang="en-US" dirty="0" smtClean="0"/>
              <a:t>Peripheral vasodilatation and pooling of blood ; endothelial activation/ Injury; </a:t>
            </a:r>
            <a:r>
              <a:rPr lang="en-US" dirty="0" err="1" smtClean="0"/>
              <a:t>leucocyte</a:t>
            </a:r>
            <a:r>
              <a:rPr lang="en-US" dirty="0" smtClean="0"/>
              <a:t> –induced damage; disseminated intravascular </a:t>
            </a:r>
            <a:r>
              <a:rPr lang="en-US" dirty="0" err="1" smtClean="0"/>
              <a:t>caugulation</a:t>
            </a:r>
            <a:r>
              <a:rPr lang="en-US" dirty="0" smtClean="0"/>
              <a:t>; activation of cytokine cascades.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THEBEST\Desktop\shock lu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503920" cy="6384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HEBEST\Desktop\stages of sho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Shock lung or ARDS –Lung ,fluffy, cottony opacities-CXR</a:t>
            </a:r>
            <a:endParaRPr lang="en-US" dirty="0"/>
          </a:p>
        </p:txBody>
      </p:sp>
      <p:pic>
        <p:nvPicPr>
          <p:cNvPr id="7170" name="Picture 2" descr="C:\Users\THEBEST\Desktop\fluffy opacities shock lu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05000"/>
            <a:ext cx="6766560" cy="4895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THEBEST\Desktop\shock lung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7863840" cy="5897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A.R.D.S Lung</a:t>
            </a:r>
            <a:endParaRPr lang="en-US" dirty="0"/>
          </a:p>
        </p:txBody>
      </p:sp>
      <p:pic>
        <p:nvPicPr>
          <p:cNvPr id="9218" name="Picture 2" descr="C:\Users\THEBEST\Desktop\shock lung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7589520" cy="4986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 Kidney</a:t>
            </a:r>
            <a:endParaRPr lang="en-US" dirty="0"/>
          </a:p>
        </p:txBody>
      </p:sp>
      <p:pic>
        <p:nvPicPr>
          <p:cNvPr id="10242" name="Picture 2" descr="C:\Users\THEBEST\Desktop\shock kidne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73199"/>
            <a:ext cx="7315200" cy="498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shock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</a:t>
            </a:r>
            <a:r>
              <a:rPr lang="en-US" b="1" dirty="0" smtClean="0"/>
              <a:t>final common pathway </a:t>
            </a:r>
            <a:r>
              <a:rPr lang="en-US" dirty="0" smtClean="0"/>
              <a:t>for a number of serious or </a:t>
            </a:r>
            <a:r>
              <a:rPr lang="en-US" i="1" dirty="0" smtClean="0"/>
              <a:t>potentially lethal clinical events-   </a:t>
            </a:r>
            <a:r>
              <a:rPr lang="en-US" dirty="0" smtClean="0"/>
              <a:t>e g</a:t>
            </a:r>
          </a:p>
          <a:p>
            <a:r>
              <a:rPr lang="en-US" dirty="0" smtClean="0"/>
              <a:t> severe hemorrhage,</a:t>
            </a:r>
          </a:p>
          <a:p>
            <a:r>
              <a:rPr lang="en-US" dirty="0" smtClean="0"/>
              <a:t>Extensive trauma or burns</a:t>
            </a:r>
          </a:p>
          <a:p>
            <a:r>
              <a:rPr lang="en-US" dirty="0" smtClean="0"/>
              <a:t> large myocardial infarction</a:t>
            </a:r>
          </a:p>
          <a:p>
            <a:r>
              <a:rPr lang="en-US" dirty="0" smtClean="0"/>
              <a:t>Massive pulmonary embolism</a:t>
            </a:r>
          </a:p>
          <a:p>
            <a:r>
              <a:rPr lang="en-US" dirty="0" smtClean="0"/>
              <a:t>Microbial sepsis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Systemic </a:t>
            </a:r>
            <a:r>
              <a:rPr lang="en-US" b="1" dirty="0" err="1" smtClean="0"/>
              <a:t>hypoperfusion</a:t>
            </a:r>
            <a:r>
              <a:rPr lang="en-US" b="1" dirty="0" smtClean="0"/>
              <a:t> </a:t>
            </a:r>
            <a:r>
              <a:rPr lang="en-US" dirty="0" smtClean="0"/>
              <a:t>caused either by</a:t>
            </a:r>
          </a:p>
          <a:p>
            <a:r>
              <a:rPr lang="en-US" dirty="0" smtClean="0"/>
              <a:t> </a:t>
            </a:r>
            <a:r>
              <a:rPr lang="en-US" u="sng" dirty="0" smtClean="0"/>
              <a:t>reduced cardiac output</a:t>
            </a:r>
            <a:r>
              <a:rPr lang="en-US" dirty="0" smtClean="0"/>
              <a:t>, or by</a:t>
            </a:r>
          </a:p>
          <a:p>
            <a:r>
              <a:rPr lang="en-US" dirty="0" smtClean="0"/>
              <a:t> </a:t>
            </a:r>
            <a:r>
              <a:rPr lang="en-US" u="sng" dirty="0" smtClean="0"/>
              <a:t>reduced effective circulatory blood volume.</a:t>
            </a:r>
          </a:p>
          <a:p>
            <a:endParaRPr lang="en-US" u="sng" dirty="0" smtClean="0"/>
          </a:p>
          <a:p>
            <a:r>
              <a:rPr lang="en-US" dirty="0" smtClean="0"/>
              <a:t>End results are,</a:t>
            </a:r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Impaired tissue perfusion</a:t>
            </a:r>
          </a:p>
          <a:p>
            <a:r>
              <a:rPr lang="en-US" dirty="0" smtClean="0"/>
              <a:t>Cellular hypoxia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categories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Cardiogenic</a:t>
            </a:r>
            <a:r>
              <a:rPr lang="en-US" b="1" dirty="0" smtClean="0"/>
              <a:t> shock</a:t>
            </a:r>
            <a:r>
              <a:rPr lang="en-US" dirty="0" smtClean="0"/>
              <a:t>: results from failure of the cardiac </a:t>
            </a:r>
            <a:r>
              <a:rPr lang="en-US" dirty="0" err="1" smtClean="0"/>
              <a:t>pump.due</a:t>
            </a:r>
            <a:r>
              <a:rPr lang="en-US" dirty="0" smtClean="0"/>
              <a:t> to myocardial damage(infarction), ventricular </a:t>
            </a:r>
            <a:r>
              <a:rPr lang="en-US" dirty="0" err="1" smtClean="0"/>
              <a:t>arrythmias</a:t>
            </a:r>
            <a:r>
              <a:rPr lang="en-US" dirty="0" smtClean="0"/>
              <a:t>, extrinsic compression(cardiac </a:t>
            </a:r>
            <a:r>
              <a:rPr lang="en-US" dirty="0" err="1" smtClean="0"/>
              <a:t>tamponade</a:t>
            </a:r>
            <a:r>
              <a:rPr lang="en-US" dirty="0" smtClean="0"/>
              <a:t>), or outflow obstruction.(pulmonary embolism)</a:t>
            </a:r>
          </a:p>
          <a:p>
            <a:endParaRPr lang="en-US" dirty="0" smtClean="0"/>
          </a:p>
          <a:p>
            <a:r>
              <a:rPr lang="en-US" b="1" dirty="0" err="1" smtClean="0"/>
              <a:t>Hypovolemic</a:t>
            </a:r>
            <a:r>
              <a:rPr lang="en-US" b="1" dirty="0" smtClean="0"/>
              <a:t> shock</a:t>
            </a:r>
            <a:r>
              <a:rPr lang="en-US" dirty="0" smtClean="0"/>
              <a:t>: results from loss of blood or plasma volume. This maybe caused by hemorrhage , fluid loss from severe burns, or trauma</a:t>
            </a:r>
          </a:p>
          <a:p>
            <a:endParaRPr lang="en-US" dirty="0" smtClean="0"/>
          </a:p>
          <a:p>
            <a:r>
              <a:rPr lang="en-US" b="1" dirty="0" smtClean="0"/>
              <a:t>Septic shock</a:t>
            </a:r>
            <a:r>
              <a:rPr lang="en-US" dirty="0" smtClean="0"/>
              <a:t>: most commonly occurs in gram negative infections(</a:t>
            </a:r>
            <a:r>
              <a:rPr lang="en-US" dirty="0" err="1" smtClean="0"/>
              <a:t>endotoxic</a:t>
            </a:r>
            <a:r>
              <a:rPr lang="en-US" dirty="0" smtClean="0"/>
              <a:t> shock), due to host responses.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Cardiogenic</a:t>
            </a:r>
            <a:r>
              <a:rPr lang="en-US" dirty="0" smtClean="0"/>
              <a:t>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Causes</a:t>
            </a:r>
            <a:r>
              <a:rPr lang="en-US" dirty="0" smtClean="0"/>
              <a:t> : Myocardial Infarction, Ventricular rupture, Arrhythmia, cardiac </a:t>
            </a:r>
            <a:r>
              <a:rPr lang="en-US" dirty="0" err="1" smtClean="0"/>
              <a:t>tamponade</a:t>
            </a:r>
            <a:r>
              <a:rPr lang="en-US" dirty="0" smtClean="0"/>
              <a:t>, pulmonary embolism.</a:t>
            </a:r>
          </a:p>
          <a:p>
            <a:endParaRPr lang="en-US" dirty="0" smtClean="0"/>
          </a:p>
          <a:p>
            <a:r>
              <a:rPr lang="en-US" b="1" dirty="0" smtClean="0"/>
              <a:t>Principal mechanism </a:t>
            </a:r>
            <a:r>
              <a:rPr lang="en-US" dirty="0" smtClean="0"/>
              <a:t>: Failure of myocardial pump, resulting from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intrinsic myocardial damage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Extrinsic pressure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Obstruction to outflow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Cardiogenic</a:t>
            </a:r>
            <a:r>
              <a:rPr lang="en-US" dirty="0" smtClean="0"/>
              <a:t> shock-mechanisms</a:t>
            </a:r>
            <a:endParaRPr lang="en-US" dirty="0"/>
          </a:p>
        </p:txBody>
      </p:sp>
      <p:pic>
        <p:nvPicPr>
          <p:cNvPr id="3074" name="Picture 2" descr="C:\Users\THEBEST\Desktop\cardiogenic sho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35632"/>
            <a:ext cx="4572000" cy="4846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Patho</a:t>
            </a:r>
            <a:r>
              <a:rPr lang="en-US" dirty="0" smtClean="0"/>
              <a:t>-physiology of </a:t>
            </a:r>
            <a:r>
              <a:rPr lang="en-US" dirty="0" err="1" smtClean="0"/>
              <a:t>cardiogenic</a:t>
            </a:r>
            <a:r>
              <a:rPr lang="en-US" dirty="0" smtClean="0"/>
              <a:t> shock</a:t>
            </a:r>
            <a:endParaRPr lang="en-US" dirty="0"/>
          </a:p>
        </p:txBody>
      </p:sp>
      <p:pic>
        <p:nvPicPr>
          <p:cNvPr id="2050" name="Picture 2" descr="C:\Users\THEBEST\Desktop\cardio sho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Hypovolemic</a:t>
            </a:r>
            <a:r>
              <a:rPr lang="en-US" dirty="0" smtClean="0"/>
              <a:t>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Causes</a:t>
            </a:r>
            <a:r>
              <a:rPr lang="en-US" dirty="0" smtClean="0"/>
              <a:t> : hemorrhage, fluid loss ( vomiting , </a:t>
            </a:r>
            <a:r>
              <a:rPr lang="en-US" dirty="0" err="1" smtClean="0"/>
              <a:t>diarrhoea</a:t>
            </a:r>
            <a:r>
              <a:rPr lang="en-US" dirty="0" smtClean="0"/>
              <a:t>, burns, or trauma)</a:t>
            </a:r>
          </a:p>
          <a:p>
            <a:endParaRPr lang="en-US" dirty="0" smtClean="0"/>
          </a:p>
          <a:p>
            <a:r>
              <a:rPr lang="en-US" b="1" dirty="0" smtClean="0"/>
              <a:t>Principal mechanism </a:t>
            </a:r>
            <a:r>
              <a:rPr lang="en-US" dirty="0" smtClean="0"/>
              <a:t>: Inadequate blood or plasma volume.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Hypovolemic</a:t>
            </a:r>
            <a:r>
              <a:rPr lang="en-US" dirty="0" smtClean="0"/>
              <a:t> shock-mechanisms</a:t>
            </a:r>
            <a:endParaRPr lang="en-US" dirty="0"/>
          </a:p>
        </p:txBody>
      </p:sp>
      <p:pic>
        <p:nvPicPr>
          <p:cNvPr id="4098" name="Picture 2" descr="G:\ \acute hemorrhagic shock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5577840" cy="4882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2505</TotalTime>
  <Words>294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Constantia</vt:lpstr>
      <vt:lpstr>Times New Roman</vt:lpstr>
      <vt:lpstr>Wingdings</vt:lpstr>
      <vt:lpstr>Wingdings 2</vt:lpstr>
      <vt:lpstr>Flow</vt:lpstr>
      <vt:lpstr>shock</vt:lpstr>
      <vt:lpstr> what is shock ?</vt:lpstr>
      <vt:lpstr>Definition of shock</vt:lpstr>
      <vt:lpstr>3 categories of shock</vt:lpstr>
      <vt:lpstr>Cardiogenic shock</vt:lpstr>
      <vt:lpstr>Cardiogenic shock-mechanisms</vt:lpstr>
      <vt:lpstr>Patho-physiology of cardiogenic shock</vt:lpstr>
      <vt:lpstr>Hypovolemic shock</vt:lpstr>
      <vt:lpstr>Hypovolemic shock-mechanisms</vt:lpstr>
      <vt:lpstr>PowerPoint Presentation</vt:lpstr>
      <vt:lpstr>Septic shock</vt:lpstr>
      <vt:lpstr>PowerPoint Presentation</vt:lpstr>
      <vt:lpstr>PowerPoint Presentation</vt:lpstr>
      <vt:lpstr>Shock lung or ARDS –Lung ,fluffy, cottony opacities-CXR</vt:lpstr>
      <vt:lpstr>PowerPoint Presentation</vt:lpstr>
      <vt:lpstr>A.R.D.S Lung</vt:lpstr>
      <vt:lpstr>Shock Kidney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THEBEST</dc:creator>
  <cp:lastModifiedBy>Lib Lab One</cp:lastModifiedBy>
  <cp:revision>12</cp:revision>
  <dcterms:created xsi:type="dcterms:W3CDTF">2017-03-17T13:49:26Z</dcterms:created>
  <dcterms:modified xsi:type="dcterms:W3CDTF">2021-11-08T09:10:52Z</dcterms:modified>
</cp:coreProperties>
</file>