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7"/>
  </p:notesMasterIdLst>
  <p:sldIdLst>
    <p:sldId id="256" r:id="rId2"/>
    <p:sldId id="257" r:id="rId3"/>
    <p:sldId id="258" r:id="rId4"/>
    <p:sldId id="259" r:id="rId5"/>
    <p:sldId id="260" r:id="rId6"/>
    <p:sldId id="261" r:id="rId7"/>
    <p:sldId id="262" r:id="rId8"/>
    <p:sldId id="265" r:id="rId9"/>
    <p:sldId id="266" r:id="rId10"/>
    <p:sldId id="267" r:id="rId11"/>
    <p:sldId id="271" r:id="rId12"/>
    <p:sldId id="268" r:id="rId13"/>
    <p:sldId id="269" r:id="rId14"/>
    <p:sldId id="270"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42B7F-8A69-47A8-A815-87F7E7273D02}" type="datetimeFigureOut">
              <a:rPr lang="en-US" smtClean="0"/>
              <a:pPr/>
              <a:t>8/1/2019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14BDA7-C80A-4663-AEFB-325833DB12A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8/1/2019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8/1/2019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5400" b="0" dirty="0" smtClean="0">
                <a:solidFill>
                  <a:srgbClr val="0070C0"/>
                </a:solidFill>
              </a:rPr>
              <a:t>              DR.LAL.M.P.</a:t>
            </a:r>
            <a:br>
              <a:rPr lang="en-IN" sz="5400" b="0" dirty="0" smtClean="0">
                <a:solidFill>
                  <a:srgbClr val="0070C0"/>
                </a:solidFill>
              </a:rPr>
            </a:br>
            <a:r>
              <a:rPr lang="en-IN" sz="5400" b="0" dirty="0" smtClean="0">
                <a:solidFill>
                  <a:srgbClr val="0070C0"/>
                </a:solidFill>
              </a:rPr>
              <a:t>Prof. &amp;  Head. Dept  of  surgery</a:t>
            </a:r>
            <a:br>
              <a:rPr lang="en-IN" sz="5400" b="0" dirty="0" smtClean="0">
                <a:solidFill>
                  <a:srgbClr val="0070C0"/>
                </a:solidFill>
              </a:rPr>
            </a:br>
            <a:endParaRPr lang="en-IN" sz="5400" b="0" dirty="0">
              <a:solidFill>
                <a:srgbClr val="0070C0"/>
              </a:solidFill>
            </a:endParaRPr>
          </a:p>
        </p:txBody>
      </p:sp>
      <p:sp>
        <p:nvSpPr>
          <p:cNvPr id="3" name="Subtitle 2"/>
          <p:cNvSpPr>
            <a:spLocks noGrp="1"/>
          </p:cNvSpPr>
          <p:nvPr>
            <p:ph type="subTitle" idx="1"/>
          </p:nvPr>
        </p:nvSpPr>
        <p:spPr>
          <a:xfrm>
            <a:off x="533400" y="1828800"/>
            <a:ext cx="8077200" cy="1499616"/>
          </a:xfrm>
        </p:spPr>
        <p:txBody>
          <a:bodyPr>
            <a:normAutofit/>
          </a:bodyPr>
          <a:lstStyle/>
          <a:p>
            <a:r>
              <a:rPr lang="en-IN" sz="9600" b="1" dirty="0" smtClean="0">
                <a:solidFill>
                  <a:srgbClr val="FFFF00"/>
                </a:solidFill>
              </a:rPr>
              <a:t>SINUSITIS</a:t>
            </a:r>
            <a:endParaRPr lang="en-IN" sz="9600" b="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000" dirty="0" smtClean="0"/>
              <a:t>     INVESTIGATION</a:t>
            </a:r>
            <a:endParaRPr lang="en-IN" sz="6000" dirty="0"/>
          </a:p>
        </p:txBody>
      </p:sp>
      <p:sp>
        <p:nvSpPr>
          <p:cNvPr id="3" name="Content Placeholder 2"/>
          <p:cNvSpPr>
            <a:spLocks noGrp="1"/>
          </p:cNvSpPr>
          <p:nvPr>
            <p:ph idx="1"/>
          </p:nvPr>
        </p:nvSpPr>
        <p:spPr/>
        <p:txBody>
          <a:bodyPr/>
          <a:lstStyle/>
          <a:p>
            <a:r>
              <a:rPr lang="en-IN" sz="4400" b="1" dirty="0" smtClean="0">
                <a:solidFill>
                  <a:srgbClr val="0070C0"/>
                </a:solidFill>
              </a:rPr>
              <a:t>X –ray </a:t>
            </a:r>
            <a:r>
              <a:rPr lang="en-IN" sz="3600" b="1" dirty="0" smtClean="0"/>
              <a:t>examination of </a:t>
            </a:r>
            <a:r>
              <a:rPr lang="en-IN" sz="3600" b="1" dirty="0" err="1" smtClean="0"/>
              <a:t>paranasal</a:t>
            </a:r>
            <a:r>
              <a:rPr lang="en-IN" sz="3600" b="1" dirty="0" smtClean="0"/>
              <a:t>  sinuses ,occipitomental view(water’s view )  is helpful .</a:t>
            </a:r>
          </a:p>
          <a:p>
            <a:pPr>
              <a:buNone/>
            </a:pPr>
            <a:r>
              <a:rPr lang="en-IN" sz="3600" b="1" dirty="0" smtClean="0"/>
              <a:t>    The sinuses appear as hazy  and may  show  a fluid level.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t>PARANASAL SINUS(WATER’S VIEW</a:t>
            </a:r>
            <a:endParaRPr lang="en-IN" sz="4000" dirty="0"/>
          </a:p>
        </p:txBody>
      </p:sp>
      <p:pic>
        <p:nvPicPr>
          <p:cNvPr id="4" name="Content Placeholder 3" descr="Image result for x-ray pns water view"/>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905000" y="1981200"/>
            <a:ext cx="5562600" cy="4572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800" dirty="0" smtClean="0"/>
              <a:t>MANAGEMENT</a:t>
            </a:r>
            <a:endParaRPr lang="en-IN" dirty="0"/>
          </a:p>
        </p:txBody>
      </p:sp>
      <p:sp>
        <p:nvSpPr>
          <p:cNvPr id="3" name="Content Placeholder 2"/>
          <p:cNvSpPr>
            <a:spLocks noGrp="1"/>
          </p:cNvSpPr>
          <p:nvPr>
            <p:ph idx="1"/>
          </p:nvPr>
        </p:nvSpPr>
        <p:spPr/>
        <p:txBody>
          <a:bodyPr/>
          <a:lstStyle/>
          <a:p>
            <a:r>
              <a:rPr lang="en-IN" b="1" dirty="0" smtClean="0"/>
              <a:t>Bed rest</a:t>
            </a:r>
          </a:p>
          <a:p>
            <a:r>
              <a:rPr lang="en-IN" b="1" dirty="0" smtClean="0"/>
              <a:t>Steam inhalation</a:t>
            </a:r>
          </a:p>
          <a:p>
            <a:r>
              <a:rPr lang="en-IN" b="1" dirty="0" smtClean="0"/>
              <a:t>If the symptoms do not subside, particularly in frontal sinusitis with increasing cellulitis,then drainage of the frontal sinus  is done through the floor  of frontal sinus above the inner canthes.This  procedure is known as trephining  of the frontal sinus</a:t>
            </a:r>
            <a:r>
              <a:rPr lang="en-IN" dirty="0" smtClean="0"/>
              <a:t>.</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TREATMENT  OF CHRONIC    SINUSITIS</a:t>
            </a:r>
            <a:endParaRPr lang="en-IN" sz="3600" dirty="0"/>
          </a:p>
        </p:txBody>
      </p:sp>
      <p:sp>
        <p:nvSpPr>
          <p:cNvPr id="3" name="Content Placeholder 2"/>
          <p:cNvSpPr>
            <a:spLocks noGrp="1"/>
          </p:cNvSpPr>
          <p:nvPr>
            <p:ph idx="1"/>
          </p:nvPr>
        </p:nvSpPr>
        <p:spPr/>
        <p:txBody>
          <a:bodyPr/>
          <a:lstStyle/>
          <a:p>
            <a:r>
              <a:rPr lang="en-IN" sz="4000" b="1" dirty="0" smtClean="0"/>
              <a:t>Antrum puncture</a:t>
            </a:r>
          </a:p>
          <a:p>
            <a:r>
              <a:rPr lang="en-IN" sz="4000" b="1" dirty="0" smtClean="0"/>
              <a:t>Intranasal Antrostomy (INA)</a:t>
            </a:r>
          </a:p>
          <a:p>
            <a:r>
              <a:rPr lang="en-IN" sz="4000" b="1" dirty="0" smtClean="0"/>
              <a:t>Caldwell-Luc  Operation</a:t>
            </a:r>
          </a:p>
          <a:p>
            <a:r>
              <a:rPr lang="en-IN" sz="4000" b="1" dirty="0" smtClean="0"/>
              <a:t>Functional Endoscopic Sinus Surgery(FESS)</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COMPLICATIONS  OF SINUSITIS</a:t>
            </a:r>
            <a:endParaRPr lang="en-IN" dirty="0"/>
          </a:p>
        </p:txBody>
      </p:sp>
      <p:sp>
        <p:nvSpPr>
          <p:cNvPr id="3" name="Content Placeholder 2"/>
          <p:cNvSpPr>
            <a:spLocks noGrp="1"/>
          </p:cNvSpPr>
          <p:nvPr>
            <p:ph idx="1"/>
          </p:nvPr>
        </p:nvSpPr>
        <p:spPr/>
        <p:txBody>
          <a:bodyPr>
            <a:normAutofit/>
          </a:bodyPr>
          <a:lstStyle/>
          <a:p>
            <a:r>
              <a:rPr lang="en-IN" sz="4800" b="1" dirty="0" smtClean="0"/>
              <a:t>Osteomyelitis</a:t>
            </a:r>
          </a:p>
          <a:p>
            <a:r>
              <a:rPr lang="en-IN" sz="4800" b="1" dirty="0" smtClean="0"/>
              <a:t>Meningitis</a:t>
            </a:r>
          </a:p>
          <a:p>
            <a:r>
              <a:rPr lang="en-IN" sz="4800" b="1" dirty="0" smtClean="0"/>
              <a:t>Cerebral abscess</a:t>
            </a:r>
            <a:endParaRPr lang="en-IN" sz="4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HOMOEOPATHIC  THERAPEUTICS</a:t>
            </a:r>
            <a:endParaRPr lang="en-IN" dirty="0"/>
          </a:p>
        </p:txBody>
      </p:sp>
      <p:sp>
        <p:nvSpPr>
          <p:cNvPr id="3" name="Content Placeholder 2"/>
          <p:cNvSpPr>
            <a:spLocks noGrp="1"/>
          </p:cNvSpPr>
          <p:nvPr>
            <p:ph idx="1"/>
          </p:nvPr>
        </p:nvSpPr>
        <p:spPr/>
        <p:txBody>
          <a:bodyPr>
            <a:normAutofit lnSpcReduction="10000"/>
          </a:bodyPr>
          <a:lstStyle/>
          <a:p>
            <a:r>
              <a:rPr lang="en-IN" dirty="0" smtClean="0"/>
              <a:t>SILICEA</a:t>
            </a:r>
          </a:p>
          <a:p>
            <a:r>
              <a:rPr lang="en-IN" dirty="0" smtClean="0"/>
              <a:t>KALI BICH</a:t>
            </a:r>
          </a:p>
          <a:p>
            <a:r>
              <a:rPr lang="en-IN" dirty="0" smtClean="0"/>
              <a:t>PULSATILLA</a:t>
            </a:r>
          </a:p>
          <a:p>
            <a:r>
              <a:rPr lang="en-IN" dirty="0" smtClean="0"/>
              <a:t>STICTA</a:t>
            </a:r>
          </a:p>
          <a:p>
            <a:r>
              <a:rPr lang="en-IN" dirty="0" smtClean="0"/>
              <a:t>HEPAR  SULPH</a:t>
            </a:r>
          </a:p>
          <a:p>
            <a:r>
              <a:rPr lang="en-IN" dirty="0" smtClean="0"/>
              <a:t>MERC  SOL</a:t>
            </a:r>
          </a:p>
          <a:p>
            <a:r>
              <a:rPr lang="en-IN" dirty="0" smtClean="0"/>
              <a:t>BELLADONNA</a:t>
            </a:r>
          </a:p>
          <a:p>
            <a:r>
              <a:rPr lang="en-IN" dirty="0" smtClean="0"/>
              <a:t>THUJA</a:t>
            </a:r>
          </a:p>
          <a:p>
            <a:r>
              <a:rPr lang="en-IN" dirty="0" smtClean="0"/>
              <a:t>KALI IOD</a:t>
            </a:r>
          </a:p>
          <a:p>
            <a:r>
              <a:rPr lang="en-IN" dirty="0" smtClean="0"/>
              <a:t>PHOSPHORUS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b="1" dirty="0" smtClean="0"/>
              <a:t>SINUSITIS</a:t>
            </a:r>
            <a:endParaRPr lang="en-IN" sz="7200" b="1" dirty="0"/>
          </a:p>
        </p:txBody>
      </p:sp>
      <p:sp>
        <p:nvSpPr>
          <p:cNvPr id="3" name="Content Placeholder 2"/>
          <p:cNvSpPr>
            <a:spLocks noGrp="1"/>
          </p:cNvSpPr>
          <p:nvPr>
            <p:ph idx="1"/>
          </p:nvPr>
        </p:nvSpPr>
        <p:spPr/>
        <p:txBody>
          <a:bodyPr/>
          <a:lstStyle/>
          <a:p>
            <a:r>
              <a:rPr lang="en-IN" b="1" dirty="0" smtClean="0">
                <a:solidFill>
                  <a:schemeClr val="accent2"/>
                </a:solidFill>
              </a:rPr>
              <a:t>Mucosal  inflammation  of  the  paranasal  sinuses. Usually maxillary  sinus is involved.</a:t>
            </a:r>
          </a:p>
          <a:p>
            <a:pPr>
              <a:buNone/>
            </a:pPr>
            <a:r>
              <a:rPr lang="en-IN" b="1" dirty="0" smtClean="0">
                <a:solidFill>
                  <a:schemeClr val="accent2"/>
                </a:solidFill>
              </a:rPr>
              <a:t>                                 </a:t>
            </a:r>
          </a:p>
          <a:p>
            <a:pPr>
              <a:buNone/>
            </a:pPr>
            <a:r>
              <a:rPr lang="en-IN" sz="3600" b="1" dirty="0" smtClean="0">
                <a:solidFill>
                  <a:schemeClr val="accent2">
                    <a:lumMod val="75000"/>
                  </a:schemeClr>
                </a:solidFill>
              </a:rPr>
              <a:t>                                 TYPES</a:t>
            </a:r>
          </a:p>
          <a:p>
            <a:pPr>
              <a:buNone/>
            </a:pPr>
            <a:r>
              <a:rPr lang="en-IN" sz="3600" b="1" dirty="0" smtClean="0">
                <a:solidFill>
                  <a:schemeClr val="accent2">
                    <a:lumMod val="75000"/>
                  </a:schemeClr>
                </a:solidFill>
              </a:rPr>
              <a:t>          ACUTE                                 CHRONIC</a:t>
            </a:r>
            <a:endParaRPr lang="en-IN" sz="3600"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b="1" dirty="0" smtClean="0">
                <a:solidFill>
                  <a:srgbClr val="FFFF00"/>
                </a:solidFill>
              </a:rPr>
              <a:t>ACUTE  SINUSITIS</a:t>
            </a:r>
            <a:endParaRPr lang="en-IN" sz="5400"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IN" sz="3600" b="1" dirty="0" smtClean="0"/>
              <a:t>Acute  inflammation  of  sinus  mucosa  commonly  follows  an  attack  of  acute  rhinitis  as  in  common cold  or  influenza  when  the  bacteria  invade  as  secondary organism.</a:t>
            </a:r>
          </a:p>
          <a:p>
            <a:r>
              <a:rPr lang="en-IN" sz="3600" b="1" dirty="0" smtClean="0"/>
              <a:t>Maxillary  sinus  inflammation  may follow  dental  infections.</a:t>
            </a:r>
          </a:p>
          <a:p>
            <a:r>
              <a:rPr lang="en-IN" sz="3600" b="1" dirty="0" smtClean="0"/>
              <a:t>Sinus may get infected after trauma or through  a  blood- borne infection</a:t>
            </a:r>
            <a:r>
              <a:rPr lang="en-IN" b="1" dirty="0" smtClean="0"/>
              <a:t>.</a:t>
            </a:r>
            <a:endParaRPr lang="en-IN"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Predisposing  factors</a:t>
            </a:r>
            <a:endParaRPr lang="en-IN" dirty="0"/>
          </a:p>
        </p:txBody>
      </p:sp>
      <p:sp>
        <p:nvSpPr>
          <p:cNvPr id="3" name="Content Placeholder 2"/>
          <p:cNvSpPr>
            <a:spLocks noGrp="1"/>
          </p:cNvSpPr>
          <p:nvPr>
            <p:ph idx="1"/>
          </p:nvPr>
        </p:nvSpPr>
        <p:spPr/>
        <p:txBody>
          <a:bodyPr/>
          <a:lstStyle/>
          <a:p>
            <a:r>
              <a:rPr lang="en-IN" sz="4000" b="1" dirty="0" smtClean="0"/>
              <a:t>Adenoids</a:t>
            </a:r>
          </a:p>
          <a:p>
            <a:r>
              <a:rPr lang="en-IN" sz="4000" b="1" dirty="0" smtClean="0"/>
              <a:t>Infected  tonsils</a:t>
            </a:r>
          </a:p>
          <a:p>
            <a:r>
              <a:rPr lang="en-IN" sz="4000" b="1" dirty="0" smtClean="0"/>
              <a:t>Deflected nasal septum</a:t>
            </a:r>
          </a:p>
          <a:p>
            <a:r>
              <a:rPr lang="en-IN" sz="4000" b="1" dirty="0" smtClean="0"/>
              <a:t>Nasal  polypi</a:t>
            </a:r>
          </a:p>
          <a:p>
            <a:r>
              <a:rPr lang="en-IN" sz="4000" b="1" dirty="0" smtClean="0"/>
              <a:t>Benign tumours  of   the  nose.</a:t>
            </a:r>
          </a:p>
          <a:p>
            <a:r>
              <a:rPr lang="en-IN" sz="4000" b="1" dirty="0" smtClean="0"/>
              <a:t>Chronic  suppurative lung disease</a:t>
            </a:r>
            <a:r>
              <a:rPr lang="en-IN" dirty="0" smtClean="0"/>
              <a: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CLINICAL FEATURES</a:t>
            </a:r>
            <a:endParaRPr lang="en-IN" dirty="0"/>
          </a:p>
        </p:txBody>
      </p:sp>
      <p:sp>
        <p:nvSpPr>
          <p:cNvPr id="3" name="Content Placeholder 2"/>
          <p:cNvSpPr>
            <a:spLocks noGrp="1"/>
          </p:cNvSpPr>
          <p:nvPr>
            <p:ph idx="1"/>
          </p:nvPr>
        </p:nvSpPr>
        <p:spPr/>
        <p:txBody>
          <a:bodyPr>
            <a:normAutofit/>
          </a:bodyPr>
          <a:lstStyle/>
          <a:p>
            <a:r>
              <a:rPr lang="en-IN" b="1" dirty="0" smtClean="0">
                <a:solidFill>
                  <a:srgbClr val="002060"/>
                </a:solidFill>
              </a:rPr>
              <a:t>SYSTEMIC  EFFECTS </a:t>
            </a:r>
            <a:r>
              <a:rPr lang="en-IN" dirty="0" smtClean="0">
                <a:solidFill>
                  <a:srgbClr val="002060"/>
                </a:solidFill>
              </a:rPr>
              <a:t>–   malaise , body ache ,</a:t>
            </a:r>
          </a:p>
          <a:p>
            <a:pPr>
              <a:buNone/>
            </a:pPr>
            <a:r>
              <a:rPr lang="en-IN" dirty="0" smtClean="0">
                <a:solidFill>
                  <a:srgbClr val="002060"/>
                </a:solidFill>
              </a:rPr>
              <a:t>    and  shivering.</a:t>
            </a:r>
          </a:p>
          <a:p>
            <a:pPr>
              <a:buFont typeface="Wingdings" pitchFamily="2" charset="2"/>
              <a:buChar char="v"/>
            </a:pPr>
            <a:r>
              <a:rPr lang="en-IN" dirty="0" smtClean="0">
                <a:solidFill>
                  <a:srgbClr val="002060"/>
                </a:solidFill>
              </a:rPr>
              <a:t>In  </a:t>
            </a:r>
            <a:r>
              <a:rPr lang="en-IN" b="1" dirty="0" smtClean="0">
                <a:solidFill>
                  <a:srgbClr val="002060"/>
                </a:solidFill>
              </a:rPr>
              <a:t>maxillary</a:t>
            </a:r>
            <a:r>
              <a:rPr lang="en-IN" dirty="0" smtClean="0">
                <a:solidFill>
                  <a:srgbClr val="002060"/>
                </a:solidFill>
              </a:rPr>
              <a:t>  sinusitis, the pain is felt in cheek   </a:t>
            </a:r>
          </a:p>
          <a:p>
            <a:pPr>
              <a:buNone/>
            </a:pPr>
            <a:r>
              <a:rPr lang="en-IN" dirty="0" smtClean="0">
                <a:solidFill>
                  <a:srgbClr val="002060"/>
                </a:solidFill>
              </a:rPr>
              <a:t>    below  the eyes, it may be referred  to teeth or along  the distribution of superior orbital nerve. Pain is aggravated on stooping or coughing.</a:t>
            </a:r>
            <a:endParaRPr lang="en-IN"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CLINICAL FEATURES - Continued</a:t>
            </a:r>
            <a:endParaRPr lang="en-IN" dirty="0"/>
          </a:p>
        </p:txBody>
      </p:sp>
      <p:sp>
        <p:nvSpPr>
          <p:cNvPr id="3" name="Content Placeholder 2"/>
          <p:cNvSpPr>
            <a:spLocks noGrp="1"/>
          </p:cNvSpPr>
          <p:nvPr>
            <p:ph idx="1"/>
          </p:nvPr>
        </p:nvSpPr>
        <p:spPr/>
        <p:txBody>
          <a:bodyPr/>
          <a:lstStyle/>
          <a:p>
            <a:pPr>
              <a:buFont typeface="Wingdings" pitchFamily="2" charset="2"/>
              <a:buChar char="v"/>
            </a:pPr>
            <a:r>
              <a:rPr lang="en-IN" dirty="0" smtClean="0">
                <a:solidFill>
                  <a:schemeClr val="tx2">
                    <a:lumMod val="75000"/>
                  </a:schemeClr>
                </a:solidFill>
              </a:rPr>
              <a:t>In  </a:t>
            </a:r>
            <a:r>
              <a:rPr lang="en-IN" b="1" dirty="0" smtClean="0">
                <a:solidFill>
                  <a:schemeClr val="tx2">
                    <a:lumMod val="75000"/>
                  </a:schemeClr>
                </a:solidFill>
              </a:rPr>
              <a:t>ethmoiditis</a:t>
            </a:r>
            <a:r>
              <a:rPr lang="en-IN" dirty="0" smtClean="0">
                <a:solidFill>
                  <a:schemeClr val="tx2">
                    <a:lumMod val="75000"/>
                  </a:schemeClr>
                </a:solidFill>
              </a:rPr>
              <a:t> ,pain is localised over  the  nasal bridge, inner canthes &amp; behind the eye.</a:t>
            </a:r>
          </a:p>
          <a:p>
            <a:pPr>
              <a:buFont typeface="Wingdings" pitchFamily="2" charset="2"/>
              <a:buChar char="v"/>
            </a:pPr>
            <a:r>
              <a:rPr lang="en-IN" dirty="0" smtClean="0">
                <a:solidFill>
                  <a:schemeClr val="tx2">
                    <a:lumMod val="75000"/>
                  </a:schemeClr>
                </a:solidFill>
              </a:rPr>
              <a:t>In  </a:t>
            </a:r>
            <a:r>
              <a:rPr lang="en-IN" b="1" dirty="0" smtClean="0">
                <a:solidFill>
                  <a:schemeClr val="tx2">
                    <a:lumMod val="75000"/>
                  </a:schemeClr>
                </a:solidFill>
              </a:rPr>
              <a:t>frontal</a:t>
            </a:r>
            <a:r>
              <a:rPr lang="en-IN" dirty="0" smtClean="0">
                <a:solidFill>
                  <a:schemeClr val="tx2">
                    <a:lumMod val="75000"/>
                  </a:schemeClr>
                </a:solidFill>
              </a:rPr>
              <a:t>  sinusitis, pain is localised over forehead  &amp; pain  is severe in morning  &amp; gradually subsides towards noon.</a:t>
            </a:r>
          </a:p>
          <a:p>
            <a:pPr>
              <a:buFont typeface="Wingdings" pitchFamily="2" charset="2"/>
              <a:buChar char="v"/>
            </a:pPr>
            <a:r>
              <a:rPr lang="en-IN" dirty="0" smtClean="0">
                <a:solidFill>
                  <a:schemeClr val="tx2">
                    <a:lumMod val="75000"/>
                  </a:schemeClr>
                </a:solidFill>
              </a:rPr>
              <a:t>In  </a:t>
            </a:r>
            <a:r>
              <a:rPr lang="en-IN" b="1" dirty="0" smtClean="0">
                <a:solidFill>
                  <a:schemeClr val="tx2">
                    <a:lumMod val="75000"/>
                  </a:schemeClr>
                </a:solidFill>
              </a:rPr>
              <a:t>sphenoidal</a:t>
            </a:r>
            <a:r>
              <a:rPr lang="en-IN" dirty="0" smtClean="0">
                <a:solidFill>
                  <a:schemeClr val="tx2">
                    <a:lumMod val="75000"/>
                  </a:schemeClr>
                </a:solidFill>
              </a:rPr>
              <a:t> infection ,pain is referred to vertex or occiput </a:t>
            </a:r>
          </a:p>
          <a:p>
            <a:pPr>
              <a:buFont typeface="Wingdings" pitchFamily="2" charset="2"/>
              <a:buChar char="v"/>
            </a:pPr>
            <a:r>
              <a:rPr lang="en-IN" dirty="0" smtClean="0">
                <a:solidFill>
                  <a:schemeClr val="tx2">
                    <a:lumMod val="75000"/>
                  </a:schemeClr>
                </a:solidFill>
              </a:rPr>
              <a:t>Other symptoms  -nasal    blockage    &amp;  mucopurulent  nasal discharge.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SIGNS</a:t>
            </a:r>
            <a:endParaRPr lang="en-IN" dirty="0"/>
          </a:p>
        </p:txBody>
      </p:sp>
      <p:sp>
        <p:nvSpPr>
          <p:cNvPr id="3" name="Content Placeholder 2"/>
          <p:cNvSpPr>
            <a:spLocks noGrp="1"/>
          </p:cNvSpPr>
          <p:nvPr>
            <p:ph idx="1"/>
          </p:nvPr>
        </p:nvSpPr>
        <p:spPr/>
        <p:txBody>
          <a:bodyPr/>
          <a:lstStyle/>
          <a:p>
            <a:pPr>
              <a:buNone/>
            </a:pPr>
            <a:r>
              <a:rPr lang="en-IN" dirty="0" smtClean="0"/>
              <a:t> </a:t>
            </a:r>
            <a:r>
              <a:rPr lang="en-IN" b="1" dirty="0" smtClean="0"/>
              <a:t>IN FULMINANT CASES-</a:t>
            </a:r>
            <a:r>
              <a:rPr lang="en-IN" dirty="0" smtClean="0"/>
              <a:t> redness &amp; oedema of soft tissues of face over the sinus involved.</a:t>
            </a:r>
          </a:p>
          <a:p>
            <a:pPr>
              <a:buNone/>
            </a:pPr>
            <a:r>
              <a:rPr lang="en-IN" b="1" dirty="0" smtClean="0"/>
              <a:t>Tenderness</a:t>
            </a:r>
            <a:r>
              <a:rPr lang="en-IN" dirty="0" smtClean="0"/>
              <a:t> on applying pressure over the sinus.</a:t>
            </a:r>
          </a:p>
          <a:p>
            <a:pPr>
              <a:buNone/>
            </a:pPr>
            <a:r>
              <a:rPr lang="en-IN" b="1" dirty="0" smtClean="0"/>
              <a:t>On anterior  &amp; posterior  rhinos copy – </a:t>
            </a:r>
            <a:r>
              <a:rPr lang="en-IN" dirty="0" smtClean="0"/>
              <a:t>generalised congestion of nasal mucosa  &amp;  presence of  mucopus. localised oedematous  mucosa  in the neighbourhood  of ostium of the sinus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smtClean="0"/>
              <a:t>   CHRONIC SINUSITIS</a:t>
            </a:r>
            <a:endParaRPr lang="en-IN" sz="5400" dirty="0"/>
          </a:p>
        </p:txBody>
      </p:sp>
      <p:sp>
        <p:nvSpPr>
          <p:cNvPr id="3" name="Content Placeholder 2"/>
          <p:cNvSpPr>
            <a:spLocks noGrp="1"/>
          </p:cNvSpPr>
          <p:nvPr>
            <p:ph idx="1"/>
          </p:nvPr>
        </p:nvSpPr>
        <p:spPr/>
        <p:txBody>
          <a:bodyPr>
            <a:normAutofit/>
          </a:bodyPr>
          <a:lstStyle/>
          <a:p>
            <a:r>
              <a:rPr lang="en-IN" sz="4800" b="1" dirty="0" smtClean="0">
                <a:latin typeface="Algerian" pitchFamily="82" charset="0"/>
              </a:rPr>
              <a:t>Chronic sinusitis is usually the result of incompletely  resolved  acute sinusitis.</a:t>
            </a:r>
          </a:p>
          <a:p>
            <a:r>
              <a:rPr lang="en-IN" sz="4800" b="1" dirty="0" smtClean="0">
                <a:latin typeface="Algerian" pitchFamily="82" charset="0"/>
              </a:rPr>
              <a:t>Maxillary sinus is mostly involved.</a:t>
            </a:r>
          </a:p>
          <a:p>
            <a:pPr>
              <a:buNone/>
            </a:pPr>
            <a:endParaRPr lang="en-IN" sz="4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smtClean="0"/>
              <a:t>   CLINICAL FEATURES</a:t>
            </a:r>
            <a:endParaRPr lang="en-IN" sz="5400" dirty="0"/>
          </a:p>
        </p:txBody>
      </p:sp>
      <p:sp>
        <p:nvSpPr>
          <p:cNvPr id="3" name="Content Placeholder 2"/>
          <p:cNvSpPr>
            <a:spLocks noGrp="1"/>
          </p:cNvSpPr>
          <p:nvPr>
            <p:ph idx="1"/>
          </p:nvPr>
        </p:nvSpPr>
        <p:spPr/>
        <p:txBody>
          <a:bodyPr>
            <a:normAutofit/>
          </a:bodyPr>
          <a:lstStyle/>
          <a:p>
            <a:r>
              <a:rPr lang="en-IN" sz="3600" b="1" dirty="0" smtClean="0"/>
              <a:t>Nasal obstruction</a:t>
            </a:r>
          </a:p>
          <a:p>
            <a:r>
              <a:rPr lang="en-IN" sz="3600" b="1" dirty="0" smtClean="0"/>
              <a:t>Nasal discharge</a:t>
            </a:r>
          </a:p>
          <a:p>
            <a:r>
              <a:rPr lang="en-IN" sz="3600" b="1" dirty="0" smtClean="0"/>
              <a:t>Abnormalities of smell</a:t>
            </a:r>
          </a:p>
          <a:p>
            <a:r>
              <a:rPr lang="en-IN" sz="3600" b="1" dirty="0" smtClean="0"/>
              <a:t>Epistaxis</a:t>
            </a:r>
          </a:p>
          <a:p>
            <a:r>
              <a:rPr lang="en-IN" sz="3600" b="1" dirty="0" smtClean="0"/>
              <a:t>Headache</a:t>
            </a:r>
          </a:p>
          <a:p>
            <a:r>
              <a:rPr lang="en-IN" sz="3600" b="1" dirty="0" smtClean="0"/>
              <a:t>Tiredness ,fever, dryness of throat and repeated sore throat may occur.</a:t>
            </a:r>
            <a:endParaRPr lang="en-IN"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115</TotalTime>
  <Words>434</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              DR.LAL.M.P. Prof. &amp;  Head. Dept  of  surgery </vt:lpstr>
      <vt:lpstr>SINUSITIS</vt:lpstr>
      <vt:lpstr>ACUTE  SINUSITIS</vt:lpstr>
      <vt:lpstr>      Predisposing  factors</vt:lpstr>
      <vt:lpstr>       CLINICAL FEATURES</vt:lpstr>
      <vt:lpstr>CLINICAL FEATURES - Continued</vt:lpstr>
      <vt:lpstr>                           SIGNS</vt:lpstr>
      <vt:lpstr>   CHRONIC SINUSITIS</vt:lpstr>
      <vt:lpstr>   CLINICAL FEATURES</vt:lpstr>
      <vt:lpstr>     INVESTIGATION</vt:lpstr>
      <vt:lpstr>PARANASAL SINUS(WATER’S VIEW</vt:lpstr>
      <vt:lpstr>MANAGEMENT</vt:lpstr>
      <vt:lpstr>TREATMENT  OF CHRONIC    SINUSITIS</vt:lpstr>
      <vt:lpstr>COMPLICATIONS  OF SINUSITIS</vt:lpstr>
      <vt:lpstr>HOMOEOPATHIC  THERAPEUTICS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SINUSITIS</dc:title>
  <dc:creator>DRSANJUDINESH</dc:creator>
  <cp:lastModifiedBy>DRSANJUDINESH</cp:lastModifiedBy>
  <cp:revision>20</cp:revision>
  <dcterms:created xsi:type="dcterms:W3CDTF">2006-08-16T00:00:00Z</dcterms:created>
  <dcterms:modified xsi:type="dcterms:W3CDTF">2019-08-01T09:20:57Z</dcterms:modified>
</cp:coreProperties>
</file>