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5" r:id="rId2"/>
    <p:sldId id="259" r:id="rId3"/>
    <p:sldId id="296" r:id="rId4"/>
    <p:sldId id="260" r:id="rId5"/>
    <p:sldId id="257" r:id="rId6"/>
    <p:sldId id="258" r:id="rId7"/>
    <p:sldId id="261" r:id="rId8"/>
    <p:sldId id="262" r:id="rId9"/>
    <p:sldId id="263"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8"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27-10-20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27-10-20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27-10-20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27-10-20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27-10-20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27-10-20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27-10-20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27-10-20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27-10-20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27-10-20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27-10-20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SPIROCHETES</a:t>
            </a:r>
            <a:endParaRPr lang="en-US" dirty="0"/>
          </a:p>
        </p:txBody>
      </p:sp>
      <p:sp>
        <p:nvSpPr>
          <p:cNvPr id="3" name="Content Placeholder 2"/>
          <p:cNvSpPr>
            <a:spLocks noGrp="1"/>
          </p:cNvSpPr>
          <p:nvPr>
            <p:ph idx="1"/>
          </p:nvPr>
        </p:nvSpPr>
        <p:spPr>
          <a:xfrm>
            <a:off x="457200" y="3886200"/>
            <a:ext cx="8229600" cy="1264920"/>
          </a:xfrm>
        </p:spPr>
        <p:txBody>
          <a:bodyPr/>
          <a:lstStyle/>
          <a:p>
            <a:r>
              <a:rPr lang="en-US" dirty="0" smtClean="0"/>
              <a:t>Dr. R. </a:t>
            </a:r>
            <a:r>
              <a:rPr lang="en-US" dirty="0" err="1" smtClean="0"/>
              <a:t>Bindhusaran</a:t>
            </a:r>
            <a:r>
              <a:rPr lang="en-US" dirty="0" smtClean="0"/>
              <a:t>, Associate professor</a:t>
            </a:r>
          </a:p>
          <a:p>
            <a:r>
              <a:rPr lang="en-US" dirty="0" smtClean="0"/>
              <a:t>DEPT OF PATHOLOGY, SKHMC, Kulasekharam</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304800" y="838200"/>
            <a:ext cx="8311912" cy="52578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Resistance</a:t>
            </a:r>
            <a:endParaRPr lang="en-US" dirty="0"/>
          </a:p>
        </p:txBody>
      </p:sp>
      <p:sp>
        <p:nvSpPr>
          <p:cNvPr id="3" name="Content Placeholder 2"/>
          <p:cNvSpPr>
            <a:spLocks noGrp="1"/>
          </p:cNvSpPr>
          <p:nvPr>
            <p:ph idx="1"/>
          </p:nvPr>
        </p:nvSpPr>
        <p:spPr/>
        <p:txBody>
          <a:bodyPr>
            <a:normAutofit/>
          </a:bodyPr>
          <a:lstStyle/>
          <a:p>
            <a:pPr>
              <a:buNone/>
            </a:pPr>
            <a:r>
              <a:rPr lang="en-US" dirty="0" smtClean="0"/>
              <a:t>T. </a:t>
            </a:r>
            <a:r>
              <a:rPr lang="en-US" dirty="0" err="1" smtClean="0"/>
              <a:t>pallidum</a:t>
            </a:r>
            <a:r>
              <a:rPr lang="en-US" dirty="0" smtClean="0"/>
              <a:t> is very delicate, being readily inactivated by drying or by heat (41–42°C in one hour). </a:t>
            </a:r>
          </a:p>
          <a:p>
            <a:pPr>
              <a:buNone/>
            </a:pPr>
            <a:r>
              <a:rPr lang="en-US" dirty="0" smtClean="0"/>
              <a:t>It is inactivated by contact with oxygen, distilled water, soap, </a:t>
            </a:r>
            <a:r>
              <a:rPr lang="en-US" dirty="0" err="1" smtClean="0"/>
              <a:t>arsenicals,mercurials</a:t>
            </a:r>
            <a:r>
              <a:rPr lang="en-US" dirty="0" smtClean="0"/>
              <a:t>, bismuth, common antiseptic agents and antibiotics. It is killed in 1–3 days at 0–4°C, so that transfusion syphilis can be prevented by storing blood for at least four days in  the refrigerator before transfusion. </a:t>
            </a:r>
          </a:p>
          <a:p>
            <a:pPr>
              <a:buNone/>
            </a:pPr>
            <a:r>
              <a:rPr lang="en-US" dirty="0" smtClean="0"/>
              <a:t>Stored frozen  at –70°C in 10% glycerol, or in liquid nitrogen  (–130°C), it remains viable for 10–15 years.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Antigenic Structure</a:t>
            </a:r>
          </a:p>
          <a:p>
            <a:r>
              <a:rPr lang="en-US" dirty="0" smtClean="0"/>
              <a:t>The antigenic structure of T.  pal </a:t>
            </a:r>
            <a:r>
              <a:rPr lang="en-US" dirty="0" err="1" smtClean="0"/>
              <a:t>lidum</a:t>
            </a:r>
            <a:r>
              <a:rPr lang="en-US" dirty="0" smtClean="0"/>
              <a:t> is complex. </a:t>
            </a:r>
          </a:p>
          <a:p>
            <a:r>
              <a:rPr lang="en-US" dirty="0" err="1" smtClean="0"/>
              <a:t>Treponemal</a:t>
            </a:r>
            <a:r>
              <a:rPr lang="en-US" dirty="0" smtClean="0"/>
              <a:t> infection induces at least three types </a:t>
            </a:r>
          </a:p>
          <a:p>
            <a:r>
              <a:rPr lang="en-US" dirty="0" smtClean="0"/>
              <a:t>of antibodies. On the basis of these antibodies, </a:t>
            </a:r>
          </a:p>
          <a:p>
            <a:r>
              <a:rPr lang="en-US" dirty="0" smtClean="0"/>
              <a:t>the </a:t>
            </a:r>
            <a:r>
              <a:rPr lang="en-US" dirty="0" err="1" smtClean="0"/>
              <a:t>treponemal</a:t>
            </a:r>
            <a:r>
              <a:rPr lang="en-US" dirty="0" smtClean="0"/>
              <a:t> antigens may be divided into </a:t>
            </a:r>
          </a:p>
          <a:p>
            <a:r>
              <a:rPr lang="en-US" dirty="0" smtClean="0"/>
              <a:t>nonspecific and specific antigens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A. Nonspecific Antigen</a:t>
            </a:r>
          </a:p>
          <a:p>
            <a:pPr>
              <a:buNone/>
            </a:pPr>
            <a:r>
              <a:rPr lang="en-US" dirty="0" smtClean="0"/>
              <a:t>The first is the </a:t>
            </a:r>
            <a:r>
              <a:rPr lang="en-US" dirty="0" err="1" smtClean="0"/>
              <a:t>reagin</a:t>
            </a:r>
            <a:r>
              <a:rPr lang="en-US" dirty="0" smtClean="0"/>
              <a:t> antibody in which a </a:t>
            </a:r>
            <a:r>
              <a:rPr lang="en-US" dirty="0" err="1" smtClean="0"/>
              <a:t>hapten</a:t>
            </a:r>
            <a:r>
              <a:rPr lang="en-US" dirty="0" smtClean="0"/>
              <a:t> extracted from the beef heart is used as the antigen. </a:t>
            </a:r>
          </a:p>
          <a:p>
            <a:pPr>
              <a:buNone/>
            </a:pPr>
            <a:r>
              <a:rPr lang="en-US" dirty="0" smtClean="0"/>
              <a:t>This lipid </a:t>
            </a:r>
            <a:r>
              <a:rPr lang="en-US" dirty="0" err="1" smtClean="0"/>
              <a:t>hapten</a:t>
            </a:r>
            <a:r>
              <a:rPr lang="en-US" dirty="0" smtClean="0"/>
              <a:t> is known as </a:t>
            </a:r>
            <a:r>
              <a:rPr lang="en-US" dirty="0" err="1" smtClean="0"/>
              <a:t>cardioliom</a:t>
            </a:r>
            <a:r>
              <a:rPr lang="en-US" dirty="0" smtClean="0"/>
              <a:t> and is chemically a </a:t>
            </a:r>
            <a:r>
              <a:rPr lang="en-US" dirty="0" err="1" smtClean="0"/>
              <a:t>diphosphatidyl</a:t>
            </a:r>
            <a:r>
              <a:rPr lang="en-US" dirty="0" smtClean="0"/>
              <a:t> glycerol. This lipid has been detected in T. </a:t>
            </a:r>
            <a:r>
              <a:rPr lang="en-US" dirty="0" err="1" smtClean="0"/>
              <a:t>pallidum</a:t>
            </a:r>
            <a:r>
              <a:rPr lang="en-US" dirty="0" smtClean="0"/>
              <a:t> but it is not known whether the </a:t>
            </a:r>
            <a:r>
              <a:rPr lang="en-US" dirty="0" err="1" smtClean="0"/>
              <a:t>reagin</a:t>
            </a:r>
            <a:r>
              <a:rPr lang="en-US" dirty="0" smtClean="0"/>
              <a:t> antibody is in </a:t>
            </a:r>
            <a:r>
              <a:rPr lang="en-US" dirty="0" err="1" smtClean="0"/>
              <a:t>duced</a:t>
            </a:r>
            <a:r>
              <a:rPr lang="en-US" dirty="0" smtClean="0"/>
              <a:t> by </a:t>
            </a:r>
            <a:r>
              <a:rPr lang="en-US" dirty="0" err="1" smtClean="0"/>
              <a:t>cardiolipin</a:t>
            </a:r>
            <a:r>
              <a:rPr lang="en-US" dirty="0" smtClean="0"/>
              <a:t> that is present in the spirochete or released from damaged host tissues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smtClean="0"/>
              <a:t>B. Specific Antigens</a:t>
            </a:r>
          </a:p>
          <a:p>
            <a:r>
              <a:rPr lang="en-US" dirty="0" smtClean="0"/>
              <a:t>1.  Group-specific antigen: It is a protein antigen present in T. </a:t>
            </a:r>
            <a:r>
              <a:rPr lang="en-US" dirty="0" err="1" smtClean="0"/>
              <a:t>pallidum</a:t>
            </a:r>
            <a:r>
              <a:rPr lang="en-US" dirty="0" smtClean="0"/>
              <a:t> as well as in </a:t>
            </a:r>
            <a:r>
              <a:rPr lang="en-US" dirty="0" err="1" smtClean="0"/>
              <a:t>nonpatho</a:t>
            </a:r>
            <a:r>
              <a:rPr lang="en-US" dirty="0" smtClean="0"/>
              <a:t> </a:t>
            </a:r>
            <a:r>
              <a:rPr lang="en-US" dirty="0" err="1" smtClean="0"/>
              <a:t>genic</a:t>
            </a:r>
            <a:r>
              <a:rPr lang="en-US" dirty="0" smtClean="0"/>
              <a:t> </a:t>
            </a:r>
            <a:r>
              <a:rPr lang="en-US" dirty="0" err="1" smtClean="0"/>
              <a:t>treponemes</a:t>
            </a:r>
            <a:r>
              <a:rPr lang="en-US" dirty="0" smtClean="0"/>
              <a:t>, such as Reiter </a:t>
            </a:r>
          </a:p>
          <a:p>
            <a:r>
              <a:rPr lang="en-US" dirty="0" err="1" smtClean="0"/>
              <a:t>treponeme</a:t>
            </a:r>
            <a:r>
              <a:rPr lang="en-US" dirty="0" smtClean="0"/>
              <a:t>.</a:t>
            </a:r>
          </a:p>
          <a:p>
            <a:r>
              <a:rPr lang="en-US" dirty="0" smtClean="0"/>
              <a:t>2.  Species-specific </a:t>
            </a:r>
            <a:r>
              <a:rPr lang="en-US" dirty="0" err="1" smtClean="0"/>
              <a:t>treponemal</a:t>
            </a:r>
            <a:r>
              <a:rPr lang="en-US" dirty="0" smtClean="0"/>
              <a:t> antigen: It appears </a:t>
            </a:r>
          </a:p>
          <a:p>
            <a:r>
              <a:rPr lang="en-US" dirty="0" smtClean="0"/>
              <a:t>to be polysaccharide in nature. T. </a:t>
            </a:r>
            <a:r>
              <a:rPr lang="en-US" dirty="0" err="1" smtClean="0"/>
              <a:t>pallidum</a:t>
            </a:r>
            <a:r>
              <a:rPr lang="en-US" dirty="0" smtClean="0"/>
              <a:t> is </a:t>
            </a:r>
          </a:p>
          <a:p>
            <a:r>
              <a:rPr lang="en-US" dirty="0" smtClean="0"/>
              <a:t>used as antigen for detection of species-specific </a:t>
            </a:r>
          </a:p>
          <a:p>
            <a:r>
              <a:rPr lang="en-US" dirty="0" smtClean="0"/>
              <a:t>antibody.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
            </a:r>
            <a:br>
              <a:rPr lang="en-US" dirty="0" smtClean="0"/>
            </a:br>
            <a:r>
              <a:rPr lang="en-US" sz="6000" dirty="0" err="1" smtClean="0"/>
              <a:t>Treponema</a:t>
            </a:r>
            <a:r>
              <a:rPr lang="en-US" sz="6000" dirty="0" smtClean="0"/>
              <a:t> </a:t>
            </a:r>
            <a:r>
              <a:rPr lang="en-US" sz="6000" dirty="0" err="1" smtClean="0"/>
              <a:t>pallidum</a:t>
            </a:r>
            <a:endParaRPr lang="en-US" dirty="0"/>
          </a:p>
        </p:txBody>
      </p:sp>
      <p:sp>
        <p:nvSpPr>
          <p:cNvPr id="3" name="Content Placeholder 2"/>
          <p:cNvSpPr>
            <a:spLocks noGrp="1"/>
          </p:cNvSpPr>
          <p:nvPr>
            <p:ph idx="1"/>
          </p:nvPr>
        </p:nvSpPr>
        <p:spPr>
          <a:xfrm>
            <a:off x="457200" y="1935480"/>
            <a:ext cx="8229600" cy="4922520"/>
          </a:xfrm>
        </p:spPr>
        <p:txBody>
          <a:bodyPr>
            <a:normAutofit fontScale="92500" lnSpcReduction="10000"/>
          </a:bodyPr>
          <a:lstStyle/>
          <a:p>
            <a:pPr>
              <a:buNone/>
            </a:pPr>
            <a:r>
              <a:rPr lang="en-US" dirty="0" smtClean="0"/>
              <a:t>Venereal syphilis is acquired by sexual </a:t>
            </a:r>
          </a:p>
          <a:p>
            <a:pPr>
              <a:buNone/>
            </a:pPr>
            <a:r>
              <a:rPr lang="en-US" dirty="0" smtClean="0"/>
              <a:t>contact. </a:t>
            </a:r>
          </a:p>
          <a:p>
            <a:pPr>
              <a:buNone/>
            </a:pPr>
            <a:r>
              <a:rPr lang="en-US" dirty="0" smtClean="0"/>
              <a:t>Syphilis can also be acquired by </a:t>
            </a:r>
            <a:r>
              <a:rPr lang="en-US" dirty="0" err="1" smtClean="0"/>
              <a:t>nongenital</a:t>
            </a:r>
            <a:r>
              <a:rPr lang="en-US" dirty="0" smtClean="0"/>
              <a:t> contact with a lesion (e.g. on the lip) or </a:t>
            </a:r>
          </a:p>
          <a:p>
            <a:pPr>
              <a:buNone/>
            </a:pPr>
            <a:r>
              <a:rPr lang="en-US" dirty="0" err="1" smtClean="0"/>
              <a:t>transplacen</a:t>
            </a:r>
            <a:r>
              <a:rPr lang="en-US" dirty="0" smtClean="0"/>
              <a:t> </a:t>
            </a:r>
            <a:r>
              <a:rPr lang="en-US" dirty="0" err="1" smtClean="0"/>
              <a:t>tal</a:t>
            </a:r>
            <a:r>
              <a:rPr lang="en-US" dirty="0" smtClean="0"/>
              <a:t> transmission to a fetus, resulting in  congenital syphilis. </a:t>
            </a:r>
          </a:p>
          <a:p>
            <a:pPr>
              <a:buNone/>
            </a:pPr>
            <a:r>
              <a:rPr lang="en-US" dirty="0" smtClean="0"/>
              <a:t>T. </a:t>
            </a:r>
            <a:r>
              <a:rPr lang="en-US" dirty="0" err="1" smtClean="0"/>
              <a:t>pallidum</a:t>
            </a:r>
            <a:r>
              <a:rPr lang="en-US" dirty="0" smtClean="0"/>
              <a:t> enters tissues by  penetration of intact </a:t>
            </a:r>
            <a:r>
              <a:rPr lang="en-US" dirty="0" err="1" smtClean="0"/>
              <a:t>mucosae</a:t>
            </a:r>
            <a:r>
              <a:rPr lang="en-US" dirty="0" smtClean="0"/>
              <a:t> or through abraded  skin. </a:t>
            </a:r>
          </a:p>
          <a:p>
            <a:pPr>
              <a:buNone/>
            </a:pPr>
            <a:r>
              <a:rPr lang="en-US" dirty="0" smtClean="0"/>
              <a:t>Clinical disease sets in after an incubation  period of about a month (range 10–90 days). </a:t>
            </a:r>
          </a:p>
          <a:p>
            <a:pPr>
              <a:buNone/>
            </a:pPr>
            <a:r>
              <a:rPr lang="en-US" dirty="0" smtClean="0"/>
              <a:t>The  natural course of syphilis can be divided into </a:t>
            </a:r>
          </a:p>
          <a:p>
            <a:pPr>
              <a:buNone/>
            </a:pPr>
            <a:r>
              <a:rPr lang="en-US" dirty="0" smtClean="0"/>
              <a:t>primary, secondary, and tertiary stages based  on the clinical manifestations.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Primary Disease</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err="1" smtClean="0"/>
              <a:t>bacte</a:t>
            </a:r>
            <a:r>
              <a:rPr lang="en-US" dirty="0" smtClean="0"/>
              <a:t> </a:t>
            </a:r>
            <a:r>
              <a:rPr lang="en-US" dirty="0" err="1" smtClean="0"/>
              <a:t>ria</a:t>
            </a:r>
            <a:r>
              <a:rPr lang="en-US" dirty="0" smtClean="0"/>
              <a:t> multiply at the initial entry site and  the primary lesion in syphilis is the chancre.</a:t>
            </a:r>
          </a:p>
          <a:p>
            <a:r>
              <a:rPr lang="en-US" b="1" dirty="0" smtClean="0"/>
              <a:t>The chancre </a:t>
            </a:r>
            <a:r>
              <a:rPr lang="en-US" dirty="0" smtClean="0"/>
              <a:t>is a painless, relatively </a:t>
            </a:r>
            <a:r>
              <a:rPr lang="en-US" dirty="0" err="1" smtClean="0"/>
              <a:t>avascular</a:t>
            </a:r>
            <a:r>
              <a:rPr lang="en-US" dirty="0" smtClean="0"/>
              <a:t>, </a:t>
            </a:r>
            <a:r>
              <a:rPr lang="en-US" dirty="0" err="1" smtClean="0"/>
              <a:t>mcircumscribed</a:t>
            </a:r>
            <a:r>
              <a:rPr lang="en-US" dirty="0" smtClean="0"/>
              <a:t>, </a:t>
            </a:r>
            <a:r>
              <a:rPr lang="en-US" dirty="0" err="1" smtClean="0"/>
              <a:t>indurated</a:t>
            </a:r>
            <a:r>
              <a:rPr lang="en-US" dirty="0" smtClean="0"/>
              <a:t>, superficially ulcerated lesion. It is covered by a thick, </a:t>
            </a:r>
            <a:r>
              <a:rPr lang="en-US" dirty="0" err="1" smtClean="0"/>
              <a:t>glairy</a:t>
            </a:r>
            <a:r>
              <a:rPr lang="en-US" dirty="0" smtClean="0"/>
              <a:t> </a:t>
            </a:r>
            <a:r>
              <a:rPr lang="en-US" dirty="0" err="1" smtClean="0"/>
              <a:t>exudate</a:t>
            </a:r>
            <a:r>
              <a:rPr lang="en-US" dirty="0" smtClean="0"/>
              <a:t> very rich in spirochetes. It is known as ‘</a:t>
            </a:r>
            <a:r>
              <a:rPr lang="en-US" b="1" dirty="0" smtClean="0"/>
              <a:t>hard chancre’. </a:t>
            </a:r>
          </a:p>
          <a:p>
            <a:pPr>
              <a:buNone/>
            </a:pPr>
            <a:r>
              <a:rPr lang="en-US" dirty="0" smtClean="0"/>
              <a:t>The chancre is most frequently on the external genitalia.</a:t>
            </a:r>
          </a:p>
          <a:p>
            <a:r>
              <a:rPr lang="en-US" dirty="0" smtClean="0"/>
              <a:t>The 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regional lymph </a:t>
            </a:r>
            <a:r>
              <a:rPr lang="en-US" dirty="0" err="1" smtClean="0"/>
              <a:t>nodesare</a:t>
            </a:r>
            <a:r>
              <a:rPr lang="en-US" dirty="0" smtClean="0"/>
              <a:t> swollen,  discrete, rubbery and </a:t>
            </a:r>
            <a:r>
              <a:rPr lang="en-US" dirty="0" err="1" smtClean="0"/>
              <a:t>nontender</a:t>
            </a:r>
            <a:r>
              <a:rPr lang="en-US" dirty="0" smtClean="0"/>
              <a:t>. </a:t>
            </a:r>
          </a:p>
          <a:p>
            <a:r>
              <a:rPr lang="en-US" dirty="0" smtClean="0"/>
              <a:t>The chancre invariably heals in about 10–40 </a:t>
            </a:r>
            <a:r>
              <a:rPr lang="en-US" dirty="0" err="1" smtClean="0"/>
              <a:t>days,even</a:t>
            </a:r>
            <a:r>
              <a:rPr lang="en-US" dirty="0" smtClean="0"/>
              <a:t> without treatment, leaving a thin scar.</a:t>
            </a:r>
          </a:p>
          <a:p>
            <a:r>
              <a:rPr lang="en-US" dirty="0" smtClean="0"/>
              <a:t> Chancres usually occur singly but multiple or persistent chancres may develop in </a:t>
            </a:r>
            <a:r>
              <a:rPr lang="en-US" dirty="0" err="1" smtClean="0"/>
              <a:t>immunocompromised</a:t>
            </a:r>
            <a:r>
              <a:rPr lang="en-US" dirty="0" smtClean="0"/>
              <a:t> individuals, such as those infected with the human immunodeficiency virus (HIV).</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 Secondary Syphilis</a:t>
            </a:r>
            <a:br>
              <a:rPr lang="en-US" dirty="0" smtClean="0"/>
            </a:br>
            <a:endParaRPr lang="en-US" dirty="0"/>
          </a:p>
        </p:txBody>
      </p:sp>
      <p:sp>
        <p:nvSpPr>
          <p:cNvPr id="3" name="Content Placeholder 2"/>
          <p:cNvSpPr>
            <a:spLocks noGrp="1"/>
          </p:cNvSpPr>
          <p:nvPr>
            <p:ph idx="1"/>
          </p:nvPr>
        </p:nvSpPr>
        <p:spPr>
          <a:xfrm>
            <a:off x="457200" y="1935480"/>
            <a:ext cx="8229600" cy="4541520"/>
          </a:xfrm>
        </p:spPr>
        <p:txBody>
          <a:bodyPr>
            <a:normAutofit fontScale="92500"/>
          </a:bodyPr>
          <a:lstStyle/>
          <a:p>
            <a:pPr>
              <a:buNone/>
            </a:pPr>
            <a:r>
              <a:rPr lang="en-US" dirty="0" smtClean="0"/>
              <a:t>Secondary syphilis sets in 1–3 months after healing  of primary lesion. </a:t>
            </a:r>
          </a:p>
          <a:p>
            <a:pPr>
              <a:buNone/>
            </a:pPr>
            <a:r>
              <a:rPr lang="en-US" dirty="0" smtClean="0"/>
              <a:t>The secondary lesions are due  to wide  spread multiplication of the spirochetes and their dissemination through the blood. In this stage, patients typically experience a “flu-like” syndrome, </a:t>
            </a:r>
            <a:r>
              <a:rPr lang="en-US" dirty="0" err="1" smtClean="0"/>
              <a:t>lymphadenopathy,and</a:t>
            </a:r>
            <a:r>
              <a:rPr lang="en-US" dirty="0" smtClean="0"/>
              <a:t> a generalized  </a:t>
            </a:r>
            <a:r>
              <a:rPr lang="en-US" dirty="0" err="1" smtClean="0"/>
              <a:t>mucocutaneous</a:t>
            </a:r>
            <a:r>
              <a:rPr lang="en-US" dirty="0" smtClean="0"/>
              <a:t> rash. </a:t>
            </a:r>
          </a:p>
          <a:p>
            <a:pPr>
              <a:buNone/>
            </a:pPr>
            <a:r>
              <a:rPr lang="en-US" dirty="0" smtClean="0"/>
              <a:t>Characteristic lesions  are </a:t>
            </a:r>
            <a:r>
              <a:rPr lang="en-US" dirty="0" err="1" smtClean="0"/>
              <a:t>roseolar</a:t>
            </a:r>
            <a:r>
              <a:rPr lang="en-US" dirty="0" smtClean="0"/>
              <a:t> or </a:t>
            </a:r>
            <a:r>
              <a:rPr lang="en-US" dirty="0" err="1" smtClean="0"/>
              <a:t>papular</a:t>
            </a:r>
            <a:r>
              <a:rPr lang="en-US" dirty="0" smtClean="0"/>
              <a:t> skin rashes, mucous  patches in the </a:t>
            </a:r>
            <a:r>
              <a:rPr lang="en-US" dirty="0" err="1" smtClean="0"/>
              <a:t>oropharynx</a:t>
            </a:r>
            <a:r>
              <a:rPr lang="en-US" dirty="0" smtClean="0"/>
              <a:t> and </a:t>
            </a:r>
            <a:r>
              <a:rPr lang="en-US" b="1" dirty="0" err="1" smtClean="0"/>
              <a:t>condylomata</a:t>
            </a:r>
            <a:r>
              <a:rPr lang="en-US" b="1" dirty="0" smtClean="0"/>
              <a:t> </a:t>
            </a:r>
            <a:r>
              <a:rPr lang="en-US" dirty="0" smtClean="0"/>
              <a:t>at  the </a:t>
            </a:r>
            <a:r>
              <a:rPr lang="en-US" dirty="0" err="1" smtClean="0"/>
              <a:t>mucocutaneous</a:t>
            </a:r>
            <a:r>
              <a:rPr lang="en-US" dirty="0" smtClean="0"/>
              <a:t> junctions.</a:t>
            </a:r>
          </a:p>
          <a:p>
            <a:pPr>
              <a:buNone/>
            </a:pPr>
            <a:r>
              <a:rPr lang="en-US" dirty="0" err="1" smtClean="0"/>
              <a:t>Condylomata</a:t>
            </a:r>
            <a:r>
              <a:rPr lang="en-US" dirty="0" smtClean="0"/>
              <a:t> </a:t>
            </a:r>
            <a:r>
              <a:rPr lang="en-US" dirty="0" err="1" smtClean="0"/>
              <a:t>lata</a:t>
            </a:r>
            <a:r>
              <a:rPr lang="en-US" dirty="0" smtClean="0"/>
              <a:t> occur around moist areas, such as the anus and  vagina. The patient is most infectious as with the  primary chancre. </a:t>
            </a:r>
          </a:p>
          <a:p>
            <a:pPr>
              <a:buNone/>
            </a:pPr>
            <a:r>
              <a:rPr lang="en-US" dirty="0" smtClean="0"/>
              <a:t>There may also be ophthalmic, osseous and </a:t>
            </a:r>
            <a:r>
              <a:rPr lang="en-US" dirty="0" err="1" smtClean="0"/>
              <a:t>meningeal</a:t>
            </a:r>
            <a:r>
              <a:rPr lang="en-US" dirty="0" smtClean="0"/>
              <a:t> </a:t>
            </a:r>
            <a:r>
              <a:rPr lang="en-US" dirty="0" err="1" smtClean="0"/>
              <a:t>involvemen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iii. Latent Syphilis</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After the secondary lesions disappear there is a period of quiescence known as ‘latent syphilis’. </a:t>
            </a:r>
          </a:p>
          <a:p>
            <a:pPr>
              <a:buNone/>
            </a:pPr>
            <a:r>
              <a:rPr lang="en-US" dirty="0" smtClean="0"/>
              <a:t>No clinical manifestations are evident and diagnosis  during this period is possible only by serological  tests. </a:t>
            </a:r>
          </a:p>
          <a:p>
            <a:pPr>
              <a:buNone/>
            </a:pPr>
            <a:r>
              <a:rPr lang="en-US" dirty="0" smtClean="0"/>
              <a:t>In many cases, this is followed by natural cure  but in others, after several years, </a:t>
            </a:r>
            <a:r>
              <a:rPr lang="en-US" dirty="0" err="1" smtClean="0"/>
              <a:t>manifes</a:t>
            </a:r>
            <a:r>
              <a:rPr lang="en-US" dirty="0" smtClean="0"/>
              <a:t> </a:t>
            </a:r>
            <a:r>
              <a:rPr lang="en-US" dirty="0" err="1" smtClean="0"/>
              <a:t>tations</a:t>
            </a:r>
            <a:r>
              <a:rPr lang="en-US" dirty="0" smtClean="0"/>
              <a:t> of  tertiary </a:t>
            </a:r>
            <a:r>
              <a:rPr lang="en-US" dirty="0" err="1" smtClean="0"/>
              <a:t>syphilisappear</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TREPONEMA</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iv. Tertiary Syphilis or Late Syphilis</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Tertiary or late syphilis, which may develop decades  after the primary infection, is a slowly progressive, destructive inflammatory disease that may affect any organ. </a:t>
            </a:r>
          </a:p>
          <a:p>
            <a:pPr>
              <a:buNone/>
            </a:pPr>
            <a:r>
              <a:rPr lang="en-US" dirty="0" smtClean="0"/>
              <a:t>The three most common forms of late syphilis are</a:t>
            </a:r>
          </a:p>
          <a:p>
            <a:pPr>
              <a:buFont typeface="Wingdings" pitchFamily="2" charset="2"/>
              <a:buChar char="Ø"/>
            </a:pPr>
            <a:r>
              <a:rPr lang="en-US" b="1" dirty="0" smtClean="0"/>
              <a:t>cardiovascular syphilis, </a:t>
            </a:r>
          </a:p>
          <a:p>
            <a:pPr>
              <a:buFont typeface="Wingdings" pitchFamily="2" charset="2"/>
              <a:buChar char="Ø"/>
            </a:pPr>
            <a:r>
              <a:rPr lang="en-US" b="1" dirty="0" err="1" smtClean="0"/>
              <a:t>gummatous</a:t>
            </a:r>
            <a:r>
              <a:rPr lang="en-US" b="1" dirty="0" smtClean="0"/>
              <a:t> syphilis </a:t>
            </a:r>
          </a:p>
          <a:p>
            <a:pPr>
              <a:buFont typeface="Wingdings" pitchFamily="2" charset="2"/>
              <a:buChar char="Ø"/>
            </a:pPr>
            <a:r>
              <a:rPr lang="en-US" b="1" dirty="0" smtClean="0"/>
              <a:t>and </a:t>
            </a:r>
            <a:r>
              <a:rPr lang="en-US" b="1" dirty="0" err="1" smtClean="0"/>
              <a:t>neurosyphilis</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Cardiovascular syphilis: </a:t>
            </a:r>
            <a:r>
              <a:rPr lang="en-US" dirty="0" smtClean="0"/>
              <a:t>These consist of cardiovascular lesions including aneurysms, chronic </a:t>
            </a:r>
            <a:r>
              <a:rPr lang="en-US" dirty="0" err="1" smtClean="0"/>
              <a:t>granulomata</a:t>
            </a:r>
            <a:r>
              <a:rPr lang="en-US" dirty="0" smtClean="0"/>
              <a:t> (</a:t>
            </a:r>
            <a:r>
              <a:rPr lang="en-US" dirty="0" err="1" smtClean="0"/>
              <a:t>gummata</a:t>
            </a:r>
            <a:r>
              <a:rPr lang="en-US" dirty="0" smtClean="0"/>
              <a:t>) and </a:t>
            </a:r>
            <a:r>
              <a:rPr lang="en-US" dirty="0" err="1" smtClean="0"/>
              <a:t>meningovascular</a:t>
            </a:r>
            <a:r>
              <a:rPr lang="en-US" dirty="0" smtClean="0"/>
              <a:t> manifestations. </a:t>
            </a:r>
          </a:p>
          <a:p>
            <a:r>
              <a:rPr lang="en-US" b="1" dirty="0" smtClean="0"/>
              <a:t>b.  </a:t>
            </a:r>
            <a:r>
              <a:rPr lang="en-US" b="1" dirty="0" err="1" smtClean="0"/>
              <a:t>Gummatous</a:t>
            </a:r>
            <a:r>
              <a:rPr lang="en-US" b="1" dirty="0" smtClean="0"/>
              <a:t> syphilis: </a:t>
            </a:r>
            <a:r>
              <a:rPr lang="en-US" dirty="0" smtClean="0"/>
              <a:t>It is a rare </a:t>
            </a:r>
            <a:r>
              <a:rPr lang="en-US" dirty="0" err="1" smtClean="0"/>
              <a:t>granulomatous</a:t>
            </a:r>
            <a:r>
              <a:rPr lang="en-US" dirty="0" smtClean="0"/>
              <a:t> lesion of the skeleton, skin or </a:t>
            </a:r>
            <a:r>
              <a:rPr lang="en-US" dirty="0" err="1" smtClean="0"/>
              <a:t>mucocutaneous</a:t>
            </a:r>
            <a:r>
              <a:rPr lang="en-US" dirty="0" smtClean="0"/>
              <a:t> tissues.</a:t>
            </a:r>
          </a:p>
          <a:p>
            <a:r>
              <a:rPr lang="en-US" b="1" dirty="0" smtClean="0"/>
              <a:t>c.  </a:t>
            </a:r>
            <a:r>
              <a:rPr lang="en-US" b="1" dirty="0" err="1" smtClean="0"/>
              <a:t>Neurosyphilis</a:t>
            </a:r>
            <a:r>
              <a:rPr lang="en-US" dirty="0" smtClean="0"/>
              <a:t>: Neurological manifestations, such as </a:t>
            </a:r>
            <a:r>
              <a:rPr lang="en-US" dirty="0" err="1" smtClean="0"/>
              <a:t>tabes</a:t>
            </a:r>
            <a:r>
              <a:rPr lang="en-US" dirty="0" smtClean="0"/>
              <a:t> </a:t>
            </a:r>
            <a:r>
              <a:rPr lang="en-US" dirty="0" err="1" smtClean="0"/>
              <a:t>dorsalis</a:t>
            </a:r>
            <a:r>
              <a:rPr lang="en-US" dirty="0" smtClean="0"/>
              <a:t> or general paralysis of the insane develop several decades after the initial infection in a few cases. </a:t>
            </a:r>
          </a:p>
          <a:p>
            <a:r>
              <a:rPr lang="en-US" dirty="0" smtClean="0"/>
              <a:t>These are known as late tertiary or quaternary syphilis.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
            </a:r>
            <a:br>
              <a:rPr lang="en-US" dirty="0" smtClean="0"/>
            </a:br>
            <a:r>
              <a:rPr lang="en-US" b="1" dirty="0" smtClean="0"/>
              <a:t> Congenital Syphilis</a:t>
            </a:r>
            <a:endParaRPr lang="en-US" b="1" dirty="0"/>
          </a:p>
        </p:txBody>
      </p:sp>
      <p:sp>
        <p:nvSpPr>
          <p:cNvPr id="3" name="Content Placeholder 2"/>
          <p:cNvSpPr>
            <a:spLocks noGrp="1"/>
          </p:cNvSpPr>
          <p:nvPr>
            <p:ph idx="1"/>
          </p:nvPr>
        </p:nvSpPr>
        <p:spPr/>
        <p:txBody>
          <a:bodyPr/>
          <a:lstStyle/>
          <a:p>
            <a:r>
              <a:rPr lang="en-US" dirty="0" smtClean="0"/>
              <a:t>In congenital syphilis infection is transmitted from mother to fetus </a:t>
            </a:r>
            <a:r>
              <a:rPr lang="en-US" dirty="0" err="1" smtClean="0"/>
              <a:t>transplacentally</a:t>
            </a:r>
            <a:r>
              <a:rPr lang="en-US" dirty="0" smtClean="0"/>
              <a:t>.</a:t>
            </a:r>
          </a:p>
          <a:p>
            <a:r>
              <a:rPr lang="en-US" dirty="0" smtClean="0"/>
              <a:t> The lesions of congenital syphilis usually develop only after the fourth month of gestation. </a:t>
            </a:r>
          </a:p>
          <a:p>
            <a:r>
              <a:rPr lang="en-US" dirty="0" smtClean="0"/>
              <a:t>Congenital syphilis can be prevented if the mother is given adequate treatment before the fourth month of pregnancy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Syphilis Acquired </a:t>
            </a:r>
            <a:r>
              <a:rPr lang="en-US" dirty="0" err="1" smtClean="0"/>
              <a:t>Nonvenereally</a:t>
            </a:r>
            <a:endParaRPr lang="en-US" dirty="0" smtClean="0"/>
          </a:p>
          <a:p>
            <a:r>
              <a:rPr lang="en-US" dirty="0" smtClean="0"/>
              <a:t>In syphilis acquired </a:t>
            </a:r>
            <a:r>
              <a:rPr lang="en-US" dirty="0" err="1" smtClean="0"/>
              <a:t>nonvenereally</a:t>
            </a:r>
            <a:r>
              <a:rPr lang="en-US" dirty="0" smtClean="0"/>
              <a:t> (as occupationally in doctors or nurses), the natural evolution  is as in venereal syphilis except that the primary chancre is </a:t>
            </a:r>
            <a:r>
              <a:rPr lang="en-US" dirty="0" err="1" smtClean="0"/>
              <a:t>extragenital</a:t>
            </a:r>
            <a:r>
              <a:rPr lang="en-US" dirty="0" smtClean="0"/>
              <a:t>, usually on the fingers. </a:t>
            </a:r>
          </a:p>
          <a:p>
            <a:r>
              <a:rPr lang="en-US" dirty="0" smtClean="0"/>
              <a:t>In  the rare instances where syphilis is transmitted by blood trans  fusion, the primary chancre does not occur</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Laboratory Diagnosis</a:t>
            </a:r>
            <a:endParaRPr lang="en-US" dirty="0"/>
          </a:p>
        </p:txBody>
      </p:sp>
      <p:sp>
        <p:nvSpPr>
          <p:cNvPr id="3" name="Content Placeholder 2"/>
          <p:cNvSpPr>
            <a:spLocks noGrp="1"/>
          </p:cNvSpPr>
          <p:nvPr>
            <p:ph idx="1"/>
          </p:nvPr>
        </p:nvSpPr>
        <p:spPr/>
        <p:txBody>
          <a:bodyPr/>
          <a:lstStyle/>
          <a:p>
            <a:r>
              <a:rPr lang="en-US" dirty="0" err="1" smtClean="0"/>
              <a:t>Labo</a:t>
            </a:r>
            <a:r>
              <a:rPr lang="en-US" dirty="0" smtClean="0"/>
              <a:t> </a:t>
            </a:r>
            <a:r>
              <a:rPr lang="en-US" dirty="0" err="1" smtClean="0"/>
              <a:t>ratory</a:t>
            </a:r>
            <a:r>
              <a:rPr lang="en-US" dirty="0" smtClean="0"/>
              <a:t> diagnosis consists of demonstration  of the </a:t>
            </a:r>
            <a:r>
              <a:rPr lang="en-US" dirty="0" err="1" smtClean="0"/>
              <a:t>spirochetesunder</a:t>
            </a:r>
            <a:r>
              <a:rPr lang="en-US" dirty="0" smtClean="0"/>
              <a:t> the microscope and of antibodies in serum or CSF</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Specimen Collection and Handling</a:t>
            </a:r>
            <a:endParaRPr lang="en-US" b="1" dirty="0"/>
          </a:p>
        </p:txBody>
      </p:sp>
      <p:sp>
        <p:nvSpPr>
          <p:cNvPr id="3" name="Content Placeholder 2"/>
          <p:cNvSpPr>
            <a:spLocks noGrp="1"/>
          </p:cNvSpPr>
          <p:nvPr>
            <p:ph idx="1"/>
          </p:nvPr>
        </p:nvSpPr>
        <p:spPr/>
        <p:txBody>
          <a:bodyPr/>
          <a:lstStyle/>
          <a:p>
            <a:r>
              <a:rPr lang="en-US" dirty="0" smtClean="0"/>
              <a:t>Specimens should be collected with care as the lesions are highly infectious. </a:t>
            </a:r>
          </a:p>
          <a:p>
            <a:r>
              <a:rPr lang="en-US" dirty="0" smtClean="0"/>
              <a:t>The lesion is cleaned with a gauze soaked in warm saline and the margins gently scraped so that the superficial epithelium is abraded. </a:t>
            </a:r>
          </a:p>
          <a:p>
            <a:r>
              <a:rPr lang="en-US" dirty="0" smtClean="0"/>
              <a:t>Gentle pressure is applied to the base of the lesion and the serum that exudes is collected preventing admixture with blood. </a:t>
            </a:r>
          </a:p>
          <a:p>
            <a:r>
              <a:rPr lang="en-US" dirty="0" smtClean="0"/>
              <a:t>Wet films are prepared with the </a:t>
            </a:r>
            <a:r>
              <a:rPr lang="en-US" dirty="0" err="1" smtClean="0"/>
              <a:t>exudate</a:t>
            </a:r>
            <a:r>
              <a:rPr lang="en-US" dirty="0" smtClean="0"/>
              <a:t> and after applying thin </a:t>
            </a:r>
            <a:r>
              <a:rPr lang="en-US" dirty="0" err="1" smtClean="0"/>
              <a:t>coverslips</a:t>
            </a:r>
            <a:r>
              <a:rPr lang="en-US" dirty="0" smtClean="0"/>
              <a:t>, examined under the dark ground microscope.</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Demonstration of </a:t>
            </a:r>
            <a:r>
              <a:rPr lang="en-US" b="1" dirty="0" err="1" smtClean="0"/>
              <a:t>Treponemes</a:t>
            </a:r>
            <a:endParaRPr lang="en-US" b="1" dirty="0"/>
          </a:p>
        </p:txBody>
      </p:sp>
      <p:sp>
        <p:nvSpPr>
          <p:cNvPr id="3" name="Content Placeholder 2"/>
          <p:cNvSpPr>
            <a:spLocks noGrp="1"/>
          </p:cNvSpPr>
          <p:nvPr>
            <p:ph idx="1"/>
          </p:nvPr>
        </p:nvSpPr>
        <p:spPr/>
        <p:txBody>
          <a:bodyPr>
            <a:normAutofit lnSpcReduction="10000"/>
          </a:bodyPr>
          <a:lstStyle/>
          <a:p>
            <a:r>
              <a:rPr lang="en-US" b="1" dirty="0" smtClean="0"/>
              <a:t>a. Demonstration of </a:t>
            </a:r>
            <a:r>
              <a:rPr lang="en-US" b="1" dirty="0" err="1" smtClean="0"/>
              <a:t>Treponemes</a:t>
            </a:r>
            <a:r>
              <a:rPr lang="en-US" b="1" dirty="0" smtClean="0"/>
              <a:t> in the </a:t>
            </a:r>
            <a:r>
              <a:rPr lang="en-US" b="1" dirty="0" err="1" smtClean="0"/>
              <a:t>Exudate</a:t>
            </a:r>
            <a:endParaRPr lang="en-US" b="1" dirty="0" smtClean="0"/>
          </a:p>
          <a:p>
            <a:r>
              <a:rPr lang="en-US" b="1" dirty="0" smtClean="0"/>
              <a:t>1. Dark Ground Microscopy</a:t>
            </a:r>
          </a:p>
          <a:p>
            <a:r>
              <a:rPr lang="en-US" dirty="0" smtClean="0"/>
              <a:t>Dark field </a:t>
            </a:r>
            <a:r>
              <a:rPr lang="en-US" dirty="0" err="1" smtClean="0"/>
              <a:t>microscopy:Diagnosis</a:t>
            </a:r>
            <a:r>
              <a:rPr lang="en-US" dirty="0" smtClean="0"/>
              <a:t> by microscopy is applicable in primary and secondary stages and in cases of congenital syphilis with superficial lesions. This bacterium is too thin to be visualized with a standard Gram </a:t>
            </a:r>
            <a:r>
              <a:rPr lang="en-US" dirty="0" err="1" smtClean="0"/>
              <a:t>stainso</a:t>
            </a:r>
            <a:r>
              <a:rPr lang="en-US" dirty="0" smtClean="0"/>
              <a:t> two techniques to visualize it with a light microscope are dark field </a:t>
            </a:r>
            <a:r>
              <a:rPr lang="en-US" dirty="0" err="1" smtClean="0"/>
              <a:t>microscopyand</a:t>
            </a:r>
            <a:r>
              <a:rPr lang="en-US" dirty="0" smtClean="0"/>
              <a:t> </a:t>
            </a:r>
            <a:r>
              <a:rPr lang="en-US" dirty="0" err="1" smtClean="0"/>
              <a:t>immunofluorescence.T</a:t>
            </a:r>
            <a:r>
              <a:rPr lang="en-US" dirty="0" smtClean="0"/>
              <a:t>. </a:t>
            </a:r>
            <a:r>
              <a:rPr lang="en-US" dirty="0" err="1" smtClean="0"/>
              <a:t>pallidum</a:t>
            </a:r>
            <a:r>
              <a:rPr lang="en-US" dirty="0" smtClean="0"/>
              <a:t> is recognized by its slender </a:t>
            </a:r>
            <a:r>
              <a:rPr lang="en-US" dirty="0" err="1" smtClean="0"/>
              <a:t>struc</a:t>
            </a:r>
            <a:r>
              <a:rPr lang="en-US" dirty="0" smtClean="0"/>
              <a:t> </a:t>
            </a:r>
            <a:r>
              <a:rPr lang="en-US" dirty="0" err="1" smtClean="0"/>
              <a:t>ture</a:t>
            </a:r>
            <a:r>
              <a:rPr lang="en-US" dirty="0" smtClean="0"/>
              <a:t>, regularity of its spirals and slightly pointed ends. </a:t>
            </a:r>
          </a:p>
          <a:p>
            <a:r>
              <a:rPr lang="en-US" dirty="0" smtClean="0"/>
              <a:t>A </a:t>
            </a:r>
            <a:r>
              <a:rPr lang="en-US" dirty="0" err="1" smtClean="0"/>
              <a:t>treponemal</a:t>
            </a:r>
            <a:r>
              <a:rPr lang="en-US" dirty="0" smtClean="0"/>
              <a:t> concentration of 104per </a:t>
            </a:r>
            <a:r>
              <a:rPr lang="en-US" dirty="0" err="1" smtClean="0"/>
              <a:t>mL</a:t>
            </a:r>
            <a:r>
              <a:rPr lang="en-US" dirty="0" smtClean="0"/>
              <a:t> in the exudates is required for the test to be positive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2. Direct Fluorescent-antibody Staining for </a:t>
            </a:r>
            <a:r>
              <a:rPr lang="en-US" b="1" dirty="0" err="1" smtClean="0"/>
              <a:t>Treponema</a:t>
            </a:r>
            <a:r>
              <a:rPr lang="en-US" b="1" dirty="0" smtClean="0"/>
              <a:t> </a:t>
            </a:r>
            <a:r>
              <a:rPr lang="en-US" b="1" dirty="0" err="1" smtClean="0"/>
              <a:t>pallidum</a:t>
            </a:r>
            <a:r>
              <a:rPr lang="en-US" b="1" dirty="0" smtClean="0"/>
              <a:t> (DFA- </a:t>
            </a:r>
            <a:r>
              <a:rPr lang="en-US" b="1" dirty="0" err="1" smtClean="0"/>
              <a:t>Tp</a:t>
            </a:r>
            <a:r>
              <a:rPr lang="en-US" b="1" dirty="0" smtClean="0"/>
              <a:t>)</a:t>
            </a:r>
          </a:p>
          <a:p>
            <a:r>
              <a:rPr lang="en-US" dirty="0" smtClean="0"/>
              <a:t>For direct fluorescent-antibody staining for T. </a:t>
            </a:r>
            <a:r>
              <a:rPr lang="en-US" dirty="0" err="1" smtClean="0"/>
              <a:t>pallidum</a:t>
            </a:r>
            <a:r>
              <a:rPr lang="en-US" dirty="0" smtClean="0"/>
              <a:t> (DFA-TP) test whereby a smear of </a:t>
            </a:r>
            <a:r>
              <a:rPr lang="en-US" dirty="0" err="1" smtClean="0"/>
              <a:t>exudate</a:t>
            </a:r>
            <a:r>
              <a:rPr lang="en-US" dirty="0" smtClean="0"/>
              <a:t> is made on a slide, fixed in acetone, and DFA-TP test is done using fluorescent tagged anti T. </a:t>
            </a:r>
            <a:r>
              <a:rPr lang="en-US" dirty="0" err="1" smtClean="0"/>
              <a:t>pallidumantiserum</a:t>
            </a:r>
            <a:r>
              <a:rPr lang="en-US" dirty="0" smtClean="0"/>
              <a:t>. The use of specific monoclonal antibody has made the test more reliable. </a:t>
            </a:r>
          </a:p>
          <a:p>
            <a:r>
              <a:rPr lang="en-US" dirty="0" smtClean="0"/>
              <a:t>The </a:t>
            </a:r>
            <a:r>
              <a:rPr lang="en-US" dirty="0" err="1" smtClean="0"/>
              <a:t>treponemes</a:t>
            </a:r>
            <a:r>
              <a:rPr lang="en-US" dirty="0" smtClean="0"/>
              <a:t> appear distinct, sharply outlined and exhibit an apple green fluorescence. It is a better and safer method for microscopic examination</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b. Demonstration of </a:t>
            </a:r>
            <a:r>
              <a:rPr lang="en-US" b="1" dirty="0" err="1" smtClean="0"/>
              <a:t>Treponemes</a:t>
            </a:r>
            <a:r>
              <a:rPr lang="en-US" b="1" dirty="0" smtClean="0"/>
              <a:t> in Tissues</a:t>
            </a:r>
          </a:p>
          <a:p>
            <a:r>
              <a:rPr lang="en-US" dirty="0" err="1" smtClean="0"/>
              <a:t>Treponemes</a:t>
            </a:r>
            <a:r>
              <a:rPr lang="en-US" dirty="0" smtClean="0"/>
              <a:t> in the tissues can be demonstrated by </a:t>
            </a:r>
            <a:r>
              <a:rPr lang="en-US" dirty="0" err="1" smtClean="0"/>
              <a:t>immunofluorescence</a:t>
            </a:r>
            <a:r>
              <a:rPr lang="en-US" dirty="0" smtClean="0"/>
              <a:t> staining or silver impregnation method of staining (</a:t>
            </a:r>
            <a:r>
              <a:rPr lang="en-US" dirty="0" err="1" smtClean="0"/>
              <a:t>Levaditis</a:t>
            </a:r>
            <a:r>
              <a:rPr lang="en-US" dirty="0" smtClean="0"/>
              <a:t> stain).</a:t>
            </a:r>
          </a:p>
          <a:p>
            <a:r>
              <a:rPr lang="en-US" b="1" dirty="0" smtClean="0"/>
              <a:t>c. Demonstration of </a:t>
            </a:r>
            <a:r>
              <a:rPr lang="en-US" b="1" dirty="0" err="1" smtClean="0"/>
              <a:t>Treponemal</a:t>
            </a:r>
            <a:r>
              <a:rPr lang="en-US" b="1" dirty="0" smtClean="0"/>
              <a:t> Antigen in the Lesion</a:t>
            </a:r>
          </a:p>
          <a:p>
            <a:r>
              <a:rPr lang="en-US" dirty="0" smtClean="0"/>
              <a:t>T. </a:t>
            </a:r>
            <a:r>
              <a:rPr lang="en-US" dirty="0" err="1" smtClean="0"/>
              <a:t>pallidum</a:t>
            </a:r>
            <a:r>
              <a:rPr lang="en-US" dirty="0" smtClean="0"/>
              <a:t> antigen in the lesion can be detected by enzyme immunoassay and polymerase chain reaction (PCR).</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 Serological Tests </a:t>
            </a:r>
            <a:endParaRPr lang="en-US" dirty="0"/>
          </a:p>
        </p:txBody>
      </p:sp>
      <p:sp>
        <p:nvSpPr>
          <p:cNvPr id="3" name="Content Placeholder 2"/>
          <p:cNvSpPr>
            <a:spLocks noGrp="1"/>
          </p:cNvSpPr>
          <p:nvPr>
            <p:ph idx="1"/>
          </p:nvPr>
        </p:nvSpPr>
        <p:spPr/>
        <p:txBody>
          <a:bodyPr/>
          <a:lstStyle/>
          <a:p>
            <a:r>
              <a:rPr lang="en-US" dirty="0" smtClean="0"/>
              <a:t>These tests form the mainstay of laboratory diagnosis.  Two major types of serologic tests exist: </a:t>
            </a:r>
            <a:r>
              <a:rPr lang="en-US" dirty="0" err="1" smtClean="0"/>
              <a:t>nontreponemal</a:t>
            </a:r>
            <a:r>
              <a:rPr lang="en-US" dirty="0" smtClean="0"/>
              <a:t> </a:t>
            </a:r>
            <a:r>
              <a:rPr lang="en-US" dirty="0" err="1" smtClean="0"/>
              <a:t>testsand</a:t>
            </a:r>
            <a:r>
              <a:rPr lang="en-US" dirty="0" smtClean="0"/>
              <a:t> </a:t>
            </a:r>
            <a:r>
              <a:rPr lang="en-US" dirty="0" err="1" smtClean="0"/>
              <a:t>treponemal</a:t>
            </a:r>
            <a:r>
              <a:rPr lang="en-US" dirty="0" smtClean="0"/>
              <a:t> tests. </a:t>
            </a:r>
            <a:endParaRPr lang="en-US" smtClean="0"/>
          </a:p>
          <a:p>
            <a:r>
              <a:rPr lang="en-US" smtClean="0"/>
              <a:t>In </a:t>
            </a:r>
            <a:r>
              <a:rPr lang="en-US" dirty="0" err="1" smtClean="0"/>
              <a:t>nontreponemal</a:t>
            </a:r>
            <a:r>
              <a:rPr lang="en-US" dirty="0" smtClean="0"/>
              <a:t> tests or standard tests for syphilis (STS)</a:t>
            </a:r>
            <a:r>
              <a:rPr lang="en-US" dirty="0" err="1" smtClean="0"/>
              <a:t>cardiolipin</a:t>
            </a:r>
            <a:r>
              <a:rPr lang="en-US" dirty="0" smtClean="0"/>
              <a:t> or </a:t>
            </a:r>
            <a:r>
              <a:rPr lang="en-US" dirty="0" err="1" smtClean="0"/>
              <a:t>lipoidal</a:t>
            </a:r>
            <a:r>
              <a:rPr lang="en-US" dirty="0" smtClean="0"/>
              <a:t> antigen is used, while in </a:t>
            </a:r>
            <a:r>
              <a:rPr lang="en-US" dirty="0" err="1" smtClean="0"/>
              <a:t>treponemal</a:t>
            </a:r>
            <a:r>
              <a:rPr lang="en-US" dirty="0" smtClean="0"/>
              <a:t> tests </a:t>
            </a:r>
            <a:r>
              <a:rPr lang="en-US" dirty="0" err="1" smtClean="0"/>
              <a:t>treponemes</a:t>
            </a:r>
            <a:r>
              <a:rPr lang="en-US" dirty="0" smtClean="0"/>
              <a:t> are used as the antigen.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Spirochetes </a:t>
            </a:r>
            <a:br>
              <a:rPr lang="en-US" dirty="0" smtClean="0"/>
            </a:br>
            <a:endParaRPr lang="en-US" dirty="0">
              <a:latin typeface="+mn-lt"/>
            </a:endParaRPr>
          </a:p>
        </p:txBody>
      </p:sp>
      <p:sp>
        <p:nvSpPr>
          <p:cNvPr id="3" name="Subtitle 2"/>
          <p:cNvSpPr>
            <a:spLocks noGrp="1"/>
          </p:cNvSpPr>
          <p:nvPr>
            <p:ph type="subTitle" idx="1"/>
          </p:nvPr>
        </p:nvSpPr>
        <p:spPr/>
        <p:txBody>
          <a:bodyPr>
            <a:normAutofit fontScale="92500" lnSpcReduction="10000"/>
          </a:bodyPr>
          <a:lstStyle/>
          <a:p>
            <a:pPr algn="l"/>
            <a:r>
              <a:rPr lang="en-US" dirty="0" smtClean="0"/>
              <a:t>The spirochetes (from </a:t>
            </a:r>
            <a:r>
              <a:rPr lang="en-US" dirty="0" err="1" smtClean="0"/>
              <a:t>Speira</a:t>
            </a:r>
            <a:r>
              <a:rPr lang="en-US" dirty="0" smtClean="0"/>
              <a:t>, meaning coil and </a:t>
            </a:r>
          </a:p>
          <a:p>
            <a:pPr algn="l"/>
            <a:r>
              <a:rPr lang="en-US" dirty="0" err="1" smtClean="0"/>
              <a:t>chaite</a:t>
            </a:r>
            <a:r>
              <a:rPr lang="en-US" dirty="0" smtClean="0"/>
              <a:t>, meaning hair) are elongated, motile, slender, </a:t>
            </a:r>
          </a:p>
          <a:p>
            <a:pPr algn="l"/>
            <a:r>
              <a:rPr lang="en-US" dirty="0" smtClean="0"/>
              <a:t>helically coiled, flexible organisms with one or more </a:t>
            </a:r>
          </a:p>
          <a:p>
            <a:pPr algn="l"/>
            <a:r>
              <a:rPr lang="en-US" dirty="0" smtClean="0"/>
              <a:t>complete turns in the helix</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 </a:t>
            </a:r>
            <a:r>
              <a:rPr lang="en-US" dirty="0" err="1" smtClean="0"/>
              <a:t>Nontreponemal</a:t>
            </a:r>
            <a:r>
              <a:rPr lang="en-US" dirty="0" smtClean="0"/>
              <a:t> Tests or Standard Tests for </a:t>
            </a:r>
            <a:r>
              <a:rPr lang="en-US" dirty="0" smtClean="0"/>
              <a:t>Syphilis</a:t>
            </a:r>
            <a:endParaRPr lang="en-US" dirty="0" smtClean="0"/>
          </a:p>
          <a:p>
            <a:r>
              <a:rPr lang="en-US" dirty="0" err="1" smtClean="0"/>
              <a:t>Reagin</a:t>
            </a:r>
            <a:r>
              <a:rPr lang="en-US" dirty="0" smtClean="0"/>
              <a:t> antibodies are detected by </a:t>
            </a:r>
            <a:r>
              <a:rPr lang="en-US" dirty="0" err="1" smtClean="0"/>
              <a:t>cardiolipin</a:t>
            </a:r>
            <a:r>
              <a:rPr lang="en-US" dirty="0" smtClean="0"/>
              <a:t> </a:t>
            </a:r>
            <a:r>
              <a:rPr lang="en-US" dirty="0" smtClean="0"/>
              <a:t>antigen </a:t>
            </a:r>
            <a:r>
              <a:rPr lang="en-US" dirty="0" smtClean="0"/>
              <a:t>in standard tests for syphilis (STS). </a:t>
            </a:r>
          </a:p>
          <a:p>
            <a:r>
              <a:rPr lang="en-US" dirty="0" smtClean="0"/>
              <a:t>The antigen used in these tests is an alcoholic </a:t>
            </a:r>
            <a:r>
              <a:rPr lang="en-US" dirty="0" smtClean="0"/>
              <a:t>extract </a:t>
            </a:r>
            <a:r>
              <a:rPr lang="en-US" dirty="0" smtClean="0"/>
              <a:t>of beef heart tissue (</a:t>
            </a:r>
            <a:r>
              <a:rPr lang="en-US" dirty="0" err="1" smtClean="0"/>
              <a:t>cardiolipin</a:t>
            </a:r>
            <a:r>
              <a:rPr lang="en-US" dirty="0" smtClean="0"/>
              <a:t>) to which </a:t>
            </a:r>
            <a:r>
              <a:rPr lang="en-US" dirty="0" smtClean="0"/>
              <a:t>lecithin </a:t>
            </a:r>
            <a:r>
              <a:rPr lang="en-US" dirty="0" smtClean="0"/>
              <a:t>and cholesterol are added.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STS</a:t>
            </a:r>
            <a:endParaRPr lang="en-US" dirty="0"/>
          </a:p>
        </p:txBody>
      </p:sp>
      <p:sp>
        <p:nvSpPr>
          <p:cNvPr id="3" name="Content Placeholder 2"/>
          <p:cNvSpPr>
            <a:spLocks noGrp="1"/>
          </p:cNvSpPr>
          <p:nvPr>
            <p:ph idx="1"/>
          </p:nvPr>
        </p:nvSpPr>
        <p:spPr/>
        <p:txBody>
          <a:bodyPr>
            <a:normAutofit/>
          </a:bodyPr>
          <a:lstStyle/>
          <a:p>
            <a:r>
              <a:rPr lang="en-US" dirty="0" smtClean="0"/>
              <a:t>includes Wassermann, Kahn, Venereal Diseases </a:t>
            </a:r>
            <a:r>
              <a:rPr lang="en-US" dirty="0" smtClean="0"/>
              <a:t>Research </a:t>
            </a:r>
            <a:r>
              <a:rPr lang="en-US" dirty="0" smtClean="0"/>
              <a:t>Laboratory (VDRL) and the rapid plasma </a:t>
            </a:r>
            <a:r>
              <a:rPr lang="en-US" dirty="0" err="1" smtClean="0"/>
              <a:t>reagin</a:t>
            </a:r>
            <a:r>
              <a:rPr lang="en-US" dirty="0" smtClean="0"/>
              <a:t> </a:t>
            </a:r>
            <a:r>
              <a:rPr lang="en-US" dirty="0" smtClean="0"/>
              <a:t>(RPR) tests. All these tests are flocculation </a:t>
            </a:r>
            <a:r>
              <a:rPr lang="en-US" dirty="0" smtClean="0"/>
              <a:t>tests </a:t>
            </a:r>
            <a:r>
              <a:rPr lang="en-US" dirty="0" smtClean="0"/>
              <a:t>except Wassermann reaction which is a </a:t>
            </a:r>
            <a:r>
              <a:rPr lang="en-US" dirty="0" smtClean="0"/>
              <a:t>complement </a:t>
            </a:r>
            <a:r>
              <a:rPr lang="en-US" dirty="0" smtClean="0"/>
              <a:t>fixation test (CFT). The Wassermann </a:t>
            </a:r>
            <a:r>
              <a:rPr lang="en-US" dirty="0" smtClean="0"/>
              <a:t>reaction </a:t>
            </a:r>
            <a:r>
              <a:rPr lang="en-US" dirty="0" smtClean="0"/>
              <a:t>is no longer in use. Similarly Kahn test is </a:t>
            </a:r>
            <a:r>
              <a:rPr lang="en-US" dirty="0" smtClean="0"/>
              <a:t>rarely </a:t>
            </a:r>
            <a:r>
              <a:rPr lang="en-US" dirty="0" smtClean="0"/>
              <a:t>done these days.</a:t>
            </a:r>
          </a:p>
          <a:p>
            <a:r>
              <a:rPr lang="en-US" dirty="0" smtClean="0"/>
              <a:t>The two </a:t>
            </a:r>
            <a:r>
              <a:rPr lang="en-US" dirty="0" err="1" smtClean="0"/>
              <a:t>nontreponemal</a:t>
            </a:r>
            <a:r>
              <a:rPr lang="en-US" dirty="0" smtClean="0"/>
              <a:t> tests widely used today </a:t>
            </a:r>
            <a:r>
              <a:rPr lang="en-US" dirty="0" smtClean="0"/>
              <a:t>are </a:t>
            </a:r>
            <a:r>
              <a:rPr lang="en-US" dirty="0" smtClean="0"/>
              <a:t>the Venereal Disease Research </a:t>
            </a:r>
            <a:r>
              <a:rPr lang="en-US" dirty="0" err="1" smtClean="0"/>
              <a:t>LaboratoryN</a:t>
            </a:r>
            <a:r>
              <a:rPr lang="en-US" dirty="0" smtClean="0"/>
              <a:t>(VDRL)and </a:t>
            </a:r>
            <a:r>
              <a:rPr lang="en-US" dirty="0" smtClean="0"/>
              <a:t>rapid plasma </a:t>
            </a:r>
            <a:r>
              <a:rPr lang="en-US" dirty="0" err="1" smtClean="0"/>
              <a:t>reagin</a:t>
            </a:r>
            <a:r>
              <a:rPr lang="en-US" dirty="0" smtClean="0"/>
              <a:t> (RPR) tests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err="1" smtClean="0"/>
              <a:t>Veneral</a:t>
            </a:r>
            <a:r>
              <a:rPr lang="en-US" b="1" dirty="0" smtClean="0"/>
              <a:t> Disease Research Laboratory </a:t>
            </a:r>
            <a:r>
              <a:rPr lang="en-US" b="1" dirty="0" smtClean="0"/>
              <a:t>(</a:t>
            </a:r>
            <a:r>
              <a:rPr lang="en-US" b="1" dirty="0" smtClean="0"/>
              <a:t>VDRL) Test</a:t>
            </a:r>
          </a:p>
          <a:p>
            <a:r>
              <a:rPr lang="en-US" dirty="0" smtClean="0"/>
              <a:t>It is more rapid test which gives more quantitative </a:t>
            </a:r>
            <a:r>
              <a:rPr lang="en-US" dirty="0" smtClean="0"/>
              <a:t>results </a:t>
            </a:r>
            <a:r>
              <a:rPr lang="en-US" dirty="0" smtClean="0"/>
              <a:t>(VDRL, for </a:t>
            </a:r>
            <a:r>
              <a:rPr lang="en-US" dirty="0" err="1" smtClean="0"/>
              <a:t>Veneral</a:t>
            </a:r>
            <a:r>
              <a:rPr lang="en-US" dirty="0" smtClean="0"/>
              <a:t> Disease Research </a:t>
            </a:r>
            <a:r>
              <a:rPr lang="en-US" dirty="0" smtClean="0"/>
              <a:t>Laboratory</a:t>
            </a:r>
            <a:r>
              <a:rPr lang="en-US" dirty="0" smtClean="0"/>
              <a:t>, USPHS, New York, where the test was </a:t>
            </a:r>
            <a:r>
              <a:rPr lang="en-US" dirty="0" smtClean="0"/>
              <a:t>developed</a:t>
            </a:r>
            <a:r>
              <a:rPr lang="en-US" dirty="0" smtClean="0"/>
              <a:t>). These tests are cheaper, more rapid </a:t>
            </a:r>
            <a:r>
              <a:rPr lang="en-US" dirty="0" smtClean="0"/>
              <a:t>and </a:t>
            </a:r>
            <a:r>
              <a:rPr lang="en-US" dirty="0" smtClean="0"/>
              <a:t>simpler to perform and </a:t>
            </a:r>
            <a:r>
              <a:rPr lang="en-US" dirty="0" err="1" smtClean="0"/>
              <a:t>control.VDRL</a:t>
            </a:r>
            <a:r>
              <a:rPr lang="en-US" dirty="0" smtClean="0"/>
              <a:t> </a:t>
            </a:r>
            <a:r>
              <a:rPr lang="en-US" dirty="0" smtClean="0"/>
              <a:t>is the most widely used simple and rapid </a:t>
            </a:r>
            <a:r>
              <a:rPr lang="en-US" dirty="0" smtClean="0"/>
              <a:t>test </a:t>
            </a:r>
            <a:r>
              <a:rPr lang="en-US" dirty="0" smtClean="0"/>
              <a:t>which requires only a small quantity of serum. </a:t>
            </a:r>
          </a:p>
          <a:p>
            <a:r>
              <a:rPr lang="en-US" dirty="0" smtClean="0"/>
              <a:t>The VDRL test uses a </a:t>
            </a:r>
            <a:r>
              <a:rPr lang="en-US" dirty="0" err="1" smtClean="0"/>
              <a:t>cardiolipin</a:t>
            </a:r>
            <a:r>
              <a:rPr lang="en-US" dirty="0" smtClean="0"/>
              <a:t> antigen that is </a:t>
            </a:r>
            <a:r>
              <a:rPr lang="en-US" dirty="0" smtClean="0"/>
              <a:t>mixed </a:t>
            </a:r>
            <a:r>
              <a:rPr lang="en-US" dirty="0" smtClean="0"/>
              <a:t>with the patient’s serum or CSF. Flocculation </a:t>
            </a:r>
            <a:r>
              <a:rPr lang="en-US" dirty="0" smtClean="0"/>
              <a:t>occurs </a:t>
            </a:r>
            <a:r>
              <a:rPr lang="en-US" dirty="0" smtClean="0"/>
              <a:t>in a positive reaction and is observed </a:t>
            </a:r>
            <a:r>
              <a:rPr lang="en-US" dirty="0" smtClean="0"/>
              <a:t>microscopically.</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Method</a:t>
            </a:r>
          </a:p>
          <a:p>
            <a:r>
              <a:rPr lang="en-US" dirty="0" smtClean="0"/>
              <a:t>1.  The test is done in a specially prepared slide, </a:t>
            </a:r>
            <a:r>
              <a:rPr lang="en-US" dirty="0" smtClean="0"/>
              <a:t>with </a:t>
            </a:r>
            <a:r>
              <a:rPr lang="en-US" dirty="0" smtClean="0"/>
              <a:t>depressions of 14 mm diameter each. </a:t>
            </a:r>
          </a:p>
          <a:p>
            <a:r>
              <a:rPr lang="en-US" dirty="0" smtClean="0"/>
              <a:t>Serum is inactivate heated to it prior to the test, </a:t>
            </a:r>
            <a:r>
              <a:rPr lang="en-US" dirty="0" smtClean="0"/>
              <a:t>whereas </a:t>
            </a:r>
            <a:r>
              <a:rPr lang="en-US" dirty="0" smtClean="0"/>
              <a:t>CSF need not be heated.</a:t>
            </a:r>
          </a:p>
          <a:p>
            <a:r>
              <a:rPr lang="en-US" dirty="0" smtClean="0"/>
              <a:t>2.  Inactivated patient serum (0.05 </a:t>
            </a:r>
            <a:r>
              <a:rPr lang="en-US" dirty="0" err="1" smtClean="0"/>
              <a:t>mL</a:t>
            </a:r>
            <a:r>
              <a:rPr lang="en-US" dirty="0" smtClean="0"/>
              <a:t>) is </a:t>
            </a:r>
            <a:r>
              <a:rPr lang="en-US" dirty="0" err="1" smtClean="0"/>
              <a:t>pipetted</a:t>
            </a:r>
            <a:r>
              <a:rPr lang="en-US" dirty="0" smtClean="0"/>
              <a:t> </a:t>
            </a:r>
            <a:r>
              <a:rPr lang="en-US" dirty="0" smtClean="0"/>
              <a:t>into </a:t>
            </a:r>
            <a:r>
              <a:rPr lang="en-US" dirty="0" smtClean="0"/>
              <a:t>the paraffin ring on the glass slide. Each </a:t>
            </a:r>
            <a:r>
              <a:rPr lang="en-US" dirty="0" smtClean="0"/>
              <a:t>(</a:t>
            </a:r>
            <a:r>
              <a:rPr lang="en-US" dirty="0" smtClean="0"/>
              <a:t>0.05 </a:t>
            </a:r>
            <a:r>
              <a:rPr lang="en-US" dirty="0" err="1" smtClean="0"/>
              <a:t>mL</a:t>
            </a:r>
            <a:r>
              <a:rPr lang="en-US" dirty="0" smtClean="0"/>
              <a:t>) of positive and negative control sera </a:t>
            </a:r>
            <a:r>
              <a:rPr lang="en-US" dirty="0" smtClean="0"/>
              <a:t>are </a:t>
            </a:r>
            <a:r>
              <a:rPr lang="en-US" dirty="0" err="1" smtClean="0"/>
              <a:t>pipetted</a:t>
            </a:r>
            <a:r>
              <a:rPr lang="en-US" dirty="0" smtClean="0"/>
              <a:t> into other paraffin rings.</a:t>
            </a:r>
          </a:p>
          <a:p>
            <a:r>
              <a:rPr lang="en-US" dirty="0" smtClean="0"/>
              <a:t>3.  One drop of working antigen suspension is </a:t>
            </a:r>
            <a:r>
              <a:rPr lang="en-US" dirty="0" smtClean="0"/>
              <a:t>added </a:t>
            </a:r>
            <a:r>
              <a:rPr lang="en-US" dirty="0" smtClean="0"/>
              <a:t>to each of these paraffin rings from a </a:t>
            </a:r>
            <a:r>
              <a:rPr lang="en-US" dirty="0" smtClean="0"/>
              <a:t>syringe </a:t>
            </a:r>
            <a:r>
              <a:rPr lang="en-US" dirty="0" smtClean="0"/>
              <a:t>delivering 60 drops in 1 </a:t>
            </a:r>
            <a:r>
              <a:rPr lang="en-US" dirty="0" err="1" smtClean="0"/>
              <a:t>mL.</a:t>
            </a:r>
            <a:endParaRPr lang="en-US" dirty="0" smtClean="0"/>
          </a:p>
          <a:p>
            <a:r>
              <a:rPr lang="en-US" dirty="0" smtClean="0"/>
              <a:t>4.  Mix with wooden sticks and rotate slide at </a:t>
            </a:r>
            <a:r>
              <a:rPr lang="en-US" dirty="0" smtClean="0"/>
              <a:t>180 revolutions per minute for four minutes on a mechanical </a:t>
            </a:r>
            <a:r>
              <a:rPr lang="en-US" dirty="0" smtClean="0"/>
              <a:t>VDRL or manually. Flocculation </a:t>
            </a:r>
            <a:r>
              <a:rPr lang="en-US" dirty="0" smtClean="0"/>
              <a:t>occurs </a:t>
            </a:r>
            <a:r>
              <a:rPr lang="en-US" dirty="0" smtClean="0"/>
              <a:t>in a positive reaction and is observed </a:t>
            </a:r>
            <a:r>
              <a:rPr lang="en-US" dirty="0" smtClean="0"/>
              <a:t>microscopically</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Interpretation</a:t>
            </a:r>
          </a:p>
          <a:p>
            <a:r>
              <a:rPr lang="en-US" dirty="0" smtClean="0"/>
              <a:t>The results of qualitative test are reported as </a:t>
            </a:r>
            <a:r>
              <a:rPr lang="en-US" dirty="0" smtClean="0"/>
              <a:t>‘</a:t>
            </a:r>
            <a:r>
              <a:rPr lang="en-US" dirty="0" err="1" smtClean="0"/>
              <a:t>reactive’,‘weak</a:t>
            </a:r>
            <a:r>
              <a:rPr lang="en-US" dirty="0" smtClean="0"/>
              <a:t> reactive’ or ‘nonreactive’. </a:t>
            </a:r>
          </a:p>
          <a:p>
            <a:r>
              <a:rPr lang="en-US" dirty="0" smtClean="0"/>
              <a:t>Reactive’ means positive (large clumps of antigen </a:t>
            </a:r>
            <a:r>
              <a:rPr lang="en-US" dirty="0" smtClean="0"/>
              <a:t>with </a:t>
            </a:r>
            <a:r>
              <a:rPr lang="en-US" dirty="0" smtClean="0"/>
              <a:t>marked background clearing are </a:t>
            </a:r>
            <a:r>
              <a:rPr lang="en-US" dirty="0" err="1" smtClean="0"/>
              <a:t>obtai</a:t>
            </a:r>
            <a:r>
              <a:rPr lang="en-US" dirty="0" smtClean="0"/>
              <a:t> </a:t>
            </a:r>
            <a:r>
              <a:rPr lang="en-US" dirty="0" err="1" smtClean="0"/>
              <a:t>ned</a:t>
            </a:r>
            <a:r>
              <a:rPr lang="en-US" dirty="0" smtClean="0"/>
              <a:t>.) </a:t>
            </a:r>
            <a:r>
              <a:rPr lang="en-US" dirty="0" smtClean="0"/>
              <a:t>while </a:t>
            </a:r>
            <a:r>
              <a:rPr lang="en-US" dirty="0" smtClean="0"/>
              <a:t>‘</a:t>
            </a:r>
            <a:r>
              <a:rPr lang="en-US" dirty="0" err="1" smtClean="0"/>
              <a:t>nonreactive’is</a:t>
            </a:r>
            <a:r>
              <a:rPr lang="en-US" dirty="0" smtClean="0"/>
              <a:t> </a:t>
            </a:r>
            <a:r>
              <a:rPr lang="en-US" dirty="0" err="1" smtClean="0"/>
              <a:t>negative.The</a:t>
            </a:r>
            <a:r>
              <a:rPr lang="en-US" dirty="0" smtClean="0"/>
              <a:t> reciprocal of </a:t>
            </a:r>
            <a:r>
              <a:rPr lang="en-US" dirty="0" smtClean="0"/>
              <a:t>the </a:t>
            </a:r>
            <a:r>
              <a:rPr lang="en-US" dirty="0" smtClean="0"/>
              <a:t>end point is given as the titer for reporting </a:t>
            </a:r>
            <a:r>
              <a:rPr lang="en-US" dirty="0" smtClean="0"/>
              <a:t>of </a:t>
            </a:r>
            <a:r>
              <a:rPr lang="en-US" dirty="0" smtClean="0"/>
              <a:t>quantitative test, e.g. reactive in 1:4 dilution </a:t>
            </a:r>
            <a:r>
              <a:rPr lang="en-US" dirty="0" smtClean="0"/>
              <a:t>is reported </a:t>
            </a:r>
            <a:r>
              <a:rPr lang="en-US" dirty="0" smtClean="0"/>
              <a:t>as ‘reactive 4 dilution’ or R4</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smtClean="0"/>
              <a:t>Rapid Plasma </a:t>
            </a:r>
            <a:r>
              <a:rPr lang="en-US" b="1" dirty="0" err="1" smtClean="0"/>
              <a:t>Reagin</a:t>
            </a:r>
            <a:r>
              <a:rPr lang="en-US" b="1" dirty="0" smtClean="0"/>
              <a:t> Test</a:t>
            </a:r>
          </a:p>
          <a:p>
            <a:r>
              <a:rPr lang="en-US" dirty="0" smtClean="0"/>
              <a:t>The black carbon particles are bound to </a:t>
            </a:r>
            <a:r>
              <a:rPr lang="en-US" dirty="0" err="1" smtClean="0"/>
              <a:t>cardiolipin</a:t>
            </a:r>
            <a:r>
              <a:rPr lang="en-US" dirty="0" smtClean="0"/>
              <a:t>; </a:t>
            </a:r>
            <a:r>
              <a:rPr lang="en-US" dirty="0" smtClean="0"/>
              <a:t>when </a:t>
            </a:r>
            <a:r>
              <a:rPr lang="en-US" dirty="0" smtClean="0"/>
              <a:t>mixed with a positive serum on a disposable </a:t>
            </a:r>
            <a:r>
              <a:rPr lang="en-US" dirty="0" smtClean="0"/>
              <a:t>card</a:t>
            </a:r>
            <a:r>
              <a:rPr lang="en-US" dirty="0" smtClean="0"/>
              <a:t>, the particles clump together. Agglutination is </a:t>
            </a:r>
            <a:r>
              <a:rPr lang="en-US" dirty="0" smtClean="0"/>
              <a:t>easily </a:t>
            </a:r>
            <a:r>
              <a:rPr lang="en-US" dirty="0" smtClean="0"/>
              <a:t>observed without a micro </a:t>
            </a:r>
            <a:r>
              <a:rPr lang="en-US" dirty="0" smtClean="0"/>
              <a:t>scope.RPR </a:t>
            </a:r>
            <a:r>
              <a:rPr lang="en-US" dirty="0" smtClean="0"/>
              <a:t>test employs a stabilized VDRL carbon </a:t>
            </a:r>
            <a:r>
              <a:rPr lang="en-US" dirty="0" smtClean="0"/>
              <a:t>antigen </a:t>
            </a:r>
            <a:r>
              <a:rPr lang="en-US" dirty="0" smtClean="0"/>
              <a:t>which make the result more clear cut and </a:t>
            </a:r>
            <a:r>
              <a:rPr lang="en-US" dirty="0" smtClean="0"/>
              <a:t>is </a:t>
            </a:r>
            <a:r>
              <a:rPr lang="en-US" dirty="0" smtClean="0"/>
              <a:t>read </a:t>
            </a:r>
            <a:r>
              <a:rPr lang="en-US" dirty="0" err="1" smtClean="0"/>
              <a:t>macroscopically.Advantages</a:t>
            </a:r>
            <a:r>
              <a:rPr lang="en-US" dirty="0" smtClean="0"/>
              <a:t> </a:t>
            </a:r>
            <a:r>
              <a:rPr lang="en-US" dirty="0" smtClean="0"/>
              <a:t>of RPR Test </a:t>
            </a:r>
          </a:p>
          <a:p>
            <a:r>
              <a:rPr lang="en-US" dirty="0" err="1" smtClean="0"/>
              <a:t>i</a:t>
            </a:r>
            <a:r>
              <a:rPr lang="en-US" dirty="0" smtClean="0"/>
              <a:t>.  It enables the result to be read by eye instead </a:t>
            </a:r>
            <a:r>
              <a:rPr lang="en-US" dirty="0" smtClean="0"/>
              <a:t>of </a:t>
            </a:r>
            <a:r>
              <a:rPr lang="en-US" dirty="0" smtClean="0"/>
              <a:t>microscopically.</a:t>
            </a:r>
          </a:p>
          <a:p>
            <a:r>
              <a:rPr lang="en-US" dirty="0" smtClean="0"/>
              <a:t>ii.  Useful in field studies in developing countries.</a:t>
            </a:r>
          </a:p>
          <a:p>
            <a:r>
              <a:rPr lang="en-US" dirty="0" smtClean="0"/>
              <a:t>iii.  RPR test can be done with unheated serum or </a:t>
            </a:r>
            <a:r>
              <a:rPr lang="en-US" dirty="0" smtClean="0"/>
              <a:t>plasma</a:t>
            </a:r>
            <a:r>
              <a:rPr lang="en-US" dirty="0" smtClean="0"/>
              <a:t>.</a:t>
            </a:r>
          </a:p>
          <a:p>
            <a:r>
              <a:rPr lang="en-US" dirty="0" smtClean="0"/>
              <a:t>iv.  A </a:t>
            </a:r>
            <a:r>
              <a:rPr lang="en-US" dirty="0" err="1" smtClean="0"/>
              <a:t>fingerprick</a:t>
            </a:r>
            <a:r>
              <a:rPr lang="en-US" dirty="0" smtClean="0"/>
              <a:t> sample of blood is sufficient</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VDRL–ELISA </a:t>
            </a:r>
            <a:r>
              <a:rPr lang="en-US" dirty="0" err="1" smtClean="0"/>
              <a:t>test:An</a:t>
            </a:r>
            <a:r>
              <a:rPr lang="en-US" dirty="0" smtClean="0"/>
              <a:t> automated VDRL–ELISA test </a:t>
            </a:r>
          </a:p>
          <a:p>
            <a:r>
              <a:rPr lang="en-US" dirty="0" smtClean="0"/>
              <a:t>has been developed which can measure </a:t>
            </a:r>
            <a:r>
              <a:rPr lang="en-US" dirty="0" err="1" smtClean="0"/>
              <a:t>IgG</a:t>
            </a:r>
            <a:r>
              <a:rPr lang="en-US" dirty="0" smtClean="0"/>
              <a:t> and </a:t>
            </a:r>
          </a:p>
          <a:p>
            <a:r>
              <a:rPr lang="en-US" dirty="0" err="1" smtClean="0"/>
              <a:t>IgM</a:t>
            </a:r>
            <a:r>
              <a:rPr lang="en-US" dirty="0" smtClean="0"/>
              <a:t> antibodies separately and is suitable for large </a:t>
            </a:r>
          </a:p>
          <a:p>
            <a:r>
              <a:rPr lang="en-US" dirty="0" smtClean="0"/>
              <a:t>scale testing of sera.</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b. </a:t>
            </a:r>
            <a:r>
              <a:rPr lang="en-US" dirty="0" err="1" smtClean="0"/>
              <a:t>Treponemal</a:t>
            </a:r>
            <a:r>
              <a:rPr lang="en-US" dirty="0" smtClean="0"/>
              <a:t> Tests </a:t>
            </a:r>
          </a:p>
          <a:p>
            <a:r>
              <a:rPr lang="en-US" dirty="0" err="1" smtClean="0"/>
              <a:t>Treponemal</a:t>
            </a:r>
            <a:r>
              <a:rPr lang="en-US" dirty="0" smtClean="0"/>
              <a:t> tests in which </a:t>
            </a:r>
            <a:r>
              <a:rPr lang="en-US" dirty="0" err="1" smtClean="0"/>
              <a:t>treponemes</a:t>
            </a:r>
            <a:r>
              <a:rPr lang="en-US" dirty="0" smtClean="0"/>
              <a:t> are </a:t>
            </a:r>
            <a:r>
              <a:rPr lang="en-US" dirty="0" smtClean="0"/>
              <a:t>used </a:t>
            </a:r>
            <a:r>
              <a:rPr lang="en-US" dirty="0" smtClean="0"/>
              <a:t>as the antigen. These are of two types: </a:t>
            </a:r>
            <a:endParaRPr lang="en-US" dirty="0" smtClean="0"/>
          </a:p>
          <a:p>
            <a:r>
              <a:rPr lang="en-US" b="1" dirty="0" smtClean="0"/>
              <a:t>1</a:t>
            </a:r>
            <a:r>
              <a:rPr lang="en-US" b="1" dirty="0" smtClean="0"/>
              <a:t>.  Those using cultivable </a:t>
            </a:r>
            <a:r>
              <a:rPr lang="en-US" b="1" dirty="0" err="1" smtClean="0"/>
              <a:t>treponemes</a:t>
            </a:r>
            <a:r>
              <a:rPr lang="en-US" dirty="0" smtClean="0"/>
              <a:t>, such </a:t>
            </a:r>
            <a:r>
              <a:rPr lang="en-US" dirty="0" smtClean="0"/>
              <a:t>as </a:t>
            </a:r>
            <a:r>
              <a:rPr lang="en-US" dirty="0" smtClean="0"/>
              <a:t>Reiter </a:t>
            </a:r>
            <a:r>
              <a:rPr lang="en-US" dirty="0" err="1" smtClean="0"/>
              <a:t>treponemes</a:t>
            </a:r>
            <a:r>
              <a:rPr lang="en-US" dirty="0" smtClean="0"/>
              <a:t> (T. </a:t>
            </a:r>
            <a:r>
              <a:rPr lang="en-US" dirty="0" err="1" smtClean="0"/>
              <a:t>phagedenis</a:t>
            </a:r>
            <a:r>
              <a:rPr lang="en-US" dirty="0" smtClean="0"/>
              <a:t>) as the </a:t>
            </a:r>
            <a:r>
              <a:rPr lang="en-US" dirty="0" smtClean="0"/>
              <a:t>antigen-Reiter </a:t>
            </a:r>
            <a:r>
              <a:rPr lang="en-US" dirty="0" smtClean="0"/>
              <a:t>protein </a:t>
            </a:r>
            <a:r>
              <a:rPr lang="en-US" dirty="0" smtClean="0"/>
              <a:t>complement </a:t>
            </a:r>
            <a:r>
              <a:rPr lang="en-US" dirty="0" smtClean="0"/>
              <a:t>fixation </a:t>
            </a:r>
            <a:r>
              <a:rPr lang="en-US" dirty="0" smtClean="0"/>
              <a:t> (</a:t>
            </a:r>
            <a:r>
              <a:rPr lang="en-US" dirty="0" smtClean="0"/>
              <a:t>RPCF) test</a:t>
            </a:r>
          </a:p>
          <a:p>
            <a:r>
              <a:rPr lang="en-US" dirty="0" smtClean="0"/>
              <a:t>2.  Species tests using pathogenic T. </a:t>
            </a:r>
            <a:r>
              <a:rPr lang="en-US" dirty="0" err="1" smtClean="0"/>
              <a:t>pallidum</a:t>
            </a:r>
            <a:r>
              <a:rPr lang="en-US" dirty="0" smtClean="0"/>
              <a:t> </a:t>
            </a:r>
            <a:r>
              <a:rPr lang="en-US" dirty="0" smtClean="0"/>
              <a:t>(</a:t>
            </a:r>
            <a:r>
              <a:rPr lang="en-US" dirty="0" smtClean="0"/>
              <a:t>Nichol’s </a:t>
            </a:r>
            <a:r>
              <a:rPr lang="en-US" dirty="0" smtClean="0"/>
              <a:t>strain)</a:t>
            </a:r>
            <a:r>
              <a:rPr lang="en-US" dirty="0" err="1" smtClean="0"/>
              <a:t>i</a:t>
            </a:r>
            <a:r>
              <a:rPr lang="en-US" dirty="0" smtClean="0"/>
              <a:t>.  Using Live T. </a:t>
            </a:r>
            <a:r>
              <a:rPr lang="en-US" dirty="0" err="1" smtClean="0"/>
              <a:t>Pallidum</a:t>
            </a:r>
            <a:r>
              <a:rPr lang="en-US" dirty="0" smtClean="0"/>
              <a:t> </a:t>
            </a:r>
            <a:r>
              <a:rPr lang="en-US" dirty="0" err="1" smtClean="0"/>
              <a:t>Treponema</a:t>
            </a:r>
            <a:r>
              <a:rPr lang="en-US" dirty="0" smtClean="0"/>
              <a:t> </a:t>
            </a:r>
            <a:r>
              <a:rPr lang="en-US" dirty="0" err="1" smtClean="0"/>
              <a:t>pallidum</a:t>
            </a:r>
            <a:r>
              <a:rPr lang="en-US" dirty="0" smtClean="0"/>
              <a:t> </a:t>
            </a:r>
            <a:r>
              <a:rPr lang="en-US" dirty="0" err="1" smtClean="0"/>
              <a:t>immobilisation</a:t>
            </a:r>
            <a:r>
              <a:rPr lang="en-US" dirty="0" smtClean="0"/>
              <a:t> (TPI) </a:t>
            </a:r>
            <a:r>
              <a:rPr lang="en-US" dirty="0" smtClean="0"/>
              <a:t>test</a:t>
            </a:r>
            <a:endParaRPr lang="en-US" dirty="0" smtClean="0"/>
          </a:p>
          <a:p>
            <a:r>
              <a:rPr lang="en-US" b="1" dirty="0" smtClean="0"/>
              <a:t>ii.  Using Killed T. </a:t>
            </a:r>
            <a:r>
              <a:rPr lang="en-US" b="1" dirty="0" err="1" smtClean="0"/>
              <a:t>Pallidum</a:t>
            </a:r>
            <a:endParaRPr lang="en-US" b="1" dirty="0" smtClean="0"/>
          </a:p>
          <a:p>
            <a:r>
              <a:rPr lang="en-US" dirty="0" smtClean="0"/>
              <a:t>a.  </a:t>
            </a:r>
            <a:r>
              <a:rPr lang="en-US" dirty="0" err="1" smtClean="0"/>
              <a:t>Treponema</a:t>
            </a:r>
            <a:r>
              <a:rPr lang="en-US" dirty="0" smtClean="0"/>
              <a:t> </a:t>
            </a:r>
            <a:r>
              <a:rPr lang="en-US" dirty="0" err="1" smtClean="0"/>
              <a:t>pallidum</a:t>
            </a:r>
            <a:r>
              <a:rPr lang="en-US" dirty="0" smtClean="0"/>
              <a:t> immune </a:t>
            </a:r>
            <a:r>
              <a:rPr lang="en-US" dirty="0" smtClean="0"/>
              <a:t>adherence(TPIA</a:t>
            </a:r>
            <a:r>
              <a:rPr lang="en-US" dirty="0" smtClean="0"/>
              <a:t>) test.</a:t>
            </a:r>
          </a:p>
          <a:p>
            <a:r>
              <a:rPr lang="en-US" dirty="0" smtClean="0"/>
              <a:t>b.  </a:t>
            </a:r>
            <a:r>
              <a:rPr lang="en-US" dirty="0" err="1" smtClean="0"/>
              <a:t>Treponema</a:t>
            </a:r>
            <a:r>
              <a:rPr lang="en-US" dirty="0" smtClean="0"/>
              <a:t> </a:t>
            </a:r>
            <a:r>
              <a:rPr lang="en-US" dirty="0" err="1" smtClean="0"/>
              <a:t>pallidumagglutination</a:t>
            </a:r>
            <a:r>
              <a:rPr lang="en-US" dirty="0" smtClean="0"/>
              <a:t> </a:t>
            </a:r>
            <a:r>
              <a:rPr lang="en-US" dirty="0" smtClean="0"/>
              <a:t>(</a:t>
            </a:r>
            <a:r>
              <a:rPr lang="en-US" dirty="0" smtClean="0"/>
              <a:t>TPA) test.</a:t>
            </a:r>
          </a:p>
          <a:p>
            <a:r>
              <a:rPr lang="en-US" dirty="0" smtClean="0"/>
              <a:t>c.  Fluorescent </a:t>
            </a:r>
            <a:r>
              <a:rPr lang="en-US" dirty="0" err="1" smtClean="0"/>
              <a:t>treponemal</a:t>
            </a:r>
            <a:r>
              <a:rPr lang="en-US" dirty="0" smtClean="0"/>
              <a:t> </a:t>
            </a:r>
            <a:r>
              <a:rPr lang="en-US" dirty="0" err="1" smtClean="0"/>
              <a:t>antibodyabsorption</a:t>
            </a:r>
            <a:r>
              <a:rPr lang="en-US" dirty="0" smtClean="0"/>
              <a:t> (FTA-Abs) test.</a:t>
            </a:r>
          </a:p>
          <a:p>
            <a:r>
              <a:rPr lang="en-US" b="1" dirty="0" smtClean="0"/>
              <a:t>iii.  Using an extract of T. </a:t>
            </a:r>
            <a:r>
              <a:rPr lang="en-US" b="1" dirty="0" err="1" smtClean="0"/>
              <a:t>pallidum</a:t>
            </a:r>
            <a:endParaRPr lang="en-US" b="1" dirty="0" smtClean="0"/>
          </a:p>
          <a:p>
            <a:r>
              <a:rPr lang="en-US" dirty="0" smtClean="0"/>
              <a:t>a.  </a:t>
            </a:r>
            <a:r>
              <a:rPr lang="en-US" dirty="0" err="1" smtClean="0"/>
              <a:t>Treponema</a:t>
            </a:r>
            <a:r>
              <a:rPr lang="en-US" dirty="0" smtClean="0"/>
              <a:t> </a:t>
            </a:r>
            <a:r>
              <a:rPr lang="en-US" dirty="0" err="1" smtClean="0"/>
              <a:t>pallidumhemagglutination</a:t>
            </a:r>
            <a:r>
              <a:rPr lang="en-US" dirty="0" smtClean="0"/>
              <a:t> </a:t>
            </a:r>
            <a:r>
              <a:rPr lang="en-US" dirty="0" smtClean="0"/>
              <a:t>assay (TPHA) test.</a:t>
            </a:r>
          </a:p>
          <a:p>
            <a:r>
              <a:rPr lang="en-US" dirty="0" smtClean="0"/>
              <a:t>b.  Enzyme immunoassay (EIA).</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a:t>
            </a:r>
            <a:endParaRPr lang="en-US" dirty="0"/>
          </a:p>
        </p:txBody>
      </p:sp>
      <p:sp>
        <p:nvSpPr>
          <p:cNvPr id="3" name="Content Placeholder 2"/>
          <p:cNvSpPr>
            <a:spLocks noGrp="1"/>
          </p:cNvSpPr>
          <p:nvPr>
            <p:ph idx="1"/>
          </p:nvPr>
        </p:nvSpPr>
        <p:spPr/>
        <p:txBody>
          <a:bodyPr/>
          <a:lstStyle/>
          <a:p>
            <a:r>
              <a:rPr lang="en-US" dirty="0" smtClean="0"/>
              <a:t>Essentials of Microbiology </a:t>
            </a:r>
            <a:r>
              <a:rPr lang="en-US" dirty="0" err="1" smtClean="0"/>
              <a:t>Surinder</a:t>
            </a:r>
            <a:r>
              <a:rPr lang="en-US" dirty="0" smtClean="0"/>
              <a:t> </a:t>
            </a:r>
            <a:r>
              <a:rPr lang="en-US" dirty="0" smtClean="0"/>
              <a:t>Kumar.</a:t>
            </a:r>
            <a:endParaRPr lang="en-US" dirty="0" smtClean="0"/>
          </a:p>
          <a:p>
            <a:r>
              <a:rPr lang="en-US" dirty="0" err="1" smtClean="0"/>
              <a:t>Ananthanarayan</a:t>
            </a:r>
            <a:r>
              <a:rPr lang="en-US" dirty="0" smtClean="0"/>
              <a:t> and </a:t>
            </a:r>
            <a:r>
              <a:rPr lang="en-US" dirty="0" err="1" smtClean="0"/>
              <a:t>Paniker's</a:t>
            </a:r>
            <a:r>
              <a:rPr lang="en-US" dirty="0" smtClean="0"/>
              <a:t> Textbook of Microbiology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1600200" y="2057400"/>
            <a:ext cx="5486399" cy="4121006"/>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Narrow" pitchFamily="34" charset="0"/>
              </a:rPr>
              <a:t>TREPONEMA</a:t>
            </a:r>
            <a:endParaRPr lang="en-US" dirty="0">
              <a:latin typeface="Arial Narrow" pitchFamily="34" charset="0"/>
            </a:endParaRPr>
          </a:p>
        </p:txBody>
      </p:sp>
      <p:sp>
        <p:nvSpPr>
          <p:cNvPr id="3" name="Content Placeholder 2"/>
          <p:cNvSpPr>
            <a:spLocks noGrp="1"/>
          </p:cNvSpPr>
          <p:nvPr>
            <p:ph idx="1"/>
          </p:nvPr>
        </p:nvSpPr>
        <p:spPr/>
        <p:txBody>
          <a:bodyPr/>
          <a:lstStyle/>
          <a:p>
            <a:pPr>
              <a:buNone/>
            </a:pPr>
            <a:r>
              <a:rPr lang="en-US" dirty="0" smtClean="0"/>
              <a:t>The name </a:t>
            </a:r>
            <a:r>
              <a:rPr lang="en-US" dirty="0" err="1" smtClean="0"/>
              <a:t>Treponena</a:t>
            </a:r>
            <a:r>
              <a:rPr lang="en-US" dirty="0" smtClean="0"/>
              <a:t> is derived from the Greek </a:t>
            </a:r>
          </a:p>
          <a:p>
            <a:pPr>
              <a:buNone/>
            </a:pPr>
            <a:r>
              <a:rPr lang="en-US" dirty="0" smtClean="0"/>
              <a:t>words </a:t>
            </a:r>
            <a:r>
              <a:rPr lang="en-US" dirty="0" err="1" smtClean="0"/>
              <a:t>trepo</a:t>
            </a:r>
            <a:r>
              <a:rPr lang="en-US" dirty="0" smtClean="0"/>
              <a:t> :to turn and </a:t>
            </a:r>
            <a:r>
              <a:rPr lang="en-US" dirty="0" err="1" smtClean="0"/>
              <a:t>nema</a:t>
            </a:r>
            <a:r>
              <a:rPr lang="en-US" dirty="0" smtClean="0"/>
              <a:t>, meaning thread)are </a:t>
            </a:r>
          </a:p>
          <a:p>
            <a:pPr>
              <a:buNone/>
            </a:pPr>
            <a:r>
              <a:rPr lang="en-US" dirty="0" smtClean="0"/>
              <a:t>relatively short slender spirochetes with fine spirals </a:t>
            </a:r>
          </a:p>
          <a:p>
            <a:pPr>
              <a:buNone/>
            </a:pPr>
            <a:r>
              <a:rPr lang="en-US" dirty="0" smtClean="0"/>
              <a:t>and pointed or rounded ends. </a:t>
            </a:r>
          </a:p>
          <a:p>
            <a:pPr>
              <a:buNone/>
            </a:pPr>
            <a:r>
              <a:rPr lang="en-US" dirty="0" smtClean="0"/>
              <a:t>Some of them are </a:t>
            </a:r>
          </a:p>
          <a:p>
            <a:pPr>
              <a:buNone/>
            </a:pPr>
            <a:r>
              <a:rPr lang="en-US" dirty="0" smtClean="0"/>
              <a:t>pathogenic, while others occur as </a:t>
            </a:r>
            <a:r>
              <a:rPr lang="en-US" dirty="0" err="1" smtClean="0"/>
              <a:t>commensals</a:t>
            </a:r>
            <a:r>
              <a:rPr lang="en-US" dirty="0" smtClean="0"/>
              <a:t> in </a:t>
            </a:r>
          </a:p>
          <a:p>
            <a:pPr>
              <a:buNone/>
            </a:pPr>
            <a:r>
              <a:rPr lang="en-US" dirty="0" smtClean="0"/>
              <a:t>the mouth, intestines, and genitalia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Treponemes</a:t>
            </a:r>
            <a:r>
              <a:rPr lang="en-US" dirty="0" smtClean="0"/>
              <a:t> Cause the Following </a:t>
            </a:r>
            <a:br>
              <a:rPr lang="en-US" dirty="0" smtClean="0"/>
            </a:br>
            <a:r>
              <a:rPr lang="en-US" dirty="0" smtClean="0"/>
              <a:t>Diseases in Humans</a:t>
            </a:r>
            <a:endParaRPr lang="en-US" dirty="0"/>
          </a:p>
        </p:txBody>
      </p:sp>
      <p:sp>
        <p:nvSpPr>
          <p:cNvPr id="3" name="Content Placeholder 2"/>
          <p:cNvSpPr>
            <a:spLocks noGrp="1"/>
          </p:cNvSpPr>
          <p:nvPr>
            <p:ph idx="1"/>
          </p:nvPr>
        </p:nvSpPr>
        <p:spPr/>
        <p:txBody>
          <a:bodyPr/>
          <a:lstStyle/>
          <a:p>
            <a:r>
              <a:rPr lang="en-US" dirty="0" smtClean="0"/>
              <a:t>1.  T. </a:t>
            </a:r>
            <a:r>
              <a:rPr lang="en-US" dirty="0" err="1" smtClean="0"/>
              <a:t>pallidumsubspecies</a:t>
            </a:r>
            <a:r>
              <a:rPr lang="en-US" dirty="0" smtClean="0"/>
              <a:t> </a:t>
            </a:r>
            <a:r>
              <a:rPr lang="en-US" dirty="0" err="1" smtClean="0"/>
              <a:t>pallidum</a:t>
            </a:r>
            <a:r>
              <a:rPr lang="en-US" dirty="0" smtClean="0"/>
              <a:t> causes </a:t>
            </a:r>
          </a:p>
          <a:p>
            <a:pPr>
              <a:buNone/>
            </a:pPr>
            <a:r>
              <a:rPr lang="en-US" dirty="0" smtClean="0"/>
              <a:t>Venereal syphilis</a:t>
            </a:r>
          </a:p>
          <a:p>
            <a:r>
              <a:rPr lang="en-US" dirty="0" smtClean="0"/>
              <a:t>2.  T. </a:t>
            </a:r>
            <a:r>
              <a:rPr lang="en-US" dirty="0" err="1" smtClean="0"/>
              <a:t>pallidum</a:t>
            </a:r>
            <a:r>
              <a:rPr lang="en-US" dirty="0" smtClean="0"/>
              <a:t>, subspecies </a:t>
            </a:r>
            <a:r>
              <a:rPr lang="en-US" dirty="0" err="1" smtClean="0"/>
              <a:t>endemicum</a:t>
            </a:r>
            <a:r>
              <a:rPr lang="en-US" dirty="0" smtClean="0"/>
              <a:t> (T. </a:t>
            </a:r>
            <a:r>
              <a:rPr lang="en-US" dirty="0" err="1" smtClean="0"/>
              <a:t>endem</a:t>
            </a:r>
            <a:r>
              <a:rPr lang="en-US" dirty="0" smtClean="0"/>
              <a:t>­</a:t>
            </a:r>
          </a:p>
          <a:p>
            <a:pPr>
              <a:buNone/>
            </a:pPr>
            <a:r>
              <a:rPr lang="en-US" dirty="0" err="1" smtClean="0"/>
              <a:t>icum</a:t>
            </a:r>
            <a:r>
              <a:rPr lang="en-US" dirty="0" smtClean="0"/>
              <a:t>)causes endemic syphilis.</a:t>
            </a:r>
          </a:p>
          <a:p>
            <a:r>
              <a:rPr lang="en-US" dirty="0" smtClean="0"/>
              <a:t>3.  T. </a:t>
            </a:r>
            <a:r>
              <a:rPr lang="en-US" dirty="0" err="1" smtClean="0"/>
              <a:t>pallidum</a:t>
            </a:r>
            <a:r>
              <a:rPr lang="en-US" dirty="0" smtClean="0"/>
              <a:t> subspecies </a:t>
            </a:r>
            <a:r>
              <a:rPr lang="en-US" dirty="0" err="1" smtClean="0"/>
              <a:t>pertenuecauses</a:t>
            </a:r>
            <a:r>
              <a:rPr lang="en-US" dirty="0" smtClean="0"/>
              <a:t> yaws</a:t>
            </a:r>
          </a:p>
          <a:p>
            <a:r>
              <a:rPr lang="en-US" dirty="0" smtClean="0"/>
              <a:t>4.  T. </a:t>
            </a:r>
            <a:r>
              <a:rPr lang="en-US" dirty="0" err="1" smtClean="0"/>
              <a:t>carateum</a:t>
            </a:r>
            <a:r>
              <a:rPr lang="en-US" dirty="0" smtClean="0"/>
              <a:t> causes </a:t>
            </a:r>
            <a:r>
              <a:rPr lang="en-US" dirty="0" err="1" smtClean="0"/>
              <a:t>pinta</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Treponema</a:t>
            </a:r>
            <a:r>
              <a:rPr lang="en-US" dirty="0" smtClean="0"/>
              <a:t> </a:t>
            </a:r>
            <a:r>
              <a:rPr lang="en-US" dirty="0" err="1" smtClean="0"/>
              <a:t>pallidum</a:t>
            </a:r>
            <a:endParaRPr lang="en-US" dirty="0"/>
          </a:p>
        </p:txBody>
      </p:sp>
      <p:sp>
        <p:nvSpPr>
          <p:cNvPr id="3" name="Content Placeholder 2"/>
          <p:cNvSpPr>
            <a:spLocks noGrp="1"/>
          </p:cNvSpPr>
          <p:nvPr>
            <p:ph idx="1"/>
          </p:nvPr>
        </p:nvSpPr>
        <p:spPr/>
        <p:txBody>
          <a:bodyPr/>
          <a:lstStyle/>
          <a:p>
            <a:pPr>
              <a:buNone/>
            </a:pPr>
            <a:r>
              <a:rPr lang="en-US" dirty="0" err="1" smtClean="0"/>
              <a:t>Treponema</a:t>
            </a:r>
            <a:r>
              <a:rPr lang="en-US" dirty="0" smtClean="0"/>
              <a:t> </a:t>
            </a:r>
            <a:r>
              <a:rPr lang="en-US" dirty="0" err="1" smtClean="0"/>
              <a:t>pallidum</a:t>
            </a:r>
            <a:r>
              <a:rPr lang="en-US" dirty="0" smtClean="0"/>
              <a:t> is the causative agent of syphilis. </a:t>
            </a:r>
          </a:p>
          <a:p>
            <a:pPr>
              <a:buNone/>
            </a:pPr>
            <a:r>
              <a:rPr lang="en-US" dirty="0" smtClean="0"/>
              <a:t>The name </a:t>
            </a:r>
            <a:r>
              <a:rPr lang="en-US" dirty="0" err="1" smtClean="0"/>
              <a:t>pallidum</a:t>
            </a:r>
            <a:r>
              <a:rPr lang="en-US" dirty="0" smtClean="0"/>
              <a:t> refers to its pale staining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1143000"/>
          </a:xfrm>
        </p:spPr>
        <p:txBody>
          <a:bodyPr>
            <a:normAutofit/>
          </a:bodyPr>
          <a:lstStyle/>
          <a:p>
            <a:pPr algn="ctr"/>
            <a:r>
              <a:rPr lang="en-US" sz="6600" dirty="0" smtClean="0"/>
              <a:t>Morphology</a:t>
            </a:r>
            <a:endParaRPr lang="en-US" sz="6600" dirty="0"/>
          </a:p>
        </p:txBody>
      </p:sp>
      <p:sp>
        <p:nvSpPr>
          <p:cNvPr id="3" name="Content Placeholder 2"/>
          <p:cNvSpPr>
            <a:spLocks noGrp="1"/>
          </p:cNvSpPr>
          <p:nvPr>
            <p:ph idx="1"/>
          </p:nvPr>
        </p:nvSpPr>
        <p:spPr/>
        <p:txBody>
          <a:bodyPr>
            <a:normAutofit lnSpcReduction="10000"/>
          </a:bodyPr>
          <a:lstStyle/>
          <a:p>
            <a:r>
              <a:rPr lang="en-US" dirty="0" smtClean="0"/>
              <a:t>It is a very delicate, spiral filament 6–14 µm (average 10 µm) by 0.2 µm, with 6–12 coils which are comparatively small, sharp and regular. </a:t>
            </a:r>
          </a:p>
          <a:p>
            <a:r>
              <a:rPr lang="en-US" dirty="0" smtClean="0"/>
              <a:t>The length of  the coils is about 1 µm and the depth 1–1.5 µm. </a:t>
            </a:r>
          </a:p>
          <a:p>
            <a:r>
              <a:rPr lang="en-US" dirty="0" smtClean="0"/>
              <a:t>The  ends are pointed and tapering.</a:t>
            </a:r>
          </a:p>
          <a:p>
            <a:r>
              <a:rPr lang="en-US" dirty="0" smtClean="0"/>
              <a:t> </a:t>
            </a:r>
            <a:r>
              <a:rPr lang="en-US" dirty="0" err="1" smtClean="0"/>
              <a:t>Spirochaetes</a:t>
            </a:r>
            <a:r>
              <a:rPr lang="en-US" dirty="0" smtClean="0"/>
              <a:t> show rotary corkscrew-like motility and also movements  of flexion; </a:t>
            </a:r>
            <a:r>
              <a:rPr lang="en-US" dirty="0" err="1" smtClean="0"/>
              <a:t>angulation</a:t>
            </a:r>
            <a:r>
              <a:rPr lang="en-US" dirty="0" smtClean="0"/>
              <a:t>, with the organism bending  almost to 90° near its centre, is highly characteristic  of T. </a:t>
            </a:r>
            <a:r>
              <a:rPr lang="en-US" dirty="0" err="1" smtClean="0"/>
              <a:t>pallidum</a:t>
            </a:r>
            <a:r>
              <a:rPr lang="en-US" dirty="0" smtClean="0"/>
              <a:t>. </a:t>
            </a:r>
          </a:p>
          <a:p>
            <a:r>
              <a:rPr lang="en-US" dirty="0" smtClean="0"/>
              <a:t>During motion, secondary curves  appear and disappear in succession but the  primary spirals are unchanged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 </a:t>
            </a:r>
            <a:r>
              <a:rPr lang="en-US" dirty="0" err="1" smtClean="0"/>
              <a:t>pallidum</a:t>
            </a:r>
            <a:r>
              <a:rPr lang="en-US" dirty="0" smtClean="0"/>
              <a:t> cannot be seen under the light  micro scope in wet films but can be made out by  negative staining with Indian ink. Its morphology  and motility can be seen under the dark ground  or phase contrast microscope. </a:t>
            </a:r>
          </a:p>
          <a:p>
            <a:r>
              <a:rPr lang="en-US" dirty="0" smtClean="0"/>
              <a:t>It does  not take ordinary bacterial stains but stains light  rose red with prolonged </a:t>
            </a:r>
            <a:r>
              <a:rPr lang="en-US" dirty="0" err="1" smtClean="0"/>
              <a:t>Giemsa</a:t>
            </a:r>
            <a:r>
              <a:rPr lang="en-US" dirty="0" smtClean="0"/>
              <a:t> stain </a:t>
            </a:r>
            <a:r>
              <a:rPr lang="en-US" dirty="0" err="1" smtClean="0"/>
              <a:t>ing</a:t>
            </a:r>
            <a:r>
              <a:rPr lang="en-US" dirty="0" smtClean="0"/>
              <a:t>. </a:t>
            </a:r>
          </a:p>
          <a:p>
            <a:r>
              <a:rPr lang="en-US" dirty="0" smtClean="0"/>
              <a:t>It can  be stained by silver impregnation methods. Fontana’s </a:t>
            </a:r>
            <a:r>
              <a:rPr lang="en-US" dirty="0" err="1" smtClean="0"/>
              <a:t>methodis</a:t>
            </a:r>
            <a:r>
              <a:rPr lang="en-US" dirty="0" smtClean="0"/>
              <a:t> useful for staining films  and Le </a:t>
            </a:r>
            <a:r>
              <a:rPr lang="en-US" dirty="0" err="1" smtClean="0"/>
              <a:t>vaditi’s</a:t>
            </a:r>
            <a:r>
              <a:rPr lang="en-US" dirty="0" smtClean="0"/>
              <a:t>  </a:t>
            </a:r>
            <a:r>
              <a:rPr lang="en-US" dirty="0" err="1" smtClean="0"/>
              <a:t>methodfor</a:t>
            </a:r>
            <a:r>
              <a:rPr lang="en-US" dirty="0" smtClean="0"/>
              <a:t> tissue sections.  </a:t>
            </a:r>
          </a:p>
          <a:p>
            <a:r>
              <a:rPr lang="en-US" dirty="0" err="1" smtClean="0"/>
              <a:t>Immunofluorescence</a:t>
            </a:r>
            <a:r>
              <a:rPr lang="en-US" dirty="0" smtClean="0"/>
              <a:t> </a:t>
            </a:r>
            <a:r>
              <a:rPr lang="en-US" dirty="0" err="1" smtClean="0"/>
              <a:t>methodscan</a:t>
            </a:r>
            <a:r>
              <a:rPr lang="en-US" dirty="0" smtClean="0"/>
              <a:t> now be used  to detect </a:t>
            </a:r>
            <a:r>
              <a:rPr lang="en-US" dirty="0" err="1" smtClean="0"/>
              <a:t>treponemes</a:t>
            </a:r>
            <a:r>
              <a:rPr lang="en-US" dirty="0" smtClean="0"/>
              <a:t> in tissues and body fluids.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178</TotalTime>
  <Words>2383</Words>
  <Application>Microsoft Office PowerPoint</Application>
  <PresentationFormat>On-screen Show (4:3)</PresentationFormat>
  <Paragraphs>165</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Flow</vt:lpstr>
      <vt:lpstr>SPIROCHETES</vt:lpstr>
      <vt:lpstr>TREPONEMA</vt:lpstr>
      <vt:lpstr>Spirochetes  </vt:lpstr>
      <vt:lpstr>Slide 4</vt:lpstr>
      <vt:lpstr>TREPONEMA</vt:lpstr>
      <vt:lpstr>Treponemes Cause the Following  Diseases in Humans</vt:lpstr>
      <vt:lpstr>Treponema pallidum</vt:lpstr>
      <vt:lpstr>Morphology</vt:lpstr>
      <vt:lpstr>Slide 9</vt:lpstr>
      <vt:lpstr>Slide 10</vt:lpstr>
      <vt:lpstr>Resistance</vt:lpstr>
      <vt:lpstr>Slide 12</vt:lpstr>
      <vt:lpstr>Slide 13</vt:lpstr>
      <vt:lpstr>Slide 14</vt:lpstr>
      <vt:lpstr>  Treponema pallidum</vt:lpstr>
      <vt:lpstr>I. Primary Disease </vt:lpstr>
      <vt:lpstr>Slide 17</vt:lpstr>
      <vt:lpstr>ii. Secondary Syphilis </vt:lpstr>
      <vt:lpstr>iii. Latent Syphilis </vt:lpstr>
      <vt:lpstr>iv. Tertiary Syphilis or Late Syphilis </vt:lpstr>
      <vt:lpstr>Slide 21</vt:lpstr>
      <vt:lpstr>   Congenital Syphilis</vt:lpstr>
      <vt:lpstr>Slide 23</vt:lpstr>
      <vt:lpstr>Laboratory Diagnosis</vt:lpstr>
      <vt:lpstr>Specimen Collection and Handling</vt:lpstr>
      <vt:lpstr>A. Demonstration of Treponemes</vt:lpstr>
      <vt:lpstr>Slide 27</vt:lpstr>
      <vt:lpstr>Slide 28</vt:lpstr>
      <vt:lpstr>B. Serological Tests </vt:lpstr>
      <vt:lpstr>Slide 30</vt:lpstr>
      <vt:lpstr>STS</vt:lpstr>
      <vt:lpstr>Slide 32</vt:lpstr>
      <vt:lpstr>Slide 33</vt:lpstr>
      <vt:lpstr>Slide 34</vt:lpstr>
      <vt:lpstr>Slide 35</vt:lpstr>
      <vt:lpstr>Slide 36</vt:lpstr>
      <vt:lpstr>Slide 37</vt:lpstr>
      <vt:lpstr>Reference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TREPONEMA</dc:title>
  <dc:creator>Dept.Of Pathology</dc:creator>
  <cp:lastModifiedBy>Dept.Of Pathology</cp:lastModifiedBy>
  <cp:revision>22</cp:revision>
  <dcterms:created xsi:type="dcterms:W3CDTF">2006-08-16T00:00:00Z</dcterms:created>
  <dcterms:modified xsi:type="dcterms:W3CDTF">2020-10-27T05:14:44Z</dcterms:modified>
</cp:coreProperties>
</file>