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63" r:id="rId3"/>
    <p:sldId id="258" r:id="rId4"/>
    <p:sldId id="265" r:id="rId5"/>
    <p:sldId id="266" r:id="rId6"/>
    <p:sldId id="260" r:id="rId7"/>
    <p:sldId id="259" r:id="rId8"/>
    <p:sldId id="262"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C708A-DC5E-49DA-8451-A8CB957EA0C3}" type="datetimeFigureOut">
              <a:rPr lang="en-US" smtClean="0"/>
              <a:t>22-02-2019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32EC7-59B6-4152-87B4-331D337254D8}" type="slidenum">
              <a:rPr lang="en-US" smtClean="0"/>
              <a:t>‹#›</a:t>
            </a:fld>
            <a:endParaRPr lang="en-US"/>
          </a:p>
        </p:txBody>
      </p:sp>
    </p:spTree>
    <p:extLst>
      <p:ext uri="{BB962C8B-B14F-4D97-AF65-F5344CB8AC3E}">
        <p14:creationId xmlns:p14="http://schemas.microsoft.com/office/powerpoint/2010/main" val="191627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32EC7-59B6-4152-87B4-331D337254D8}" type="slidenum">
              <a:rPr lang="en-US" smtClean="0"/>
              <a:t>5</a:t>
            </a:fld>
            <a:endParaRPr lang="en-US"/>
          </a:p>
        </p:txBody>
      </p:sp>
    </p:spTree>
    <p:extLst>
      <p:ext uri="{BB962C8B-B14F-4D97-AF65-F5344CB8AC3E}">
        <p14:creationId xmlns:p14="http://schemas.microsoft.com/office/powerpoint/2010/main" val="362531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22-02-2019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31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718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890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440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227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202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623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894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26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29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22-02-2019</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58038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smtClean="0"/>
              <a:t>SPLEEN </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lvl="0">
              <a:buNone/>
              <a:defRPr/>
            </a:pPr>
            <a:r>
              <a:rPr lang="en-US" dirty="0" smtClean="0"/>
              <a:t>			By</a:t>
            </a:r>
          </a:p>
          <a:p>
            <a:pPr lvl="0">
              <a:buNone/>
              <a:defRPr/>
            </a:pPr>
            <a:r>
              <a:rPr lang="en-US" dirty="0" smtClean="0"/>
              <a:t>					</a:t>
            </a:r>
            <a:r>
              <a:rPr lang="en-US" dirty="0" err="1" smtClean="0"/>
              <a:t>Dr.Berlina</a:t>
            </a:r>
            <a:r>
              <a:rPr lang="en-US" dirty="0" smtClean="0"/>
              <a:t> Terrence Mary </a:t>
            </a:r>
          </a:p>
          <a:p>
            <a:pPr lvl="0">
              <a:buNone/>
              <a:defRPr/>
            </a:pPr>
            <a:r>
              <a:rPr lang="en-US" dirty="0" smtClean="0"/>
              <a:t>					</a:t>
            </a:r>
            <a:r>
              <a:rPr lang="en-US" sz="2800" dirty="0" smtClean="0"/>
              <a:t>Assistant Professor </a:t>
            </a:r>
          </a:p>
          <a:p>
            <a:pPr lvl="0">
              <a:buNone/>
              <a:defRPr/>
            </a:pPr>
            <a:r>
              <a:rPr lang="en-US" dirty="0" smtClean="0"/>
              <a:t>					</a:t>
            </a:r>
            <a:r>
              <a:rPr lang="en-US" sz="2800" dirty="0" smtClean="0"/>
              <a:t>Department of Anatomy </a:t>
            </a:r>
          </a:p>
          <a:p>
            <a:pP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3100" b="1" dirty="0" smtClean="0">
                <a:latin typeface="Times New Roman" pitchFamily="18" charset="0"/>
                <a:cs typeface="Times New Roman" pitchFamily="18" charset="0"/>
              </a:rPr>
              <a:t>CLINICAL ANATOMY</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143000"/>
            <a:ext cx="8229600" cy="4983163"/>
          </a:xfrm>
        </p:spPr>
        <p:txBody>
          <a:bodyPr>
            <a:noAutofit/>
          </a:bodyPr>
          <a:lstStyle/>
          <a:p>
            <a:pPr algn="just">
              <a:spcBef>
                <a:spcPts val="0"/>
              </a:spcBef>
              <a:spcAft>
                <a:spcPts val="600"/>
              </a:spcAft>
              <a:buNone/>
              <a:defRPr/>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Palpation of the spleen: </a:t>
            </a:r>
            <a:r>
              <a:rPr lang="en-US" sz="2800" dirty="0" smtClean="0">
                <a:latin typeface="Times New Roman" pitchFamily="18" charset="0"/>
                <a:cs typeface="Times New Roman" pitchFamily="18" charset="0"/>
              </a:rPr>
              <a:t>A normal spleen is not palpable. An enlarged spleen can be felt under the left costal margin during inspiration. Palpation is assisted by turning the patient to his right side. Note that the spleen becomes palpable only after it has enlarged to about twice its normal size. Malaria is the commonest cause of </a:t>
            </a:r>
            <a:r>
              <a:rPr lang="en-US" sz="2800" dirty="0" err="1" smtClean="0">
                <a:latin typeface="Times New Roman" pitchFamily="18" charset="0"/>
                <a:cs typeface="Times New Roman" pitchFamily="18" charset="0"/>
              </a:rPr>
              <a:t>splenomegaly</a:t>
            </a:r>
            <a:r>
              <a:rPr lang="en-US" sz="2800" dirty="0" smtClean="0">
                <a:latin typeface="Times New Roman" pitchFamily="18" charset="0"/>
                <a:cs typeface="Times New Roman" pitchFamily="18" charset="0"/>
              </a:rPr>
              <a:t>.</a:t>
            </a:r>
          </a:p>
          <a:p>
            <a:pPr algn="just">
              <a:spcBef>
                <a:spcPts val="0"/>
              </a:spcBef>
              <a:spcAft>
                <a:spcPts val="600"/>
              </a:spcAft>
              <a:buNone/>
              <a:defRPr/>
            </a:pP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Splenomegaly</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Enlargement of the spleen is called </a:t>
            </a:r>
            <a:r>
              <a:rPr lang="en-US" sz="2800" dirty="0" err="1" smtClean="0">
                <a:latin typeface="Times New Roman" pitchFamily="18" charset="0"/>
                <a:cs typeface="Times New Roman" pitchFamily="18" charset="0"/>
              </a:rPr>
              <a:t>splenomegaly</a:t>
            </a:r>
            <a:r>
              <a:rPr lang="en-US" sz="2800" dirty="0" smtClean="0">
                <a:latin typeface="Times New Roman" pitchFamily="18" charset="0"/>
                <a:cs typeface="Times New Roman" pitchFamily="18" charset="0"/>
              </a:rPr>
              <a:t>. Sometimes the spleen becomes very large. It then projects towards the right iliac </a:t>
            </a:r>
            <a:r>
              <a:rPr lang="en-US" sz="2800" dirty="0" err="1" smtClean="0">
                <a:latin typeface="Times New Roman" pitchFamily="18" charset="0"/>
                <a:cs typeface="Times New Roman" pitchFamily="18" charset="0"/>
              </a:rPr>
              <a:t>fossa</a:t>
            </a:r>
            <a:r>
              <a:rPr lang="en-US" sz="2800" dirty="0" smtClean="0">
                <a:latin typeface="Times New Roman" pitchFamily="18" charset="0"/>
                <a:cs typeface="Times New Roman" pitchFamily="18" charset="0"/>
              </a:rPr>
              <a:t> in the direction of the axis of the tenth rib. The notches of enlarged spleen are easily palpable.</a:t>
            </a: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itchFamily="18" charset="0"/>
                <a:cs typeface="Times New Roman" pitchFamily="18" charset="0"/>
              </a:rPr>
              <a:t>Location</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990600"/>
            <a:ext cx="8229600" cy="5135563"/>
          </a:xfrm>
        </p:spPr>
        <p:txBody>
          <a:bodyPr>
            <a:noAutofit/>
          </a:bodyPr>
          <a:lstStyle/>
          <a:p>
            <a:pPr algn="just" fontAlgn="auto">
              <a:spcBef>
                <a:spcPts val="0"/>
              </a:spcBef>
              <a:spcAft>
                <a:spcPts val="600"/>
              </a:spcAft>
              <a:buNone/>
              <a:defRPr/>
            </a:pPr>
            <a:r>
              <a:rPr lang="en-US" sz="2800" dirty="0" smtClean="0">
                <a:latin typeface="Times New Roman" pitchFamily="18" charset="0"/>
                <a:cs typeface="Times New Roman" pitchFamily="18" charset="0"/>
              </a:rPr>
              <a:t>		The spleen is a wedge-shaped organ lying mainly in the left </a:t>
            </a:r>
            <a:r>
              <a:rPr lang="en-US" sz="2800" dirty="0" err="1" smtClean="0">
                <a:latin typeface="Times New Roman" pitchFamily="18" charset="0"/>
                <a:cs typeface="Times New Roman" pitchFamily="18" charset="0"/>
              </a:rPr>
              <a:t>hypochondrium</a:t>
            </a:r>
            <a:r>
              <a:rPr lang="en-US" sz="2800" dirty="0" smtClean="0">
                <a:latin typeface="Times New Roman" pitchFamily="18" charset="0"/>
                <a:cs typeface="Times New Roman" pitchFamily="18" charset="0"/>
              </a:rPr>
              <a:t>, and partly in the </a:t>
            </a:r>
            <a:r>
              <a:rPr lang="en-US" sz="2800" dirty="0" err="1" smtClean="0">
                <a:latin typeface="Times New Roman" pitchFamily="18" charset="0"/>
                <a:cs typeface="Times New Roman" pitchFamily="18" charset="0"/>
              </a:rPr>
              <a:t>epigastrium</a:t>
            </a:r>
            <a:r>
              <a:rPr lang="en-US" sz="2800" dirty="0" smtClean="0">
                <a:latin typeface="Times New Roman" pitchFamily="18" charset="0"/>
                <a:cs typeface="Times New Roman" pitchFamily="18" charset="0"/>
              </a:rPr>
              <a:t>. It is wedged in between the </a:t>
            </a:r>
            <a:r>
              <a:rPr lang="en-US" sz="2800" dirty="0" err="1" smtClean="0">
                <a:latin typeface="Times New Roman" pitchFamily="18" charset="0"/>
                <a:cs typeface="Times New Roman" pitchFamily="18" charset="0"/>
              </a:rPr>
              <a:t>fundus</a:t>
            </a:r>
            <a:r>
              <a:rPr lang="en-US" sz="2800" dirty="0" smtClean="0">
                <a:latin typeface="Times New Roman" pitchFamily="18" charset="0"/>
                <a:cs typeface="Times New Roman" pitchFamily="18" charset="0"/>
              </a:rPr>
              <a:t> of the stomach and the diaphragm.</a:t>
            </a:r>
          </a:p>
          <a:p>
            <a:pPr algn="just" fontAlgn="auto">
              <a:lnSpc>
                <a:spcPct val="150000"/>
              </a:lnSpc>
              <a:spcBef>
                <a:spcPts val="0"/>
              </a:spcBef>
              <a:spcAft>
                <a:spcPts val="600"/>
              </a:spcAft>
              <a:buNone/>
              <a:defRPr/>
            </a:pPr>
            <a:r>
              <a:rPr lang="en-US" sz="2800" b="1" dirty="0" smtClean="0">
                <a:latin typeface="Times New Roman" pitchFamily="18" charset="0"/>
                <a:cs typeface="Times New Roman" pitchFamily="18" charset="0"/>
              </a:rPr>
              <a:t>Dimensions</a:t>
            </a:r>
          </a:p>
          <a:p>
            <a:pPr algn="just">
              <a:spcBef>
                <a:spcPts val="0"/>
              </a:spcBef>
              <a:spcAft>
                <a:spcPts val="600"/>
              </a:spcAft>
              <a:buNone/>
              <a:defRPr/>
            </a:pPr>
            <a:r>
              <a:rPr lang="en-US" sz="2800" dirty="0" smtClean="0">
                <a:latin typeface="Times New Roman" pitchFamily="18" charset="0"/>
                <a:cs typeface="Times New Roman" pitchFamily="18" charset="0"/>
              </a:rPr>
              <a:t>•	On an average the spleen is 1 inch or 2.5 cm thick</a:t>
            </a:r>
          </a:p>
          <a:p>
            <a:pPr algn="just">
              <a:spcBef>
                <a:spcPts val="0"/>
              </a:spcBef>
              <a:spcAft>
                <a:spcPts val="600"/>
              </a:spcAft>
              <a:buNone/>
              <a:defRPr/>
            </a:pPr>
            <a:r>
              <a:rPr lang="en-US" sz="2800" dirty="0" smtClean="0">
                <a:latin typeface="Times New Roman" pitchFamily="18" charset="0"/>
                <a:cs typeface="Times New Roman" pitchFamily="18" charset="0"/>
              </a:rPr>
              <a:t>•	3 inches or 7.5 cm broad</a:t>
            </a:r>
          </a:p>
          <a:p>
            <a:pPr algn="just">
              <a:spcBef>
                <a:spcPts val="0"/>
              </a:spcBef>
              <a:spcAft>
                <a:spcPts val="600"/>
              </a:spcAft>
              <a:buNone/>
              <a:defRPr/>
            </a:pPr>
            <a:r>
              <a:rPr lang="en-US" sz="2800" dirty="0" smtClean="0">
                <a:latin typeface="Times New Roman" pitchFamily="18" charset="0"/>
                <a:cs typeface="Times New Roman" pitchFamily="18" charset="0"/>
              </a:rPr>
              <a:t>•	5 inches or 12.5 cm long</a:t>
            </a:r>
          </a:p>
          <a:p>
            <a:pPr algn="just">
              <a:spcBef>
                <a:spcPts val="0"/>
              </a:spcBef>
              <a:spcAft>
                <a:spcPts val="600"/>
              </a:spcAft>
              <a:buNone/>
              <a:defRPr/>
            </a:pPr>
            <a:r>
              <a:rPr lang="en-US" sz="2800" dirty="0" smtClean="0">
                <a:latin typeface="Times New Roman" pitchFamily="18" charset="0"/>
                <a:cs typeface="Times New Roman" pitchFamily="18" charset="0"/>
              </a:rPr>
              <a:t>•	7 ounces in weight and is related to 9th to 11th ribs.</a:t>
            </a:r>
          </a:p>
          <a:p>
            <a:pPr algn="just">
              <a:spcBef>
                <a:spcPts val="0"/>
              </a:spcBef>
              <a:spcAft>
                <a:spcPts val="600"/>
              </a:spcAft>
              <a:buNone/>
              <a:defRPr/>
            </a:pPr>
            <a:r>
              <a:rPr lang="en-US" sz="2800" dirty="0" smtClean="0">
                <a:latin typeface="Times New Roman" pitchFamily="18" charset="0"/>
                <a:cs typeface="Times New Roman" pitchFamily="18" charset="0"/>
              </a:rPr>
              <a:t>•	The odd numbers are 1, 3, 5 are 7, 9, 11. Normally, the spleen is not palpable.</a:t>
            </a: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1438" y="5341938"/>
            <a:ext cx="9001125" cy="1200150"/>
          </a:xfrm>
          <a:prstGeom prst="rect">
            <a:avLst/>
          </a:prstGeom>
          <a:noFill/>
          <a:ln w="9525">
            <a:noFill/>
            <a:miter lim="800000"/>
            <a:headEnd/>
            <a:tailEnd/>
          </a:ln>
        </p:spPr>
        <p:txBody>
          <a:bodyPr>
            <a:spAutoFit/>
          </a:bodyPr>
          <a:lstStyle/>
          <a:p>
            <a:pPr algn="just"/>
            <a:r>
              <a:rPr lang="en-US" sz="2400">
                <a:latin typeface="Helvetica Narrow" pitchFamily="34" charset="0"/>
              </a:rPr>
              <a:t>Location of the spleen: (a) In relation to the nine regions of the abdomen: (1) Epigastrium; (2) umbilical region; and (3) hypogastrium, and (b) in relation to the fundus of the stomach and the diaphragm</a:t>
            </a:r>
          </a:p>
        </p:txBody>
      </p:sp>
      <p:pic>
        <p:nvPicPr>
          <p:cNvPr id="3" name="Picture 2" descr="D:\VIKRANT SHARMA\Krishna Garg Mam\BDC Presentation\BDC Presentation\Tiff\BDC Vol 2 Jpg\23-1.jpg"/>
          <p:cNvPicPr>
            <a:picLocks noChangeAspect="1" noChangeArrowheads="1"/>
          </p:cNvPicPr>
          <p:nvPr/>
        </p:nvPicPr>
        <p:blipFill>
          <a:blip r:embed="rId2"/>
          <a:srcRect/>
          <a:stretch>
            <a:fillRect/>
          </a:stretch>
        </p:blipFill>
        <p:spPr bwMode="auto">
          <a:xfrm>
            <a:off x="71438" y="500063"/>
            <a:ext cx="895985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External Features</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Autofit/>
          </a:bodyPr>
          <a:lstStyle/>
          <a:p>
            <a:pPr algn="just" fontAlgn="auto">
              <a:spcBef>
                <a:spcPts val="0"/>
              </a:spcBef>
              <a:spcAft>
                <a:spcPts val="600"/>
              </a:spcAft>
              <a:buNone/>
              <a:defRPr/>
            </a:pPr>
            <a:r>
              <a:rPr lang="en-US" sz="2800" b="1" i="1" dirty="0" smtClean="0">
                <a:latin typeface="Times New Roman" pitchFamily="18" charset="0"/>
                <a:cs typeface="Times New Roman" pitchFamily="18" charset="0"/>
              </a:rPr>
              <a:t>Two Ends</a:t>
            </a:r>
          </a:p>
          <a:p>
            <a:pPr algn="just">
              <a:spcBef>
                <a:spcPts val="0"/>
              </a:spcBef>
              <a:spcAft>
                <a:spcPts val="600"/>
              </a:spcAft>
              <a:buNone/>
              <a:defRPr/>
            </a:pPr>
            <a:r>
              <a:rPr lang="en-US" sz="2800" dirty="0" smtClean="0">
                <a:latin typeface="Times New Roman" pitchFamily="18" charset="0"/>
                <a:cs typeface="Times New Roman" pitchFamily="18" charset="0"/>
              </a:rPr>
              <a:t>•	The </a:t>
            </a:r>
            <a:r>
              <a:rPr lang="en-US" sz="2800" i="1" dirty="0" smtClean="0">
                <a:latin typeface="Times New Roman" pitchFamily="18" charset="0"/>
                <a:cs typeface="Times New Roman" pitchFamily="18" charset="0"/>
              </a:rPr>
              <a:t>anterior or lateral end </a:t>
            </a:r>
          </a:p>
          <a:p>
            <a:pPr algn="just">
              <a:spcBef>
                <a:spcPts val="0"/>
              </a:spcBef>
              <a:spcAft>
                <a:spcPts val="600"/>
              </a:spcAft>
              <a:buNone/>
              <a:defRPr/>
            </a:pPr>
            <a:r>
              <a:rPr lang="en-US" sz="2800" dirty="0" smtClean="0">
                <a:latin typeface="Times New Roman" pitchFamily="18" charset="0"/>
                <a:cs typeface="Times New Roman" pitchFamily="18" charset="0"/>
              </a:rPr>
              <a:t>•	The </a:t>
            </a:r>
            <a:r>
              <a:rPr lang="en-US" sz="2800" i="1" dirty="0" smtClean="0">
                <a:latin typeface="Times New Roman" pitchFamily="18" charset="0"/>
                <a:cs typeface="Times New Roman" pitchFamily="18" charset="0"/>
              </a:rPr>
              <a:t>posterior or medial end </a:t>
            </a:r>
          </a:p>
          <a:p>
            <a:pPr algn="just">
              <a:lnSpc>
                <a:spcPct val="150000"/>
              </a:lnSpc>
              <a:spcBef>
                <a:spcPts val="0"/>
              </a:spcBef>
              <a:spcAft>
                <a:spcPts val="600"/>
              </a:spcAft>
              <a:buNone/>
              <a:defRPr/>
            </a:pPr>
            <a:r>
              <a:rPr lang="en-US" sz="2800" b="1" i="1" dirty="0" smtClean="0">
                <a:latin typeface="Times New Roman" pitchFamily="18" charset="0"/>
                <a:cs typeface="Times New Roman" pitchFamily="18" charset="0"/>
              </a:rPr>
              <a:t>Three Borders</a:t>
            </a:r>
          </a:p>
          <a:p>
            <a:pPr algn="just">
              <a:spcBef>
                <a:spcPts val="0"/>
              </a:spcBef>
              <a:spcAft>
                <a:spcPts val="600"/>
              </a:spcAft>
              <a:buNone/>
              <a:defRPr/>
            </a:pPr>
            <a:r>
              <a:rPr lang="en-US" sz="2800" dirty="0" smtClean="0">
                <a:latin typeface="Times New Roman" pitchFamily="18" charset="0"/>
                <a:cs typeface="Times New Roman" pitchFamily="18" charset="0"/>
              </a:rPr>
              <a:t>•	The </a:t>
            </a:r>
            <a:r>
              <a:rPr lang="en-US" sz="2800" i="1" dirty="0" smtClean="0">
                <a:latin typeface="Times New Roman" pitchFamily="18" charset="0"/>
                <a:cs typeface="Times New Roman" pitchFamily="18" charset="0"/>
              </a:rPr>
              <a:t>superior border </a:t>
            </a:r>
          </a:p>
          <a:p>
            <a:pPr algn="just">
              <a:spcBef>
                <a:spcPts val="0"/>
              </a:spcBef>
              <a:spcAft>
                <a:spcPts val="600"/>
              </a:spcAft>
              <a:buNone/>
              <a:defRPr/>
            </a:pPr>
            <a:r>
              <a:rPr lang="en-US" sz="2800" dirty="0" smtClean="0">
                <a:latin typeface="Times New Roman" pitchFamily="18" charset="0"/>
                <a:cs typeface="Times New Roman" pitchFamily="18" charset="0"/>
              </a:rPr>
              <a:t>•	The </a:t>
            </a:r>
            <a:r>
              <a:rPr lang="en-US" sz="2800" i="1" dirty="0" smtClean="0">
                <a:latin typeface="Times New Roman" pitchFamily="18" charset="0"/>
                <a:cs typeface="Times New Roman" pitchFamily="18" charset="0"/>
              </a:rPr>
              <a:t>inferior border </a:t>
            </a:r>
          </a:p>
          <a:p>
            <a:pPr algn="just">
              <a:spcBef>
                <a:spcPts val="0"/>
              </a:spcBef>
              <a:spcAft>
                <a:spcPts val="600"/>
              </a:spcAft>
              <a:buNone/>
              <a:defRPr/>
            </a:pPr>
            <a:r>
              <a:rPr lang="en-US" sz="2800" dirty="0" smtClean="0">
                <a:latin typeface="Times New Roman" pitchFamily="18" charset="0"/>
                <a:cs typeface="Times New Roman" pitchFamily="18" charset="0"/>
              </a:rPr>
              <a:t>•	The </a:t>
            </a:r>
            <a:r>
              <a:rPr lang="en-US" sz="2800" i="1" dirty="0" smtClean="0">
                <a:latin typeface="Times New Roman" pitchFamily="18" charset="0"/>
                <a:cs typeface="Times New Roman" pitchFamily="18" charset="0"/>
              </a:rPr>
              <a:t>intermediate border </a:t>
            </a:r>
            <a:endParaRPr lang="en-US" sz="2800" dirty="0" smtClean="0">
              <a:latin typeface="Times New Roman" pitchFamily="18" charset="0"/>
              <a:cs typeface="Times New Roman" pitchFamily="18" charset="0"/>
            </a:endParaRPr>
          </a:p>
          <a:p>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txBody>
          <a:bodyPr>
            <a:noAutofit/>
          </a:bodyPr>
          <a:lstStyle/>
          <a:p>
            <a:pPr algn="just" fontAlgn="auto">
              <a:spcBef>
                <a:spcPts val="0"/>
              </a:spcBef>
              <a:spcAft>
                <a:spcPts val="600"/>
              </a:spcAft>
              <a:buNone/>
              <a:defRPr/>
            </a:pPr>
            <a:r>
              <a:rPr lang="en-US" sz="2800" b="1" i="1" dirty="0" smtClean="0">
                <a:latin typeface="Times New Roman" pitchFamily="18" charset="0"/>
                <a:cs typeface="Times New Roman" pitchFamily="18" charset="0"/>
              </a:rPr>
              <a:t>Two Surfaces</a:t>
            </a:r>
          </a:p>
          <a:p>
            <a:pPr algn="just" fontAlgn="auto">
              <a:spcBef>
                <a:spcPts val="0"/>
              </a:spcBef>
              <a:spcAft>
                <a:spcPts val="600"/>
              </a:spcAft>
              <a:buNone/>
              <a:defRPr/>
            </a:pPr>
            <a:r>
              <a:rPr lang="en-US" sz="2800" dirty="0" smtClean="0">
                <a:latin typeface="Times New Roman" pitchFamily="18" charset="0"/>
                <a:cs typeface="Times New Roman" pitchFamily="18" charset="0"/>
              </a:rPr>
              <a:t>•  The </a:t>
            </a:r>
            <a:r>
              <a:rPr lang="en-US" sz="2800" i="1" dirty="0" smtClean="0">
                <a:latin typeface="Times New Roman" pitchFamily="18" charset="0"/>
                <a:cs typeface="Times New Roman" pitchFamily="18" charset="0"/>
              </a:rPr>
              <a:t>diaphragmatic surface </a:t>
            </a:r>
          </a:p>
          <a:p>
            <a:pPr algn="just" fontAlgn="auto">
              <a:spcBef>
                <a:spcPts val="0"/>
              </a:spcBef>
              <a:spcAft>
                <a:spcPts val="600"/>
              </a:spcAft>
              <a:buNone/>
              <a:defRPr/>
            </a:pPr>
            <a:r>
              <a:rPr lang="en-US" sz="2800" dirty="0" smtClean="0">
                <a:latin typeface="Times New Roman" pitchFamily="18" charset="0"/>
                <a:cs typeface="Times New Roman" pitchFamily="18" charset="0"/>
              </a:rPr>
              <a:t>•  The </a:t>
            </a:r>
            <a:r>
              <a:rPr lang="en-US" sz="2800" i="1" dirty="0" smtClean="0">
                <a:latin typeface="Times New Roman" pitchFamily="18" charset="0"/>
                <a:cs typeface="Times New Roman" pitchFamily="18" charset="0"/>
              </a:rPr>
              <a:t>visceral </a:t>
            </a:r>
            <a:r>
              <a:rPr lang="en-US" sz="2800" i="1" dirty="0" err="1" smtClean="0">
                <a:latin typeface="Times New Roman" pitchFamily="18" charset="0"/>
                <a:cs typeface="Times New Roman" pitchFamily="18" charset="0"/>
              </a:rPr>
              <a:t>surfac</a:t>
            </a:r>
            <a:endParaRPr lang="en-US" sz="2800" i="1" dirty="0" smtClean="0">
              <a:latin typeface="Times New Roman" pitchFamily="18" charset="0"/>
              <a:cs typeface="Times New Roman" pitchFamily="18" charset="0"/>
            </a:endParaRPr>
          </a:p>
          <a:p>
            <a:pPr algn="just" fontAlgn="auto">
              <a:lnSpc>
                <a:spcPct val="150000"/>
              </a:lnSpc>
              <a:spcBef>
                <a:spcPts val="0"/>
              </a:spcBef>
              <a:spcAft>
                <a:spcPts val="600"/>
              </a:spcAft>
              <a:buNone/>
              <a:defRPr/>
            </a:pPr>
            <a:r>
              <a:rPr lang="en-US" sz="2800" b="1" i="1" dirty="0" smtClean="0">
                <a:latin typeface="Times New Roman" pitchFamily="18" charset="0"/>
                <a:cs typeface="Times New Roman" pitchFamily="18" charset="0"/>
              </a:rPr>
              <a:t>Two Angles</a:t>
            </a:r>
          </a:p>
          <a:p>
            <a:pPr algn="just" fontAlgn="auto">
              <a:spcBef>
                <a:spcPts val="0"/>
              </a:spcBef>
              <a:spcAft>
                <a:spcPts val="600"/>
              </a:spcAft>
              <a:buNone/>
              <a:defRPr/>
            </a:pPr>
            <a:r>
              <a:rPr lang="en-US" sz="2800" i="1" dirty="0" err="1" smtClean="0">
                <a:latin typeface="Times New Roman" pitchFamily="18" charset="0"/>
                <a:cs typeface="Times New Roman" pitchFamily="18" charset="0"/>
              </a:rPr>
              <a:t>Anterobasal</a:t>
            </a:r>
            <a:r>
              <a:rPr lang="en-US" sz="2800" i="1" dirty="0" smtClean="0">
                <a:latin typeface="Times New Roman" pitchFamily="18" charset="0"/>
                <a:cs typeface="Times New Roman" pitchFamily="18" charset="0"/>
              </a:rPr>
              <a:t> angle: </a:t>
            </a:r>
          </a:p>
          <a:p>
            <a:pPr algn="just" fontAlgn="auto">
              <a:spcBef>
                <a:spcPts val="0"/>
              </a:spcBef>
              <a:spcAft>
                <a:spcPts val="600"/>
              </a:spcAft>
              <a:buNone/>
              <a:defRPr/>
            </a:pPr>
            <a:r>
              <a:rPr lang="en-US" sz="2800" dirty="0" smtClean="0">
                <a:latin typeface="Times New Roman" pitchFamily="18" charset="0"/>
                <a:cs typeface="Times New Roman" pitchFamily="18" charset="0"/>
              </a:rPr>
              <a:t>It is the most forward projecting part of spleen.</a:t>
            </a:r>
          </a:p>
          <a:p>
            <a:pPr algn="just" fontAlgn="auto">
              <a:spcBef>
                <a:spcPts val="0"/>
              </a:spcBef>
              <a:spcAft>
                <a:spcPts val="600"/>
              </a:spcAft>
              <a:buNone/>
              <a:defRPr/>
            </a:pPr>
            <a:r>
              <a:rPr lang="en-US" sz="2800" i="1" dirty="0" err="1" smtClean="0">
                <a:latin typeface="Times New Roman" pitchFamily="18" charset="0"/>
                <a:cs typeface="Times New Roman" pitchFamily="18" charset="0"/>
              </a:rPr>
              <a:t>Posterobasal</a:t>
            </a:r>
            <a:r>
              <a:rPr lang="en-US" sz="2800" i="1" dirty="0" smtClean="0">
                <a:latin typeface="Times New Roman" pitchFamily="18" charset="0"/>
                <a:cs typeface="Times New Roman" pitchFamily="18" charset="0"/>
              </a:rPr>
              <a:t> angle: </a:t>
            </a:r>
          </a:p>
          <a:p>
            <a:pPr algn="just" fontAlgn="auto">
              <a:lnSpc>
                <a:spcPct val="150000"/>
              </a:lnSpc>
              <a:spcBef>
                <a:spcPts val="0"/>
              </a:spcBef>
              <a:spcAft>
                <a:spcPts val="600"/>
              </a:spcAft>
              <a:buNone/>
              <a:defRPr/>
            </a:pPr>
            <a:r>
              <a:rPr lang="en-US" sz="2800" b="1" i="1" dirty="0" err="1" smtClean="0">
                <a:latin typeface="Times New Roman" pitchFamily="18" charset="0"/>
                <a:cs typeface="Times New Roman" pitchFamily="18" charset="0"/>
              </a:rPr>
              <a:t>Hilum</a:t>
            </a:r>
            <a:endParaRPr lang="en-US" sz="2800" b="1" i="1" dirty="0" smtClean="0">
              <a:latin typeface="Times New Roman" pitchFamily="18" charset="0"/>
              <a:cs typeface="Times New Roman" pitchFamily="18" charset="0"/>
            </a:endParaRPr>
          </a:p>
          <a:p>
            <a:pPr algn="just" fontAlgn="auto">
              <a:spcBef>
                <a:spcPts val="0"/>
              </a:spcBef>
              <a:spcAft>
                <a:spcPts val="600"/>
              </a:spcAft>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Hilum</a:t>
            </a:r>
            <a:r>
              <a:rPr lang="en-US" sz="2800" dirty="0" smtClean="0">
                <a:latin typeface="Times New Roman" pitchFamily="18" charset="0"/>
                <a:cs typeface="Times New Roman" pitchFamily="18" charset="0"/>
              </a:rPr>
              <a:t> lies between superior and intermediate borders. It is pierced by branches and tributaries of </a:t>
            </a:r>
            <a:r>
              <a:rPr lang="en-US" sz="2800" dirty="0" err="1" smtClean="0">
                <a:latin typeface="Times New Roman" pitchFamily="18" charset="0"/>
                <a:cs typeface="Times New Roman" pitchFamily="18" charset="0"/>
              </a:rPr>
              <a:t>splenic</a:t>
            </a:r>
            <a:r>
              <a:rPr lang="en-US" sz="2800" dirty="0" smtClean="0">
                <a:latin typeface="Times New Roman" pitchFamily="18" charset="0"/>
                <a:cs typeface="Times New Roman" pitchFamily="18" charset="0"/>
              </a:rPr>
              <a:t> vessels.</a:t>
            </a: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313" y="5792788"/>
            <a:ext cx="8572500" cy="831850"/>
          </a:xfrm>
          <a:prstGeom prst="rect">
            <a:avLst/>
          </a:prstGeom>
          <a:noFill/>
          <a:ln w="9525">
            <a:noFill/>
            <a:miter lim="800000"/>
            <a:headEnd/>
            <a:tailEnd/>
          </a:ln>
        </p:spPr>
        <p:txBody>
          <a:bodyPr>
            <a:spAutoFit/>
          </a:bodyPr>
          <a:lstStyle/>
          <a:p>
            <a:pPr algn="just"/>
            <a:r>
              <a:rPr lang="en-US" sz="2400">
                <a:latin typeface="Helvetica Narrow" pitchFamily="34" charset="0"/>
              </a:rPr>
              <a:t>Peritoneal ligaments attached to the spleen, and common sites of accessory spleen</a:t>
            </a:r>
          </a:p>
        </p:txBody>
      </p:sp>
      <p:pic>
        <p:nvPicPr>
          <p:cNvPr id="5" name="Picture 2" descr="D:\VIKRANT SHARMA\Krishna Garg Mam\BDC Presentation\BDC Presentation\Tiff\BDC Vol 2 Jpg\23-4.jpg"/>
          <p:cNvPicPr>
            <a:picLocks noChangeAspect="1" noChangeArrowheads="1"/>
          </p:cNvPicPr>
          <p:nvPr/>
        </p:nvPicPr>
        <p:blipFill>
          <a:blip r:embed="rId2"/>
          <a:srcRect/>
          <a:stretch>
            <a:fillRect/>
          </a:stretch>
        </p:blipFill>
        <p:spPr bwMode="auto">
          <a:xfrm>
            <a:off x="928688" y="107950"/>
            <a:ext cx="7191375" cy="539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4313" y="6029325"/>
            <a:ext cx="8572500" cy="461963"/>
          </a:xfrm>
          <a:prstGeom prst="rect">
            <a:avLst/>
          </a:prstGeom>
          <a:noFill/>
          <a:ln w="9525">
            <a:noFill/>
            <a:miter lim="800000"/>
            <a:headEnd/>
            <a:tailEnd/>
          </a:ln>
        </p:spPr>
        <p:txBody>
          <a:bodyPr>
            <a:spAutoFit/>
          </a:bodyPr>
          <a:lstStyle/>
          <a:p>
            <a:pPr algn="ctr"/>
            <a:r>
              <a:rPr lang="en-US" sz="2400">
                <a:latin typeface="Helvetica Narrow" pitchFamily="34" charset="0"/>
              </a:rPr>
              <a:t>Visceral relations of the spleen</a:t>
            </a:r>
          </a:p>
        </p:txBody>
      </p:sp>
      <p:pic>
        <p:nvPicPr>
          <p:cNvPr id="3" name="Picture 2" descr="D:\VIKRANT SHARMA\Krishna Garg Mam\BDC Presentation\BDC Presentation\Tiff\BDC Vol 2 Jpg\23-5.jpg"/>
          <p:cNvPicPr>
            <a:picLocks noChangeAspect="1" noChangeArrowheads="1"/>
          </p:cNvPicPr>
          <p:nvPr/>
        </p:nvPicPr>
        <p:blipFill>
          <a:blip r:embed="rId2"/>
          <a:srcRect/>
          <a:stretch>
            <a:fillRect/>
          </a:stretch>
        </p:blipFill>
        <p:spPr bwMode="auto">
          <a:xfrm>
            <a:off x="617538" y="1000125"/>
            <a:ext cx="7454900"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4313" y="6100763"/>
            <a:ext cx="8572500" cy="461962"/>
          </a:xfrm>
          <a:prstGeom prst="rect">
            <a:avLst/>
          </a:prstGeom>
          <a:noFill/>
          <a:ln w="9525">
            <a:noFill/>
            <a:miter lim="800000"/>
            <a:headEnd/>
            <a:tailEnd/>
          </a:ln>
        </p:spPr>
        <p:txBody>
          <a:bodyPr>
            <a:spAutoFit/>
          </a:bodyPr>
          <a:lstStyle/>
          <a:p>
            <a:pPr algn="ctr"/>
            <a:r>
              <a:rPr lang="en-US" sz="2400">
                <a:latin typeface="Helvetica Narrow" pitchFamily="34" charset="0"/>
              </a:rPr>
              <a:t>Relations of diaphragmatic surface</a:t>
            </a:r>
          </a:p>
        </p:txBody>
      </p:sp>
      <p:pic>
        <p:nvPicPr>
          <p:cNvPr id="3" name="Picture 2" descr="D:\VIKRANT SHARMA\Krishna Garg Mam\BDC Presentation\BDC Presentation\Tiff\BDC Vol 2 Jpg\23-6.jpg"/>
          <p:cNvPicPr>
            <a:picLocks noChangeAspect="1" noChangeArrowheads="1"/>
          </p:cNvPicPr>
          <p:nvPr/>
        </p:nvPicPr>
        <p:blipFill>
          <a:blip r:embed="rId2"/>
          <a:srcRect/>
          <a:stretch>
            <a:fillRect/>
          </a:stretch>
        </p:blipFill>
        <p:spPr bwMode="auto">
          <a:xfrm>
            <a:off x="1714500" y="103188"/>
            <a:ext cx="5864225" cy="575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983163"/>
          </a:xfrm>
        </p:spPr>
        <p:txBody>
          <a:bodyPr>
            <a:noAutofit/>
          </a:bodyPr>
          <a:lstStyle/>
          <a:p>
            <a:pPr algn="just">
              <a:spcAft>
                <a:spcPts val="600"/>
              </a:spcAft>
              <a:buNone/>
            </a:pPr>
            <a:r>
              <a:rPr lang="en-US" sz="2800" b="1" dirty="0" smtClean="0">
                <a:latin typeface="Times New Roman" pitchFamily="18" charset="0"/>
                <a:cs typeface="Times New Roman" pitchFamily="18" charset="0"/>
              </a:rPr>
              <a:t>Arterial Supply	</a:t>
            </a:r>
          </a:p>
          <a:p>
            <a:pPr algn="just">
              <a:spcAft>
                <a:spcPts val="600"/>
              </a:spcAft>
            </a:pPr>
            <a:r>
              <a:rPr lang="en-US" sz="2800" dirty="0" smtClean="0">
                <a:latin typeface="Times New Roman" pitchFamily="18" charset="0"/>
                <a:cs typeface="Times New Roman" pitchFamily="18" charset="0"/>
              </a:rPr>
              <a:t>The spleen is supplied by the </a:t>
            </a:r>
            <a:r>
              <a:rPr lang="en-US" sz="2800" dirty="0" err="1" smtClean="0">
                <a:latin typeface="Times New Roman" pitchFamily="18" charset="0"/>
                <a:cs typeface="Times New Roman" pitchFamily="18" charset="0"/>
              </a:rPr>
              <a:t>splenic</a:t>
            </a:r>
            <a:r>
              <a:rPr lang="en-US" sz="2800" dirty="0" smtClean="0">
                <a:latin typeface="Times New Roman" pitchFamily="18" charset="0"/>
                <a:cs typeface="Times New Roman" pitchFamily="18" charset="0"/>
              </a:rPr>
              <a:t> artery which is the largest branch of the </a:t>
            </a:r>
            <a:r>
              <a:rPr lang="en-US" sz="2800" dirty="0" err="1" smtClean="0">
                <a:latin typeface="Times New Roman" pitchFamily="18" charset="0"/>
                <a:cs typeface="Times New Roman" pitchFamily="18" charset="0"/>
              </a:rPr>
              <a:t>coeliac</a:t>
            </a:r>
            <a:r>
              <a:rPr lang="en-US" sz="2800" dirty="0" smtClean="0">
                <a:latin typeface="Times New Roman" pitchFamily="18" charset="0"/>
                <a:cs typeface="Times New Roman" pitchFamily="18" charset="0"/>
              </a:rPr>
              <a:t> trunk. </a:t>
            </a:r>
          </a:p>
          <a:p>
            <a:pPr algn="just">
              <a:lnSpc>
                <a:spcPct val="150000"/>
              </a:lnSpc>
              <a:spcAft>
                <a:spcPts val="600"/>
              </a:spcAft>
              <a:buNone/>
            </a:pPr>
            <a:r>
              <a:rPr lang="en-US" sz="2800" b="1" dirty="0" smtClean="0">
                <a:latin typeface="Times New Roman" pitchFamily="18" charset="0"/>
                <a:cs typeface="Times New Roman" pitchFamily="18" charset="0"/>
              </a:rPr>
              <a:t>Functions of the Spleen</a:t>
            </a:r>
          </a:p>
          <a:p>
            <a:pPr algn="just">
              <a:spcAft>
                <a:spcPts val="600"/>
              </a:spcAft>
              <a:buNone/>
            </a:pPr>
            <a:r>
              <a:rPr lang="en-US" sz="2800" dirty="0" smtClean="0">
                <a:latin typeface="Times New Roman" pitchFamily="18" charset="0"/>
                <a:cs typeface="Times New Roman" pitchFamily="18" charset="0"/>
              </a:rPr>
              <a:t>1.  </a:t>
            </a:r>
            <a:r>
              <a:rPr lang="en-US" sz="2800" i="1" dirty="0" err="1" smtClean="0">
                <a:latin typeface="Times New Roman" pitchFamily="18" charset="0"/>
                <a:cs typeface="Times New Roman" pitchFamily="18" charset="0"/>
              </a:rPr>
              <a:t>Phagocytosis</a:t>
            </a:r>
            <a:r>
              <a:rPr lang="en-US" sz="2800" i="1" dirty="0" smtClean="0">
                <a:latin typeface="Times New Roman" pitchFamily="18" charset="0"/>
                <a:cs typeface="Times New Roman" pitchFamily="18" charset="0"/>
              </a:rPr>
              <a:t>:</a:t>
            </a:r>
          </a:p>
          <a:p>
            <a:pPr algn="just">
              <a:spcAft>
                <a:spcPts val="600"/>
              </a:spcAft>
              <a:buNone/>
            </a:pPr>
            <a:r>
              <a:rPr lang="en-US" sz="2800" dirty="0" smtClean="0">
                <a:latin typeface="Times New Roman" pitchFamily="18" charset="0"/>
                <a:cs typeface="Times New Roman" pitchFamily="18" charset="0"/>
              </a:rPr>
              <a:t>2.  </a:t>
            </a:r>
            <a:r>
              <a:rPr lang="en-US" sz="2800" i="1" dirty="0" err="1" smtClean="0">
                <a:latin typeface="Times New Roman" pitchFamily="18" charset="0"/>
                <a:cs typeface="Times New Roman" pitchFamily="18" charset="0"/>
              </a:rPr>
              <a:t>Haemopoiesis</a:t>
            </a:r>
            <a:r>
              <a:rPr lang="en-US" sz="2800" i="1" dirty="0" smtClean="0">
                <a:latin typeface="Times New Roman" pitchFamily="18" charset="0"/>
                <a:cs typeface="Times New Roman" pitchFamily="18" charset="0"/>
              </a:rPr>
              <a:t>:</a:t>
            </a:r>
          </a:p>
          <a:p>
            <a:pPr algn="just">
              <a:spcAft>
                <a:spcPts val="600"/>
              </a:spcAft>
              <a:buNone/>
            </a:pPr>
            <a:r>
              <a:rPr lang="en-US" sz="2800" dirty="0" smtClean="0">
                <a:latin typeface="Times New Roman" pitchFamily="18" charset="0"/>
                <a:cs typeface="Times New Roman" pitchFamily="18" charset="0"/>
              </a:rPr>
              <a:t>3.  </a:t>
            </a:r>
            <a:r>
              <a:rPr lang="en-US" sz="2800" i="1" dirty="0" smtClean="0">
                <a:latin typeface="Times New Roman" pitchFamily="18" charset="0"/>
                <a:cs typeface="Times New Roman" pitchFamily="18" charset="0"/>
              </a:rPr>
              <a:t>Immune responses:</a:t>
            </a:r>
          </a:p>
          <a:p>
            <a:pPr algn="just">
              <a:spcAft>
                <a:spcPts val="600"/>
              </a:spcAft>
              <a:buNone/>
            </a:pPr>
            <a:r>
              <a:rPr lang="en-US" sz="2800" dirty="0" smtClean="0">
                <a:latin typeface="Times New Roman" pitchFamily="18" charset="0"/>
                <a:cs typeface="Times New Roman" pitchFamily="18" charset="0"/>
              </a:rPr>
              <a:t>4.  </a:t>
            </a:r>
            <a:r>
              <a:rPr lang="en-US" sz="2800" i="1" dirty="0" smtClean="0">
                <a:latin typeface="Times New Roman" pitchFamily="18" charset="0"/>
                <a:cs typeface="Times New Roman" pitchFamily="18" charset="0"/>
              </a:rPr>
              <a:t>Storage of RBCs: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17</TotalTime>
  <Words>114</Words>
  <Application>Microsoft Office PowerPoint</Application>
  <PresentationFormat>On-screen Show (4:3)</PresentationFormat>
  <Paragraphs>47</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Corbel</vt:lpstr>
      <vt:lpstr>Helvetica Narrow</vt:lpstr>
      <vt:lpstr>Times New Roman</vt:lpstr>
      <vt:lpstr>Basis</vt:lpstr>
      <vt:lpstr>SPLEEN </vt:lpstr>
      <vt:lpstr>Location </vt:lpstr>
      <vt:lpstr>PowerPoint Presentation</vt:lpstr>
      <vt:lpstr>External Features </vt:lpstr>
      <vt:lpstr>PowerPoint Presentation</vt:lpstr>
      <vt:lpstr>PowerPoint Presentation</vt:lpstr>
      <vt:lpstr>PowerPoint Presentation</vt:lpstr>
      <vt:lpstr>PowerPoint Presentation</vt:lpstr>
      <vt:lpstr>PowerPoint Presentation</vt:lpstr>
      <vt:lpstr>CLINICAL ANATOMY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SPLEEN </dc:title>
  <dc:creator>hp</dc:creator>
  <cp:lastModifiedBy>COM-1</cp:lastModifiedBy>
  <cp:revision>10</cp:revision>
  <dcterms:created xsi:type="dcterms:W3CDTF">2006-08-16T00:00:00Z</dcterms:created>
  <dcterms:modified xsi:type="dcterms:W3CDTF">2019-02-22T08:19:24Z</dcterms:modified>
</cp:coreProperties>
</file>