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85" r:id="rId7"/>
    <p:sldId id="261" r:id="rId8"/>
    <p:sldId id="262" r:id="rId9"/>
    <p:sldId id="263" r:id="rId10"/>
    <p:sldId id="265" r:id="rId11"/>
    <p:sldId id="266" r:id="rId12"/>
    <p:sldId id="283" r:id="rId13"/>
    <p:sldId id="284" r:id="rId14"/>
    <p:sldId id="279" r:id="rId15"/>
    <p:sldId id="280" r:id="rId16"/>
    <p:sldId id="281" r:id="rId17"/>
    <p:sldId id="282" r:id="rId18"/>
    <p:sldId id="271" r:id="rId19"/>
    <p:sldId id="272" r:id="rId20"/>
    <p:sldId id="273" r:id="rId21"/>
    <p:sldId id="274" r:id="rId22"/>
    <p:sldId id="275" r:id="rId23"/>
    <p:sldId id="276" r:id="rId24"/>
    <p:sldId id="277" r:id="rId25"/>
    <p:sldId id="278" r:id="rId26"/>
    <p:sldId id="267" r:id="rId27"/>
    <p:sldId id="268" r:id="rId28"/>
    <p:sldId id="26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4660"/>
  </p:normalViewPr>
  <p:slideViewPr>
    <p:cSldViewPr>
      <p:cViewPr varScale="1">
        <p:scale>
          <a:sx n="68" d="100"/>
          <a:sy n="68" d="100"/>
        </p:scale>
        <p:origin x="-157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4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13-Aug-19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13-Aug-19</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13-Aug-19</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6000" dirty="0" smtClean="0"/>
              <a:t>STAPHISAGRIA</a:t>
            </a:r>
            <a:endParaRPr lang="en-IN" sz="6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914400"/>
            <a:ext cx="2888803" cy="2362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subTitle" idx="1"/>
          </p:nvPr>
        </p:nvSpPr>
        <p:spPr>
          <a:xfrm>
            <a:off x="609600" y="4953000"/>
            <a:ext cx="6537960" cy="1295400"/>
          </a:xfrm>
          <a:prstGeom prst="rect">
            <a:avLst/>
          </a:prstGeom>
          <a:ln w="6350" cap="rnd">
            <a:noFill/>
          </a:ln>
        </p:spPr>
        <p:txBody>
          <a:bodyPr vert="horz" rtlCol="0" anchor="b" anchorCtr="0">
            <a:normAutofit fontScale="97500"/>
          </a:bodyPr>
          <a:lstStyle/>
          <a:p>
            <a:pPr algn="ctr"/>
            <a:r>
              <a:rPr lang="en-US" b="1" dirty="0" smtClean="0">
                <a:solidFill>
                  <a:schemeClr val="tx2">
                    <a:lumMod val="75000"/>
                  </a:schemeClr>
                </a:solidFill>
              </a:rPr>
              <a:t>Dr.P.R.SAIJI</a:t>
            </a:r>
          </a:p>
          <a:p>
            <a:pPr algn="ctr"/>
            <a:r>
              <a:rPr lang="en-US" b="1" dirty="0" smtClean="0">
                <a:solidFill>
                  <a:schemeClr val="tx2">
                    <a:lumMod val="75000"/>
                  </a:schemeClr>
                </a:solidFill>
              </a:rPr>
              <a:t>ASSOCIATE PROFESSOR</a:t>
            </a:r>
          </a:p>
          <a:p>
            <a:pPr algn="ctr"/>
            <a:r>
              <a:rPr lang="en-US" b="1" dirty="0" smtClean="0">
                <a:solidFill>
                  <a:schemeClr val="tx2">
                    <a:lumMod val="75000"/>
                  </a:schemeClr>
                </a:solidFill>
              </a:rPr>
              <a:t>DEPT OF MATERIA MEDICA</a:t>
            </a:r>
          </a:p>
          <a:p>
            <a:endParaRPr lang="en-US" dirty="0"/>
          </a:p>
        </p:txBody>
      </p:sp>
    </p:spTree>
    <p:extLst>
      <p:ext uri="{BB962C8B-B14F-4D97-AF65-F5344CB8AC3E}">
        <p14:creationId xmlns:p14="http://schemas.microsoft.com/office/powerpoint/2010/main" xmlns="" val="276302266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049962"/>
          </a:xfrm>
        </p:spPr>
        <p:txBody>
          <a:bodyPr>
            <a:normAutofit fontScale="90000"/>
          </a:bodyPr>
          <a:lstStyle/>
          <a:p>
            <a:pPr algn="l"/>
            <a:r>
              <a:rPr lang="en-IN" sz="3600" dirty="0">
                <a:solidFill>
                  <a:schemeClr val="tx2">
                    <a:lumMod val="75000"/>
                  </a:schemeClr>
                </a:solidFill>
              </a:rPr>
              <a:t>* </a:t>
            </a:r>
            <a:r>
              <a:rPr lang="en-IN" sz="4000" dirty="0">
                <a:solidFill>
                  <a:schemeClr val="tx2">
                    <a:lumMod val="75000"/>
                  </a:schemeClr>
                </a:solidFill>
              </a:rPr>
              <a:t>Nervous affections with marked irritability, diseases of the </a:t>
            </a:r>
            <a:r>
              <a:rPr lang="en-IN" sz="4000" dirty="0" err="1">
                <a:solidFill>
                  <a:schemeClr val="tx2">
                    <a:lumMod val="75000"/>
                  </a:schemeClr>
                </a:solidFill>
              </a:rPr>
              <a:t>genito</a:t>
            </a:r>
            <a:r>
              <a:rPr lang="en-IN" sz="4000" dirty="0">
                <a:solidFill>
                  <a:schemeClr val="tx2">
                    <a:lumMod val="75000"/>
                  </a:schemeClr>
                </a:solidFill>
              </a:rPr>
              <a:t>-urinary tract and skin, most frequently give symptoms calling for this drug. </a:t>
            </a:r>
            <a:br>
              <a:rPr lang="en-IN" sz="4000" dirty="0">
                <a:solidFill>
                  <a:schemeClr val="tx2">
                    <a:lumMod val="75000"/>
                  </a:schemeClr>
                </a:solidFill>
              </a:rPr>
            </a:br>
            <a:r>
              <a:rPr lang="en-IN" sz="4000" dirty="0">
                <a:solidFill>
                  <a:schemeClr val="tx2">
                    <a:lumMod val="75000"/>
                  </a:schemeClr>
                </a:solidFill>
              </a:rPr>
              <a:t> * Acts on teeth and alveolar </a:t>
            </a:r>
            <a:r>
              <a:rPr lang="en-IN" sz="4000" dirty="0" err="1">
                <a:solidFill>
                  <a:schemeClr val="tx2">
                    <a:lumMod val="75000"/>
                  </a:schemeClr>
                </a:solidFill>
              </a:rPr>
              <a:t>periosteum</a:t>
            </a:r>
            <a:r>
              <a:rPr lang="en-IN" sz="4000" dirty="0">
                <a:solidFill>
                  <a:schemeClr val="tx2">
                    <a:lumMod val="75000"/>
                  </a:schemeClr>
                </a:solidFill>
              </a:rPr>
              <a:t>. </a:t>
            </a:r>
            <a:br>
              <a:rPr lang="en-IN" sz="4000" dirty="0">
                <a:solidFill>
                  <a:schemeClr val="tx2">
                    <a:lumMod val="75000"/>
                  </a:schemeClr>
                </a:solidFill>
              </a:rPr>
            </a:br>
            <a:r>
              <a:rPr lang="en-IN" sz="4000" dirty="0">
                <a:solidFill>
                  <a:schemeClr val="tx2">
                    <a:lumMod val="75000"/>
                  </a:schemeClr>
                </a:solidFill>
              </a:rPr>
              <a:t> * Ill effects of anger and insults. </a:t>
            </a:r>
            <a:br>
              <a:rPr lang="en-IN" sz="4000" dirty="0">
                <a:solidFill>
                  <a:schemeClr val="tx2">
                    <a:lumMod val="75000"/>
                  </a:schemeClr>
                </a:solidFill>
              </a:rPr>
            </a:br>
            <a:r>
              <a:rPr lang="en-IN" sz="4000" dirty="0">
                <a:solidFill>
                  <a:schemeClr val="tx2">
                    <a:lumMod val="75000"/>
                  </a:schemeClr>
                </a:solidFill>
              </a:rPr>
              <a:t> * Sexual sins and excesses. Very sensitive. </a:t>
            </a:r>
            <a:br>
              <a:rPr lang="en-IN" sz="4000" dirty="0">
                <a:solidFill>
                  <a:schemeClr val="tx2">
                    <a:lumMod val="75000"/>
                  </a:schemeClr>
                </a:solidFill>
              </a:rPr>
            </a:br>
            <a:r>
              <a:rPr lang="en-IN" sz="4000" dirty="0">
                <a:solidFill>
                  <a:schemeClr val="tx2">
                    <a:lumMod val="75000"/>
                  </a:schemeClr>
                </a:solidFill>
              </a:rPr>
              <a:t> * Lacerated tissues. </a:t>
            </a:r>
            <a:br>
              <a:rPr lang="en-IN" sz="4000" dirty="0">
                <a:solidFill>
                  <a:schemeClr val="tx2">
                    <a:lumMod val="75000"/>
                  </a:schemeClr>
                </a:solidFill>
              </a:rPr>
            </a:br>
            <a:r>
              <a:rPr lang="en-IN" sz="4000" dirty="0">
                <a:solidFill>
                  <a:schemeClr val="tx2">
                    <a:lumMod val="75000"/>
                  </a:schemeClr>
                </a:solidFill>
              </a:rPr>
              <a:t> * Pain and nervousness after extraction of teeth. </a:t>
            </a:r>
            <a:r>
              <a:rPr lang="en-IN" sz="4000" dirty="0" smtClean="0">
                <a:solidFill>
                  <a:schemeClr val="tx2">
                    <a:lumMod val="75000"/>
                  </a:schemeClr>
                </a:solidFill>
              </a:rPr>
              <a:t>Sphincters </a:t>
            </a:r>
            <a:r>
              <a:rPr lang="en-IN" sz="4000" dirty="0">
                <a:solidFill>
                  <a:schemeClr val="tx2">
                    <a:lumMod val="75000"/>
                  </a:schemeClr>
                </a:solidFill>
              </a:rPr>
              <a:t>lacerated or stretched.</a:t>
            </a:r>
          </a:p>
        </p:txBody>
      </p:sp>
    </p:spTree>
    <p:extLst>
      <p:ext uri="{BB962C8B-B14F-4D97-AF65-F5344CB8AC3E}">
        <p14:creationId xmlns:p14="http://schemas.microsoft.com/office/powerpoint/2010/main" xmlns="" val="252541519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202362"/>
          </a:xfrm>
        </p:spPr>
        <p:txBody>
          <a:bodyPr>
            <a:normAutofit/>
          </a:bodyPr>
          <a:lstStyle/>
          <a:p>
            <a:pPr algn="l"/>
            <a:r>
              <a:rPr lang="en-IN" sz="3600" dirty="0" smtClean="0">
                <a:solidFill>
                  <a:schemeClr val="tx2">
                    <a:lumMod val="75000"/>
                  </a:schemeClr>
                </a:solidFill>
              </a:rPr>
              <a:t>MIND </a:t>
            </a:r>
            <a:r>
              <a:rPr lang="en-IN" sz="3600" dirty="0">
                <a:solidFill>
                  <a:schemeClr val="tx2">
                    <a:lumMod val="75000"/>
                  </a:schemeClr>
                </a:solidFill>
              </a:rPr>
              <a:t/>
            </a:r>
            <a:br>
              <a:rPr lang="en-IN" sz="3600" dirty="0">
                <a:solidFill>
                  <a:schemeClr val="tx2">
                    <a:lumMod val="75000"/>
                  </a:schemeClr>
                </a:solidFill>
              </a:rPr>
            </a:br>
            <a:r>
              <a:rPr lang="en-IN" sz="3600" dirty="0">
                <a:solidFill>
                  <a:schemeClr val="tx2">
                    <a:lumMod val="75000"/>
                  </a:schemeClr>
                </a:solidFill>
              </a:rPr>
              <a:t> - Impetuous, violent outbursts of passion, </a:t>
            </a:r>
            <a:r>
              <a:rPr lang="en-IN" sz="3600" dirty="0" err="1">
                <a:solidFill>
                  <a:schemeClr val="tx2">
                    <a:lumMod val="75000"/>
                  </a:schemeClr>
                </a:solidFill>
              </a:rPr>
              <a:t>hypochondriacal</a:t>
            </a:r>
            <a:r>
              <a:rPr lang="en-IN" sz="3600" dirty="0">
                <a:solidFill>
                  <a:schemeClr val="tx2">
                    <a:lumMod val="75000"/>
                  </a:schemeClr>
                </a:solidFill>
              </a:rPr>
              <a:t>, sad. </a:t>
            </a:r>
            <a:br>
              <a:rPr lang="en-IN" sz="3600" dirty="0">
                <a:solidFill>
                  <a:schemeClr val="tx2">
                    <a:lumMod val="75000"/>
                  </a:schemeClr>
                </a:solidFill>
              </a:rPr>
            </a:br>
            <a:r>
              <a:rPr lang="en-IN" sz="3600" dirty="0">
                <a:solidFill>
                  <a:schemeClr val="tx2">
                    <a:lumMod val="75000"/>
                  </a:schemeClr>
                </a:solidFill>
              </a:rPr>
              <a:t> - Very sensitive as to what others say about her. </a:t>
            </a:r>
            <a:br>
              <a:rPr lang="en-IN" sz="3600" dirty="0">
                <a:solidFill>
                  <a:schemeClr val="tx2">
                    <a:lumMod val="75000"/>
                  </a:schemeClr>
                </a:solidFill>
              </a:rPr>
            </a:br>
            <a:r>
              <a:rPr lang="en-IN" sz="3600" dirty="0">
                <a:solidFill>
                  <a:schemeClr val="tx2">
                    <a:lumMod val="75000"/>
                  </a:schemeClr>
                </a:solidFill>
              </a:rPr>
              <a:t> - Dwells on sexual matters; prefers solitude. </a:t>
            </a:r>
            <a:br>
              <a:rPr lang="en-IN" sz="3600" dirty="0">
                <a:solidFill>
                  <a:schemeClr val="tx2">
                    <a:lumMod val="75000"/>
                  </a:schemeClr>
                </a:solidFill>
              </a:rPr>
            </a:br>
            <a:r>
              <a:rPr lang="en-IN" sz="3600" dirty="0">
                <a:solidFill>
                  <a:schemeClr val="tx2">
                    <a:lumMod val="75000"/>
                  </a:schemeClr>
                </a:solidFill>
              </a:rPr>
              <a:t> - Peevish. </a:t>
            </a:r>
            <a:br>
              <a:rPr lang="en-IN" sz="3600" dirty="0">
                <a:solidFill>
                  <a:schemeClr val="tx2">
                    <a:lumMod val="75000"/>
                  </a:schemeClr>
                </a:solidFill>
              </a:rPr>
            </a:br>
            <a:r>
              <a:rPr lang="en-IN" sz="3600" dirty="0">
                <a:solidFill>
                  <a:schemeClr val="tx2">
                    <a:lumMod val="75000"/>
                  </a:schemeClr>
                </a:solidFill>
              </a:rPr>
              <a:t> - Child cries for many things, and refuses them when offered. </a:t>
            </a:r>
          </a:p>
        </p:txBody>
      </p:sp>
    </p:spTree>
    <p:extLst>
      <p:ext uri="{BB962C8B-B14F-4D97-AF65-F5344CB8AC3E}">
        <p14:creationId xmlns:p14="http://schemas.microsoft.com/office/powerpoint/2010/main" xmlns="" val="8027969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620000" cy="4114800"/>
          </a:xfrm>
        </p:spPr>
        <p:txBody>
          <a:bodyPr/>
          <a:lstStyle/>
          <a:p>
            <a:r>
              <a:rPr lang="en-US" sz="2800" b="1" dirty="0" smtClean="0"/>
              <a:t>Great indignation about things done by others or by himself; grieves about consequences</a:t>
            </a:r>
            <a:r>
              <a:rPr lang="en-US" sz="2800" b="1" dirty="0" smtClean="0"/>
              <a:t>.</a:t>
            </a:r>
            <a:br>
              <a:rPr lang="en-US" sz="2800" b="1" dirty="0" smtClean="0"/>
            </a:br>
            <a:r>
              <a:rPr lang="en-US" sz="2800" b="1" dirty="0" smtClean="0"/>
              <a:t> </a:t>
            </a:r>
            <a:br>
              <a:rPr lang="en-US" sz="2800" b="1" dirty="0" smtClean="0"/>
            </a:br>
            <a:r>
              <a:rPr lang="en-US" sz="2800" b="1" dirty="0" smtClean="0"/>
              <a:t>Indifferent</a:t>
            </a:r>
            <a:r>
              <a:rPr lang="en-US" sz="2800" b="1" dirty="0" smtClean="0"/>
              <a:t>, low-spirited, dullness of mind after </a:t>
            </a:r>
            <a:r>
              <a:rPr lang="en-US" sz="2800" b="1" dirty="0" err="1" smtClean="0"/>
              <a:t>onanism</a:t>
            </a:r>
            <a:r>
              <a:rPr lang="en-US" sz="2800" b="1" dirty="0" smtClean="0"/>
              <a:t>.</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3800"/>
            <a:ext cx="7620000" cy="1143000"/>
          </a:xfrm>
        </p:spPr>
        <p:txBody>
          <a:bodyPr/>
          <a:lstStyle/>
          <a:p>
            <a:r>
              <a:rPr lang="en-IN" sz="4800" dirty="0" smtClean="0">
                <a:solidFill>
                  <a:schemeClr val="tx2">
                    <a:lumMod val="75000"/>
                  </a:schemeClr>
                </a:solidFill>
              </a:rPr>
              <a:t>- </a:t>
            </a:r>
            <a:r>
              <a:rPr lang="en-IN" sz="3600" dirty="0" smtClean="0">
                <a:solidFill>
                  <a:schemeClr val="tx2">
                    <a:lumMod val="75000"/>
                  </a:schemeClr>
                </a:solidFill>
              </a:rPr>
              <a:t>Peevish. </a:t>
            </a:r>
            <a:br>
              <a:rPr lang="en-IN" sz="3600" dirty="0" smtClean="0">
                <a:solidFill>
                  <a:schemeClr val="tx2">
                    <a:lumMod val="75000"/>
                  </a:schemeClr>
                </a:solidFill>
              </a:rPr>
            </a:br>
            <a:r>
              <a:rPr lang="en-IN" sz="3600" dirty="0" smtClean="0">
                <a:solidFill>
                  <a:schemeClr val="tx2">
                    <a:lumMod val="75000"/>
                  </a:schemeClr>
                </a:solidFill>
              </a:rPr>
              <a:t> - Child cries for many things, and refuses them when offered. </a:t>
            </a:r>
            <a:endParaRPr lang="en-US" sz="3600" dirty="0"/>
          </a:p>
        </p:txBody>
      </p:sp>
      <p:pic>
        <p:nvPicPr>
          <p:cNvPr id="3" name="Picture 2" descr="download (5).jpg"/>
          <p:cNvPicPr>
            <a:picLocks noChangeAspect="1"/>
          </p:cNvPicPr>
          <p:nvPr/>
        </p:nvPicPr>
        <p:blipFill>
          <a:blip r:embed="rId2"/>
          <a:stretch>
            <a:fillRect/>
          </a:stretch>
        </p:blipFill>
        <p:spPr>
          <a:xfrm>
            <a:off x="2590800" y="762000"/>
            <a:ext cx="3028950" cy="2590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172200"/>
          </a:xfrm>
        </p:spPr>
        <p:txBody>
          <a:bodyPr/>
          <a:lstStyle/>
          <a:p>
            <a:pPr algn="l"/>
            <a:r>
              <a:rPr lang="en-IN" dirty="0" smtClean="0">
                <a:solidFill>
                  <a:schemeClr val="tx2">
                    <a:lumMod val="75000"/>
                  </a:schemeClr>
                </a:solidFill>
              </a:rPr>
              <a:t>HEAD </a:t>
            </a:r>
            <a:r>
              <a:rPr lang="en-IN" dirty="0">
                <a:solidFill>
                  <a:schemeClr val="tx2">
                    <a:lumMod val="75000"/>
                  </a:schemeClr>
                </a:solidFill>
              </a:rPr>
              <a:t/>
            </a:r>
            <a:br>
              <a:rPr lang="en-IN" dirty="0">
                <a:solidFill>
                  <a:schemeClr val="tx2">
                    <a:lumMod val="75000"/>
                  </a:schemeClr>
                </a:solidFill>
              </a:rPr>
            </a:br>
            <a:r>
              <a:rPr lang="en-IN" dirty="0">
                <a:solidFill>
                  <a:schemeClr val="tx2">
                    <a:lumMod val="75000"/>
                  </a:schemeClr>
                </a:solidFill>
              </a:rPr>
              <a:t> - </a:t>
            </a:r>
            <a:r>
              <a:rPr lang="en-IN" sz="3600" dirty="0">
                <a:solidFill>
                  <a:schemeClr val="tx2">
                    <a:lumMod val="75000"/>
                  </a:schemeClr>
                </a:solidFill>
              </a:rPr>
              <a:t>Stupefying headache; passes off with yawning. </a:t>
            </a:r>
            <a:br>
              <a:rPr lang="en-IN" sz="3600" dirty="0">
                <a:solidFill>
                  <a:schemeClr val="tx2">
                    <a:lumMod val="75000"/>
                  </a:schemeClr>
                </a:solidFill>
              </a:rPr>
            </a:br>
            <a:r>
              <a:rPr lang="en-IN" sz="3600" dirty="0">
                <a:solidFill>
                  <a:schemeClr val="tx2">
                    <a:lumMod val="75000"/>
                  </a:schemeClr>
                </a:solidFill>
              </a:rPr>
              <a:t> - Brain feels squeezed. </a:t>
            </a:r>
            <a:br>
              <a:rPr lang="en-IN" sz="3600" dirty="0">
                <a:solidFill>
                  <a:schemeClr val="tx2">
                    <a:lumMod val="75000"/>
                  </a:schemeClr>
                </a:solidFill>
              </a:rPr>
            </a:br>
            <a:r>
              <a:rPr lang="en-IN" sz="3600" dirty="0">
                <a:solidFill>
                  <a:schemeClr val="tx2">
                    <a:lumMod val="75000"/>
                  </a:schemeClr>
                </a:solidFill>
              </a:rPr>
              <a:t> - Sensation of a ball of lead in forehead. </a:t>
            </a:r>
            <a:br>
              <a:rPr lang="en-IN" sz="3600" dirty="0">
                <a:solidFill>
                  <a:schemeClr val="tx2">
                    <a:lumMod val="75000"/>
                  </a:schemeClr>
                </a:solidFill>
              </a:rPr>
            </a:br>
            <a:r>
              <a:rPr lang="en-IN" sz="3600" dirty="0">
                <a:solidFill>
                  <a:schemeClr val="tx2">
                    <a:lumMod val="75000"/>
                  </a:schemeClr>
                </a:solidFill>
              </a:rPr>
              <a:t> - Itching eruption above and behind ears. </a:t>
            </a:r>
          </a:p>
        </p:txBody>
      </p:sp>
    </p:spTree>
    <p:extLst>
      <p:ext uri="{BB962C8B-B14F-4D97-AF65-F5344CB8AC3E}">
        <p14:creationId xmlns:p14="http://schemas.microsoft.com/office/powerpoint/2010/main" xmlns="" val="19401081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IN" sz="3600" dirty="0" smtClean="0">
                <a:solidFill>
                  <a:schemeClr val="tx2">
                    <a:lumMod val="75000"/>
                  </a:schemeClr>
                </a:solidFill>
              </a:rPr>
              <a:t>EYES </a:t>
            </a:r>
            <a:r>
              <a:rPr lang="en-IN" sz="3600" dirty="0">
                <a:solidFill>
                  <a:schemeClr val="tx2">
                    <a:lumMod val="75000"/>
                  </a:schemeClr>
                </a:solidFill>
              </a:rPr>
              <a:t/>
            </a:r>
            <a:br>
              <a:rPr lang="en-IN" sz="3600" dirty="0">
                <a:solidFill>
                  <a:schemeClr val="tx2">
                    <a:lumMod val="75000"/>
                  </a:schemeClr>
                </a:solidFill>
              </a:rPr>
            </a:br>
            <a:r>
              <a:rPr lang="en-IN" sz="3600" dirty="0">
                <a:solidFill>
                  <a:schemeClr val="tx2">
                    <a:lumMod val="75000"/>
                  </a:schemeClr>
                </a:solidFill>
              </a:rPr>
              <a:t> - Heat in eyeballs, dims spectacles. </a:t>
            </a:r>
            <a:br>
              <a:rPr lang="en-IN" sz="3600" dirty="0">
                <a:solidFill>
                  <a:schemeClr val="tx2">
                    <a:lumMod val="75000"/>
                  </a:schemeClr>
                </a:solidFill>
              </a:rPr>
            </a:br>
            <a:r>
              <a:rPr lang="en-IN" sz="3600" dirty="0">
                <a:solidFill>
                  <a:schemeClr val="tx2">
                    <a:lumMod val="75000"/>
                  </a:schemeClr>
                </a:solidFill>
              </a:rPr>
              <a:t> - Recurrent </a:t>
            </a:r>
            <a:r>
              <a:rPr lang="en-IN" sz="3600" dirty="0" err="1">
                <a:solidFill>
                  <a:schemeClr val="tx2">
                    <a:lumMod val="75000"/>
                  </a:schemeClr>
                </a:solidFill>
              </a:rPr>
              <a:t>styes</a:t>
            </a:r>
            <a:r>
              <a:rPr lang="en-IN" sz="3600" dirty="0">
                <a:solidFill>
                  <a:schemeClr val="tx2">
                    <a:lumMod val="75000"/>
                  </a:schemeClr>
                </a:solidFill>
              </a:rPr>
              <a:t>. </a:t>
            </a:r>
            <a:r>
              <a:rPr lang="en-IN" sz="3600" dirty="0" smtClean="0">
                <a:solidFill>
                  <a:schemeClr val="tx2">
                    <a:lumMod val="75000"/>
                  </a:schemeClr>
                </a:solidFill>
              </a:rPr>
              <a:t>Chalazae. Eyes </a:t>
            </a:r>
            <a:r>
              <a:rPr lang="en-IN" sz="3600" dirty="0">
                <a:solidFill>
                  <a:schemeClr val="tx2">
                    <a:lumMod val="75000"/>
                  </a:schemeClr>
                </a:solidFill>
              </a:rPr>
              <a:t>sunken, with blue rings. </a:t>
            </a:r>
            <a:br>
              <a:rPr lang="en-IN" sz="3600" dirty="0">
                <a:solidFill>
                  <a:schemeClr val="tx2">
                    <a:lumMod val="75000"/>
                  </a:schemeClr>
                </a:solidFill>
              </a:rPr>
            </a:br>
            <a:r>
              <a:rPr lang="en-IN" sz="3600" dirty="0">
                <a:solidFill>
                  <a:schemeClr val="tx2">
                    <a:lumMod val="75000"/>
                  </a:schemeClr>
                </a:solidFill>
              </a:rPr>
              <a:t> - Margin of lids itch. </a:t>
            </a:r>
            <a:r>
              <a:rPr lang="en-IN" sz="3600" dirty="0" smtClean="0">
                <a:solidFill>
                  <a:schemeClr val="tx2">
                    <a:lumMod val="75000"/>
                  </a:schemeClr>
                </a:solidFill>
              </a:rPr>
              <a:t>Affections </a:t>
            </a:r>
            <a:r>
              <a:rPr lang="en-IN" sz="3600" dirty="0">
                <a:solidFill>
                  <a:schemeClr val="tx2">
                    <a:lumMod val="75000"/>
                  </a:schemeClr>
                </a:solidFill>
              </a:rPr>
              <a:t>of angles of eye, particularly the inner. </a:t>
            </a:r>
            <a:br>
              <a:rPr lang="en-IN" sz="3600" dirty="0">
                <a:solidFill>
                  <a:schemeClr val="tx2">
                    <a:lumMod val="75000"/>
                  </a:schemeClr>
                </a:solidFill>
              </a:rPr>
            </a:br>
            <a:r>
              <a:rPr lang="en-IN" sz="3600" dirty="0">
                <a:solidFill>
                  <a:schemeClr val="tx2">
                    <a:lumMod val="75000"/>
                  </a:schemeClr>
                </a:solidFill>
              </a:rPr>
              <a:t> - Lacerated or incised wounds of cornea. </a:t>
            </a:r>
            <a:br>
              <a:rPr lang="en-IN" sz="3600" dirty="0">
                <a:solidFill>
                  <a:schemeClr val="tx2">
                    <a:lumMod val="75000"/>
                  </a:schemeClr>
                </a:solidFill>
              </a:rPr>
            </a:br>
            <a:r>
              <a:rPr lang="en-IN" sz="3600" dirty="0">
                <a:solidFill>
                  <a:schemeClr val="tx2">
                    <a:lumMod val="75000"/>
                  </a:schemeClr>
                </a:solidFill>
              </a:rPr>
              <a:t> - Bursting pain in eyeballs of syphilitic </a:t>
            </a:r>
            <a:r>
              <a:rPr lang="en-IN" sz="3600" dirty="0" err="1">
                <a:solidFill>
                  <a:schemeClr val="tx2">
                    <a:lumMod val="75000"/>
                  </a:schemeClr>
                </a:solidFill>
              </a:rPr>
              <a:t>iritis</a:t>
            </a:r>
            <a:r>
              <a:rPr lang="en-IN" sz="3600" dirty="0">
                <a:solidFill>
                  <a:schemeClr val="tx2">
                    <a:lumMod val="75000"/>
                  </a:schemeClr>
                </a:solidFill>
              </a:rPr>
              <a:t>. </a:t>
            </a:r>
          </a:p>
        </p:txBody>
      </p:sp>
    </p:spTree>
    <p:extLst>
      <p:ext uri="{BB962C8B-B14F-4D97-AF65-F5344CB8AC3E}">
        <p14:creationId xmlns:p14="http://schemas.microsoft.com/office/powerpoint/2010/main" xmlns="" val="359352180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5410200"/>
          </a:xfrm>
        </p:spPr>
        <p:txBody>
          <a:bodyPr/>
          <a:lstStyle/>
          <a:p>
            <a:pPr algn="l"/>
            <a:r>
              <a:rPr lang="en-IN" dirty="0" smtClean="0"/>
              <a:t>THROAT </a:t>
            </a:r>
            <a:r>
              <a:rPr lang="en-IN" dirty="0"/>
              <a:t/>
            </a:r>
            <a:br>
              <a:rPr lang="en-IN" dirty="0"/>
            </a:br>
            <a:r>
              <a:rPr lang="en-IN" dirty="0"/>
              <a:t> - Stitches flying to the ear on swallowing, especially left. </a:t>
            </a:r>
          </a:p>
        </p:txBody>
      </p:sp>
    </p:spTree>
    <p:extLst>
      <p:ext uri="{BB962C8B-B14F-4D97-AF65-F5344CB8AC3E}">
        <p14:creationId xmlns:p14="http://schemas.microsoft.com/office/powerpoint/2010/main" xmlns="" val="359061396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562600"/>
          </a:xfrm>
        </p:spPr>
        <p:txBody>
          <a:bodyPr>
            <a:normAutofit/>
          </a:bodyPr>
          <a:lstStyle/>
          <a:p>
            <a:pPr algn="l"/>
            <a:r>
              <a:rPr lang="en-IN" sz="3600" dirty="0" smtClean="0"/>
              <a:t>MOUTH </a:t>
            </a:r>
            <a:r>
              <a:rPr lang="en-IN" sz="3600" dirty="0"/>
              <a:t/>
            </a:r>
            <a:br>
              <a:rPr lang="en-IN" sz="3600" dirty="0"/>
            </a:br>
            <a:r>
              <a:rPr lang="en-IN" sz="3600" dirty="0"/>
              <a:t> - Toothache during menses. </a:t>
            </a:r>
            <a:br>
              <a:rPr lang="en-IN" sz="3600" dirty="0"/>
            </a:br>
            <a:r>
              <a:rPr lang="en-IN" sz="3600" dirty="0"/>
              <a:t> - Teeth black and crumbling. </a:t>
            </a:r>
            <a:br>
              <a:rPr lang="en-IN" sz="3600" dirty="0"/>
            </a:br>
            <a:r>
              <a:rPr lang="en-IN" sz="3600" dirty="0"/>
              <a:t> - Salivation, spongy gums, bleed easily. </a:t>
            </a:r>
            <a:br>
              <a:rPr lang="en-IN" sz="3600" dirty="0"/>
            </a:br>
            <a:r>
              <a:rPr lang="en-IN" sz="3600" dirty="0"/>
              <a:t> - </a:t>
            </a:r>
            <a:r>
              <a:rPr lang="en-IN" sz="3600" dirty="0" err="1"/>
              <a:t>Submaxillary</a:t>
            </a:r>
            <a:r>
              <a:rPr lang="en-IN" sz="3600" dirty="0"/>
              <a:t> glands swollen. </a:t>
            </a:r>
            <a:br>
              <a:rPr lang="en-IN" sz="3600" dirty="0"/>
            </a:br>
            <a:r>
              <a:rPr lang="en-IN" sz="3600" dirty="0"/>
              <a:t> - After eating feels sleepy. pyorrhoea. </a:t>
            </a:r>
          </a:p>
        </p:txBody>
      </p:sp>
    </p:spTree>
    <p:extLst>
      <p:ext uri="{BB962C8B-B14F-4D97-AF65-F5344CB8AC3E}">
        <p14:creationId xmlns:p14="http://schemas.microsoft.com/office/powerpoint/2010/main" xmlns="" val="354511200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973762"/>
          </a:xfrm>
        </p:spPr>
        <p:txBody>
          <a:bodyPr>
            <a:normAutofit/>
          </a:bodyPr>
          <a:lstStyle/>
          <a:p>
            <a:pPr algn="l"/>
            <a:r>
              <a:rPr lang="en-IN" sz="3600" dirty="0" smtClean="0"/>
              <a:t>STOMACH </a:t>
            </a:r>
            <a:r>
              <a:rPr lang="en-IN" sz="3600" dirty="0"/>
              <a:t/>
            </a:r>
            <a:br>
              <a:rPr lang="en-IN" sz="3600" dirty="0"/>
            </a:br>
            <a:r>
              <a:rPr lang="en-IN" sz="3600" dirty="0"/>
              <a:t> - Flabby and weak. </a:t>
            </a:r>
            <a:r>
              <a:rPr lang="en-IN" sz="3600" dirty="0" smtClean="0"/>
              <a:t> Desire </a:t>
            </a:r>
            <a:r>
              <a:rPr lang="en-IN" sz="3600" dirty="0"/>
              <a:t>for stimulants. </a:t>
            </a:r>
            <a:br>
              <a:rPr lang="en-IN" sz="3600" dirty="0"/>
            </a:br>
            <a:r>
              <a:rPr lang="en-IN" sz="3600" dirty="0"/>
              <a:t> - Stomach feels relaxed. </a:t>
            </a:r>
            <a:r>
              <a:rPr lang="en-IN" sz="3600" dirty="0" smtClean="0"/>
              <a:t>Craving </a:t>
            </a:r>
            <a:r>
              <a:rPr lang="en-IN" sz="3600" dirty="0"/>
              <a:t>for tobacco. </a:t>
            </a:r>
            <a:br>
              <a:rPr lang="en-IN" sz="3600" dirty="0"/>
            </a:br>
            <a:r>
              <a:rPr lang="en-IN" sz="3600" dirty="0"/>
              <a:t> - Canine hunger, even when stomach is full. </a:t>
            </a:r>
            <a:br>
              <a:rPr lang="en-IN" sz="3600" dirty="0"/>
            </a:br>
            <a:r>
              <a:rPr lang="en-IN" sz="3600" dirty="0"/>
              <a:t> - Nausea after abdominal operations. </a:t>
            </a:r>
          </a:p>
        </p:txBody>
      </p:sp>
    </p:spTree>
    <p:extLst>
      <p:ext uri="{BB962C8B-B14F-4D97-AF65-F5344CB8AC3E}">
        <p14:creationId xmlns:p14="http://schemas.microsoft.com/office/powerpoint/2010/main" xmlns="" val="28565237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IN" sz="3600" dirty="0" smtClean="0"/>
              <a:t>ABDOMEN </a:t>
            </a:r>
            <a:r>
              <a:rPr lang="en-IN" sz="3600" dirty="0"/>
              <a:t/>
            </a:r>
            <a:br>
              <a:rPr lang="en-IN" sz="3600" dirty="0"/>
            </a:br>
            <a:r>
              <a:rPr lang="en-IN" sz="3600" dirty="0"/>
              <a:t> - Colic after anger. </a:t>
            </a:r>
            <a:r>
              <a:rPr lang="en-IN" sz="3600" dirty="0" smtClean="0"/>
              <a:t>Hot </a:t>
            </a:r>
            <a:r>
              <a:rPr lang="en-IN" sz="3600" dirty="0"/>
              <a:t>flatus. Colic, with pelvic </a:t>
            </a:r>
            <a:r>
              <a:rPr lang="en-IN" sz="3600" dirty="0" err="1"/>
              <a:t>tenesmus</a:t>
            </a:r>
            <a:r>
              <a:rPr lang="en-IN" sz="3600" dirty="0"/>
              <a:t>. </a:t>
            </a:r>
            <a:br>
              <a:rPr lang="en-IN" sz="3600" dirty="0"/>
            </a:br>
            <a:r>
              <a:rPr lang="en-IN" sz="3600" dirty="0"/>
              <a:t> - Swollen abdomen in children, with much flatus. </a:t>
            </a:r>
            <a:br>
              <a:rPr lang="en-IN" sz="3600" dirty="0"/>
            </a:br>
            <a:r>
              <a:rPr lang="en-IN" sz="3600" dirty="0"/>
              <a:t> </a:t>
            </a:r>
            <a:r>
              <a:rPr lang="en-IN" sz="3600" dirty="0" smtClean="0"/>
              <a:t>- </a:t>
            </a:r>
            <a:r>
              <a:rPr lang="en-IN" sz="3600" dirty="0"/>
              <a:t>Severe pain following an abdominal operation. </a:t>
            </a:r>
            <a:br>
              <a:rPr lang="en-IN" sz="3600" dirty="0"/>
            </a:br>
            <a:r>
              <a:rPr lang="en-IN" sz="3600" dirty="0"/>
              <a:t> - Incarcerated flatus. </a:t>
            </a:r>
            <a:br>
              <a:rPr lang="en-IN" sz="3600" dirty="0"/>
            </a:br>
            <a:r>
              <a:rPr lang="en-IN" sz="3600" dirty="0"/>
              <a:t> - Diarrhoea after drinking cold water, with </a:t>
            </a:r>
            <a:r>
              <a:rPr lang="en-IN" sz="3600" dirty="0" err="1"/>
              <a:t>tenesmus</a:t>
            </a:r>
            <a:r>
              <a:rPr lang="en-IN" sz="3600" dirty="0"/>
              <a:t>. </a:t>
            </a:r>
            <a:br>
              <a:rPr lang="en-IN" sz="3600" dirty="0"/>
            </a:br>
            <a:r>
              <a:rPr lang="en-IN" sz="3600" dirty="0"/>
              <a:t> - Constipation (2 drops tincture night and morning), haemorrhoids, with enlarged prostate. </a:t>
            </a:r>
          </a:p>
        </p:txBody>
      </p:sp>
    </p:spTree>
    <p:extLst>
      <p:ext uri="{BB962C8B-B14F-4D97-AF65-F5344CB8AC3E}">
        <p14:creationId xmlns:p14="http://schemas.microsoft.com/office/powerpoint/2010/main" xmlns="" val="150105321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pPr algn="l"/>
            <a:r>
              <a:rPr lang="en-IN" dirty="0" smtClean="0">
                <a:solidFill>
                  <a:schemeClr val="accent2">
                    <a:lumMod val="75000"/>
                  </a:schemeClr>
                </a:solidFill>
              </a:rPr>
              <a:t>DESCRIPTION</a:t>
            </a:r>
            <a:r>
              <a:rPr lang="en-IN" dirty="0">
                <a:solidFill>
                  <a:schemeClr val="accent2">
                    <a:lumMod val="75000"/>
                  </a:schemeClr>
                </a:solidFill>
              </a:rPr>
              <a:t/>
            </a:r>
            <a:br>
              <a:rPr lang="en-IN" dirty="0">
                <a:solidFill>
                  <a:schemeClr val="accent2">
                    <a:lumMod val="75000"/>
                  </a:schemeClr>
                </a:solidFill>
              </a:rPr>
            </a:br>
            <a:r>
              <a:rPr lang="en-IN" sz="4000" dirty="0" smtClean="0">
                <a:solidFill>
                  <a:schemeClr val="accent2">
                    <a:lumMod val="75000"/>
                  </a:schemeClr>
                </a:solidFill>
              </a:rPr>
              <a:t>Natural Order: </a:t>
            </a:r>
            <a:r>
              <a:rPr lang="en-IN" sz="4000" dirty="0" err="1">
                <a:solidFill>
                  <a:schemeClr val="accent2">
                    <a:lumMod val="75000"/>
                  </a:schemeClr>
                </a:solidFill>
              </a:rPr>
              <a:t>Ranunculaceae</a:t>
            </a:r>
            <a:r>
              <a:rPr lang="en-IN" sz="4000" dirty="0">
                <a:solidFill>
                  <a:schemeClr val="accent2">
                    <a:lumMod val="75000"/>
                  </a:schemeClr>
                </a:solidFill>
              </a:rPr>
              <a:t>.</a:t>
            </a:r>
            <a:br>
              <a:rPr lang="en-IN" sz="4000" dirty="0">
                <a:solidFill>
                  <a:schemeClr val="accent2">
                    <a:lumMod val="75000"/>
                  </a:schemeClr>
                </a:solidFill>
              </a:rPr>
            </a:br>
            <a:r>
              <a:rPr lang="en-IN" sz="4000" dirty="0" smtClean="0">
                <a:solidFill>
                  <a:schemeClr val="accent2">
                    <a:lumMod val="75000"/>
                  </a:schemeClr>
                </a:solidFill>
              </a:rPr>
              <a:t>Synonyms: </a:t>
            </a:r>
            <a:r>
              <a:rPr lang="en-IN" sz="4000" dirty="0">
                <a:solidFill>
                  <a:schemeClr val="accent2">
                    <a:lumMod val="75000"/>
                  </a:schemeClr>
                </a:solidFill>
              </a:rPr>
              <a:t>Delphinium </a:t>
            </a:r>
            <a:r>
              <a:rPr lang="en-IN" sz="4000" dirty="0" err="1">
                <a:solidFill>
                  <a:schemeClr val="accent2">
                    <a:lumMod val="75000"/>
                  </a:schemeClr>
                </a:solidFill>
              </a:rPr>
              <a:t>Staphisagria</a:t>
            </a:r>
            <a:r>
              <a:rPr lang="en-IN" sz="4000" dirty="0">
                <a:solidFill>
                  <a:schemeClr val="accent2">
                    <a:lumMod val="75000"/>
                  </a:schemeClr>
                </a:solidFill>
              </a:rPr>
              <a:t>, </a:t>
            </a:r>
            <a:r>
              <a:rPr lang="en-IN" sz="4000" dirty="0" err="1">
                <a:solidFill>
                  <a:schemeClr val="accent2">
                    <a:lumMod val="75000"/>
                  </a:schemeClr>
                </a:solidFill>
              </a:rPr>
              <a:t>Stavesacre</a:t>
            </a:r>
            <a:r>
              <a:rPr lang="en-IN" sz="4000" dirty="0">
                <a:solidFill>
                  <a:schemeClr val="accent2">
                    <a:lumMod val="75000"/>
                  </a:schemeClr>
                </a:solidFill>
              </a:rPr>
              <a:t>.</a:t>
            </a:r>
            <a:br>
              <a:rPr lang="en-IN" sz="4000" dirty="0">
                <a:solidFill>
                  <a:schemeClr val="accent2">
                    <a:lumMod val="75000"/>
                  </a:schemeClr>
                </a:solidFill>
              </a:rPr>
            </a:br>
            <a:r>
              <a:rPr lang="en-IN" sz="4000" dirty="0" smtClean="0">
                <a:solidFill>
                  <a:schemeClr val="accent2">
                    <a:lumMod val="75000"/>
                  </a:schemeClr>
                </a:solidFill>
              </a:rPr>
              <a:t>Habitat: </a:t>
            </a:r>
            <a:r>
              <a:rPr lang="en-IN" sz="4000" dirty="0">
                <a:solidFill>
                  <a:schemeClr val="accent2">
                    <a:lumMod val="75000"/>
                  </a:schemeClr>
                </a:solidFill>
              </a:rPr>
              <a:t>southern Europe.</a:t>
            </a:r>
          </a:p>
        </p:txBody>
      </p:sp>
    </p:spTree>
    <p:extLst>
      <p:ext uri="{BB962C8B-B14F-4D97-AF65-F5344CB8AC3E}">
        <p14:creationId xmlns:p14="http://schemas.microsoft.com/office/powerpoint/2010/main" xmlns="" val="37267523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IN" sz="3600" dirty="0" smtClean="0"/>
              <a:t>MALE </a:t>
            </a:r>
            <a:r>
              <a:rPr lang="en-IN" sz="3600" dirty="0"/>
              <a:t/>
            </a:r>
            <a:br>
              <a:rPr lang="en-IN" sz="3600" dirty="0"/>
            </a:br>
            <a:r>
              <a:rPr lang="en-IN" sz="3600" dirty="0"/>
              <a:t> - Especially after self-abuse; persistent dwelling on sexual subjects. </a:t>
            </a:r>
            <a:br>
              <a:rPr lang="en-IN" sz="3600" dirty="0"/>
            </a:br>
            <a:r>
              <a:rPr lang="en-IN" sz="3600" dirty="0"/>
              <a:t> - </a:t>
            </a:r>
            <a:r>
              <a:rPr lang="en-IN" sz="3600" dirty="0" err="1"/>
              <a:t>Spermatorrhoea</a:t>
            </a:r>
            <a:r>
              <a:rPr lang="en-IN" sz="3600" dirty="0"/>
              <a:t>, with sunken features; guilty look; emissions, with backache and weakness and sexual neurasthenia. </a:t>
            </a:r>
            <a:br>
              <a:rPr lang="en-IN" sz="3600" dirty="0"/>
            </a:br>
            <a:r>
              <a:rPr lang="en-IN" sz="3600" dirty="0"/>
              <a:t> - Dyspnoea after coition. </a:t>
            </a:r>
          </a:p>
        </p:txBody>
      </p:sp>
    </p:spTree>
    <p:extLst>
      <p:ext uri="{BB962C8B-B14F-4D97-AF65-F5344CB8AC3E}">
        <p14:creationId xmlns:p14="http://schemas.microsoft.com/office/powerpoint/2010/main" xmlns="" val="362640601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6049962"/>
          </a:xfrm>
        </p:spPr>
        <p:txBody>
          <a:bodyPr>
            <a:normAutofit/>
          </a:bodyPr>
          <a:lstStyle/>
          <a:p>
            <a:pPr algn="l"/>
            <a:r>
              <a:rPr lang="en-IN" sz="3600" dirty="0" smtClean="0"/>
              <a:t>FEMALE </a:t>
            </a:r>
            <a:r>
              <a:rPr lang="en-IN" sz="3600" dirty="0"/>
              <a:t/>
            </a:r>
            <a:br>
              <a:rPr lang="en-IN" sz="3600" dirty="0"/>
            </a:br>
            <a:r>
              <a:rPr lang="en-IN" sz="3600" dirty="0" smtClean="0"/>
              <a:t>- </a:t>
            </a:r>
            <a:r>
              <a:rPr lang="en-IN" sz="3600" dirty="0"/>
              <a:t>Parts very sensitive, worse sitting down. </a:t>
            </a:r>
            <a:r>
              <a:rPr lang="en-IN" sz="3600" dirty="0" smtClean="0"/>
              <a:t>             - </a:t>
            </a:r>
            <a:r>
              <a:rPr lang="en-IN" sz="3600" dirty="0"/>
              <a:t>Irritable bladder in young married women. </a:t>
            </a:r>
            <a:br>
              <a:rPr lang="en-IN" sz="3600" dirty="0"/>
            </a:br>
            <a:r>
              <a:rPr lang="en-IN" sz="3600" dirty="0" smtClean="0"/>
              <a:t>- </a:t>
            </a:r>
            <a:r>
              <a:rPr lang="en-IN" sz="3600" dirty="0"/>
              <a:t>Leucorrhoea. </a:t>
            </a:r>
            <a:br>
              <a:rPr lang="en-IN" sz="3600" dirty="0"/>
            </a:br>
            <a:r>
              <a:rPr lang="en-IN" sz="3600" dirty="0" smtClean="0"/>
              <a:t>- </a:t>
            </a:r>
            <a:r>
              <a:rPr lang="en-IN" sz="3600" dirty="0" err="1"/>
              <a:t>Prolapsus</a:t>
            </a:r>
            <a:r>
              <a:rPr lang="en-IN" sz="3600" dirty="0"/>
              <a:t>, with sinking in the abdomen; aching around the hips. </a:t>
            </a:r>
          </a:p>
        </p:txBody>
      </p:sp>
    </p:spTree>
    <p:extLst>
      <p:ext uri="{BB962C8B-B14F-4D97-AF65-F5344CB8AC3E}">
        <p14:creationId xmlns:p14="http://schemas.microsoft.com/office/powerpoint/2010/main" xmlns="" val="196145612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l"/>
            <a:r>
              <a:rPr lang="en-IN" sz="3600" dirty="0" smtClean="0"/>
              <a:t>URINARY </a:t>
            </a:r>
            <a:r>
              <a:rPr lang="en-IN" sz="3600" dirty="0"/>
              <a:t/>
            </a:r>
            <a:br>
              <a:rPr lang="en-IN" sz="3600" dirty="0"/>
            </a:br>
            <a:r>
              <a:rPr lang="en-IN" sz="3600" dirty="0"/>
              <a:t> - Cystocele (locally and internally). </a:t>
            </a:r>
            <a:r>
              <a:rPr lang="en-IN" sz="3600" dirty="0" smtClean="0"/>
              <a:t>Cystitis </a:t>
            </a:r>
            <a:r>
              <a:rPr lang="en-IN" sz="3600" dirty="0"/>
              <a:t>in lying-in patients. </a:t>
            </a:r>
            <a:br>
              <a:rPr lang="en-IN" sz="3600" dirty="0"/>
            </a:br>
            <a:r>
              <a:rPr lang="en-IN" sz="3600" dirty="0"/>
              <a:t> - Ineffectual urging to urinate in newly married women. </a:t>
            </a:r>
            <a:br>
              <a:rPr lang="en-IN" sz="3600" dirty="0"/>
            </a:br>
            <a:r>
              <a:rPr lang="en-IN" sz="3600" dirty="0"/>
              <a:t> - Pressure upon bladder; feels as if it did not empty. </a:t>
            </a:r>
            <a:br>
              <a:rPr lang="en-IN" sz="3600" dirty="0"/>
            </a:br>
            <a:r>
              <a:rPr lang="en-IN" sz="3600" dirty="0"/>
              <a:t> - Sensation as if a drop of urine were rolling continuously along the channel. </a:t>
            </a:r>
            <a:br>
              <a:rPr lang="en-IN" sz="3600" dirty="0"/>
            </a:br>
            <a:r>
              <a:rPr lang="en-IN" sz="3600" dirty="0"/>
              <a:t> </a:t>
            </a:r>
          </a:p>
        </p:txBody>
      </p:sp>
    </p:spTree>
    <p:extLst>
      <p:ext uri="{BB962C8B-B14F-4D97-AF65-F5344CB8AC3E}">
        <p14:creationId xmlns:p14="http://schemas.microsoft.com/office/powerpoint/2010/main" xmlns="" val="207052207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IN" sz="3600" dirty="0"/>
              <a:t>- Burning in urethra during micturition. </a:t>
            </a:r>
            <a:br>
              <a:rPr lang="en-IN" sz="3600" dirty="0"/>
            </a:br>
            <a:r>
              <a:rPr lang="en-IN" sz="3600" dirty="0"/>
              <a:t> - Prostatic troubles; frequent urination, burning in urethra when not urinating. Urging and pain after urinating. </a:t>
            </a:r>
            <a:br>
              <a:rPr lang="en-IN" sz="3600" dirty="0"/>
            </a:br>
            <a:r>
              <a:rPr lang="en-IN" sz="3600" dirty="0"/>
              <a:t> - Pain after lithotomy. </a:t>
            </a:r>
          </a:p>
        </p:txBody>
      </p:sp>
    </p:spTree>
    <p:extLst>
      <p:ext uri="{BB962C8B-B14F-4D97-AF65-F5344CB8AC3E}">
        <p14:creationId xmlns:p14="http://schemas.microsoft.com/office/powerpoint/2010/main" xmlns="" val="400248876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05800" cy="6354762"/>
          </a:xfrm>
        </p:spPr>
        <p:txBody>
          <a:bodyPr>
            <a:normAutofit/>
          </a:bodyPr>
          <a:lstStyle/>
          <a:p>
            <a:pPr algn="l"/>
            <a:r>
              <a:rPr lang="en-IN" sz="3600" dirty="0" smtClean="0"/>
              <a:t>SKIN </a:t>
            </a:r>
            <a:r>
              <a:rPr lang="en-IN" sz="3600" dirty="0"/>
              <a:t/>
            </a:r>
            <a:br>
              <a:rPr lang="en-IN" sz="3600" dirty="0"/>
            </a:br>
            <a:r>
              <a:rPr lang="en-IN" sz="3600" dirty="0"/>
              <a:t> - Eczema of head, ears, face, and body; thick scabs, dry, and itch violently; scratching changes location of itching. </a:t>
            </a:r>
            <a:br>
              <a:rPr lang="en-IN" sz="3600" dirty="0"/>
            </a:br>
            <a:r>
              <a:rPr lang="en-IN" sz="3600" dirty="0"/>
              <a:t> - Fig-warts </a:t>
            </a:r>
            <a:r>
              <a:rPr lang="en-IN" sz="3600" dirty="0" err="1"/>
              <a:t>pedunculated</a:t>
            </a:r>
            <a:r>
              <a:rPr lang="en-IN" sz="3600" dirty="0"/>
              <a:t>. </a:t>
            </a:r>
            <a:r>
              <a:rPr lang="en-IN" sz="3600" dirty="0" smtClean="0"/>
              <a:t>Arthritic </a:t>
            </a:r>
            <a:r>
              <a:rPr lang="en-IN" sz="3600" dirty="0"/>
              <a:t>nodes. </a:t>
            </a:r>
            <a:br>
              <a:rPr lang="en-IN" sz="3600" dirty="0"/>
            </a:br>
            <a:r>
              <a:rPr lang="en-IN" sz="3600" dirty="0"/>
              <a:t> - Inflammation of phalanges. </a:t>
            </a:r>
            <a:r>
              <a:rPr lang="en-IN" sz="3600" dirty="0" smtClean="0"/>
              <a:t>Night-sweats</a:t>
            </a:r>
            <a:r>
              <a:rPr lang="en-IN" sz="3600" dirty="0"/>
              <a:t>.</a:t>
            </a:r>
          </a:p>
        </p:txBody>
      </p:sp>
    </p:spTree>
    <p:extLst>
      <p:ext uri="{BB962C8B-B14F-4D97-AF65-F5344CB8AC3E}">
        <p14:creationId xmlns:p14="http://schemas.microsoft.com/office/powerpoint/2010/main" xmlns="" val="40274909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5973762"/>
          </a:xfrm>
        </p:spPr>
        <p:txBody>
          <a:bodyPr>
            <a:normAutofit/>
          </a:bodyPr>
          <a:lstStyle/>
          <a:p>
            <a:pPr algn="l"/>
            <a:r>
              <a:rPr lang="en-IN" sz="3600" dirty="0" smtClean="0"/>
              <a:t>EXTREMITIES </a:t>
            </a:r>
            <a:r>
              <a:rPr lang="en-IN" sz="3600" dirty="0"/>
              <a:t/>
            </a:r>
            <a:br>
              <a:rPr lang="en-IN" sz="3600" dirty="0"/>
            </a:br>
            <a:r>
              <a:rPr lang="en-IN" sz="3600" dirty="0"/>
              <a:t> - Muscles, especially of calves, feel bruised. </a:t>
            </a:r>
            <a:br>
              <a:rPr lang="en-IN" sz="3600" dirty="0"/>
            </a:br>
            <a:r>
              <a:rPr lang="en-IN" sz="3600" dirty="0"/>
              <a:t> - Backache; worse in morning before rising. </a:t>
            </a:r>
            <a:br>
              <a:rPr lang="en-IN" sz="3600" dirty="0"/>
            </a:br>
            <a:r>
              <a:rPr lang="en-IN" sz="3600" dirty="0"/>
              <a:t> - Extremities feel beaten and painful. </a:t>
            </a:r>
            <a:br>
              <a:rPr lang="en-IN" sz="3600" dirty="0"/>
            </a:br>
            <a:r>
              <a:rPr lang="en-IN" sz="3600" dirty="0"/>
              <a:t> - Joints stiff. </a:t>
            </a:r>
            <a:r>
              <a:rPr lang="en-IN" sz="3600" dirty="0" err="1" smtClean="0"/>
              <a:t>Crural</a:t>
            </a:r>
            <a:r>
              <a:rPr lang="en-IN" sz="3600" dirty="0" smtClean="0"/>
              <a:t> </a:t>
            </a:r>
            <a:r>
              <a:rPr lang="en-IN" sz="3600" dirty="0"/>
              <a:t>neuralgia. </a:t>
            </a:r>
            <a:br>
              <a:rPr lang="en-IN" sz="3600" dirty="0"/>
            </a:br>
            <a:r>
              <a:rPr lang="en-IN" sz="3600" dirty="0"/>
              <a:t> - Dull aching of </a:t>
            </a:r>
            <a:r>
              <a:rPr lang="en-IN" sz="3600" dirty="0" err="1"/>
              <a:t>nates</a:t>
            </a:r>
            <a:r>
              <a:rPr lang="en-IN" sz="3600" dirty="0"/>
              <a:t> extending to hip-joint and small of back. </a:t>
            </a:r>
          </a:p>
        </p:txBody>
      </p:sp>
    </p:spTree>
    <p:extLst>
      <p:ext uri="{BB962C8B-B14F-4D97-AF65-F5344CB8AC3E}">
        <p14:creationId xmlns:p14="http://schemas.microsoft.com/office/powerpoint/2010/main" xmlns="" val="626321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973762"/>
          </a:xfrm>
        </p:spPr>
        <p:txBody>
          <a:bodyPr>
            <a:normAutofit/>
          </a:bodyPr>
          <a:lstStyle/>
          <a:p>
            <a:pPr algn="l"/>
            <a:r>
              <a:rPr lang="en-IN" sz="3600" dirty="0" smtClean="0">
                <a:solidFill>
                  <a:schemeClr val="accent2">
                    <a:lumMod val="50000"/>
                  </a:schemeClr>
                </a:solidFill>
              </a:rPr>
              <a:t>MODALITIES </a:t>
            </a:r>
            <a:r>
              <a:rPr lang="en-IN" sz="3600" dirty="0">
                <a:solidFill>
                  <a:schemeClr val="accent2">
                    <a:lumMod val="50000"/>
                  </a:schemeClr>
                </a:solidFill>
              </a:rPr>
              <a:t/>
            </a:r>
            <a:br>
              <a:rPr lang="en-IN" sz="3600" dirty="0">
                <a:solidFill>
                  <a:schemeClr val="accent2">
                    <a:lumMod val="50000"/>
                  </a:schemeClr>
                </a:solidFill>
              </a:rPr>
            </a:br>
            <a:r>
              <a:rPr lang="en-IN" sz="3600" dirty="0">
                <a:solidFill>
                  <a:schemeClr val="accent2">
                    <a:lumMod val="50000"/>
                  </a:schemeClr>
                </a:solidFill>
              </a:rPr>
              <a:t/>
            </a:r>
            <a:br>
              <a:rPr lang="en-IN" sz="3600" dirty="0">
                <a:solidFill>
                  <a:schemeClr val="accent2">
                    <a:lumMod val="50000"/>
                  </a:schemeClr>
                </a:solidFill>
              </a:rPr>
            </a:br>
            <a:r>
              <a:rPr lang="en-IN" sz="3600" dirty="0" smtClean="0">
                <a:solidFill>
                  <a:schemeClr val="accent2">
                    <a:lumMod val="50000"/>
                  </a:schemeClr>
                </a:solidFill>
              </a:rPr>
              <a:t>Worse: anger</a:t>
            </a:r>
            <a:r>
              <a:rPr lang="en-IN" sz="3600" dirty="0">
                <a:solidFill>
                  <a:schemeClr val="accent2">
                    <a:lumMod val="50000"/>
                  </a:schemeClr>
                </a:solidFill>
              </a:rPr>
              <a:t>, indignation, grief, </a:t>
            </a:r>
            <a:r>
              <a:rPr lang="en-IN" sz="3600" dirty="0" smtClean="0">
                <a:solidFill>
                  <a:schemeClr val="accent2">
                    <a:lumMod val="50000"/>
                  </a:schemeClr>
                </a:solidFill>
              </a:rPr>
              <a:t>tobacco, mortification</a:t>
            </a:r>
            <a:r>
              <a:rPr lang="en-IN" sz="3600" dirty="0">
                <a:solidFill>
                  <a:schemeClr val="accent2">
                    <a:lumMod val="50000"/>
                  </a:schemeClr>
                </a:solidFill>
              </a:rPr>
              <a:t>, loss of fluids, </a:t>
            </a:r>
            <a:r>
              <a:rPr lang="en-IN" sz="3600" dirty="0" err="1">
                <a:solidFill>
                  <a:schemeClr val="accent2">
                    <a:lumMod val="50000"/>
                  </a:schemeClr>
                </a:solidFill>
              </a:rPr>
              <a:t>onanism</a:t>
            </a:r>
            <a:r>
              <a:rPr lang="en-IN" sz="3600" dirty="0">
                <a:solidFill>
                  <a:schemeClr val="accent2">
                    <a:lumMod val="50000"/>
                  </a:schemeClr>
                </a:solidFill>
              </a:rPr>
              <a:t>, sexual </a:t>
            </a:r>
            <a:r>
              <a:rPr lang="en-IN" sz="3600" dirty="0" smtClean="0">
                <a:solidFill>
                  <a:schemeClr val="accent2">
                    <a:lumMod val="50000"/>
                  </a:schemeClr>
                </a:solidFill>
              </a:rPr>
              <a:t>excesses; </a:t>
            </a:r>
            <a:r>
              <a:rPr lang="en-IN" sz="3600" dirty="0">
                <a:solidFill>
                  <a:schemeClr val="accent2">
                    <a:lumMod val="50000"/>
                  </a:schemeClr>
                </a:solidFill>
              </a:rPr>
              <a:t>least touch on affected parts. </a:t>
            </a:r>
            <a:br>
              <a:rPr lang="en-IN" sz="3600" dirty="0">
                <a:solidFill>
                  <a:schemeClr val="accent2">
                    <a:lumMod val="50000"/>
                  </a:schemeClr>
                </a:solidFill>
              </a:rPr>
            </a:br>
            <a:r>
              <a:rPr lang="en-IN" sz="3600" dirty="0" smtClean="0">
                <a:solidFill>
                  <a:schemeClr val="accent2">
                    <a:lumMod val="50000"/>
                  </a:schemeClr>
                </a:solidFill>
              </a:rPr>
              <a:t/>
            </a:r>
            <a:br>
              <a:rPr lang="en-IN" sz="3600" dirty="0" smtClean="0">
                <a:solidFill>
                  <a:schemeClr val="accent2">
                    <a:lumMod val="50000"/>
                  </a:schemeClr>
                </a:solidFill>
              </a:rPr>
            </a:br>
            <a:r>
              <a:rPr lang="en-IN" sz="3600" dirty="0" smtClean="0">
                <a:solidFill>
                  <a:schemeClr val="accent2">
                    <a:lumMod val="50000"/>
                  </a:schemeClr>
                </a:solidFill>
              </a:rPr>
              <a:t>Better: </a:t>
            </a:r>
            <a:r>
              <a:rPr lang="en-IN" sz="3600" dirty="0">
                <a:solidFill>
                  <a:schemeClr val="accent2">
                    <a:lumMod val="50000"/>
                  </a:schemeClr>
                </a:solidFill>
              </a:rPr>
              <a:t>after breakfast, warmth, rest at night. </a:t>
            </a:r>
          </a:p>
        </p:txBody>
      </p:sp>
    </p:spTree>
    <p:extLst>
      <p:ext uri="{BB962C8B-B14F-4D97-AF65-F5344CB8AC3E}">
        <p14:creationId xmlns:p14="http://schemas.microsoft.com/office/powerpoint/2010/main" xmlns="" val="381055256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049962"/>
          </a:xfrm>
        </p:spPr>
        <p:txBody>
          <a:bodyPr>
            <a:normAutofit/>
          </a:bodyPr>
          <a:lstStyle/>
          <a:p>
            <a:pPr algn="l"/>
            <a:r>
              <a:rPr lang="en-IN" sz="3600" dirty="0">
                <a:solidFill>
                  <a:schemeClr val="accent2">
                    <a:lumMod val="50000"/>
                  </a:schemeClr>
                </a:solidFill>
              </a:rPr>
              <a:t>Relationship </a:t>
            </a:r>
            <a:br>
              <a:rPr lang="en-IN" sz="3600" dirty="0">
                <a:solidFill>
                  <a:schemeClr val="accent2">
                    <a:lumMod val="50000"/>
                  </a:schemeClr>
                </a:solidFill>
              </a:rPr>
            </a:br>
            <a:r>
              <a:rPr lang="en-IN" sz="3600" dirty="0">
                <a:solidFill>
                  <a:schemeClr val="accent2">
                    <a:lumMod val="50000"/>
                  </a:schemeClr>
                </a:solidFill>
              </a:rPr>
              <a:t> - Inimical : </a:t>
            </a:r>
            <a:r>
              <a:rPr lang="en-IN" sz="3600" dirty="0" err="1">
                <a:solidFill>
                  <a:schemeClr val="accent2">
                    <a:lumMod val="50000"/>
                  </a:schemeClr>
                </a:solidFill>
              </a:rPr>
              <a:t>Ranunc</a:t>
            </a:r>
            <a:r>
              <a:rPr lang="en-IN" sz="3600" dirty="0">
                <a:solidFill>
                  <a:schemeClr val="accent2">
                    <a:lumMod val="50000"/>
                  </a:schemeClr>
                </a:solidFill>
              </a:rPr>
              <a:t>. bulb. </a:t>
            </a:r>
            <a:br>
              <a:rPr lang="en-IN" sz="3600" dirty="0">
                <a:solidFill>
                  <a:schemeClr val="accent2">
                    <a:lumMod val="50000"/>
                  </a:schemeClr>
                </a:solidFill>
              </a:rPr>
            </a:br>
            <a:r>
              <a:rPr lang="en-IN" sz="3600" dirty="0">
                <a:solidFill>
                  <a:schemeClr val="accent2">
                    <a:lumMod val="50000"/>
                  </a:schemeClr>
                </a:solidFill>
              </a:rPr>
              <a:t> - Complementary : </a:t>
            </a:r>
            <a:r>
              <a:rPr lang="en-IN" sz="3600" dirty="0" err="1">
                <a:solidFill>
                  <a:schemeClr val="accent2">
                    <a:lumMod val="50000"/>
                  </a:schemeClr>
                </a:solidFill>
              </a:rPr>
              <a:t>Caust</a:t>
            </a:r>
            <a:r>
              <a:rPr lang="en-IN" sz="3600" dirty="0">
                <a:solidFill>
                  <a:schemeClr val="accent2">
                    <a:lumMod val="50000"/>
                  </a:schemeClr>
                </a:solidFill>
              </a:rPr>
              <a:t>.; </a:t>
            </a:r>
            <a:r>
              <a:rPr lang="en-IN" sz="3600" dirty="0" err="1">
                <a:solidFill>
                  <a:schemeClr val="accent2">
                    <a:lumMod val="50000"/>
                  </a:schemeClr>
                </a:solidFill>
              </a:rPr>
              <a:t>Colocy</a:t>
            </a:r>
            <a:r>
              <a:rPr lang="en-IN" sz="3600" dirty="0">
                <a:solidFill>
                  <a:schemeClr val="accent2">
                    <a:lumMod val="50000"/>
                  </a:schemeClr>
                </a:solidFill>
              </a:rPr>
              <a:t>. </a:t>
            </a:r>
            <a:br>
              <a:rPr lang="en-IN" sz="3600" dirty="0">
                <a:solidFill>
                  <a:schemeClr val="accent2">
                    <a:lumMod val="50000"/>
                  </a:schemeClr>
                </a:solidFill>
              </a:rPr>
            </a:br>
            <a:r>
              <a:rPr lang="en-IN" sz="3600" dirty="0">
                <a:solidFill>
                  <a:schemeClr val="accent2">
                    <a:lumMod val="50000"/>
                  </a:schemeClr>
                </a:solidFill>
              </a:rPr>
              <a:t> - Compare : </a:t>
            </a:r>
            <a:r>
              <a:rPr lang="en-IN" sz="3600" dirty="0" err="1">
                <a:solidFill>
                  <a:schemeClr val="accent2">
                    <a:lumMod val="50000"/>
                  </a:schemeClr>
                </a:solidFill>
              </a:rPr>
              <a:t>Ferrum</a:t>
            </a:r>
            <a:r>
              <a:rPr lang="en-IN" sz="3600" dirty="0">
                <a:solidFill>
                  <a:schemeClr val="accent2">
                    <a:lumMod val="50000"/>
                  </a:schemeClr>
                </a:solidFill>
              </a:rPr>
              <a:t> </a:t>
            </a:r>
            <a:r>
              <a:rPr lang="en-IN" sz="3600" dirty="0" err="1">
                <a:solidFill>
                  <a:schemeClr val="accent2">
                    <a:lumMod val="50000"/>
                  </a:schemeClr>
                </a:solidFill>
              </a:rPr>
              <a:t>pyrophos</a:t>
            </a:r>
            <a:r>
              <a:rPr lang="en-IN" sz="3600" dirty="0">
                <a:solidFill>
                  <a:schemeClr val="accent2">
                    <a:lumMod val="50000"/>
                  </a:schemeClr>
                </a:solidFill>
              </a:rPr>
              <a:t>. (tarsal cysts</a:t>
            </a:r>
            <a:r>
              <a:rPr lang="en-IN" sz="3600" dirty="0" smtClean="0">
                <a:solidFill>
                  <a:schemeClr val="accent2">
                    <a:lumMod val="50000"/>
                  </a:schemeClr>
                </a:solidFill>
              </a:rPr>
              <a:t>);   	</a:t>
            </a:r>
            <a:r>
              <a:rPr lang="en-IN" sz="3600" dirty="0" err="1" smtClean="0">
                <a:solidFill>
                  <a:schemeClr val="accent2">
                    <a:lumMod val="50000"/>
                  </a:schemeClr>
                </a:solidFill>
              </a:rPr>
              <a:t>Colocy</a:t>
            </a:r>
            <a:r>
              <a:rPr lang="en-IN" sz="3600" dirty="0">
                <a:solidFill>
                  <a:schemeClr val="accent2">
                    <a:lumMod val="50000"/>
                  </a:schemeClr>
                </a:solidFill>
              </a:rPr>
              <a:t>.; </a:t>
            </a:r>
            <a:r>
              <a:rPr lang="en-IN" sz="3600" dirty="0" err="1">
                <a:solidFill>
                  <a:schemeClr val="accent2">
                    <a:lumMod val="50000"/>
                  </a:schemeClr>
                </a:solidFill>
              </a:rPr>
              <a:t>Caust</a:t>
            </a:r>
            <a:r>
              <a:rPr lang="en-IN" sz="3600" dirty="0">
                <a:solidFill>
                  <a:schemeClr val="accent2">
                    <a:lumMod val="50000"/>
                  </a:schemeClr>
                </a:solidFill>
              </a:rPr>
              <a:t>.; Ign.; </a:t>
            </a:r>
            <a:r>
              <a:rPr lang="en-IN" sz="3600" dirty="0" err="1">
                <a:solidFill>
                  <a:schemeClr val="accent2">
                    <a:lumMod val="50000"/>
                  </a:schemeClr>
                </a:solidFill>
              </a:rPr>
              <a:t>Phos</a:t>
            </a:r>
            <a:r>
              <a:rPr lang="en-IN" sz="3600" dirty="0">
                <a:solidFill>
                  <a:schemeClr val="accent2">
                    <a:lumMod val="50000"/>
                  </a:schemeClr>
                </a:solidFill>
              </a:rPr>
              <a:t>. ac.; </a:t>
            </a:r>
            <a:r>
              <a:rPr lang="en-IN" sz="3600" dirty="0" err="1">
                <a:solidFill>
                  <a:schemeClr val="accent2">
                    <a:lumMod val="50000"/>
                  </a:schemeClr>
                </a:solidFill>
              </a:rPr>
              <a:t>Calad</a:t>
            </a:r>
            <a:r>
              <a:rPr lang="en-IN" sz="3600" dirty="0">
                <a:solidFill>
                  <a:schemeClr val="accent2">
                    <a:lumMod val="50000"/>
                  </a:schemeClr>
                </a:solidFill>
              </a:rPr>
              <a:t>. </a:t>
            </a:r>
            <a:br>
              <a:rPr lang="en-IN" sz="3600" dirty="0">
                <a:solidFill>
                  <a:schemeClr val="accent2">
                    <a:lumMod val="50000"/>
                  </a:schemeClr>
                </a:solidFill>
              </a:rPr>
            </a:br>
            <a:r>
              <a:rPr lang="en-IN" sz="3600" dirty="0">
                <a:solidFill>
                  <a:schemeClr val="accent2">
                    <a:lumMod val="50000"/>
                  </a:schemeClr>
                </a:solidFill>
              </a:rPr>
              <a:t> - Antidote: </a:t>
            </a:r>
            <a:r>
              <a:rPr lang="en-IN" sz="3600" dirty="0" err="1">
                <a:solidFill>
                  <a:schemeClr val="accent2">
                    <a:lumMod val="50000"/>
                  </a:schemeClr>
                </a:solidFill>
              </a:rPr>
              <a:t>Camph</a:t>
            </a:r>
            <a:r>
              <a:rPr lang="en-IN" sz="3600" dirty="0">
                <a:solidFill>
                  <a:schemeClr val="accent2">
                    <a:lumMod val="50000"/>
                  </a:schemeClr>
                </a:solidFill>
              </a:rPr>
              <a:t>. </a:t>
            </a:r>
          </a:p>
        </p:txBody>
      </p:sp>
    </p:spTree>
    <p:extLst>
      <p:ext uri="{BB962C8B-B14F-4D97-AF65-F5344CB8AC3E}">
        <p14:creationId xmlns:p14="http://schemas.microsoft.com/office/powerpoint/2010/main" xmlns="" val="1050272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IN" sz="3600" dirty="0" smtClean="0">
                <a:solidFill>
                  <a:schemeClr val="accent2">
                    <a:lumMod val="50000"/>
                  </a:schemeClr>
                </a:solidFill>
              </a:rPr>
              <a:t>DOSE </a:t>
            </a:r>
            <a:r>
              <a:rPr lang="en-IN" sz="3600" dirty="0">
                <a:solidFill>
                  <a:schemeClr val="accent2">
                    <a:lumMod val="50000"/>
                  </a:schemeClr>
                </a:solidFill>
              </a:rPr>
              <a:t/>
            </a:r>
            <a:br>
              <a:rPr lang="en-IN" sz="3600" dirty="0">
                <a:solidFill>
                  <a:schemeClr val="accent2">
                    <a:lumMod val="50000"/>
                  </a:schemeClr>
                </a:solidFill>
              </a:rPr>
            </a:br>
            <a:r>
              <a:rPr lang="en-IN" sz="3600" dirty="0">
                <a:solidFill>
                  <a:schemeClr val="accent2">
                    <a:lumMod val="50000"/>
                  </a:schemeClr>
                </a:solidFill>
              </a:rPr>
              <a:t> - Third to thirtieth potency. </a:t>
            </a:r>
          </a:p>
        </p:txBody>
      </p:sp>
    </p:spTree>
    <p:extLst>
      <p:ext uri="{BB962C8B-B14F-4D97-AF65-F5344CB8AC3E}">
        <p14:creationId xmlns:p14="http://schemas.microsoft.com/office/powerpoint/2010/main" xmlns="" val="10326174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6248400"/>
          </a:xfrm>
        </p:spPr>
        <p:txBody>
          <a:bodyPr/>
          <a:lstStyle/>
          <a:p>
            <a:pPr algn="l"/>
            <a:r>
              <a:rPr lang="en-IN" dirty="0" smtClean="0"/>
              <a:t>PREPARATIONS</a:t>
            </a:r>
            <a:r>
              <a:rPr lang="en-IN" dirty="0"/>
              <a:t/>
            </a:r>
            <a:br>
              <a:rPr lang="en-IN" dirty="0"/>
            </a:br>
            <a:r>
              <a:rPr lang="en-IN" dirty="0" err="1" smtClean="0"/>
              <a:t>Homoeo</a:t>
            </a:r>
            <a:r>
              <a:rPr lang="en-IN" dirty="0"/>
              <a:t>., Mother tincture of the ripe seeds; and dilutions.</a:t>
            </a:r>
            <a:br>
              <a:rPr lang="en-IN" dirty="0"/>
            </a:br>
            <a:r>
              <a:rPr lang="en-IN" dirty="0" smtClean="0"/>
              <a:t>U</a:t>
            </a:r>
            <a:r>
              <a:rPr lang="en-IN" dirty="0"/>
              <a:t>. S. P., </a:t>
            </a:r>
            <a:r>
              <a:rPr lang="en-IN" dirty="0" err="1"/>
              <a:t>Staphisagria</a:t>
            </a:r>
            <a:r>
              <a:rPr lang="en-IN" dirty="0"/>
              <a:t>, </a:t>
            </a:r>
            <a:r>
              <a:rPr lang="en-IN" dirty="0" err="1"/>
              <a:t>Fluidextractum</a:t>
            </a:r>
            <a:r>
              <a:rPr lang="en-IN" dirty="0"/>
              <a:t> </a:t>
            </a:r>
            <a:r>
              <a:rPr lang="en-IN" dirty="0" err="1"/>
              <a:t>Staphisagria</a:t>
            </a:r>
            <a:r>
              <a:rPr lang="en-IN" dirty="0"/>
              <a:t>.</a:t>
            </a:r>
          </a:p>
        </p:txBody>
      </p:sp>
    </p:spTree>
    <p:extLst>
      <p:ext uri="{BB962C8B-B14F-4D97-AF65-F5344CB8AC3E}">
        <p14:creationId xmlns:p14="http://schemas.microsoft.com/office/powerpoint/2010/main" xmlns="" val="309568594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pPr algn="l"/>
            <a:r>
              <a:rPr lang="en-IN" dirty="0" smtClean="0"/>
              <a:t>DOSAGE</a:t>
            </a:r>
            <a:r>
              <a:rPr lang="en-IN" dirty="0"/>
              <a:t/>
            </a:r>
            <a:br>
              <a:rPr lang="en-IN" dirty="0"/>
            </a:br>
            <a:r>
              <a:rPr lang="en-IN" dirty="0" smtClean="0"/>
              <a:t>Of </a:t>
            </a:r>
            <a:r>
              <a:rPr lang="en-IN" dirty="0"/>
              <a:t>the mother tincture, 1 to 5 drops; of the fluidextract, </a:t>
            </a:r>
            <a:r>
              <a:rPr lang="en-IN" dirty="0" err="1"/>
              <a:t>mj</a:t>
            </a:r>
            <a:r>
              <a:rPr lang="en-IN" dirty="0"/>
              <a:t>.</a:t>
            </a:r>
            <a:br>
              <a:rPr lang="en-IN" dirty="0"/>
            </a:br>
            <a:r>
              <a:rPr lang="en-IN" dirty="0" err="1" smtClean="0"/>
              <a:t>Homoeo</a:t>
            </a:r>
            <a:r>
              <a:rPr lang="en-IN" dirty="0"/>
              <a:t>., 3x.</a:t>
            </a:r>
          </a:p>
        </p:txBody>
      </p:sp>
    </p:spTree>
    <p:extLst>
      <p:ext uri="{BB962C8B-B14F-4D97-AF65-F5344CB8AC3E}">
        <p14:creationId xmlns:p14="http://schemas.microsoft.com/office/powerpoint/2010/main" xmlns="" val="136187626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IN" sz="4000" dirty="0" smtClean="0"/>
              <a:t>PHYSIOLOGICAL ACTION</a:t>
            </a:r>
            <a:r>
              <a:rPr lang="en-IN" sz="4000" dirty="0"/>
              <a:t/>
            </a:r>
            <a:br>
              <a:rPr lang="en-IN" sz="4000" dirty="0"/>
            </a:br>
            <a:r>
              <a:rPr lang="en-IN" sz="4000" dirty="0"/>
              <a:t> - </a:t>
            </a:r>
            <a:r>
              <a:rPr lang="en-IN" sz="3600" dirty="0"/>
              <a:t>This agent is an emetic, cathartic and </a:t>
            </a:r>
            <a:r>
              <a:rPr lang="en-IN" sz="3600" dirty="0" err="1"/>
              <a:t>parasiticide</a:t>
            </a:r>
            <a:r>
              <a:rPr lang="en-IN" sz="3600" dirty="0"/>
              <a:t>.</a:t>
            </a:r>
            <a:br>
              <a:rPr lang="en-IN" sz="3600" dirty="0"/>
            </a:br>
            <a:r>
              <a:rPr lang="en-IN" sz="3600" dirty="0"/>
              <a:t> - Locally, it causes tingling, burning and inflammation; internally, it causes tingling, burning and inflammation; internally, it lowers the heart's action and decreases the number of </a:t>
            </a:r>
            <a:r>
              <a:rPr lang="en-IN" sz="3600" dirty="0" smtClean="0"/>
              <a:t>respirations.</a:t>
            </a:r>
            <a:endParaRPr lang="en-IN" sz="3600" dirty="0"/>
          </a:p>
        </p:txBody>
      </p:sp>
    </p:spTree>
    <p:extLst>
      <p:ext uri="{BB962C8B-B14F-4D97-AF65-F5344CB8AC3E}">
        <p14:creationId xmlns:p14="http://schemas.microsoft.com/office/powerpoint/2010/main" xmlns="" val="166444805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7620000" cy="3962400"/>
          </a:xfrm>
        </p:spPr>
        <p:txBody>
          <a:bodyPr/>
          <a:lstStyle/>
          <a:p>
            <a:r>
              <a:rPr lang="en-US" b="1" dirty="0" smtClean="0"/>
              <a:t>Doctrine of </a:t>
            </a:r>
            <a:r>
              <a:rPr lang="en-US" b="1" dirty="0" smtClean="0"/>
              <a:t>signature</a:t>
            </a:r>
            <a:br>
              <a:rPr lang="en-US" b="1" dirty="0" smtClean="0"/>
            </a:br>
            <a:r>
              <a:rPr lang="en-US" sz="2800" dirty="0" smtClean="0"/>
              <a:t>Hairy tree so person is also sensitive. Flowers are deep </a:t>
            </a:r>
            <a:r>
              <a:rPr lang="en-US" sz="2800" dirty="0" err="1" smtClean="0"/>
              <a:t>coloured</a:t>
            </a:r>
            <a:r>
              <a:rPr lang="en-US" sz="2800" dirty="0" smtClean="0"/>
              <a:t> attract insects. They also try to attract by their art, creation. Seeds are </a:t>
            </a:r>
            <a:r>
              <a:rPr lang="en-US" sz="2800" dirty="0" err="1" smtClean="0"/>
              <a:t>Angiospermic</a:t>
            </a:r>
            <a:r>
              <a:rPr lang="en-US" sz="2800" dirty="0" smtClean="0"/>
              <a:t> (numerous seeds enclose in a seed vessel). They also want to show that they are multitalented. Plants found in cold and temperate region, patient cannot tolerate cold.</a:t>
            </a:r>
            <a:r>
              <a:rPr lang="en-US" sz="2800" b="1" dirty="0" smtClean="0"/>
              <a:t/>
            </a:r>
            <a:br>
              <a:rPr lang="en-US" sz="2800" b="1" dirty="0" smtClean="0"/>
            </a:b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Autofit/>
          </a:bodyPr>
          <a:lstStyle/>
          <a:p>
            <a:pPr algn="l"/>
            <a:r>
              <a:rPr lang="en-IN" sz="3600" b="1" dirty="0" smtClean="0"/>
              <a:t/>
            </a:r>
            <a:br>
              <a:rPr lang="en-IN" sz="3600" b="1" dirty="0" smtClean="0"/>
            </a:br>
            <a:r>
              <a:rPr lang="en-IN" sz="3600" b="1" dirty="0" smtClean="0"/>
              <a:t>THERAPEUTICS</a:t>
            </a:r>
            <a:r>
              <a:rPr lang="en-IN" sz="3600" dirty="0"/>
              <a:t/>
            </a:r>
            <a:br>
              <a:rPr lang="en-IN" sz="3600" dirty="0"/>
            </a:br>
            <a:r>
              <a:rPr lang="en-IN" sz="3600" dirty="0"/>
              <a:t> - This remedy is indicated when the mind has been dwelling too much upon sexual subjects, or there has been sexual excess or </a:t>
            </a:r>
            <a:r>
              <a:rPr lang="en-IN" sz="3600" dirty="0" err="1"/>
              <a:t>onanism</a:t>
            </a:r>
            <a:r>
              <a:rPr lang="en-IN" sz="3600" dirty="0"/>
              <a:t>.</a:t>
            </a:r>
            <a:br>
              <a:rPr lang="en-IN" sz="3600" dirty="0"/>
            </a:br>
            <a:r>
              <a:rPr lang="en-IN" sz="3600" dirty="0"/>
              <a:t> - The patient is depressed and gloomy.</a:t>
            </a:r>
            <a:br>
              <a:rPr lang="en-IN" sz="3600" dirty="0"/>
            </a:br>
            <a:r>
              <a:rPr lang="en-IN" sz="3600" dirty="0"/>
              <a:t> - He is shy and feels sad and despondent.</a:t>
            </a:r>
            <a:br>
              <a:rPr lang="en-IN" sz="3600" dirty="0"/>
            </a:br>
            <a:r>
              <a:rPr lang="en-IN" sz="3600" dirty="0"/>
              <a:t> - It has an influence over the nervous system, and assists him to overcome the practice.</a:t>
            </a:r>
            <a:br>
              <a:rPr lang="en-IN" sz="3600" dirty="0"/>
            </a:br>
            <a:endParaRPr lang="en-IN" sz="3600" dirty="0"/>
          </a:p>
        </p:txBody>
      </p:sp>
    </p:spTree>
    <p:extLst>
      <p:ext uri="{BB962C8B-B14F-4D97-AF65-F5344CB8AC3E}">
        <p14:creationId xmlns:p14="http://schemas.microsoft.com/office/powerpoint/2010/main" xmlns="" val="230481130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pPr algn="l"/>
            <a:r>
              <a:rPr lang="en-IN" dirty="0"/>
              <a:t> </a:t>
            </a:r>
            <a:r>
              <a:rPr lang="en-IN" sz="3600" dirty="0"/>
              <a:t>- It is of service in females, when there is a sensation as of some insect crawling on the external genital organs.</a:t>
            </a:r>
            <a:br>
              <a:rPr lang="en-IN" sz="3600" dirty="0"/>
            </a:br>
            <a:r>
              <a:rPr lang="en-IN" sz="3600" dirty="0"/>
              <a:t> - The parts are sensitive.</a:t>
            </a:r>
            <a:br>
              <a:rPr lang="en-IN" sz="3600" dirty="0"/>
            </a:br>
            <a:r>
              <a:rPr lang="en-IN" sz="3600" dirty="0"/>
              <a:t>- It is of service in the relief of suppressed anger, peevishness and over-sensitiveness.</a:t>
            </a:r>
            <a:br>
              <a:rPr lang="en-IN" sz="3600" dirty="0"/>
            </a:br>
            <a:r>
              <a:rPr lang="en-IN" sz="3600" dirty="0"/>
              <a:t> - He is worn out and exhausted.</a:t>
            </a:r>
            <a:r>
              <a:rPr lang="en-IN" sz="3600" dirty="0" smtClean="0"/>
              <a:t/>
            </a:r>
            <a:br>
              <a:rPr lang="en-IN" sz="3600" dirty="0" smtClean="0"/>
            </a:br>
            <a:endParaRPr lang="en-IN" sz="3600" dirty="0"/>
          </a:p>
        </p:txBody>
      </p:sp>
    </p:spTree>
    <p:extLst>
      <p:ext uri="{BB962C8B-B14F-4D97-AF65-F5344CB8AC3E}">
        <p14:creationId xmlns:p14="http://schemas.microsoft.com/office/powerpoint/2010/main" xmlns="" val="199804621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pPr algn="l"/>
            <a:r>
              <a:rPr lang="en-IN" sz="3600" dirty="0"/>
              <a:t>- The nose is peaked, the face is pale, and the eyes are sunken and surrounded by dark rings.</a:t>
            </a:r>
            <a:br>
              <a:rPr lang="en-IN" sz="3600" dirty="0"/>
            </a:br>
            <a:r>
              <a:rPr lang="en-IN" sz="3600" dirty="0"/>
              <a:t> - It is beneficial when there is itching of the skin, when the scratchy changes its position.</a:t>
            </a:r>
            <a:br>
              <a:rPr lang="en-IN" sz="3600" dirty="0"/>
            </a:br>
            <a:r>
              <a:rPr lang="en-IN" sz="3600" dirty="0"/>
              <a:t> - It is beneficial when the child's teeth turn black and crumble as soon as they appear.</a:t>
            </a:r>
          </a:p>
        </p:txBody>
      </p:sp>
    </p:spTree>
    <p:extLst>
      <p:ext uri="{BB962C8B-B14F-4D97-AF65-F5344CB8AC3E}">
        <p14:creationId xmlns:p14="http://schemas.microsoft.com/office/powerpoint/2010/main" xmlns="" val="11116406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TotalTime>
  <Words>127</Words>
  <Application>Microsoft Office PowerPoint</Application>
  <PresentationFormat>On-screen Show (4:3)</PresentationFormat>
  <Paragraphs>31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STAPHISAGRIA</vt:lpstr>
      <vt:lpstr>DESCRIPTION Natural Order: Ranunculaceae. Synonyms: Delphinium Staphisagria, Stavesacre. Habitat: southern Europe.</vt:lpstr>
      <vt:lpstr>PREPARATIONS Homoeo., Mother tincture of the ripe seeds; and dilutions. U. S. P., Staphisagria, Fluidextractum Staphisagria.</vt:lpstr>
      <vt:lpstr>DOSAGE Of the mother tincture, 1 to 5 drops; of the fluidextract, mj. Homoeo., 3x.</vt:lpstr>
      <vt:lpstr>PHYSIOLOGICAL ACTION  - This agent is an emetic, cathartic and parasiticide.  - Locally, it causes tingling, burning and inflammation; internally, it causes tingling, burning and inflammation; internally, it lowers the heart's action and decreases the number of respirations.</vt:lpstr>
      <vt:lpstr>Doctrine of signature Hairy tree so person is also sensitive. Flowers are deep coloured attract insects. They also try to attract by their art, creation. Seeds are Angiospermic (numerous seeds enclose in a seed vessel). They also want to show that they are multitalented. Plants found in cold and temperate region, patient cannot tolerate cold. </vt:lpstr>
      <vt:lpstr> THERAPEUTICS  - This remedy is indicated when the mind has been dwelling too much upon sexual subjects, or there has been sexual excess or onanism.  - The patient is depressed and gloomy.  - He is shy and feels sad and despondent.  - It has an influence over the nervous system, and assists him to overcome the practice. </vt:lpstr>
      <vt:lpstr> - It is of service in females, when there is a sensation as of some insect crawling on the external genital organs.  - The parts are sensitive. - It is of service in the relief of suppressed anger, peevishness and over-sensitiveness.  - He is worn out and exhausted. </vt:lpstr>
      <vt:lpstr>- The nose is peaked, the face is pale, and the eyes are sunken and surrounded by dark rings.  - It is beneficial when there is itching of the skin, when the scratchy changes its position.  - It is beneficial when the child's teeth turn black and crumble as soon as they appear.</vt:lpstr>
      <vt:lpstr>* Nervous affections with marked irritability, diseases of the genito-urinary tract and skin, most frequently give symptoms calling for this drug.   * Acts on teeth and alveolar periosteum.   * Ill effects of anger and insults.   * Sexual sins and excesses. Very sensitive.   * Lacerated tissues.   * Pain and nervousness after extraction of teeth. Sphincters lacerated or stretched.</vt:lpstr>
      <vt:lpstr>MIND   - Impetuous, violent outbursts of passion, hypochondriacal, sad.   - Very sensitive as to what others say about her.   - Dwells on sexual matters; prefers solitude.   - Peevish.   - Child cries for many things, and refuses them when offered. </vt:lpstr>
      <vt:lpstr>Great indignation about things done by others or by himself; grieves about consequences.   Indifferent, low-spirited, dullness of mind after onanism.    </vt:lpstr>
      <vt:lpstr>- Peevish.   - Child cries for many things, and refuses them when offered. </vt:lpstr>
      <vt:lpstr>HEAD   - Stupefying headache; passes off with yawning.   - Brain feels squeezed.   - Sensation of a ball of lead in forehead.   - Itching eruption above and behind ears. </vt:lpstr>
      <vt:lpstr>EYES   - Heat in eyeballs, dims spectacles.   - Recurrent styes. Chalazae. Eyes sunken, with blue rings.   - Margin of lids itch. Affections of angles of eye, particularly the inner.   - Lacerated or incised wounds of cornea.   - Bursting pain in eyeballs of syphilitic iritis. </vt:lpstr>
      <vt:lpstr>THROAT   - Stitches flying to the ear on swallowing, especially left. </vt:lpstr>
      <vt:lpstr>MOUTH   - Toothache during menses.   - Teeth black and crumbling.   - Salivation, spongy gums, bleed easily.   - Submaxillary glands swollen.   - After eating feels sleepy. pyorrhoea. </vt:lpstr>
      <vt:lpstr>STOMACH   - Flabby and weak.  Desire for stimulants.   - Stomach feels relaxed. Craving for tobacco.   - Canine hunger, even when stomach is full.   - Nausea after abdominal operations. </vt:lpstr>
      <vt:lpstr>ABDOMEN   - Colic after anger. Hot flatus. Colic, with pelvic tenesmus.   - Swollen abdomen in children, with much flatus.   - Severe pain following an abdominal operation.   - Incarcerated flatus.   - Diarrhoea after drinking cold water, with tenesmus.   - Constipation (2 drops tincture night and morning), haemorrhoids, with enlarged prostate. </vt:lpstr>
      <vt:lpstr>MALE   - Especially after self-abuse; persistent dwelling on sexual subjects.   - Spermatorrhoea, with sunken features; guilty look; emissions, with backache and weakness and sexual neurasthenia.   - Dyspnoea after coition. </vt:lpstr>
      <vt:lpstr>FEMALE  - Parts very sensitive, worse sitting down.              - Irritable bladder in young married women.  - Leucorrhoea.  - Prolapsus, with sinking in the abdomen; aching around the hips. </vt:lpstr>
      <vt:lpstr>URINARY   - Cystocele (locally and internally). Cystitis in lying-in patients.   - Ineffectual urging to urinate in newly married women.   - Pressure upon bladder; feels as if it did not empty.   - Sensation as if a drop of urine were rolling continuously along the channel.   </vt:lpstr>
      <vt:lpstr>- Burning in urethra during micturition.   - Prostatic troubles; frequent urination, burning in urethra when not urinating. Urging and pain after urinating.   - Pain after lithotomy. </vt:lpstr>
      <vt:lpstr>SKIN   - Eczema of head, ears, face, and body; thick scabs, dry, and itch violently; scratching changes location of itching.   - Fig-warts pedunculated. Arthritic nodes.   - Inflammation of phalanges. Night-sweats.</vt:lpstr>
      <vt:lpstr>EXTREMITIES   - Muscles, especially of calves, feel bruised.   - Backache; worse in morning before rising.   - Extremities feel beaten and painful.   - Joints stiff. Crural neuralgia.   - Dull aching of nates extending to hip-joint and small of back. </vt:lpstr>
      <vt:lpstr>MODALITIES   Worse: anger, indignation, grief, tobacco, mortification, loss of fluids, onanism, sexual excesses; least touch on affected parts.   Better: after breakfast, warmth, rest at night. </vt:lpstr>
      <vt:lpstr>Relationship   - Inimical : Ranunc. bulb.   - Complementary : Caust.; Colocy.   - Compare : Ferrum pyrophos. (tarsal cysts);    Colocy.; Caust.; Ign.; Phos. ac.; Calad.   - Antidote: Camph. </vt:lpstr>
      <vt:lpstr>DOSE   - Third to thirtieth potency.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STAPHISAGRIA</dc:title>
  <dc:creator>User</dc:creator>
  <cp:lastModifiedBy>New</cp:lastModifiedBy>
  <cp:revision>7</cp:revision>
  <dcterms:created xsi:type="dcterms:W3CDTF">2006-08-16T00:00:00Z</dcterms:created>
  <dcterms:modified xsi:type="dcterms:W3CDTF">2019-08-13T05:34:20Z</dcterms:modified>
</cp:coreProperties>
</file>