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7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324" r:id="rId43"/>
    <p:sldId id="325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26" r:id="rId56"/>
    <p:sldId id="309" r:id="rId57"/>
    <p:sldId id="310" r:id="rId58"/>
    <p:sldId id="311" r:id="rId59"/>
    <p:sldId id="312" r:id="rId60"/>
    <p:sldId id="313" r:id="rId61"/>
    <p:sldId id="314" r:id="rId62"/>
    <p:sldId id="315" r:id="rId63"/>
    <p:sldId id="316" r:id="rId64"/>
    <p:sldId id="317" r:id="rId65"/>
    <p:sldId id="318" r:id="rId66"/>
    <p:sldId id="319" r:id="rId67"/>
    <p:sldId id="320" r:id="rId68"/>
    <p:sldId id="321" r:id="rId69"/>
    <p:sldId id="322" r:id="rId7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79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B219EE-8E72-4E59-A50E-046A97F4D067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D0EA61-83B6-47CC-B6A3-F474A359239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B52CCD-6048-48F5-BEE9-A645809799D1}" type="slidenum">
              <a:rPr lang="en-US"/>
              <a:pPr/>
              <a:t>21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997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3FE5E5-087C-4380-B420-E24B324F6279}" type="slidenum">
              <a:rPr lang="en-US"/>
              <a:pPr/>
              <a:t>22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4011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363A4-1862-4B4C-BC95-0D19B72ADAD1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4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F013C7F-CC73-4674-AC0B-B4CAAC8BF9EF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B5FD6B1-91F1-4E5C-B454-B59DC8BEFF2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032958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3C7F-CC73-4674-AC0B-B4CAAC8BF9EF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FD6B1-91F1-4E5C-B454-B59DC8BEFF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127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3C7F-CC73-4674-AC0B-B4CAAC8BF9EF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FD6B1-91F1-4E5C-B454-B59DC8BEFF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4614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885950"/>
            <a:ext cx="4013200" cy="4171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22800" y="1885950"/>
            <a:ext cx="4013200" cy="41719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721832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3C7F-CC73-4674-AC0B-B4CAAC8BF9EF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FD6B1-91F1-4E5C-B454-B59DC8BEFF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083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013C7F-CC73-4674-AC0B-B4CAAC8BF9EF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B5FD6B1-91F1-4E5C-B454-B59DC8BEFF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2192150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3C7F-CC73-4674-AC0B-B4CAAC8BF9EF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FD6B1-91F1-4E5C-B454-B59DC8BEFF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345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3C7F-CC73-4674-AC0B-B4CAAC8BF9EF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FD6B1-91F1-4E5C-B454-B59DC8BEFF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704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3C7F-CC73-4674-AC0B-B4CAAC8BF9EF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FD6B1-91F1-4E5C-B454-B59DC8BEFF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621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3C7F-CC73-4674-AC0B-B4CAAC8BF9EF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FD6B1-91F1-4E5C-B454-B59DC8BEFF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020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013C7F-CC73-4674-AC0B-B4CAAC8BF9EF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B5FD6B1-91F1-4E5C-B454-B59DC8BEFF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23140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013C7F-CC73-4674-AC0B-B4CAAC8BF9EF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B5FD6B1-91F1-4E5C-B454-B59DC8BEFF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85379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CF013C7F-CC73-4674-AC0B-B4CAAC8BF9EF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8B5FD6B1-91F1-4E5C-B454-B59DC8BEFF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72359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1488146"/>
          </a:xfrm>
        </p:spPr>
        <p:txBody>
          <a:bodyPr/>
          <a:lstStyle/>
          <a:p>
            <a:r>
              <a:rPr lang="en-US" sz="8000" b="1" cap="all" dirty="0" smtClean="0">
                <a:solidFill>
                  <a:schemeClr val="accent1">
                    <a:lumMod val="75000"/>
                  </a:schemeClr>
                </a:solidFill>
                <a:latin typeface="Bernard MT Condensed" panose="02050806060905020404" pitchFamily="18" charset="0"/>
              </a:rPr>
              <a:t>streptococcus</a:t>
            </a:r>
            <a:endParaRPr lang="en-US" sz="8000" dirty="0">
              <a:latin typeface="Bernard MT Condensed" panose="020508060609050204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400" y="4343400"/>
            <a:ext cx="3581400" cy="1295400"/>
          </a:xfrm>
        </p:spPr>
        <p:txBody>
          <a:bodyPr>
            <a:noAutofit/>
          </a:bodyPr>
          <a:lstStyle/>
          <a:p>
            <a:r>
              <a:rPr lang="en-US" dirty="0" err="1" smtClean="0">
                <a:latin typeface="Arial Rounded MT Bold" panose="020F0704030504030204" pitchFamily="34" charset="0"/>
              </a:rPr>
              <a:t>Dr.R.S.Gopika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smtClean="0">
                <a:latin typeface="Arial Rounded MT Bold" panose="020F0704030504030204" pitchFamily="34" charset="0"/>
              </a:rPr>
              <a:t>M.D. (</a:t>
            </a:r>
            <a:r>
              <a:rPr lang="en-US" dirty="0" err="1" smtClean="0">
                <a:latin typeface="Arial Rounded MT Bold" panose="020F0704030504030204" pitchFamily="34" charset="0"/>
              </a:rPr>
              <a:t>Hom</a:t>
            </a:r>
            <a:r>
              <a:rPr lang="en-US" dirty="0" smtClean="0">
                <a:latin typeface="Arial Rounded MT Bold" panose="020F0704030504030204" pitchFamily="34" charset="0"/>
              </a:rPr>
              <a:t>.)</a:t>
            </a:r>
          </a:p>
          <a:p>
            <a:r>
              <a:rPr lang="en-US" dirty="0" smtClean="0">
                <a:latin typeface="Arial Rounded MT Bold" panose="020F0704030504030204" pitchFamily="34" charset="0"/>
              </a:rPr>
              <a:t>Professor &amp; </a:t>
            </a:r>
            <a:r>
              <a:rPr lang="en-US" dirty="0" err="1" smtClean="0">
                <a:latin typeface="Arial Rounded MT Bold" panose="020F0704030504030204" pitchFamily="34" charset="0"/>
              </a:rPr>
              <a:t>HoD</a:t>
            </a:r>
            <a:endParaRPr lang="en-US" dirty="0" smtClean="0">
              <a:latin typeface="Arial Rounded MT Bold" panose="020F0704030504030204" pitchFamily="34" charset="0"/>
            </a:endParaRPr>
          </a:p>
          <a:p>
            <a:r>
              <a:rPr lang="en-US" dirty="0" smtClean="0">
                <a:latin typeface="Arial Rounded MT Bold" panose="020F0704030504030204" pitchFamily="34" charset="0"/>
              </a:rPr>
              <a:t>Dept. of Pathology</a:t>
            </a:r>
            <a:endParaRPr lang="en-US" dirty="0" smtClean="0">
              <a:latin typeface="Arial Rounded MT Bold" panose="020F0704030504030204" pitchFamily="34" charset="0"/>
            </a:endParaRPr>
          </a:p>
          <a:p>
            <a:r>
              <a:rPr lang="en-US" dirty="0" smtClean="0">
                <a:latin typeface="Arial Rounded MT Bold" panose="020F0704030504030204" pitchFamily="34" charset="0"/>
              </a:rPr>
              <a:t>SKHMC </a:t>
            </a:r>
            <a:endParaRPr lang="en-US" dirty="0"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Resistance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Heat – 54ºC- 30sec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Virulence factors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Capsule 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Cell wall Ag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Carbohydrate </a:t>
            </a:r>
          </a:p>
          <a:p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Cytoplasmic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mem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Ag</a:t>
            </a:r>
          </a:p>
          <a:p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Peptidoglycans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28600"/>
            <a:ext cx="8153400" cy="6629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Capsule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-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hyaluronic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acid –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antiphagocytic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>
              <a:buNone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Cellwall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Ag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– 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   M proteins –inhibit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phagocytosis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, attachment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   T,R protein – react with myocardium </a:t>
            </a:r>
          </a:p>
          <a:p>
            <a:pPr>
              <a:buNone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 Carbohydrate - react with myocardium ,cardiac valves, toxic to connective tissue.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Cytoplasmic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mem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Ag –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Agenic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relation with 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        vascular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intima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>
              <a:buNone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  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Peptidoglycans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–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exotoxins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Extracellular toxins and enzymes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686800" cy="5715000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Haemolysin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Streptolysin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O,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streptolysin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.-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Destroy the membranes of erythrocytes and other cells.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Streptolysin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O acts as an antigen. 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Past infections can be detected by measuring the antibodies to this toxin (ASO).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Pyrogenic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streptococcal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exotoxins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(PSE)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A, B, C. 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Responsible for fever, scarlet fever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exanthem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enanthem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sepsis, and septic shock.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pyrogenic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exotoxins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superantigens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and induce production of large amounts of cytokines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Cont…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Streptokinase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Dissolves fibrin; facilitates spread of streptococci in tissues.</a:t>
            </a:r>
            <a:r>
              <a:rPr lang="en-US" alt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Hyaluronidase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Breaks down a substance that cements tissues together.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DNases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Breakdown of DNA, producing runny pus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Pathogenesis and clinical pictures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Streptococcal diseases can be classified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as either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acute non invasive infections, 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invasive infections or 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sequelae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to them. </a:t>
            </a:r>
          </a:p>
          <a:p>
            <a:pPr>
              <a:buNone/>
            </a:pPr>
            <a:endParaRPr lang="en-US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opportunistic pathogen.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It is part of the normal flora of the respiratory tract in many people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Pathogenesis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diseases range from 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mild  - like strep throat and impetigo, 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to severe,- like necrotizing fasciitis, and streptococcal toxic shock syndrome.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0"/>
            <a:ext cx="7955280" cy="6858000"/>
          </a:xfrm>
        </p:spPr>
        <p:txBody>
          <a:bodyPr>
            <a:normAutofit/>
          </a:bodyPr>
          <a:lstStyle/>
          <a:p>
            <a:endParaRPr lang="en-US" b="1" dirty="0" smtClean="0"/>
          </a:p>
          <a:p>
            <a:endParaRPr lang="en-US" b="1" dirty="0" smtClean="0"/>
          </a:p>
          <a:p>
            <a:pPr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Most Common: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strep throat -strep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pharyngitis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pharynx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impetigo,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cellulitis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and erysipelas – infections of the skin which can be complicated by necrotizing fasciitis – skin, fascia and muscle</a:t>
            </a:r>
          </a:p>
          <a:p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Less Common: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Bacteremia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can be associated with these infections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septic arthritis – joints</a:t>
            </a:r>
          </a:p>
          <a:p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osteomyelitis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bones</a:t>
            </a:r>
          </a:p>
          <a:p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vaginitis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in young girls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Meningitis  –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meninges</a:t>
            </a:r>
            <a:endParaRPr lang="en-US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Sinusitis – sinuses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Pneumonia  – pulmonary alveolus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609600"/>
            <a:ext cx="7498080" cy="808038"/>
          </a:xfrm>
        </p:spPr>
        <p:txBody>
          <a:bodyPr>
            <a:normAutofit fontScale="90000"/>
          </a:bodyPr>
          <a:lstStyle/>
          <a:p>
            <a:r>
              <a:rPr lang="en-US" altLang="en-US" sz="4400" dirty="0" smtClean="0">
                <a:solidFill>
                  <a:schemeClr val="accent1">
                    <a:lumMod val="75000"/>
                  </a:schemeClr>
                </a:solidFill>
              </a:rPr>
              <a:t>Erysipelas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43000" y="1524000"/>
            <a:ext cx="7010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Acute infection and inflammation of the dermal layer of skin.  </a:t>
            </a:r>
          </a:p>
          <a:p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Painful red patches which enlarge and thicken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all" dirty="0" smtClean="0">
                <a:solidFill>
                  <a:schemeClr val="accent1">
                    <a:lumMod val="75000"/>
                  </a:schemeClr>
                </a:solidFill>
              </a:rPr>
              <a:t>streptococcus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8153400" cy="4800600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Gram-positive, </a:t>
            </a:r>
          </a:p>
          <a:p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nonmotile, </a:t>
            </a:r>
          </a:p>
          <a:p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catalase-negative,</a:t>
            </a:r>
          </a:p>
          <a:p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facultatively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anaerobic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cocci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that occur in chains or pairs.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866888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Diseases--The non-invasive infections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most common bacterial cause of sore throat.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A painful, red throat with white patches on tonsils is characteristic of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pharyngitis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/ strep throat. 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It is usually accompanied by swollen lymph nodes, fever, and headache.  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Rarely accompanied by nausea, vomiting, and abdominal pain.  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Strep Throat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Most common of all Strep diseases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Spread by saliva or nasal secretions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Incubation period 2-4 days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Sore throat, slight fever (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101ºF)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Rash appears and characteristic is the strawberry colored tongue</a:t>
            </a:r>
          </a:p>
          <a:p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Tx/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 descr="f39-5_scarlet_fev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990600"/>
            <a:ext cx="7391400" cy="5534025"/>
          </a:xfrm>
          <a:prstGeom prst="rect">
            <a:avLst/>
          </a:prstGeom>
          <a:noFill/>
        </p:spPr>
      </p:pic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3549650" y="185738"/>
            <a:ext cx="368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/>
              <a:t>Strawberry Tongue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Scarlet fever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790688" cy="518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If left untreated strep throat can lead to further complications, including scarlet fever.  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Scarlet fever 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is characterized by a red rash on the chest that may spread to the rest of the body.  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rash has a sandpaper-like texture and appears as tiny red pinpoints.</a:t>
            </a:r>
            <a:endParaRPr lang="en-US" baseline="300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It is caused by the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exotoxins</a:t>
            </a:r>
            <a:endParaRPr lang="en-US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seen in children under ten.</a:t>
            </a:r>
          </a:p>
          <a:p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Impetigo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Impetigo starts as a red sore and form crusty sores after a few days.  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sores most commonly occur on the face, but can also be found on the extremities.  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They usually itch, but are extremely contagious though direct contact.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Cellulitus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begins when Streptococcus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pyogenes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infects the site of a minor injury, such as a bruise, burn, or wound. 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It causes the skin to turn red, widespread pain, swelling, and tenderness of the infected area.  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Other symptoms - fever and chills, swollen glands, blistering of the skin, and malaise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The invasive infections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4800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more severe and less common. 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This occurs when the bacteria is able to infect areas where bacteria are not usually found, such as blood and organs.</a:t>
            </a:r>
          </a:p>
          <a:p>
            <a:endParaRPr lang="en-US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necrotizing fasciitis (NF),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streptococcal toxic shock syndrome (STSS), 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pneumonia, 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bacteremia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Necrotizing fasciitis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8019288" cy="5791200"/>
          </a:xfrm>
        </p:spPr>
        <p:txBody>
          <a:bodyPr>
            <a:normAutofit fontScale="70000" lnSpcReduction="20000"/>
          </a:bodyPr>
          <a:lstStyle/>
          <a:p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is a rare,  very serious infection -"flesh eating bacteria“/ </a:t>
            </a:r>
            <a:r>
              <a:rPr lang="en-US" sz="4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Haemolytic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Sterp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gangrene</a:t>
            </a:r>
          </a:p>
          <a:p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bacteria enters the body through a minor trauma or surgical wound in </a:t>
            </a:r>
            <a:r>
              <a:rPr lang="en-US" sz="4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immuno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compromised persons</a:t>
            </a:r>
          </a:p>
          <a:p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Causes infection just below the skin that spreads to deeper tissues. </a:t>
            </a:r>
          </a:p>
          <a:p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acute onset, rapid </a:t>
            </a:r>
          </a:p>
          <a:p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Early 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Severe pain ,minimal </a:t>
            </a:r>
            <a:r>
              <a:rPr lang="en-US" sz="4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erythema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fever ,chill, toxic </a:t>
            </a:r>
            <a:r>
              <a:rPr lang="en-US" sz="4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apperance</a:t>
            </a:r>
            <a:endParaRPr lang="en-US" sz="40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Late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skin dusky ,mottled </a:t>
            </a:r>
            <a:r>
              <a:rPr lang="en-US" sz="4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erythema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anesthetized, extensive necrosis of subcutaneous tissue, fascia &amp; muscles</a:t>
            </a:r>
          </a:p>
          <a:p>
            <a:endParaRPr lang="en-US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 </a:t>
            </a:r>
          </a:p>
          <a:p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Streptococcal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Bacteremia</a:t>
            </a:r>
            <a:endParaRPr lang="en-US" b="1" dirty="0"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Occurs secondary to NF ,rarely with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pharygitis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cellulitis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or pneumonia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it leads to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endocarditis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,septic arthritis, OM,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viseral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abcesses,TSS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866888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Streptococcal toxic shock syndrome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Due to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pyrogenic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exotoxins</a:t>
            </a:r>
            <a:endParaRPr lang="en-US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Symptoms –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pain, swelling, and redness of infected area, fever, dizziness, difficulty breathing, dangerously low blood pressure, and a weak, rapid pulse.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Shock &amp; multi system failure 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CLASSIFICATION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They are classified based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on their hemolytic capacity (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α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, ß,</a:t>
            </a:r>
            <a:r>
              <a:rPr lang="el-GR" dirty="0" smtClean="0"/>
              <a:t> 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γ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hemolysis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)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Sequelae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Streprtococcal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Ag show molecular mimicry with human Ag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produced against previous  Strep infection cross react with human tissues to produce lesions</a:t>
            </a:r>
          </a:p>
          <a:p>
            <a:pPr>
              <a:buNone/>
            </a:pPr>
            <a:endParaRPr lang="en-US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Sequelae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8001000" cy="48006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Rheumatic fever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Post-streptococcal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glomerulonephritis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PANDAS</a:t>
            </a:r>
          </a:p>
          <a:p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Guttate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psoriasis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Reactive arthritis </a:t>
            </a:r>
          </a:p>
          <a:p>
            <a:endParaRPr lang="en-US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PANDAS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790688" cy="4800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Pediatric Autoimmune Neuropsychiatric Disorders Associated With Streptococcal Infections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Children 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rapid onset of obsessive-compulsive disorder (OCD) and/or tic disorders</a:t>
            </a:r>
          </a:p>
          <a:p>
            <a:endParaRPr lang="en-US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The proposed link between infection and these disorders </a:t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initial autoimmune reaction to a GABHS infection  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produces antibodies</a:t>
            </a:r>
          </a:p>
          <a:p>
            <a:endParaRPr lang="en-US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interfere with basal ganglia function</a:t>
            </a:r>
          </a:p>
          <a:p>
            <a:pPr>
              <a:buNone/>
            </a:pPr>
            <a:endParaRPr lang="en-US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symptom exacerbations.</a:t>
            </a:r>
          </a:p>
          <a:p>
            <a:endParaRPr lang="en-US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267200" y="2209800"/>
            <a:ext cx="45719" cy="914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4267200" y="3657600"/>
            <a:ext cx="762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4267200" y="4724400"/>
            <a:ext cx="762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Guttate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psoriasis</a:t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Guttate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psoriasis is characterized by the acute onset of small, 1-10 mm diameter,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erythematous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scaly, teardrop-shaped spots with a silvery scale ,appear on the arms, legs, and middle of the body.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appears after an infection-  strep throat</a:t>
            </a:r>
          </a:p>
          <a:p>
            <a:endParaRPr lang="en-US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Guttate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psoriasis</a:t>
            </a:r>
            <a:endParaRPr lang="en-US" dirty="0"/>
          </a:p>
        </p:txBody>
      </p:sp>
      <p:pic>
        <p:nvPicPr>
          <p:cNvPr id="1026" name="Picture 2" descr="C:\Users\Dept.Of Pathology\Desktop\download (9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81200" y="2133600"/>
            <a:ext cx="4929187" cy="36921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POST STREPTOCOCCAL REACTIVE ARTHRITIS</a:t>
            </a:r>
            <a:endParaRPr lang="en-US" sz="3200" dirty="0"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is a reactive arthritis characterized by a pharyngeal streptococcal infection </a:t>
            </a:r>
          </a:p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Relatively shorter latent period ( 7 to 10) days</a:t>
            </a:r>
          </a:p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May be persistent or relapsing</a:t>
            </a:r>
          </a:p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Slower response to aspirin</a:t>
            </a:r>
          </a:p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Not associated with other major manifestations</a:t>
            </a:r>
          </a:p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Symmetric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invlnt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of large , small joints &amp; axial skeleton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Rheumatic fever (RF)</a:t>
            </a:r>
            <a:endParaRPr lang="en-US" sz="32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is an acute, immunologically mediated, multisystem inflammatory disease involving heart, joints, CNS, skin and other tissues that occurs a few weeks after an episode of group A β-hemolytic streptococcal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pharyngitis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 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ARF usually occurs between 5 and 15 years of age, it can also occasionally occur in adulthood. </a:t>
            </a:r>
          </a:p>
          <a:p>
            <a:endParaRPr lang="en-US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Pathogenesis 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Autoimmune theory-</a:t>
            </a:r>
          </a:p>
          <a:p>
            <a:pPr marL="596646" indent="-51435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strep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cross react with human Ag</a:t>
            </a:r>
          </a:p>
          <a:p>
            <a:pPr marL="596646" indent="-514350">
              <a:buNone/>
            </a:pP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Cytotoxicity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theory</a:t>
            </a:r>
          </a:p>
          <a:p>
            <a:pPr marL="596646" indent="-51435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sterp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toxins &amp; enzymes are directly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cytotoxic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to human cardiac cells</a:t>
            </a:r>
          </a:p>
          <a:p>
            <a:pPr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Ag cross reaction 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8019288" cy="48006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Strep Ag                       Human Ag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Cell wall M protein            myocardium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Cell wall  C carbohydrate   cardiac valves</a:t>
            </a:r>
          </a:p>
          <a:p>
            <a:pPr>
              <a:buNone/>
            </a:pP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Cytoplasmic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mem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glomerular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vascular 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intima</a:t>
            </a:r>
            <a:endParaRPr lang="en-US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Peptidoglycan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skin Ag</a:t>
            </a:r>
          </a:p>
          <a:p>
            <a:pPr>
              <a:buNone/>
            </a:pP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Hyaluronic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acid                    synovial 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3124200" y="3733800"/>
            <a:ext cx="441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111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groups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763000" cy="6019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Alpha -Colonies on blood agar are surrounded by a green zone- caused by </a:t>
            </a: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H</a:t>
            </a:r>
            <a:r>
              <a:rPr lang="en-US" sz="2600" baseline="-25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O</a:t>
            </a:r>
            <a:r>
              <a:rPr lang="en-US" sz="2600" baseline="-25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, which converts hemoglobin into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methemoglobin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Beta-  Colonies on blood agar are surrounded by a large, yellowish hemolytic zone in which no more intact erythrocytes are present and the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   hemoglobin is decomposed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Gamma means there is no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lysis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ARF 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Pathogenesis: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2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90600"/>
            <a:ext cx="7866888" cy="58674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β-hemolytic streptococci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pharygitis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Formation of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antistreptococcal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antibodies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which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cross reacts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with endogenous tissue antigens in heart</a:t>
            </a:r>
          </a:p>
          <a:p>
            <a:pPr lvl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 joints and other tissues(Antibody against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Streptococcal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hyaluronic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acid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cross reacts with connective tissue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proteoglycans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US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7239000" y="1295400"/>
            <a:ext cx="9144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 weeks Post-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infection:RF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Joints: Acute febrile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polyarthritis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Heart: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Pancarditis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Eye: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Uveitis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Kidney: Acute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glomerulonephritis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Brain: Sydenham chorea (rare)</a:t>
            </a:r>
          </a:p>
          <a:p>
            <a:endParaRPr lang="en-US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Jone’s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Criteria: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A. Major: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ubcutaneous nodules </a:t>
            </a:r>
          </a:p>
          <a:p>
            <a:pPr lvl="0"/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ancraditis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Migratory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poly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rthritis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Sydenham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horea </a:t>
            </a:r>
          </a:p>
          <a:p>
            <a:pPr lvl="0"/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rythema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Marginatum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of Skin</a:t>
            </a:r>
          </a:p>
          <a:p>
            <a:endParaRPr lang="en-US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B. Minor: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eukocytosis</a:t>
            </a:r>
            <a:endParaRPr lang="en-US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SR raised</a:t>
            </a:r>
          </a:p>
          <a:p>
            <a:pPr lvl="0"/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rthralgia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ever </a:t>
            </a:r>
          </a:p>
          <a:p>
            <a:endParaRPr lang="en-US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Migratory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polyarthritis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Typically involves larger joints – knee, ankle, wrist, &amp; elbow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Involved joints - hot, red, swollen, and tender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Migratory in nature- a severely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infla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 joint can become normal within 1-3 days without treatment.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Not deforming</a:t>
            </a:r>
          </a:p>
          <a:p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Exudative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with normal glucose &amp;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neutrophil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predominance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response to small doses of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salicylate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SUBCUTANEOUS NODULES</a:t>
            </a:r>
            <a:endParaRPr lang="en-US" sz="32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47800"/>
            <a:ext cx="7714488" cy="5257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Rare ,Freely mobile, painless 0.5 - 2 cm</a:t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Occur in crops over bony prominences or extensor tendons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Common locations -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elbow,wrist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knee,ankle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achilles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tendon</a:t>
            </a:r>
          </a:p>
          <a:p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Fully developed nodules consist of a central zone of </a:t>
            </a:r>
            <a:r>
              <a:rPr lang="en-US" sz="3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fibrinoid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necrosis surrounded by a peripheral cellular reaction consisting of </a:t>
            </a:r>
            <a:r>
              <a:rPr lang="en-US" sz="3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histiocytes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and fibroblasts</a:t>
            </a:r>
          </a:p>
          <a:p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Self limiting –days to 1 month</a:t>
            </a:r>
            <a:endParaRPr lang="en-US" sz="30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ERYTHEMA MARGINATUM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Erythematous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macular lesions with pale centers that are not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pruritic</a:t>
            </a:r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Multiple lesions primarily on the trunk or proximal extremities, rarely on distal extremities that recurs over weeks to months &amp; never on face</a:t>
            </a:r>
          </a:p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It occurs early in course of RF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Uveitis</a:t>
            </a:r>
            <a:endParaRPr lang="en-US" sz="3600" dirty="0"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Uveitis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is swelling of the middle layer of the eye, the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uvea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severe redness in the eye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pain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dark floating spots in your vision, called floaters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light sensitivity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blurred vision</a:t>
            </a:r>
          </a:p>
          <a:p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Sydenham chorea/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St.Vitus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Mc in females.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rare &gt; 20 yrs 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 neurological disorder-can occur months after an initial attack, causing jerky involuntary movements, muscle weakness, slurred speech, and personality changes 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Exacerbated by stress and disappears with sleep.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Diagnosis: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Either of the following</a:t>
            </a:r>
          </a:p>
          <a:p>
            <a:pPr lvl="0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Essential criteria (serologic evidence of a previous streptococcal infection) + 2 or more Major Criteria </a:t>
            </a:r>
          </a:p>
          <a:p>
            <a:pPr lvl="0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 Major Criteria + 2 Minor Criteria</a:t>
            </a:r>
          </a:p>
          <a:p>
            <a:endParaRPr lang="en-US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Difference between PSRA &amp; ARF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PSRA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begins sooner (approximately 10 days) after streptococcal infection  .</a:t>
            </a:r>
          </a:p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600" cap="small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arf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(approximately 21 days).</a:t>
            </a:r>
          </a:p>
          <a:p>
            <a:pPr>
              <a:buNone/>
            </a:pPr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LANCEFIELD CLASSIFICATION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47800"/>
            <a:ext cx="7714488" cy="4800600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Based on the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antigenicity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of a C-carbohydrate occurring in their cell walls (Lancefield antigen).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20 serological types 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Group A-V</a:t>
            </a:r>
          </a:p>
          <a:p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Rheumatic heart disease (RHD)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is a consequence of acute rheumatic fever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risk of RHD is greater with repeated episodes of ARF. 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RHD is particularly associated with damage to the valves of the heart. 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Rheumatic fever is said to “lick the knee but bite the heart”.</a:t>
            </a:r>
          </a:p>
          <a:p>
            <a:endParaRPr lang="en-US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Morphology: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66800" y="1447800"/>
            <a:ext cx="80772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RHD is a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sequelae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of ARF</a:t>
            </a:r>
          </a:p>
          <a:p>
            <a:pPr>
              <a:buNone/>
            </a:pPr>
            <a:endParaRPr lang="en-US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A.  Acute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Rheumaic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Heart Disease: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1.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Aschoff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bodies or Rheumatic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granuloma</a:t>
            </a:r>
            <a:endParaRPr lang="en-US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2.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Pancarditis</a:t>
            </a:r>
            <a:endParaRPr lang="en-US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B. Chronic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Rheumaic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Heart Disease: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ARHD-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Aschoff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bodies or Rheumatic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granuloma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Inflammatory myocardial lesions-</a:t>
            </a:r>
          </a:p>
          <a:p>
            <a:pPr>
              <a:buNone/>
            </a:pP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Fibrinoid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necrosis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demarcated by:</a:t>
            </a:r>
          </a:p>
          <a:p>
            <a:pPr lvl="0">
              <a:buNone/>
            </a:pP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Antischkow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cells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(Specialized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histiocytes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resembling 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Epithelioid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cells which appears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catterpillar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like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in cross section and owl’s eye in longitudinal section) </a:t>
            </a:r>
          </a:p>
          <a:p>
            <a:pPr lvl="0">
              <a:buNone/>
            </a:pP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Lymphoplasmacytic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infiltrate</a:t>
            </a:r>
          </a:p>
          <a:p>
            <a:pPr lvl="0">
              <a:buNone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Rarely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Aschoff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cells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(Inflammatory Giant cells)</a:t>
            </a:r>
          </a:p>
          <a:p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Pancarditis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143000"/>
            <a:ext cx="8001000" cy="57150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Diffuse inflammation and </a:t>
            </a:r>
            <a:r>
              <a:rPr lang="en-US" sz="33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Aschoff</a:t>
            </a:r>
            <a:r>
              <a:rPr lang="en-US" sz="33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Bodies in any of the 3 layers of heart</a:t>
            </a:r>
          </a:p>
          <a:p>
            <a:pPr lvl="0"/>
            <a:r>
              <a:rPr lang="en-US" sz="33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Pericardium:</a:t>
            </a:r>
          </a:p>
          <a:p>
            <a:pPr lvl="0">
              <a:buNone/>
            </a:pPr>
            <a:r>
              <a:rPr lang="en-US" sz="33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3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“Bread and Butter” </a:t>
            </a:r>
            <a:r>
              <a:rPr lang="en-US" sz="33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Pericarditis</a:t>
            </a:r>
            <a:r>
              <a:rPr lang="en-US" sz="33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3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Fibrinous</a:t>
            </a:r>
            <a:r>
              <a:rPr lang="en-US" sz="33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33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Serofibrinous</a:t>
            </a:r>
            <a:r>
              <a:rPr lang="en-US" sz="33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lvl="0"/>
            <a:r>
              <a:rPr lang="en-US" sz="33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Myocardium:</a:t>
            </a:r>
          </a:p>
          <a:p>
            <a:pPr lvl="0">
              <a:buNone/>
            </a:pPr>
            <a:r>
              <a:rPr lang="en-US" sz="33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3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Myocarditis</a:t>
            </a:r>
            <a:r>
              <a:rPr lang="en-US" sz="33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(Scattered </a:t>
            </a:r>
            <a:r>
              <a:rPr lang="en-US" sz="33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Aschoff</a:t>
            </a:r>
            <a:r>
              <a:rPr lang="en-US" sz="33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bodies within interstitial connective tissue) </a:t>
            </a:r>
          </a:p>
          <a:p>
            <a:pPr lvl="0"/>
            <a:r>
              <a:rPr lang="en-US" sz="33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Endocardium</a:t>
            </a:r>
            <a:r>
              <a:rPr lang="en-US" sz="33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>
              <a:buNone/>
            </a:pPr>
            <a:r>
              <a:rPr lang="en-US" sz="33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3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Fibrinoid</a:t>
            </a:r>
            <a:r>
              <a:rPr lang="en-US" sz="33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necrosis along the lines of closure of valves forming 1 to 2 mm vegetations (</a:t>
            </a:r>
            <a:r>
              <a:rPr lang="en-US" sz="33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verrucae</a:t>
            </a:r>
            <a:r>
              <a:rPr lang="en-US" sz="33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pPr lvl="0">
              <a:buNone/>
            </a:pPr>
            <a:r>
              <a:rPr lang="en-US" sz="33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Macculum</a:t>
            </a:r>
            <a:r>
              <a:rPr lang="en-US" sz="33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plaques</a:t>
            </a:r>
            <a:r>
              <a:rPr lang="en-US" sz="33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usually in left atrium</a:t>
            </a:r>
          </a:p>
          <a:p>
            <a:endParaRPr lang="en-US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866888" cy="1143000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Chronic Rheumatic Heart Disease: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Organization of Acute Inflammation and Subsequent Fibrosis:</a:t>
            </a:r>
            <a:endParaRPr lang="en-US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Valve leaflet thickening </a:t>
            </a:r>
          </a:p>
          <a:p>
            <a:pPr lvl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Commisural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fusion and shortening </a:t>
            </a:r>
          </a:p>
          <a:p>
            <a:pPr lvl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Thickening and fusion of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chordae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tendinae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“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Fish mouth” or “Button hole”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Stenoses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Fibrous bridging across the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valvular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commisures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and calcification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Microscopical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Examination:</a:t>
            </a:r>
            <a:endParaRPr lang="en-US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Diffuse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fibrosis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neovascularization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Aschoff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bodies replaced by fibrous scar</a:t>
            </a:r>
          </a:p>
          <a:p>
            <a:pPr lvl="0"/>
            <a:endParaRPr lang="en-US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Button hole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Stenoses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2050" name="Picture 2" descr="C:\Users\Dept.Of Pathology\Desktop\Mitral_stenosis,_gross_pathology_20G0015_lor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956463" y="2286000"/>
            <a:ext cx="5345373" cy="3581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Functional Consequences: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Valvular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stenosis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and regurgitation </a:t>
            </a:r>
          </a:p>
          <a:p>
            <a:pPr lvl="0"/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Stenosis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&gt; Regurgitation </a:t>
            </a:r>
          </a:p>
          <a:p>
            <a:pPr lvl="0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Mitral valve alone: 70% </a:t>
            </a:r>
          </a:p>
          <a:p>
            <a:pPr lvl="0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Long-standing congestive pulmonary changes: Leads to Right ventricular hypertrophy</a:t>
            </a:r>
          </a:p>
          <a:p>
            <a:endParaRPr lang="en-US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Symptoms of RHD</a:t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066800"/>
            <a:ext cx="8001000" cy="5791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Heart -palpitations 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Chest pain 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Breathlessness on exertion </a:t>
            </a:r>
          </a:p>
          <a:p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Orthopnoea</a:t>
            </a:r>
            <a:endParaRPr lang="en-US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paroxysmal nocturnal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dyspnoea</a:t>
            </a:r>
            <a:endParaRPr lang="en-US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oedema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Fainting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Stroke 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Fever associated with infection of damaged heart valves.</a:t>
            </a:r>
          </a:p>
          <a:p>
            <a:endParaRPr lang="en-US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HEART VALVES:</a:t>
            </a:r>
            <a:br>
              <a:rPr lang="en-US" sz="4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95400"/>
            <a:ext cx="7866888" cy="51816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dirty="0" smtClean="0"/>
              <a:t> 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vegetaions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in ARHD</a:t>
            </a:r>
          </a:p>
          <a:p>
            <a:pPr algn="ctr">
              <a:buNone/>
            </a:pPr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Fibrosis in CRHD </a:t>
            </a:r>
          </a:p>
          <a:p>
            <a:pPr algn="ctr">
              <a:buNone/>
            </a:pPr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damaged heart valve</a:t>
            </a:r>
          </a:p>
          <a:p>
            <a:pPr algn="ctr">
              <a:buNone/>
            </a:pPr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cannot open or shut properly</a:t>
            </a:r>
          </a:p>
          <a:p>
            <a:pPr algn="ctr">
              <a:buNone/>
            </a:pPr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interferes with flow of blood through the heart.</a:t>
            </a:r>
          </a:p>
          <a:p>
            <a:pPr algn="ctr">
              <a:buNone/>
            </a:pPr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heart failure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5181600" y="1676400"/>
            <a:ext cx="45719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5105400" y="2590800"/>
            <a:ext cx="762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5105400" y="3352800"/>
            <a:ext cx="762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5181600" y="4343400"/>
            <a:ext cx="45719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5105400" y="5334000"/>
            <a:ext cx="762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35608" y="457200"/>
            <a:ext cx="7498080" cy="960438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HEART VALVES:  Complications </a:t>
            </a:r>
            <a:b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638288" cy="4800600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heart failure</a:t>
            </a:r>
            <a:endParaRPr lang="en-US" sz="38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5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strain causes the heart to enlarge. </a:t>
            </a:r>
          </a:p>
          <a:p>
            <a:r>
              <a:rPr lang="en-US" sz="35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infection of damaged heart valves (infective </a:t>
            </a:r>
            <a:r>
              <a:rPr lang="en-US" sz="35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endocarditis</a:t>
            </a:r>
            <a:r>
              <a:rPr lang="en-US" sz="35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r>
              <a:rPr lang="en-US" sz="35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Clots formation  in the enlarged heart &amp; damaged valves. </a:t>
            </a:r>
          </a:p>
          <a:p>
            <a:r>
              <a:rPr lang="en-US" sz="35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Stroke. -clots then break off (</a:t>
            </a:r>
            <a:r>
              <a:rPr lang="en-US" sz="35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embolise</a:t>
            </a:r>
            <a:r>
              <a:rPr lang="en-US" sz="35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and cause blockage in blood vessels in the brain .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cap="all" dirty="0" smtClean="0">
                <a:solidFill>
                  <a:schemeClr val="accent1">
                    <a:lumMod val="75000"/>
                  </a:schemeClr>
                </a:solidFill>
              </a:rPr>
              <a:t>Group A streptococcus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8153400" cy="4800600"/>
          </a:xfrm>
        </p:spPr>
        <p:txBody>
          <a:bodyPr/>
          <a:lstStyle/>
          <a:p>
            <a:r>
              <a:rPr lang="en-US" cap="all" dirty="0" smtClean="0">
                <a:solidFill>
                  <a:schemeClr val="accent1">
                    <a:lumMod val="75000"/>
                  </a:schemeClr>
                </a:solidFill>
              </a:rPr>
              <a:t>S.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pyogenes</a:t>
            </a:r>
            <a:endParaRPr lang="en-US" cap="all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Gram-positive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cocci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with a diameter of 1µm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chains 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Colonies on blood agar show ß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hemolysis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    caused by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streptolysins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552688" cy="11430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Post Streptococcal </a:t>
            </a:r>
            <a:r>
              <a:rPr lang="en-US" sz="32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Glomerulo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nephritis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05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Acute inflammation of renal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glomerular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parenchyma due to deposition of immune complexes characterized by sudden onset of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Oliguria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Hematuria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,Hypertension Edema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occurs 7 – 14 days after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pharyngitis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2 wks – 6 wks after skin infection with group A 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β‐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hemolytic streptococci 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type III hypersensitivity reaction</a:t>
            </a:r>
          </a:p>
          <a:p>
            <a:endParaRPr lang="en-US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PATHOGENESIS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807720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Trapping of circulating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Ig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complexes in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glomeruli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Molecular mimicry b/w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strept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Ag and renal Ag</a:t>
            </a:r>
          </a:p>
          <a:p>
            <a:pPr>
              <a:buNone/>
            </a:pPr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In situ immune complex formation against anti strep antibodies and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glomeruli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Direct complement activation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800600" y="1981200"/>
            <a:ext cx="762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4876800" y="2971800"/>
            <a:ext cx="1524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 flipH="1">
            <a:off x="4876798" y="4648200"/>
            <a:ext cx="76201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PATHOLOGY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GROSS 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Kidney symmetrically enlarged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LIGHT MICROSCOPY 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Glomeruli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enlarged and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ischaemic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Capillary loops narrowed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Diffuse proliferation of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mesangial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cells 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Polymorphonuclear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leukocyte infiltration </a:t>
            </a:r>
          </a:p>
          <a:p>
            <a:endParaRPr lang="en-US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228600"/>
            <a:ext cx="749808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Laboratory investigation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                       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9600" dirty="0" smtClean="0">
                <a:solidFill>
                  <a:schemeClr val="accent1">
                    <a:lumMod val="75000"/>
                  </a:schemeClr>
                </a:solidFill>
              </a:rPr>
              <a:t>              </a:t>
            </a:r>
            <a:r>
              <a:rPr lang="en-US" sz="35900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  <a:r>
              <a:rPr lang="en-US" sz="14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9600" dirty="0" smtClean="0">
                <a:solidFill>
                  <a:schemeClr val="accent1">
                    <a:lumMod val="75000"/>
                  </a:schemeClr>
                </a:solidFill>
              </a:rPr>
              <a:t>                     </a:t>
            </a:r>
          </a:p>
          <a:p>
            <a:pPr>
              <a:buNone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400" dirty="0" smtClean="0">
                <a:solidFill>
                  <a:schemeClr val="accent1">
                    <a:lumMod val="75000"/>
                  </a:schemeClr>
                </a:solidFill>
              </a:rPr>
              <a:t>Group B </a:t>
            </a:r>
            <a:r>
              <a:rPr lang="en-US" altLang="en-US" sz="4400" dirty="0" err="1" smtClean="0">
                <a:solidFill>
                  <a:schemeClr val="accent1">
                    <a:lumMod val="75000"/>
                  </a:schemeClr>
                </a:solidFill>
                <a:latin typeface="Symbol" pitchFamily="18" charset="2"/>
              </a:rPr>
              <a:t>b</a:t>
            </a:r>
            <a:r>
              <a:rPr lang="en-US" altLang="en-US" sz="4400" dirty="0" smtClean="0">
                <a:solidFill>
                  <a:schemeClr val="accent1">
                    <a:lumMod val="75000"/>
                  </a:schemeClr>
                </a:solidFill>
              </a:rPr>
              <a:t>-Hemolytic Streptococcus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209800"/>
            <a:ext cx="7498080" cy="4038600"/>
          </a:xfrm>
        </p:spPr>
        <p:txBody>
          <a:bodyPr/>
          <a:lstStyle/>
          <a:p>
            <a:r>
              <a:rPr lang="en-US" altLang="en-US" i="1" dirty="0" smtClean="0">
                <a:solidFill>
                  <a:schemeClr val="accent1">
                    <a:lumMod val="75000"/>
                  </a:schemeClr>
                </a:solidFill>
              </a:rPr>
              <a:t>Staphylococcus </a:t>
            </a:r>
            <a:r>
              <a:rPr lang="en-US" altLang="en-US" i="1" dirty="0" err="1" smtClean="0">
                <a:solidFill>
                  <a:schemeClr val="accent1">
                    <a:lumMod val="75000"/>
                  </a:schemeClr>
                </a:solidFill>
              </a:rPr>
              <a:t>agalactiae</a:t>
            </a:r>
            <a:endParaRPr lang="en-US" altLang="en-US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Colonize the </a:t>
            </a:r>
            <a:r>
              <a:rPr lang="en-US" alt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urogenital</a:t>
            </a: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tract of pregnant women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400" dirty="0" smtClean="0">
                <a:solidFill>
                  <a:schemeClr val="accent1">
                    <a:lumMod val="75000"/>
                  </a:schemeClr>
                </a:solidFill>
              </a:rPr>
              <a:t>invasive diseases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8019288" cy="5257800"/>
          </a:xfrm>
        </p:spPr>
        <p:txBody>
          <a:bodyPr>
            <a:normAutofit/>
          </a:bodyPr>
          <a:lstStyle/>
          <a:p>
            <a:r>
              <a:rPr lang="en-US" alt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Cause invasive diseases in newborns</a:t>
            </a:r>
          </a:p>
          <a:p>
            <a:pPr lvl="1">
              <a:buNone/>
            </a:pP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Early-onset infection</a:t>
            </a:r>
          </a:p>
          <a:p>
            <a:pPr>
              <a:buNone/>
            </a:pPr>
            <a:r>
              <a:rPr lang="en-US" alt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Late-onset disease</a:t>
            </a:r>
          </a:p>
          <a:p>
            <a:pPr>
              <a:buNone/>
            </a:pPr>
            <a:r>
              <a:rPr lang="en-US" alt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Early-onset infection</a:t>
            </a:r>
          </a:p>
          <a:p>
            <a:pPr lvl="1"/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Occurs in neonates who are less than 7 days old</a:t>
            </a:r>
          </a:p>
          <a:p>
            <a:pPr lvl="1"/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Vertical transmission of the organism from the mother</a:t>
            </a:r>
          </a:p>
          <a:p>
            <a:pPr lvl="1"/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Manifests in the form of pneumonia or meningitis with </a:t>
            </a:r>
            <a:r>
              <a:rPr lang="en-US" alt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bacteremia</a:t>
            </a:r>
            <a:endParaRPr lang="en-US" altLang="en-US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Associated with a high mortality rate</a:t>
            </a:r>
          </a:p>
          <a:p>
            <a:pPr lvl="1"/>
            <a:endParaRPr lang="en-US" altLang="en-US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685800"/>
            <a:ext cx="7498080" cy="5562600"/>
          </a:xfrm>
        </p:spPr>
        <p:txBody>
          <a:bodyPr>
            <a:normAutofit/>
          </a:bodyPr>
          <a:lstStyle/>
          <a:p>
            <a:r>
              <a:rPr lang="en-US" alt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Late-onset infection</a:t>
            </a:r>
          </a:p>
          <a:p>
            <a:pPr lvl="1"/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Occurs between 1 week and 3 months after birth</a:t>
            </a:r>
          </a:p>
          <a:p>
            <a:pPr lvl="1"/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Usually occurs in the meningitis form</a:t>
            </a:r>
          </a:p>
          <a:p>
            <a:pPr lvl="1"/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Mortality rate is not as high as early-onset</a:t>
            </a:r>
          </a:p>
          <a:p>
            <a:pPr>
              <a:buNone/>
            </a:pPr>
            <a:r>
              <a:rPr lang="en-US" alt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 adults</a:t>
            </a:r>
          </a:p>
          <a:p>
            <a:pPr lvl="1"/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Occurs in </a:t>
            </a:r>
            <a:r>
              <a:rPr lang="en-US" alt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immunosuppressed</a:t>
            </a: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patients or those with underlying diseases</a:t>
            </a:r>
          </a:p>
          <a:p>
            <a:pPr lvl="1"/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Often found in a previously healthy adult who just experienced childbirth</a:t>
            </a:r>
          </a:p>
          <a:p>
            <a:endParaRPr lang="en-US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9" name="Rectangle 9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79248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Laboratory Diagnosis: </a:t>
            </a:r>
            <a:b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Group B </a:t>
            </a:r>
            <a:r>
              <a:rPr lang="en-US" altLang="en-US" dirty="0" err="1">
                <a:solidFill>
                  <a:schemeClr val="accent1">
                    <a:lumMod val="75000"/>
                  </a:schemeClr>
                </a:solidFill>
                <a:latin typeface="Symbol" pitchFamily="18" charset="2"/>
              </a:rPr>
              <a:t>b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-Hemolytic Streptococcus</a:t>
            </a:r>
            <a:r>
              <a:rPr lang="en-US" altLang="en-US" dirty="0">
                <a:solidFill>
                  <a:schemeClr val="accent4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61450" name="Rectangle 10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1752600"/>
            <a:ext cx="6400800" cy="4057650"/>
          </a:xfrm>
        </p:spPr>
        <p:txBody>
          <a:bodyPr>
            <a:normAutofit/>
          </a:bodyPr>
          <a:lstStyle/>
          <a:p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Colony morphology</a:t>
            </a:r>
          </a:p>
          <a:p>
            <a:pPr lvl="1"/>
            <a:r>
              <a:rPr lang="en-US" altLang="en-US" sz="2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Grayish-white, </a:t>
            </a:r>
            <a:r>
              <a:rPr lang="en-US" altLang="en-US" sz="24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mucoid</a:t>
            </a:r>
            <a:r>
              <a:rPr lang="en-US" altLang="en-US" sz="2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creamy, narrow zone of b-</a:t>
            </a:r>
            <a:r>
              <a:rPr lang="en-US" altLang="en-US" sz="24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hemolysis</a:t>
            </a:r>
            <a:endParaRPr lang="en-US" altLang="en-US" sz="24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Presumptive Identification tests</a:t>
            </a:r>
          </a:p>
          <a:p>
            <a:pPr lvl="1"/>
            <a:r>
              <a:rPr lang="en-US" alt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Catalase</a:t>
            </a:r>
            <a:r>
              <a:rPr lang="en-US" altLang="en-US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-negative</a:t>
            </a:r>
            <a:endParaRPr lang="en-US" altLang="en-US" sz="24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609600"/>
            <a:ext cx="7772400" cy="838200"/>
          </a:xfrm>
        </p:spPr>
        <p:txBody>
          <a:bodyPr>
            <a:normAutofit fontScale="90000"/>
          </a:bodyPr>
          <a:lstStyle/>
          <a:p>
            <a:r>
              <a:rPr lang="en-US" altLang="en-US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en-US" altLang="en-US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altLang="en-US" i="1" dirty="0" err="1" smtClean="0">
                <a:solidFill>
                  <a:schemeClr val="accent4">
                    <a:lumMod val="50000"/>
                  </a:schemeClr>
                </a:solidFill>
              </a:rPr>
              <a:t>Enterococcus</a:t>
            </a:r>
            <a:r>
              <a:rPr lang="en-US" altLang="en-US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altLang="en-US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endParaRPr lang="en-US" alt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847850"/>
            <a:ext cx="6858000" cy="4171950"/>
          </a:xfrm>
        </p:spPr>
        <p:txBody>
          <a:bodyPr/>
          <a:lstStyle/>
          <a:p>
            <a:r>
              <a:rPr kumimoji="0" lang="en-US" altLang="en-US" dirty="0">
                <a:solidFill>
                  <a:schemeClr val="accent4">
                    <a:lumMod val="50000"/>
                  </a:schemeClr>
                </a:solidFill>
              </a:rPr>
              <a:t>Members of the gut flora</a:t>
            </a:r>
          </a:p>
          <a:p>
            <a:r>
              <a:rPr kumimoji="0" lang="en-US" altLang="en-US" dirty="0">
                <a:solidFill>
                  <a:schemeClr val="accent4">
                    <a:lumMod val="50000"/>
                  </a:schemeClr>
                </a:solidFill>
              </a:rPr>
              <a:t>Associated infections</a:t>
            </a:r>
          </a:p>
          <a:p>
            <a:pPr lvl="1"/>
            <a:r>
              <a:rPr kumimoji="0" lang="en-US" altLang="en-US" sz="3200" dirty="0" err="1" smtClean="0">
                <a:solidFill>
                  <a:schemeClr val="accent4">
                    <a:lumMod val="50000"/>
                  </a:schemeClr>
                </a:solidFill>
              </a:rPr>
              <a:t>Bacteremia</a:t>
            </a:r>
            <a:endParaRPr kumimoji="0" lang="en-US" altLang="en-US" sz="3200" dirty="0">
              <a:solidFill>
                <a:schemeClr val="accent4">
                  <a:lumMod val="50000"/>
                </a:schemeClr>
              </a:solidFill>
            </a:endParaRPr>
          </a:p>
          <a:p>
            <a:pPr lvl="1"/>
            <a:r>
              <a:rPr kumimoji="0" lang="en-US" altLang="en-US" sz="3200" dirty="0">
                <a:solidFill>
                  <a:schemeClr val="accent4">
                    <a:lumMod val="50000"/>
                  </a:schemeClr>
                </a:solidFill>
              </a:rPr>
              <a:t>Urinary tract infections</a:t>
            </a:r>
          </a:p>
          <a:p>
            <a:pPr lvl="1"/>
            <a:r>
              <a:rPr kumimoji="0" lang="en-US" altLang="en-US" sz="3200" dirty="0">
                <a:solidFill>
                  <a:schemeClr val="accent4">
                    <a:lumMod val="50000"/>
                  </a:schemeClr>
                </a:solidFill>
              </a:rPr>
              <a:t>Wound infections</a:t>
            </a:r>
          </a:p>
          <a:p>
            <a:pPr lvl="1"/>
            <a:r>
              <a:rPr kumimoji="0" lang="en-US" altLang="en-US" sz="3200" dirty="0" err="1">
                <a:solidFill>
                  <a:schemeClr val="accent4">
                    <a:lumMod val="50000"/>
                  </a:schemeClr>
                </a:solidFill>
              </a:rPr>
              <a:t>Endocarditis</a:t>
            </a:r>
            <a:endParaRPr kumimoji="0" lang="en-US" altLang="en-US" sz="3200" dirty="0">
              <a:solidFill>
                <a:schemeClr val="accent4">
                  <a:lumMod val="50000"/>
                </a:schemeClr>
              </a:solidFill>
            </a:endParaRPr>
          </a:p>
          <a:p>
            <a:pPr lvl="1"/>
            <a:endParaRPr lang="en-US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</a:rPr>
              <a:t>Peptostreptococci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Normal flora of skin, mouth, intestine &amp; vagina</a:t>
            </a:r>
          </a:p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Puerperal sepsis, skin &amp; soft tissue infections &amp; brain </a:t>
            </a:r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</a:rPr>
              <a:t>abcesses</a:t>
            </a:r>
            <a:endParaRPr lang="en-US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b="1" i="1" dirty="0" smtClean="0">
                <a:solidFill>
                  <a:schemeClr val="accent4">
                    <a:lumMod val="50000"/>
                  </a:schemeClr>
                </a:solidFill>
              </a:rPr>
              <a:t>Necrotizing lesions-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necrotizing </a:t>
            </a:r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</a:rPr>
              <a:t>fascitis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,   </a:t>
            </a:r>
          </a:p>
          <a:p>
            <a:pPr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           necrotizing </a:t>
            </a:r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</a:rPr>
              <a:t>pneumonitis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  <a:p>
            <a:r>
              <a:rPr lang="en-US" b="1" i="1" dirty="0" err="1" smtClean="0">
                <a:solidFill>
                  <a:schemeClr val="accent4">
                    <a:lumMod val="50000"/>
                  </a:schemeClr>
                </a:solidFill>
              </a:rPr>
              <a:t>Meleneys</a:t>
            </a:r>
            <a:r>
              <a:rPr lang="en-US" b="1" i="1" dirty="0" smtClean="0">
                <a:solidFill>
                  <a:schemeClr val="accent4">
                    <a:lumMod val="50000"/>
                  </a:schemeClr>
                </a:solidFill>
              </a:rPr>
              <a:t> gangrene-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rare infection of </a:t>
            </a:r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</a:rPr>
              <a:t>superfical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 fascia.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CULTURE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37ºC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Grow in media containing carbohydrate or enriched with blood or serum.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NB – granular turbidity.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Blood agar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Small, .5-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Imm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,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circular ,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semi transparent,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low convex, 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clear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haemolysis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Selective media</a:t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79080" cy="4800600"/>
          </a:xfrm>
        </p:spPr>
        <p:txBody>
          <a:bodyPr/>
          <a:lstStyle/>
          <a:p>
            <a:r>
              <a:rPr lang="sv-SE" b="1" dirty="0" smtClean="0">
                <a:solidFill>
                  <a:schemeClr val="accent1">
                    <a:lumMod val="75000"/>
                  </a:schemeClr>
                </a:solidFill>
              </a:rPr>
              <a:t>Mannitol salt agar</a:t>
            </a:r>
            <a: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  <a:t> or </a:t>
            </a:r>
            <a:r>
              <a:rPr lang="sv-SE" b="1" dirty="0" smtClean="0">
                <a:solidFill>
                  <a:schemeClr val="accent1">
                    <a:lumMod val="75000"/>
                  </a:schemeClr>
                </a:solidFill>
              </a:rPr>
              <a:t>MSA</a:t>
            </a:r>
            <a: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  <a:t> </a:t>
            </a:r>
          </a:p>
          <a:p>
            <a: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  <a:t>Crystal voilet blood agar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19</TotalTime>
  <Words>2310</Words>
  <Application>Microsoft Office PowerPoint</Application>
  <PresentationFormat>On-screen Show (4:3)</PresentationFormat>
  <Paragraphs>411</Paragraphs>
  <Slides>69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7" baseType="lpstr">
      <vt:lpstr>Arial</vt:lpstr>
      <vt:lpstr>Arial Rounded MT Bold</vt:lpstr>
      <vt:lpstr>Bernard MT Condensed</vt:lpstr>
      <vt:lpstr>Calibri</vt:lpstr>
      <vt:lpstr>Franklin Gothic Book</vt:lpstr>
      <vt:lpstr>Symbol</vt:lpstr>
      <vt:lpstr>Times New Roman</vt:lpstr>
      <vt:lpstr>Crop</vt:lpstr>
      <vt:lpstr>streptococcus</vt:lpstr>
      <vt:lpstr>streptococcus</vt:lpstr>
      <vt:lpstr>CLASSIFICATION </vt:lpstr>
      <vt:lpstr>groups</vt:lpstr>
      <vt:lpstr>LANCEFIELD CLASSIFICATION</vt:lpstr>
      <vt:lpstr>Group A streptococcus</vt:lpstr>
      <vt:lpstr>CULTURE</vt:lpstr>
      <vt:lpstr>Blood agar </vt:lpstr>
      <vt:lpstr>Selective media </vt:lpstr>
      <vt:lpstr>Resistance </vt:lpstr>
      <vt:lpstr>Virulence factors </vt:lpstr>
      <vt:lpstr>PowerPoint Presentation</vt:lpstr>
      <vt:lpstr>Extracellular toxins and enzymes</vt:lpstr>
      <vt:lpstr>Cont…</vt:lpstr>
      <vt:lpstr>Pathogenesis and clinical pictures</vt:lpstr>
      <vt:lpstr>Pathogenesis </vt:lpstr>
      <vt:lpstr>PowerPoint Presentation</vt:lpstr>
      <vt:lpstr> Less Common: </vt:lpstr>
      <vt:lpstr>Erysipelas  </vt:lpstr>
      <vt:lpstr>Diseases--The non-invasive infections </vt:lpstr>
      <vt:lpstr>Strep Throat</vt:lpstr>
      <vt:lpstr>PowerPoint Presentation</vt:lpstr>
      <vt:lpstr>Scarlet fever </vt:lpstr>
      <vt:lpstr>Impetigo</vt:lpstr>
      <vt:lpstr>Cellulitus</vt:lpstr>
      <vt:lpstr>The invasive infections</vt:lpstr>
      <vt:lpstr>Necrotizing fasciitis</vt:lpstr>
      <vt:lpstr>Streptococcal Bacteremia</vt:lpstr>
      <vt:lpstr>Streptococcal toxic shock syndrome</vt:lpstr>
      <vt:lpstr> Sequelae  </vt:lpstr>
      <vt:lpstr> Sequelae </vt:lpstr>
      <vt:lpstr>PANDAS</vt:lpstr>
      <vt:lpstr> The proposed link between infection and these disorders  </vt:lpstr>
      <vt:lpstr>Guttate psoriasis </vt:lpstr>
      <vt:lpstr>Guttate psoriasis</vt:lpstr>
      <vt:lpstr>POST STREPTOCOCCAL REACTIVE ARTHRITIS</vt:lpstr>
      <vt:lpstr>Rheumatic fever (RF)</vt:lpstr>
      <vt:lpstr>Pathogenesis </vt:lpstr>
      <vt:lpstr>Ag cross reaction </vt:lpstr>
      <vt:lpstr>ARF Pathogenesis: </vt:lpstr>
      <vt:lpstr>2 weeks Post-infection:RF</vt:lpstr>
      <vt:lpstr>Jone’s Criteria: </vt:lpstr>
      <vt:lpstr>Migratory polyarthritis  </vt:lpstr>
      <vt:lpstr>SUBCUTANEOUS NODULES</vt:lpstr>
      <vt:lpstr>ERYTHEMA MARGINATUM</vt:lpstr>
      <vt:lpstr> Uveitis</vt:lpstr>
      <vt:lpstr>Sydenham chorea/ St.Vitus dance</vt:lpstr>
      <vt:lpstr>Diagnosis: </vt:lpstr>
      <vt:lpstr>Difference between PSRA &amp; ARF</vt:lpstr>
      <vt:lpstr>Rheumatic heart disease (RHD)</vt:lpstr>
      <vt:lpstr>Morphology: </vt:lpstr>
      <vt:lpstr>ARHD- Aschoff bodies or Rheumatic granuloma: </vt:lpstr>
      <vt:lpstr>Pancarditis: </vt:lpstr>
      <vt:lpstr>Chronic Rheumatic Heart Disease: </vt:lpstr>
      <vt:lpstr>Button hole Stenoses </vt:lpstr>
      <vt:lpstr>Functional Consequences: </vt:lpstr>
      <vt:lpstr>Symptoms of RHD </vt:lpstr>
      <vt:lpstr>HEART VALVES: </vt:lpstr>
      <vt:lpstr>HEART VALVES:  Complications   </vt:lpstr>
      <vt:lpstr>Post Streptococcal Glomerulo nephritis</vt:lpstr>
      <vt:lpstr>PATHOGENESIS</vt:lpstr>
      <vt:lpstr>PATHOLOGY</vt:lpstr>
      <vt:lpstr>Laboratory investigation </vt:lpstr>
      <vt:lpstr>Group B b-Hemolytic Streptococcus </vt:lpstr>
      <vt:lpstr>invasive diseases</vt:lpstr>
      <vt:lpstr>PowerPoint Presentation</vt:lpstr>
      <vt:lpstr>Laboratory Diagnosis:  Group B b-Hemolytic Streptococcus </vt:lpstr>
      <vt:lpstr> Enterococcus  </vt:lpstr>
      <vt:lpstr>Peptostreptococci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Dept.Of Pathology</dc:creator>
  <cp:lastModifiedBy>Lib Lab One</cp:lastModifiedBy>
  <cp:revision>6</cp:revision>
  <dcterms:created xsi:type="dcterms:W3CDTF">2019-05-19T05:58:05Z</dcterms:created>
  <dcterms:modified xsi:type="dcterms:W3CDTF">2019-09-23T10:51:23Z</dcterms:modified>
</cp:coreProperties>
</file>