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01691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6700" dirty="0" smtClean="0"/>
              <a:t>CHAPTER XVII</a:t>
            </a:r>
            <a:br>
              <a:rPr lang="en-US" sz="6700" dirty="0" smtClean="0"/>
            </a:br>
            <a:r>
              <a:rPr lang="en-US" sz="6700" b="1" dirty="0" smtClean="0"/>
              <a:t>SUSCEPTIBILITY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smtClean="0"/>
              <a:t/>
            </a:r>
            <a:br>
              <a:rPr lang="en-US" sz="2700" smtClean="0"/>
            </a:br>
            <a:r>
              <a:rPr lang="en-US" sz="2700" smtClean="0"/>
              <a:t/>
            </a:r>
            <a:br>
              <a:rPr lang="en-US" sz="2700" smtClean="0"/>
            </a:br>
            <a:r>
              <a:rPr lang="en-US" sz="2700"/>
              <a:t/>
            </a:r>
            <a:br>
              <a:rPr lang="en-US" sz="2700"/>
            </a:br>
            <a:r>
              <a:rPr lang="en-US" sz="2700" smtClean="0"/>
              <a:t/>
            </a:r>
            <a:br>
              <a:rPr lang="en-US" sz="2700" smtClean="0"/>
            </a:br>
            <a:r>
              <a:rPr lang="en-US" sz="2700"/>
              <a:t/>
            </a:r>
            <a:br>
              <a:rPr lang="en-US" sz="2700"/>
            </a:br>
            <a:r>
              <a:rPr lang="en-US" sz="2700" smtClean="0"/>
              <a:t/>
            </a:r>
            <a:br>
              <a:rPr lang="en-US" sz="2700" smtClean="0"/>
            </a:br>
            <a:r>
              <a:rPr lang="en-US" sz="2700" smtClean="0"/>
              <a:t>Prof</a:t>
            </a:r>
            <a:r>
              <a:rPr lang="en-US" sz="2700" dirty="0" smtClean="0"/>
              <a:t>. Dr. Manoj Narayan V </a:t>
            </a:r>
            <a:br>
              <a:rPr lang="en-US" sz="2700" dirty="0" smtClean="0"/>
            </a:br>
            <a:r>
              <a:rPr lang="en-US" sz="2700" dirty="0" smtClean="0"/>
              <a:t>Department of Organon of Medicine</a:t>
            </a:r>
            <a:br>
              <a:rPr lang="en-US" sz="2700" dirty="0" smtClean="0"/>
            </a:br>
            <a:r>
              <a:rPr lang="en-US" sz="2700" dirty="0" smtClean="0"/>
              <a:t>Sarada Krishna Homeopathic Medical College, Kulasekharam  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3657600" y="7315200"/>
            <a:ext cx="4343400" cy="2286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circumstances and environment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Certain flora </a:t>
            </a:r>
            <a:r>
              <a:rPr lang="en-US" dirty="0" smtClean="0"/>
              <a:t>develop fully only in certain </a:t>
            </a:r>
            <a:r>
              <a:rPr lang="en-US" b="1" dirty="0" smtClean="0"/>
              <a:t>altitudes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 The trees in the open </a:t>
            </a:r>
            <a:r>
              <a:rPr lang="en-US" dirty="0" smtClean="0"/>
              <a:t>show the constant effect of pressure from </a:t>
            </a:r>
            <a:r>
              <a:rPr lang="en-US" b="1" dirty="0" smtClean="0"/>
              <a:t>prevailing winds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Then </a:t>
            </a:r>
            <a:r>
              <a:rPr lang="en-US" b="1" dirty="0" smtClean="0"/>
              <a:t>Mr. J. H. Hale </a:t>
            </a:r>
            <a:r>
              <a:rPr lang="en-US" dirty="0" smtClean="0"/>
              <a:t>discovered that </a:t>
            </a:r>
            <a:r>
              <a:rPr lang="en-US" b="1" dirty="0" smtClean="0"/>
              <a:t>peaches </a:t>
            </a:r>
            <a:r>
              <a:rPr lang="en-US" dirty="0" smtClean="0"/>
              <a:t>thrive only in soil rich in </a:t>
            </a:r>
            <a:r>
              <a:rPr lang="en-US" b="1" dirty="0" smtClean="0"/>
              <a:t>potash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polar bear</a:t>
            </a:r>
          </a:p>
          <a:p>
            <a:r>
              <a:rPr lang="en-US" b="1" dirty="0" smtClean="0"/>
              <a:t>Bengal tiger </a:t>
            </a:r>
            <a:r>
              <a:rPr lang="en-US" dirty="0" smtClean="0"/>
              <a:t>thrives in the </a:t>
            </a:r>
            <a:r>
              <a:rPr lang="en-US" b="1" dirty="0" smtClean="0"/>
              <a:t>humidity of the Indian jungles</a:t>
            </a:r>
          </a:p>
          <a:p>
            <a:r>
              <a:rPr lang="en-US" dirty="0" smtClean="0"/>
              <a:t>surface </a:t>
            </a:r>
            <a:r>
              <a:rPr lang="en-US" b="1" dirty="0" smtClean="0"/>
              <a:t>develop peculiarities</a:t>
            </a:r>
          </a:p>
          <a:p>
            <a:r>
              <a:rPr lang="en-US" dirty="0" smtClean="0"/>
              <a:t>they develop a </a:t>
            </a:r>
            <a:r>
              <a:rPr lang="en-US" b="1" dirty="0" smtClean="0"/>
              <a:t>protective immunity against their environmental conditions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susceptibility primarily as the reaction of the organism to external and internal influences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susceptibility to climatic conditions</a:t>
            </a:r>
          </a:p>
          <a:p>
            <a:r>
              <a:rPr lang="en-US" b="1" dirty="0" smtClean="0"/>
              <a:t>power of assimilation and nutrition is one of the phases of susceptibility</a:t>
            </a:r>
          </a:p>
          <a:p>
            <a:r>
              <a:rPr lang="en-US" b="1" dirty="0" smtClean="0"/>
              <a:t>susceptible</a:t>
            </a:r>
            <a:r>
              <a:rPr lang="en-US" dirty="0" smtClean="0"/>
              <a:t> to </a:t>
            </a:r>
            <a:r>
              <a:rPr lang="en-US" b="1" dirty="0" smtClean="0"/>
              <a:t>infection</a:t>
            </a:r>
          </a:p>
          <a:p>
            <a:r>
              <a:rPr lang="en-US" b="1" dirty="0" smtClean="0"/>
              <a:t>making a wonderful proving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susceptibility, </a:t>
            </a:r>
            <a:r>
              <a:rPr lang="en-US" b="1" dirty="0" smtClean="0"/>
              <a:t>an expression of a vacuum in the individual.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b="1" dirty="0" smtClean="0"/>
              <a:t>Contagious diseases thrive in childhood because of the extreme susceptibility of the miasmatic influence</a:t>
            </a:r>
          </a:p>
          <a:p>
            <a:r>
              <a:rPr lang="en-US" b="1" dirty="0" smtClean="0"/>
              <a:t>Susceptibility varies in degree in different patients, and at different times in the same patient</a:t>
            </a:r>
            <a:r>
              <a:rPr lang="en-US" dirty="0" smtClean="0"/>
              <a:t>.</a:t>
            </a:r>
            <a:r>
              <a:rPr lang="en-US" b="1" dirty="0" smtClean="0"/>
              <a:t> Homeopathic application of a remedy </a:t>
            </a:r>
          </a:p>
          <a:p>
            <a:r>
              <a:rPr lang="en-US" b="1" dirty="0" smtClean="0"/>
              <a:t>proving of the remedy</a:t>
            </a:r>
            <a:r>
              <a:rPr lang="en-US" dirty="0" smtClean="0"/>
              <a:t> on a healthy individuals because in a proving the remedy produces </a:t>
            </a:r>
            <a:r>
              <a:rPr lang="en-US" b="1" dirty="0" smtClean="0"/>
              <a:t>an artificial susceptibility similar to the susceptibility of the sick individua</a:t>
            </a:r>
            <a:r>
              <a:rPr lang="en-US" dirty="0" smtClean="0"/>
              <a:t>l. </a:t>
            </a:r>
          </a:p>
          <a:p>
            <a:r>
              <a:rPr lang="en-US" dirty="0" smtClean="0"/>
              <a:t>The application of the homeopathic remedy </a:t>
            </a:r>
            <a:r>
              <a:rPr lang="en-US" b="1" dirty="0" smtClean="0"/>
              <a:t>in sickness satisfies this natural susceptibility.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susceptibility is greatly accentuated in sickness</a:t>
            </a:r>
            <a:br>
              <a:rPr lang="en-US" b="1" dirty="0" smtClean="0"/>
            </a:br>
            <a:r>
              <a:rPr lang="en-US" b="1" dirty="0" smtClean="0"/>
              <a:t> the similar </a:t>
            </a:r>
            <a:r>
              <a:rPr lang="en-US" b="1" dirty="0" err="1" smtClean="0"/>
              <a:t>potentized</a:t>
            </a:r>
            <a:r>
              <a:rPr lang="en-US" b="1" dirty="0" smtClean="0"/>
              <a:t> remedy is always stronger than the susceptibility so that it fully satisfies the morbid condition.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greatest susceptibility is manifest in the most similar</a:t>
            </a:r>
            <a:r>
              <a:rPr lang="en-US" dirty="0" smtClean="0"/>
              <a:t>; in order words, the </a:t>
            </a:r>
            <a:r>
              <a:rPr lang="en-US" b="1" i="1" dirty="0" err="1" smtClean="0"/>
              <a:t>simillimum</a:t>
            </a:r>
            <a:endParaRPr lang="en-US" b="1" i="1" dirty="0" smtClean="0"/>
          </a:p>
          <a:p>
            <a:r>
              <a:rPr lang="en-US" b="1" dirty="0" smtClean="0"/>
              <a:t>health</a:t>
            </a:r>
            <a:r>
              <a:rPr lang="en-US" dirty="0" smtClean="0"/>
              <a:t> we live and act and resist without knowing it. In </a:t>
            </a:r>
            <a:r>
              <a:rPr lang="en-US" b="1" dirty="0" smtClean="0"/>
              <a:t>disease</a:t>
            </a:r>
            <a:r>
              <a:rPr lang="en-US" dirty="0" smtClean="0"/>
              <a:t> we live but suffer; and know </a:t>
            </a:r>
            <a:r>
              <a:rPr lang="en-US" i="1" dirty="0" err="1" smtClean="0"/>
              <a:t>ourself</a:t>
            </a:r>
            <a:r>
              <a:rPr lang="en-US" dirty="0" smtClean="0"/>
              <a:t> in conscious or unconscious exaggeration.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never to use any agent </a:t>
            </a:r>
            <a:r>
              <a:rPr lang="en-US" dirty="0" smtClean="0"/>
              <a:t>or anything of any nature, or to adopt any procedure, that would in the least diminish or destroy this </a:t>
            </a:r>
            <a:r>
              <a:rPr lang="en-US" b="1" dirty="0" smtClean="0"/>
              <a:t>power of susceptibility </a:t>
            </a:r>
            <a:r>
              <a:rPr lang="en-US" dirty="0" smtClean="0"/>
              <a:t>and the reaction of the organism in its normal manner. </a:t>
            </a:r>
          </a:p>
          <a:p>
            <a:r>
              <a:rPr lang="en-US" dirty="0" smtClean="0"/>
              <a:t>Upon this </a:t>
            </a:r>
            <a:r>
              <a:rPr lang="en-US" b="1" dirty="0" smtClean="0"/>
              <a:t>normal susceptibility </a:t>
            </a:r>
            <a:r>
              <a:rPr lang="en-US" dirty="0" smtClean="0"/>
              <a:t>and reaction depends the </a:t>
            </a:r>
            <a:r>
              <a:rPr lang="en-US" b="1" dirty="0" smtClean="0"/>
              <a:t>status of health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do anything to diminish or destroy the normal reaction is not the province of a physician; rather it is the province of the </a:t>
            </a:r>
            <a:r>
              <a:rPr lang="en-US" b="1" dirty="0" smtClean="0"/>
              <a:t>physician to conserve natural susceptibility</a:t>
            </a:r>
            <a:r>
              <a:rPr lang="en-US" dirty="0" smtClean="0"/>
              <a:t>, for without a recognition of this power all our efforts as physicians would be worthless.</a:t>
            </a:r>
          </a:p>
          <a:p>
            <a:r>
              <a:rPr lang="en-US" dirty="0" smtClean="0"/>
              <a:t> It is just as much the province of the physician to exercise conservation of </a:t>
            </a:r>
            <a:r>
              <a:rPr lang="en-US" b="1" dirty="0" smtClean="0"/>
              <a:t>susceptibility</a:t>
            </a:r>
            <a:r>
              <a:rPr lang="en-US" dirty="0" smtClean="0"/>
              <a:t> in the organism that it may act </a:t>
            </a:r>
            <a:r>
              <a:rPr lang="en-US" b="1" dirty="0" smtClean="0"/>
              <a:t>defensively</a:t>
            </a:r>
            <a:r>
              <a:rPr lang="en-US" dirty="0" smtClean="0"/>
              <a:t> against a toxin, contagion or infection, as it is to have this susceptibility react </a:t>
            </a:r>
            <a:r>
              <a:rPr lang="en-US" b="1" dirty="0" smtClean="0"/>
              <a:t>constructively</a:t>
            </a:r>
            <a:r>
              <a:rPr lang="en-US" dirty="0" smtClean="0"/>
              <a:t> to food and drink or to the curative remedy. Again, it is just as natural and important for the organism to react pathogenically to the size and power of a dose of poison as it is for it to react to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.</a:t>
            </a:r>
            <a:r>
              <a:rPr lang="en-US" dirty="0" smtClean="0"/>
              <a:t> When such procedures are adopted on any other basis than symptom similarity, the results are either </a:t>
            </a:r>
            <a:r>
              <a:rPr lang="en-US" b="1" dirty="0" smtClean="0"/>
              <a:t>palliative or suppressive Total destruction of the reactivity of the body means death</a:t>
            </a:r>
            <a:r>
              <a:rPr lang="en-US" dirty="0" smtClean="0"/>
              <a:t>. Partial destruction or serious impairment may render the patient a </a:t>
            </a:r>
            <a:r>
              <a:rPr lang="en-US" b="1" dirty="0" smtClean="0"/>
              <a:t>chronic invalid</a:t>
            </a:r>
            <a:r>
              <a:rPr lang="en-US" dirty="0" smtClean="0"/>
              <a:t> with impossibility of cure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of antiseptics</a:t>
            </a:r>
          </a:p>
          <a:p>
            <a:r>
              <a:rPr lang="en-US" b="1" dirty="0" smtClean="0"/>
              <a:t>Increase of fever </a:t>
            </a:r>
          </a:p>
          <a:p>
            <a:r>
              <a:rPr lang="en-US" b="1" dirty="0" smtClean="0"/>
              <a:t>Inherited</a:t>
            </a:r>
          </a:p>
          <a:p>
            <a:r>
              <a:rPr lang="en-US" b="1" dirty="0" smtClean="0"/>
              <a:t>the susceptibilities of whole families toward certain types of diseases</a:t>
            </a:r>
            <a:r>
              <a:rPr lang="en-US" dirty="0" smtClean="0"/>
              <a:t>.</a:t>
            </a:r>
          </a:p>
          <a:p>
            <a:r>
              <a:rPr lang="en-US" b="1" smtClean="0"/>
              <a:t>certain racial groups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379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Apex</vt:lpstr>
      <vt:lpstr>       CHAPTER XVII SUSCEPTIBILITY         Prof. Dr. Manoj Narayan V  Department of Organon of Medicine Sarada Krishna Homeopathic Medical College, Kulasekharam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XVII SUSCEPTIBILITY</dc:title>
  <dc:creator>ORGANON OF MEDICINE</dc:creator>
  <cp:lastModifiedBy>Lib Lab One</cp:lastModifiedBy>
  <cp:revision>8</cp:revision>
  <dcterms:created xsi:type="dcterms:W3CDTF">2006-08-16T00:00:00Z</dcterms:created>
  <dcterms:modified xsi:type="dcterms:W3CDTF">2021-02-02T04:34:35Z</dcterms:modified>
</cp:coreProperties>
</file>