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78" r:id="rId4"/>
    <p:sldId id="258" r:id="rId5"/>
    <p:sldId id="279" r:id="rId6"/>
    <p:sldId id="259" r:id="rId7"/>
    <p:sldId id="280" r:id="rId8"/>
    <p:sldId id="260" r:id="rId9"/>
    <p:sldId id="261" r:id="rId10"/>
    <p:sldId id="262" r:id="rId11"/>
    <p:sldId id="263" r:id="rId12"/>
    <p:sldId id="264" r:id="rId13"/>
    <p:sldId id="265" r:id="rId14"/>
    <p:sldId id="281" r:id="rId15"/>
    <p:sldId id="266" r:id="rId16"/>
    <p:sldId id="269" r:id="rId17"/>
    <p:sldId id="270" r:id="rId18"/>
    <p:sldId id="272" r:id="rId19"/>
    <p:sldId id="273" r:id="rId20"/>
    <p:sldId id="274"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580A59B-2CA6-413E-8F6C-6A2CAF8F128A}" type="datetimeFigureOut">
              <a:rPr lang="en-US" smtClean="0"/>
              <a:t>11/14/2021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BBD43A9-48BA-4F57-B52F-9785F6B7851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80A59B-2CA6-413E-8F6C-6A2CAF8F128A}"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D43A9-48BA-4F57-B52F-9785F6B785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580A59B-2CA6-413E-8F6C-6A2CAF8F128A}" type="datetimeFigureOut">
              <a:rPr lang="en-US" smtClean="0"/>
              <a:t>11/14/2021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BBD43A9-48BA-4F57-B52F-9785F6B785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80A59B-2CA6-413E-8F6C-6A2CAF8F128A}"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BBD43A9-48BA-4F57-B52F-9785F6B78510}"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580A59B-2CA6-413E-8F6C-6A2CAF8F128A}" type="datetimeFigureOut">
              <a:rPr lang="en-US" smtClean="0"/>
              <a:t>11/14/2021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BBD43A9-48BA-4F57-B52F-9785F6B7851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580A59B-2CA6-413E-8F6C-6A2CAF8F128A}" type="datetimeFigureOut">
              <a:rPr lang="en-US" smtClean="0"/>
              <a:t>11/14/2021</a:t>
            </a:fld>
            <a:endParaRPr lang="en-US"/>
          </a:p>
        </p:txBody>
      </p:sp>
      <p:sp>
        <p:nvSpPr>
          <p:cNvPr id="10" name="Slide Number Placeholder 9"/>
          <p:cNvSpPr>
            <a:spLocks noGrp="1"/>
          </p:cNvSpPr>
          <p:nvPr>
            <p:ph type="sldNum" sz="quarter" idx="16"/>
          </p:nvPr>
        </p:nvSpPr>
        <p:spPr/>
        <p:txBody>
          <a:bodyPr rtlCol="0"/>
          <a:lstStyle/>
          <a:p>
            <a:fld id="{BBBD43A9-48BA-4F57-B52F-9785F6B78510}"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580A59B-2CA6-413E-8F6C-6A2CAF8F128A}" type="datetimeFigureOut">
              <a:rPr lang="en-US" smtClean="0"/>
              <a:t>11/14/2021</a:t>
            </a:fld>
            <a:endParaRPr lang="en-US"/>
          </a:p>
        </p:txBody>
      </p:sp>
      <p:sp>
        <p:nvSpPr>
          <p:cNvPr id="12" name="Slide Number Placeholder 11"/>
          <p:cNvSpPr>
            <a:spLocks noGrp="1"/>
          </p:cNvSpPr>
          <p:nvPr>
            <p:ph type="sldNum" sz="quarter" idx="16"/>
          </p:nvPr>
        </p:nvSpPr>
        <p:spPr/>
        <p:txBody>
          <a:bodyPr rtlCol="0"/>
          <a:lstStyle/>
          <a:p>
            <a:fld id="{BBBD43A9-48BA-4F57-B52F-9785F6B78510}"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80A59B-2CA6-413E-8F6C-6A2CAF8F128A}"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BBD43A9-48BA-4F57-B52F-9785F6B785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0A59B-2CA6-413E-8F6C-6A2CAF8F128A}"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BBD43A9-48BA-4F57-B52F-9785F6B785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80A59B-2CA6-413E-8F6C-6A2CAF8F128A}"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BBD43A9-48BA-4F57-B52F-9785F6B78510}"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580A59B-2CA6-413E-8F6C-6A2CAF8F128A}" type="datetimeFigureOut">
              <a:rPr lang="en-US" smtClean="0"/>
              <a:t>11/14/2021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BBD43A9-48BA-4F57-B52F-9785F6B78510}"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580A59B-2CA6-413E-8F6C-6A2CAF8F128A}" type="datetimeFigureOut">
              <a:rPr lang="en-US" smtClean="0"/>
              <a:t>11/14/2021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BBD43A9-48BA-4F57-B52F-9785F6B785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838200"/>
            <a:ext cx="6477000" cy="1371600"/>
          </a:xfrm>
        </p:spPr>
        <p:txBody>
          <a:bodyPr>
            <a:normAutofit/>
          </a:bodyPr>
          <a:lstStyle/>
          <a:p>
            <a:r>
              <a:rPr lang="en-US" b="1" i="0" dirty="0" smtClean="0">
                <a:solidFill>
                  <a:srgbClr val="000000"/>
                </a:solidFill>
                <a:effectLst/>
                <a:latin typeface="Times New Roman"/>
              </a:rPr>
              <a:t>SUSCEPTIBILITY</a:t>
            </a:r>
            <a:endParaRPr lang="en-US" dirty="0"/>
          </a:p>
        </p:txBody>
      </p:sp>
      <p:sp>
        <p:nvSpPr>
          <p:cNvPr id="3" name="Subtitle 2"/>
          <p:cNvSpPr>
            <a:spLocks noGrp="1"/>
          </p:cNvSpPr>
          <p:nvPr>
            <p:ph type="subTitle" idx="1"/>
          </p:nvPr>
        </p:nvSpPr>
        <p:spPr>
          <a:xfrm>
            <a:off x="2362200" y="2971801"/>
            <a:ext cx="6705600" cy="2743200"/>
          </a:xfrm>
        </p:spPr>
        <p:txBody>
          <a:bodyPr>
            <a:normAutofit/>
          </a:bodyPr>
          <a:lstStyle/>
          <a:p>
            <a:pPr marL="36576" lvl="0" algn="r">
              <a:spcBef>
                <a:spcPct val="20000"/>
              </a:spcBef>
              <a:buClr>
                <a:srgbClr val="D16349"/>
              </a:buClr>
              <a:buSzPct val="85000"/>
            </a:pPr>
            <a:r>
              <a:rPr lang="en-US" sz="3300" b="1" dirty="0" smtClean="0">
                <a:solidFill>
                  <a:srgbClr val="FFFF00"/>
                </a:solidFill>
                <a:latin typeface="Times New Roman" pitchFamily="18" charset="0"/>
                <a:cs typeface="Times New Roman" pitchFamily="18" charset="0"/>
              </a:rPr>
              <a:t>Dr</a:t>
            </a:r>
            <a:r>
              <a:rPr lang="en-US" sz="3300" b="1" dirty="0">
                <a:solidFill>
                  <a:srgbClr val="FFFF00"/>
                </a:solidFill>
                <a:latin typeface="Times New Roman" pitchFamily="18" charset="0"/>
                <a:cs typeface="Times New Roman" pitchFamily="18" charset="0"/>
              </a:rPr>
              <a:t>. Satheesh M Nair M.D(HOM)</a:t>
            </a:r>
          </a:p>
          <a:p>
            <a:pPr marL="36576" lvl="0" algn="r">
              <a:spcBef>
                <a:spcPct val="20000"/>
              </a:spcBef>
              <a:buClr>
                <a:srgbClr val="D16349"/>
              </a:buClr>
              <a:buSzPct val="85000"/>
            </a:pPr>
            <a:r>
              <a:rPr lang="en-US" sz="3300" b="1" dirty="0">
                <a:solidFill>
                  <a:srgbClr val="FFFF00"/>
                </a:solidFill>
                <a:latin typeface="Times New Roman" pitchFamily="18" charset="0"/>
                <a:cs typeface="Times New Roman" pitchFamily="18" charset="0"/>
              </a:rPr>
              <a:t>Assistant Professor</a:t>
            </a:r>
          </a:p>
          <a:p>
            <a:pPr marL="36576" lvl="0" algn="r">
              <a:spcBef>
                <a:spcPct val="20000"/>
              </a:spcBef>
              <a:buClr>
                <a:srgbClr val="D16349"/>
              </a:buClr>
              <a:buSzPct val="85000"/>
            </a:pPr>
            <a:r>
              <a:rPr lang="en-US" sz="3300" b="1" dirty="0">
                <a:solidFill>
                  <a:srgbClr val="FFFF00"/>
                </a:solidFill>
                <a:latin typeface="Times New Roman" pitchFamily="18" charset="0"/>
                <a:cs typeface="Times New Roman" pitchFamily="18" charset="0"/>
              </a:rPr>
              <a:t>Dept. Of Organon Of Medicine</a:t>
            </a:r>
          </a:p>
          <a:p>
            <a:pPr marL="36576" lvl="0" algn="r">
              <a:spcBef>
                <a:spcPct val="20000"/>
              </a:spcBef>
              <a:buClr>
                <a:srgbClr val="D16349"/>
              </a:buClr>
              <a:buSzPct val="85000"/>
            </a:pPr>
            <a:r>
              <a:rPr lang="en-US" sz="3300" b="1" dirty="0">
                <a:solidFill>
                  <a:srgbClr val="FFFF00"/>
                </a:solidFill>
                <a:latin typeface="Times New Roman" pitchFamily="18" charset="0"/>
                <a:cs typeface="Times New Roman" pitchFamily="18" charset="0"/>
              </a:rPr>
              <a:t>Skhmc, Kulasekharam</a:t>
            </a:r>
          </a:p>
          <a:p>
            <a:endParaRPr lang="en-US"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863727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b="0" i="0" dirty="0" smtClean="0">
                <a:solidFill>
                  <a:srgbClr val="000000"/>
                </a:solidFill>
                <a:effectLst/>
                <a:latin typeface="Times New Roman"/>
              </a:rPr>
              <a:t>  </a:t>
            </a:r>
          </a:p>
          <a:p>
            <a:r>
              <a:rPr lang="en-US" b="1" i="0" dirty="0" smtClean="0">
                <a:solidFill>
                  <a:srgbClr val="FF0000"/>
                </a:solidFill>
                <a:effectLst/>
                <a:latin typeface="Times New Roman"/>
              </a:rPr>
              <a:t>All these reactions have to do with susceptibility.</a:t>
            </a:r>
            <a:endParaRPr lang="en-US" b="1" dirty="0">
              <a:solidFill>
                <a:srgbClr val="FF0000"/>
              </a:solidFill>
            </a:endParaRPr>
          </a:p>
        </p:txBody>
      </p:sp>
    </p:spTree>
    <p:extLst>
      <p:ext uri="{BB962C8B-B14F-4D97-AF65-F5344CB8AC3E}">
        <p14:creationId xmlns:p14="http://schemas.microsoft.com/office/powerpoint/2010/main" val="2528885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0" i="0" dirty="0" smtClean="0">
                <a:solidFill>
                  <a:srgbClr val="000000"/>
                </a:solidFill>
                <a:effectLst/>
                <a:latin typeface="Times New Roman"/>
              </a:rPr>
              <a:t>In analyzing susceptibility, we find it is very largely an expression of a vacuum in the individual. </a:t>
            </a:r>
          </a:p>
          <a:p>
            <a:r>
              <a:rPr lang="en-US" b="0" i="0" dirty="0" smtClean="0">
                <a:solidFill>
                  <a:srgbClr val="000000"/>
                </a:solidFill>
                <a:effectLst/>
                <a:latin typeface="Times New Roman"/>
              </a:rPr>
              <a:t>The vacuum attracts and pulls for the things most needed, that are on the same plane of vibration as the want in the body.</a:t>
            </a:r>
            <a:endParaRPr lang="en-US" dirty="0"/>
          </a:p>
        </p:txBody>
      </p:sp>
    </p:spTree>
    <p:extLst>
      <p:ext uri="{BB962C8B-B14F-4D97-AF65-F5344CB8AC3E}">
        <p14:creationId xmlns:p14="http://schemas.microsoft.com/office/powerpoint/2010/main" val="4240392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b="0" i="0" dirty="0" smtClean="0">
                <a:solidFill>
                  <a:srgbClr val="000000"/>
                </a:solidFill>
                <a:effectLst/>
                <a:latin typeface="Times New Roman"/>
              </a:rPr>
              <a:t>Contagious diseases thrive in childhood because of the extreme susceptibility of the miasmatic influence; this susceptibility has an attractive force which draws to itself the disease which is on the same plane of vibration and which tends to correct this miasmatic deficiency. </a:t>
            </a:r>
          </a:p>
          <a:p>
            <a:r>
              <a:rPr lang="en-US" b="0" i="0" dirty="0" smtClean="0">
                <a:solidFill>
                  <a:srgbClr val="000000"/>
                </a:solidFill>
                <a:effectLst/>
                <a:latin typeface="Times New Roman"/>
              </a:rPr>
              <a:t>After having drawn to itself this order disease manifestation, the child becomes immune to further onslaughts of the same condition; his system has become somewhat cleared by this attraction of what Hahnemann calls a "similar disease" condition.</a:t>
            </a:r>
            <a:endParaRPr lang="en-US" dirty="0"/>
          </a:p>
        </p:txBody>
      </p:sp>
    </p:spTree>
    <p:extLst>
      <p:ext uri="{BB962C8B-B14F-4D97-AF65-F5344CB8AC3E}">
        <p14:creationId xmlns:p14="http://schemas.microsoft.com/office/powerpoint/2010/main" val="3222054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b="0" i="0" dirty="0" smtClean="0">
                <a:solidFill>
                  <a:srgbClr val="000000"/>
                </a:solidFill>
                <a:effectLst/>
                <a:latin typeface="Times New Roman"/>
              </a:rPr>
              <a:t>Susceptibility varies in degree in different patients, and at different times in the same patient.</a:t>
            </a:r>
          </a:p>
          <a:p>
            <a:pPr marL="0" indent="0">
              <a:buNone/>
            </a:pPr>
            <a:r>
              <a:rPr lang="en-US" b="0" i="0" dirty="0" smtClean="0">
                <a:solidFill>
                  <a:srgbClr val="000000"/>
                </a:solidFill>
                <a:effectLst/>
                <a:latin typeface="Times New Roman"/>
              </a:rPr>
              <a:t> </a:t>
            </a:r>
          </a:p>
          <a:p>
            <a:r>
              <a:rPr lang="en-US" b="0" i="0" dirty="0" smtClean="0">
                <a:solidFill>
                  <a:srgbClr val="000000"/>
                </a:solidFill>
                <a:effectLst/>
                <a:latin typeface="Times New Roman"/>
              </a:rPr>
              <a:t>Homoeopathic application of a remedy is an illustration of meeting the susceptibility and filling the vacuum that is present in the sick individual. In other words, the vibrations of the sick individual call aloud for something to meet the need. </a:t>
            </a:r>
          </a:p>
          <a:p>
            <a:pPr marL="0" indent="0">
              <a:buNone/>
            </a:pPr>
            <a:endParaRPr lang="en-US" b="0" i="0" dirty="0" smtClean="0">
              <a:solidFill>
                <a:srgbClr val="000000"/>
              </a:solidFill>
              <a:effectLst/>
              <a:latin typeface="Times New Roman"/>
            </a:endParaRPr>
          </a:p>
          <a:p>
            <a:r>
              <a:rPr lang="en-US" b="0" i="0" dirty="0" smtClean="0">
                <a:solidFill>
                  <a:srgbClr val="000000"/>
                </a:solidFill>
                <a:effectLst/>
                <a:latin typeface="Times New Roman"/>
              </a:rPr>
              <a:t>The proving of the remedy on a healthy individuals because in a proving the remedy produces an artificial susceptibility similar to the susceptibility of the sick individual.</a:t>
            </a:r>
          </a:p>
          <a:p>
            <a:pPr marL="0" indent="0">
              <a:buNone/>
            </a:pPr>
            <a:endParaRPr lang="en-US" dirty="0"/>
          </a:p>
        </p:txBody>
      </p:sp>
    </p:spTree>
    <p:extLst>
      <p:ext uri="{BB962C8B-B14F-4D97-AF65-F5344CB8AC3E}">
        <p14:creationId xmlns:p14="http://schemas.microsoft.com/office/powerpoint/2010/main" val="4207881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lvl="0" algn="just"/>
            <a:r>
              <a:rPr lang="en-US" sz="2800" dirty="0" smtClean="0">
                <a:solidFill>
                  <a:srgbClr val="000000"/>
                </a:solidFill>
                <a:latin typeface="Times New Roman"/>
              </a:rPr>
              <a:t>The </a:t>
            </a:r>
            <a:r>
              <a:rPr lang="en-US" sz="2800" dirty="0">
                <a:solidFill>
                  <a:srgbClr val="000000"/>
                </a:solidFill>
                <a:latin typeface="Times New Roman"/>
              </a:rPr>
              <a:t>indications for a remedy show the susceptibility in a marked degree and the patient will respond, because the similar potentized remedy is always stronger than the susceptibility so that it fully satisfies the morbid condition. This satisfaction is based on a universal law governing the symptomatically similar remedy. </a:t>
            </a:r>
          </a:p>
          <a:p>
            <a:pPr lvl="0" algn="just"/>
            <a:r>
              <a:rPr lang="en-US" sz="2800" dirty="0">
                <a:solidFill>
                  <a:srgbClr val="000000"/>
                </a:solidFill>
                <a:latin typeface="Times New Roman"/>
              </a:rPr>
              <a:t>A patient may be susceptibility to a number of remedies, but the greatest susceptibility is manifest in the most similar; in order words, the </a:t>
            </a:r>
            <a:r>
              <a:rPr lang="en-US" sz="2800" i="1" dirty="0" err="1">
                <a:solidFill>
                  <a:srgbClr val="000000"/>
                </a:solidFill>
                <a:latin typeface="Times New Roman"/>
              </a:rPr>
              <a:t>simillimum</a:t>
            </a:r>
            <a:r>
              <a:rPr lang="en-US" sz="2800" dirty="0">
                <a:solidFill>
                  <a:srgbClr val="000000"/>
                </a:solidFill>
                <a:latin typeface="Times New Roman"/>
              </a:rPr>
              <a:t>. They would be influenced some-what, however, by the nearly similar</a:t>
            </a:r>
            <a:endParaRPr lang="en-US" sz="2800" dirty="0"/>
          </a:p>
        </p:txBody>
      </p:sp>
    </p:spTree>
    <p:extLst>
      <p:ext uri="{BB962C8B-B14F-4D97-AF65-F5344CB8AC3E}">
        <p14:creationId xmlns:p14="http://schemas.microsoft.com/office/powerpoint/2010/main" val="3632070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0" i="0" dirty="0" smtClean="0">
                <a:solidFill>
                  <a:srgbClr val="000000"/>
                </a:solidFill>
                <a:effectLst/>
                <a:latin typeface="Times New Roman"/>
              </a:rPr>
              <a:t>Susceptibility can be increased, diminished or destroyed. It therefore becomes a state of lowered resistance or attraction.</a:t>
            </a:r>
            <a:endParaRPr lang="en-US" dirty="0"/>
          </a:p>
        </p:txBody>
      </p:sp>
    </p:spTree>
    <p:extLst>
      <p:ext uri="{BB962C8B-B14F-4D97-AF65-F5344CB8AC3E}">
        <p14:creationId xmlns:p14="http://schemas.microsoft.com/office/powerpoint/2010/main" val="3462427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Susceptibility in sickness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r>
              <a:rPr lang="en-US" b="0" i="0" dirty="0" smtClean="0">
                <a:solidFill>
                  <a:srgbClr val="000000"/>
                </a:solidFill>
                <a:effectLst/>
                <a:latin typeface="Times New Roman"/>
              </a:rPr>
              <a:t>We must lay particular stress on demanding the conservation of normal susceptibility in the care of the sick, for in sickness susceptibility is exaggerated and we must be very careful to do nothing to impair it, for it is through this exaggerated reaction that we find our clue to the similar remedy. </a:t>
            </a:r>
          </a:p>
          <a:p>
            <a:pPr algn="just"/>
            <a:r>
              <a:rPr lang="en-US" b="0" i="0" dirty="0" smtClean="0">
                <a:solidFill>
                  <a:srgbClr val="000000"/>
                </a:solidFill>
                <a:effectLst/>
                <a:latin typeface="Times New Roman"/>
              </a:rPr>
              <a:t>In sickness it is essential to remember that it is only in the administration of the similar remedy that susceptibility is satisfied. </a:t>
            </a:r>
            <a:endParaRPr lang="en-US" dirty="0"/>
          </a:p>
        </p:txBody>
      </p:sp>
    </p:spTree>
    <p:extLst>
      <p:ext uri="{BB962C8B-B14F-4D97-AF65-F5344CB8AC3E}">
        <p14:creationId xmlns:p14="http://schemas.microsoft.com/office/powerpoint/2010/main" val="3957594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a:r>
              <a:rPr lang="en-US" b="0" i="0" dirty="0" smtClean="0">
                <a:solidFill>
                  <a:srgbClr val="000000"/>
                </a:solidFill>
                <a:effectLst/>
                <a:latin typeface="Times New Roman"/>
              </a:rPr>
              <a:t>Many medicines or preparations are introduced into the organism either by mouth or by injection into the blood stream, that have no basis of similarity to the susceptibility of the patient, and which are therefore destructive to the restoration of normal susceptibility.</a:t>
            </a:r>
          </a:p>
          <a:p>
            <a:pPr algn="just"/>
            <a:r>
              <a:rPr lang="en-US" b="0" i="0" dirty="0" smtClean="0">
                <a:solidFill>
                  <a:srgbClr val="000000"/>
                </a:solidFill>
                <a:effectLst/>
                <a:latin typeface="Times New Roman"/>
              </a:rPr>
              <a:t> When such procedures are adopted on any other basis than symptom similarity, the results are either palliative or suppressive, and the ultimate result it that the patient is worse than before, or complete destruction takes place.</a:t>
            </a:r>
            <a:endParaRPr lang="en-US" dirty="0"/>
          </a:p>
        </p:txBody>
      </p:sp>
    </p:spTree>
    <p:extLst>
      <p:ext uri="{BB962C8B-B14F-4D97-AF65-F5344CB8AC3E}">
        <p14:creationId xmlns:p14="http://schemas.microsoft.com/office/powerpoint/2010/main" val="3199845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0" i="0" dirty="0" smtClean="0">
                <a:solidFill>
                  <a:srgbClr val="000000"/>
                </a:solidFill>
                <a:effectLst/>
                <a:latin typeface="Times New Roman"/>
              </a:rPr>
              <a:t>Total destruction of the reactivity of the body means death. </a:t>
            </a:r>
          </a:p>
          <a:p>
            <a:pPr marL="0" indent="0">
              <a:buNone/>
            </a:pPr>
            <a:endParaRPr lang="en-US" b="0" i="0" dirty="0" smtClean="0">
              <a:solidFill>
                <a:srgbClr val="000000"/>
              </a:solidFill>
              <a:effectLst/>
              <a:latin typeface="Times New Roman"/>
            </a:endParaRPr>
          </a:p>
          <a:p>
            <a:r>
              <a:rPr lang="en-US" b="0" i="0" dirty="0" smtClean="0">
                <a:solidFill>
                  <a:srgbClr val="000000"/>
                </a:solidFill>
                <a:effectLst/>
                <a:latin typeface="Times New Roman"/>
              </a:rPr>
              <a:t>Partial destruction or serious impairment may render the patient a chronic invalid with impossibility of cure.</a:t>
            </a:r>
          </a:p>
          <a:p>
            <a:pPr marL="0" indent="0">
              <a:buNone/>
            </a:pPr>
            <a:endParaRPr lang="en-US" dirty="0"/>
          </a:p>
        </p:txBody>
      </p:sp>
    </p:spTree>
    <p:extLst>
      <p:ext uri="{BB962C8B-B14F-4D97-AF65-F5344CB8AC3E}">
        <p14:creationId xmlns:p14="http://schemas.microsoft.com/office/powerpoint/2010/main" val="1206018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a:solidFill>
                  <a:srgbClr val="000000"/>
                </a:solidFill>
                <a:latin typeface="Times New Roman"/>
              </a:rPr>
              <a:t>T</a:t>
            </a:r>
            <a:r>
              <a:rPr lang="en-US" b="0" i="0" dirty="0" smtClean="0">
                <a:solidFill>
                  <a:srgbClr val="000000"/>
                </a:solidFill>
                <a:effectLst/>
                <a:latin typeface="Times New Roman"/>
              </a:rPr>
              <a:t>hrough the use of antiseptics, which is another means of destroying bacilli, but which at the same time destroys normal susceptibility. The </a:t>
            </a:r>
            <a:r>
              <a:rPr lang="en-US" b="0" i="1" dirty="0" smtClean="0">
                <a:solidFill>
                  <a:srgbClr val="000000"/>
                </a:solidFill>
                <a:effectLst/>
                <a:latin typeface="Times New Roman"/>
              </a:rPr>
              <a:t>Boston Surgical Journal</a:t>
            </a:r>
            <a:r>
              <a:rPr lang="en-US" b="0" i="0" dirty="0" smtClean="0">
                <a:solidFill>
                  <a:srgbClr val="000000"/>
                </a:solidFill>
                <a:effectLst/>
                <a:latin typeface="Times New Roman"/>
              </a:rPr>
              <a:t> has shown that antiseptics used in cases of tonsillitis increase the inflammation, prolong the disease and retard convalescence. </a:t>
            </a:r>
          </a:p>
          <a:p>
            <a:pPr algn="just"/>
            <a:r>
              <a:rPr lang="en-US" b="0" i="0" dirty="0" smtClean="0">
                <a:solidFill>
                  <a:srgbClr val="000000"/>
                </a:solidFill>
                <a:effectLst/>
                <a:latin typeface="Times New Roman"/>
              </a:rPr>
              <a:t>However, in the use of antiseptics other things are not equal, and it is impossible for the body to exert its normal powers of self defence, since its normal susceptibility is lowered. </a:t>
            </a:r>
          </a:p>
        </p:txBody>
      </p:sp>
    </p:spTree>
    <p:extLst>
      <p:ext uri="{BB962C8B-B14F-4D97-AF65-F5344CB8AC3E}">
        <p14:creationId xmlns:p14="http://schemas.microsoft.com/office/powerpoint/2010/main" val="2763082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b="0" i="0" dirty="0" smtClean="0">
                <a:solidFill>
                  <a:srgbClr val="000000"/>
                </a:solidFill>
                <a:effectLst/>
                <a:latin typeface="Times New Roman"/>
              </a:rPr>
              <a:t> Everything that has life is more or less influenced by circumstances and environment.</a:t>
            </a:r>
          </a:p>
          <a:p>
            <a:pPr marL="0" indent="0" algn="just">
              <a:buNone/>
            </a:pPr>
            <a:r>
              <a:rPr lang="en-US" b="0" i="0" dirty="0" smtClean="0">
                <a:solidFill>
                  <a:srgbClr val="000000"/>
                </a:solidFill>
                <a:effectLst/>
                <a:latin typeface="Times New Roman"/>
              </a:rPr>
              <a:t> </a:t>
            </a:r>
          </a:p>
          <a:p>
            <a:pPr algn="just"/>
            <a:r>
              <a:rPr lang="en-US" b="0" i="0" dirty="0" smtClean="0">
                <a:solidFill>
                  <a:srgbClr val="000000"/>
                </a:solidFill>
                <a:effectLst/>
                <a:latin typeface="Times New Roman"/>
              </a:rPr>
              <a:t>This is true in the natural growth and development of the vegetable kingdom. Certain flora develop fully only in certain altitudes and when swept by the constant moisture of the ocean; they will take on an entirely different form under other circumstances and environment.</a:t>
            </a:r>
          </a:p>
          <a:p>
            <a:pPr marL="0" indent="0" algn="just">
              <a:buNone/>
            </a:pPr>
            <a:r>
              <a:rPr lang="en-US" b="0" i="0" dirty="0" smtClean="0">
                <a:solidFill>
                  <a:srgbClr val="000000"/>
                </a:solidFill>
                <a:effectLst/>
                <a:latin typeface="Times New Roman"/>
              </a:rPr>
              <a:t> </a:t>
            </a:r>
            <a:endParaRPr lang="en-US" dirty="0"/>
          </a:p>
        </p:txBody>
      </p:sp>
    </p:spTree>
    <p:extLst>
      <p:ext uri="{BB962C8B-B14F-4D97-AF65-F5344CB8AC3E}">
        <p14:creationId xmlns:p14="http://schemas.microsoft.com/office/powerpoint/2010/main" val="1552195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a:solidFill>
                  <a:srgbClr val="000000"/>
                </a:solidFill>
                <a:latin typeface="Times New Roman"/>
              </a:rPr>
              <a:t>T</a:t>
            </a:r>
            <a:r>
              <a:rPr lang="en-US" b="0" i="0" dirty="0" smtClean="0">
                <a:solidFill>
                  <a:srgbClr val="000000"/>
                </a:solidFill>
                <a:effectLst/>
                <a:latin typeface="Times New Roman"/>
              </a:rPr>
              <a:t>he lack of the applied similar remedy, the susceptibility is not met; therefore Nature steps in with the laws of susceptibility and an influence is attracted which blooms forth as an infectious or contagious disease, so as to most fully satisfy this susceptibility. </a:t>
            </a:r>
          </a:p>
          <a:p>
            <a:r>
              <a:rPr lang="en-US" b="0" i="0" dirty="0" smtClean="0">
                <a:solidFill>
                  <a:srgbClr val="000000"/>
                </a:solidFill>
                <a:effectLst/>
                <a:latin typeface="Times New Roman"/>
              </a:rPr>
              <a:t>When the susceptibility of this particular state has once been satisfied by an expression of the similar condition, a partial cure has taken place and they can no more develop the reaction to a similar infection.</a:t>
            </a:r>
            <a:endParaRPr lang="en-US" dirty="0"/>
          </a:p>
        </p:txBody>
      </p:sp>
    </p:spTree>
    <p:extLst>
      <p:ext uri="{BB962C8B-B14F-4D97-AF65-F5344CB8AC3E}">
        <p14:creationId xmlns:p14="http://schemas.microsoft.com/office/powerpoint/2010/main" val="4265479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b="0" i="0" dirty="0" smtClean="0">
                <a:solidFill>
                  <a:srgbClr val="000000"/>
                </a:solidFill>
                <a:effectLst/>
                <a:latin typeface="Times New Roman"/>
              </a:rPr>
              <a:t>Thus we see that susceptibility and reaction are basic principles, and are very closely allied to the problems of immunization.</a:t>
            </a:r>
          </a:p>
          <a:p>
            <a:r>
              <a:rPr lang="en-US" b="0" i="0" dirty="0" smtClean="0">
                <a:solidFill>
                  <a:srgbClr val="000000"/>
                </a:solidFill>
                <a:effectLst/>
                <a:latin typeface="Times New Roman"/>
              </a:rPr>
              <a:t>A proper concept of these principles is something that the homoeopathic physician must seriously consider; the interplay of these principles must become as second nature to him, if he wishes to use well the forces of nature in healing the sick. THE SIMILAR REMEDY, OR THE SIMILAR DISEASE SUSCEPTIBILITY AND ESTABLISHES IMMUNITY.</a:t>
            </a:r>
            <a:endParaRPr lang="en-US" dirty="0"/>
          </a:p>
        </p:txBody>
      </p:sp>
    </p:spTree>
    <p:extLst>
      <p:ext uri="{BB962C8B-B14F-4D97-AF65-F5344CB8AC3E}">
        <p14:creationId xmlns:p14="http://schemas.microsoft.com/office/powerpoint/2010/main" val="4149210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ctr"/>
            <a:endParaRPr lang="en-US" sz="4400" b="1" dirty="0" smtClean="0">
              <a:latin typeface="Times New Roman" pitchFamily="18" charset="0"/>
              <a:cs typeface="Times New Roman" pitchFamily="18" charset="0"/>
            </a:endParaRPr>
          </a:p>
          <a:p>
            <a:pPr algn="ctr"/>
            <a:endParaRPr lang="en-US" sz="4400" b="1" dirty="0">
              <a:latin typeface="Times New Roman" pitchFamily="18" charset="0"/>
              <a:cs typeface="Times New Roman" pitchFamily="18" charset="0"/>
            </a:endParaRPr>
          </a:p>
          <a:p>
            <a:pPr algn="ctr"/>
            <a:r>
              <a:rPr lang="en-US" sz="4400" b="1" dirty="0" smtClean="0">
                <a:latin typeface="Times New Roman" pitchFamily="18" charset="0"/>
                <a:cs typeface="Times New Roman" pitchFamily="18" charset="0"/>
              </a:rPr>
              <a:t>THANK YOU</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18366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lvl="0" algn="just"/>
            <a:r>
              <a:rPr lang="en-US" sz="2800" dirty="0">
                <a:solidFill>
                  <a:srgbClr val="000000"/>
                </a:solidFill>
                <a:latin typeface="Times New Roman" pitchFamily="18" charset="0"/>
                <a:cs typeface="Times New Roman" pitchFamily="18" charset="0"/>
              </a:rPr>
              <a:t>The trees in the open show the constant effect of pressure from prevailing winds. Years ago Connecticut horticulturists raised quantities of peaches; then suddenly all the peach trees died, and for about fifty years no peaches were grown in the state. Then Mr. J. H. Hale discovered that peaches throve only in soil rich in potash. Returning to Connecticut, he analyzed the soil where peaches had failed, and found there was very little or no potash in that soil. If potash is supplied, luscious peaches will grow abundantly.</a:t>
            </a:r>
            <a:endParaRPr lang="en-US" sz="2800"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9402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0" i="0" dirty="0" smtClean="0">
                <a:solidFill>
                  <a:srgbClr val="000000"/>
                </a:solidFill>
                <a:effectLst/>
                <a:latin typeface="Times New Roman"/>
              </a:rPr>
              <a:t>The same susceptibility to influences is true in the animal kingdom.</a:t>
            </a:r>
          </a:p>
          <a:p>
            <a:pPr algn="just"/>
            <a:r>
              <a:rPr lang="en-US" b="0" i="0" dirty="0" smtClean="0">
                <a:solidFill>
                  <a:srgbClr val="000000"/>
                </a:solidFill>
                <a:effectLst/>
                <a:latin typeface="Times New Roman"/>
              </a:rPr>
              <a:t>Animals from certain parts of the earth's surface develop peculiarities of their own which are entirely different from their close relatives elsewhere. They can withstand certain influences and hold their own under adverse conditions which would be fatal to another of the same species developed under differing circumstances.</a:t>
            </a:r>
          </a:p>
        </p:txBody>
      </p:sp>
    </p:spTree>
    <p:extLst>
      <p:ext uri="{BB962C8B-B14F-4D97-AF65-F5344CB8AC3E}">
        <p14:creationId xmlns:p14="http://schemas.microsoft.com/office/powerpoint/2010/main" val="1217683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lvl="0" algn="just"/>
            <a:r>
              <a:rPr lang="en-US" sz="2800" dirty="0">
                <a:solidFill>
                  <a:srgbClr val="000000"/>
                </a:solidFill>
                <a:latin typeface="Times New Roman" pitchFamily="18" charset="0"/>
                <a:cs typeface="Times New Roman" pitchFamily="18" charset="0"/>
              </a:rPr>
              <a:t> In other words, they develop a protective immunity against their environmental conditions. The polar bear is immune to the rigors of the Arctic, but is susceptible and soon succumbs to the influence of warm climates. The Bengal tiger thrives in the humidity of the Indian jungles; other members of the tiger family have adapted themselves to the altitude and rarefied atmosphere of the slopes of the Himalayas and the searching winds of those heights; either is susceptible to the ravages incident to a change of temperature.</a:t>
            </a:r>
            <a:endParaRPr lang="en-US" sz="2800"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15604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What is susceptibility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r>
              <a:rPr lang="en-US" b="0" i="0" dirty="0" smtClean="0">
                <a:solidFill>
                  <a:srgbClr val="000000"/>
                </a:solidFill>
                <a:effectLst/>
                <a:latin typeface="Times New Roman"/>
              </a:rPr>
              <a:t> </a:t>
            </a:r>
          </a:p>
          <a:p>
            <a:r>
              <a:rPr lang="en-US" b="0" i="0" dirty="0" smtClean="0">
                <a:solidFill>
                  <a:srgbClr val="000000"/>
                </a:solidFill>
                <a:effectLst/>
                <a:latin typeface="Times New Roman"/>
              </a:rPr>
              <a:t> </a:t>
            </a:r>
            <a:r>
              <a:rPr lang="en-US" b="1" i="1" dirty="0" smtClean="0">
                <a:solidFill>
                  <a:srgbClr val="FF0000"/>
                </a:solidFill>
                <a:effectLst/>
                <a:latin typeface="Times New Roman"/>
              </a:rPr>
              <a:t>DEFINE SUSCEPTIBILITY PRIMARILY AS THE REACTION OF THE ORGANISM TO EXTERNAL AND INTERNAL INFLUENCES. </a:t>
            </a:r>
          </a:p>
        </p:txBody>
      </p:sp>
    </p:spTree>
    <p:extLst>
      <p:ext uri="{BB962C8B-B14F-4D97-AF65-F5344CB8AC3E}">
        <p14:creationId xmlns:p14="http://schemas.microsoft.com/office/powerpoint/2010/main" val="3962707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lvl="0" algn="just"/>
            <a:r>
              <a:rPr lang="en-US" sz="2800" dirty="0">
                <a:solidFill>
                  <a:srgbClr val="000000"/>
                </a:solidFill>
                <a:latin typeface="Times New Roman" pitchFamily="18" charset="0"/>
                <a:cs typeface="Times New Roman" pitchFamily="18" charset="0"/>
              </a:rPr>
              <a:t>While we may point out striking illustrations of susceptibility in the vegetable kingdom or among the lower animals, the best illustrations are to be found among those human beings with whom we come in contact. We see very frequently the susceptibility to climatic conditions, as well as all other phrases of environment. One person will thrive in a rigorous climate where another will become seriously ill; one will thrive in dampness to which another would succumb. Altitude affects some individuals kindly and some adversely. The seashore improves one man's condition while it makes another man ill.</a:t>
            </a:r>
            <a:endParaRPr lang="en-US" sz="2800"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40549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0" i="0" dirty="0" smtClean="0">
                <a:solidFill>
                  <a:srgbClr val="000000"/>
                </a:solidFill>
                <a:effectLst/>
                <a:latin typeface="Times New Roman"/>
              </a:rPr>
              <a:t> The power of assimilation and nutrition is one of the phases of susceptibility. One easily assimilates a certain kind of food while another finds the same food indigestible.</a:t>
            </a:r>
          </a:p>
          <a:p>
            <a:endParaRPr lang="en-US" dirty="0">
              <a:solidFill>
                <a:srgbClr val="000000"/>
              </a:solidFill>
              <a:latin typeface="Times New Roman"/>
            </a:endParaRPr>
          </a:p>
          <a:p>
            <a:r>
              <a:rPr lang="en-US" b="1" i="0" dirty="0" smtClean="0">
                <a:solidFill>
                  <a:srgbClr val="FF0000"/>
                </a:solidFill>
                <a:effectLst/>
                <a:latin typeface="Times New Roman"/>
              </a:rPr>
              <a:t> "One man's meat is another man's poison."</a:t>
            </a:r>
            <a:endParaRPr lang="en-US" b="1" dirty="0">
              <a:solidFill>
                <a:srgbClr val="FF0000"/>
              </a:solidFill>
            </a:endParaRPr>
          </a:p>
        </p:txBody>
      </p:sp>
    </p:spTree>
    <p:extLst>
      <p:ext uri="{BB962C8B-B14F-4D97-AF65-F5344CB8AC3E}">
        <p14:creationId xmlns:p14="http://schemas.microsoft.com/office/powerpoint/2010/main" val="2601383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0" i="0" dirty="0" smtClean="0">
                <a:solidFill>
                  <a:srgbClr val="000000"/>
                </a:solidFill>
                <a:effectLst/>
                <a:latin typeface="Times New Roman"/>
              </a:rPr>
              <a:t> Human beings are susceptible to infection and contagion in varying degrees. </a:t>
            </a:r>
          </a:p>
          <a:p>
            <a:r>
              <a:rPr lang="en-US" b="0" i="0" dirty="0" smtClean="0">
                <a:solidFill>
                  <a:srgbClr val="000000"/>
                </a:solidFill>
                <a:effectLst/>
                <a:latin typeface="Times New Roman"/>
              </a:rPr>
              <a:t>One man will become infected in contact with diseased individuals while another will experience no ill effects whatever. </a:t>
            </a:r>
          </a:p>
          <a:p>
            <a:r>
              <a:rPr lang="en-US" b="0" i="0" dirty="0" smtClean="0">
                <a:solidFill>
                  <a:srgbClr val="000000"/>
                </a:solidFill>
                <a:effectLst/>
                <a:latin typeface="Times New Roman"/>
              </a:rPr>
              <a:t>One person is made ill by noxious plants while another man can handle them with impunity.</a:t>
            </a:r>
          </a:p>
          <a:p>
            <a:r>
              <a:rPr lang="en-US" b="0" i="0" dirty="0" smtClean="0">
                <a:solidFill>
                  <a:srgbClr val="000000"/>
                </a:solidFill>
                <a:effectLst/>
                <a:latin typeface="Times New Roman"/>
              </a:rPr>
              <a:t> Certain people are capable of making a wonderful proving of a drug, whereas other will show no reaction whatever.</a:t>
            </a:r>
            <a:endParaRPr lang="en-US" dirty="0"/>
          </a:p>
        </p:txBody>
      </p:sp>
    </p:spTree>
    <p:extLst>
      <p:ext uri="{BB962C8B-B14F-4D97-AF65-F5344CB8AC3E}">
        <p14:creationId xmlns:p14="http://schemas.microsoft.com/office/powerpoint/2010/main" val="1392186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53</TotalTime>
  <Words>1090</Words>
  <Application>Microsoft Office PowerPoint</Application>
  <PresentationFormat>On-screen Show (4:3)</PresentationFormat>
  <Paragraphs>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SUSCEPTIBILITY</vt:lpstr>
      <vt:lpstr>PowerPoint Presentation</vt:lpstr>
      <vt:lpstr>PowerPoint Presentation</vt:lpstr>
      <vt:lpstr>PowerPoint Presentation</vt:lpstr>
      <vt:lpstr>PowerPoint Presentation</vt:lpstr>
      <vt:lpstr>What is susceptibility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Susceptibility in sickness</vt:lpstr>
      <vt:lpstr>PowerPoint Presentation</vt:lpstr>
      <vt:lpstr>PowerPoint Presentation</vt:lpstr>
      <vt:lpstr>examples</vt:lpstr>
      <vt:lpstr>PowerPoint Presentation</vt:lpstr>
      <vt:lpstr>PowerPoint Presentation</vt:lpstr>
      <vt:lpstr>PowerPoint Presentation</vt:lpstr>
    </vt:vector>
  </TitlesOfParts>
  <Company>pramod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SUSCEPTIBILITY</dc:title>
  <dc:creator>satheesh</dc:creator>
  <cp:lastModifiedBy>satheesh </cp:lastModifiedBy>
  <cp:revision>16</cp:revision>
  <dcterms:created xsi:type="dcterms:W3CDTF">2020-07-29T16:10:58Z</dcterms:created>
  <dcterms:modified xsi:type="dcterms:W3CDTF">2021-11-14T21:15:13Z</dcterms:modified>
</cp:coreProperties>
</file>