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616217-289D-4BEF-88DA-B5B91933A0BC}"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16217-289D-4BEF-88DA-B5B91933A0BC}"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16217-289D-4BEF-88DA-B5B91933A0BC}"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16217-289D-4BEF-88DA-B5B91933A0BC}"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16217-289D-4BEF-88DA-B5B91933A0BC}" type="datetimeFigureOut">
              <a:rPr lang="en-US" smtClean="0"/>
              <a:pPr/>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616217-289D-4BEF-88DA-B5B91933A0BC}" type="datetimeFigureOut">
              <a:rPr lang="en-US" smtClean="0"/>
              <a:pPr/>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16217-289D-4BEF-88DA-B5B91933A0BC}" type="datetimeFigureOut">
              <a:rPr lang="en-US" smtClean="0"/>
              <a:pPr/>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616217-289D-4BEF-88DA-B5B91933A0BC}" type="datetimeFigureOut">
              <a:rPr lang="en-US" smtClean="0"/>
              <a:pPr/>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16217-289D-4BEF-88DA-B5B91933A0BC}" type="datetimeFigureOut">
              <a:rPr lang="en-US" smtClean="0"/>
              <a:pPr/>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16217-289D-4BEF-88DA-B5B91933A0BC}" type="datetimeFigureOut">
              <a:rPr lang="en-US" smtClean="0"/>
              <a:pPr/>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16217-289D-4BEF-88DA-B5B91933A0BC}" type="datetimeFigureOut">
              <a:rPr lang="en-US" smtClean="0"/>
              <a:pPr/>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E72D1-24FF-4BFB-B51F-5ECF261D3A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16217-289D-4BEF-88DA-B5B91933A0BC}" type="datetimeFigureOut">
              <a:rPr lang="en-US" smtClean="0"/>
              <a:pPr/>
              <a:t>8/2/2019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E72D1-24FF-4BFB-B51F-5ECF261D3A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133600"/>
            <a:ext cx="7620000" cy="1107996"/>
          </a:xfrm>
          <a:prstGeom prst="rect">
            <a:avLst/>
          </a:prstGeom>
          <a:noFill/>
        </p:spPr>
        <p:txBody>
          <a:bodyPr wrap="square" rtlCol="0">
            <a:spAutoFit/>
          </a:bodyPr>
          <a:lstStyle/>
          <a:p>
            <a:pPr algn="ctr"/>
            <a:r>
              <a:rPr lang="en-US" sz="6600" dirty="0" smtClean="0">
                <a:latin typeface="Aharoni" pitchFamily="2" charset="-79"/>
                <a:cs typeface="Aharoni" pitchFamily="2" charset="-79"/>
              </a:rPr>
              <a:t>SUSCEPTIBILITY</a:t>
            </a:r>
            <a:endParaRPr lang="en-US" sz="6600" dirty="0">
              <a:latin typeface="Aharoni" pitchFamily="2" charset="-79"/>
              <a:cs typeface="Aharoni" pitchFamily="2" charset="-79"/>
            </a:endParaRPr>
          </a:p>
        </p:txBody>
      </p:sp>
      <p:sp>
        <p:nvSpPr>
          <p:cNvPr id="5" name="TextBox 4"/>
          <p:cNvSpPr txBox="1"/>
          <p:nvPr/>
        </p:nvSpPr>
        <p:spPr>
          <a:xfrm>
            <a:off x="4724400" y="4648200"/>
            <a:ext cx="4038600" cy="1477328"/>
          </a:xfrm>
          <a:prstGeom prst="rect">
            <a:avLst/>
          </a:prstGeom>
          <a:noFill/>
        </p:spPr>
        <p:txBody>
          <a:bodyPr wrap="square" rtlCol="0">
            <a:spAutoFit/>
          </a:bodyPr>
          <a:lstStyle/>
          <a:p>
            <a:pPr>
              <a:lnSpc>
                <a:spcPct val="150000"/>
              </a:lnSpc>
            </a:pPr>
            <a:r>
              <a:rPr lang="en-US" sz="2000" b="1" dirty="0" smtClean="0">
                <a:latin typeface="Arial" pitchFamily="34" charset="0"/>
                <a:cs typeface="Arial" pitchFamily="34" charset="0"/>
              </a:rPr>
              <a:t>Dr. SHINEE G.R.</a:t>
            </a:r>
          </a:p>
          <a:p>
            <a:pPr>
              <a:lnSpc>
                <a:spcPct val="150000"/>
              </a:lnSpc>
            </a:pPr>
            <a:r>
              <a:rPr lang="en-US" sz="2000" b="1" smtClean="0">
                <a:latin typeface="Arial" pitchFamily="34" charset="0"/>
                <a:cs typeface="Arial" pitchFamily="34" charset="0"/>
              </a:rPr>
              <a:t>Associate </a:t>
            </a:r>
            <a:r>
              <a:rPr lang="en-US" sz="2000" b="1" dirty="0" smtClean="0">
                <a:latin typeface="Arial" pitchFamily="34" charset="0"/>
                <a:cs typeface="Arial" pitchFamily="34" charset="0"/>
              </a:rPr>
              <a:t>Professor</a:t>
            </a:r>
          </a:p>
          <a:p>
            <a:pPr>
              <a:lnSpc>
                <a:spcPct val="150000"/>
              </a:lnSpc>
            </a:pPr>
            <a:r>
              <a:rPr lang="en-US" sz="2000" b="1" dirty="0" smtClean="0">
                <a:latin typeface="Arial" pitchFamily="34" charset="0"/>
                <a:cs typeface="Arial" pitchFamily="34" charset="0"/>
              </a:rPr>
              <a:t>Dept. of </a:t>
            </a:r>
            <a:r>
              <a:rPr lang="en-US" sz="2000" b="1" dirty="0" err="1" smtClean="0">
                <a:latin typeface="Arial" pitchFamily="34" charset="0"/>
                <a:cs typeface="Arial" pitchFamily="34" charset="0"/>
              </a:rPr>
              <a:t>Organon</a:t>
            </a:r>
            <a:r>
              <a:rPr lang="en-US" sz="2000" b="1" dirty="0" smtClean="0">
                <a:latin typeface="Arial" pitchFamily="34" charset="0"/>
                <a:cs typeface="Arial" pitchFamily="34" charset="0"/>
              </a:rPr>
              <a:t> of Medicine</a:t>
            </a:r>
            <a:endParaRPr lang="en-US" sz="20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458200" cy="3889142"/>
          </a:xfrm>
          <a:prstGeom prst="rect">
            <a:avLst/>
          </a:prstGeom>
          <a:noFill/>
        </p:spPr>
        <p:txBody>
          <a:bodyPr wrap="square" rtlCol="0">
            <a:spAutoFit/>
          </a:bodyPr>
          <a:lstStyle/>
          <a:p>
            <a:pPr algn="ctr">
              <a:lnSpc>
                <a:spcPct val="150000"/>
              </a:lnSpc>
              <a:spcBef>
                <a:spcPts val="600"/>
              </a:spcBef>
              <a:spcAft>
                <a:spcPts val="600"/>
              </a:spcAft>
            </a:pPr>
            <a:r>
              <a:rPr lang="en-US" sz="2100" b="1" dirty="0">
                <a:latin typeface="Times New Roman" pitchFamily="18" charset="0"/>
                <a:cs typeface="Times New Roman" pitchFamily="18" charset="0"/>
              </a:rPr>
              <a:t>Susceptibility</a:t>
            </a:r>
            <a:endParaRPr lang="en-US" sz="2100" dirty="0">
              <a:latin typeface="Times New Roman" pitchFamily="18" charset="0"/>
              <a:cs typeface="Times New Roman" pitchFamily="18" charset="0"/>
            </a:endParaRPr>
          </a:p>
          <a:p>
            <a:pPr algn="just">
              <a:lnSpc>
                <a:spcPct val="150000"/>
              </a:lnSpc>
              <a:spcBef>
                <a:spcPts val="600"/>
              </a:spcBef>
              <a:spcAft>
                <a:spcPts val="600"/>
              </a:spcAft>
            </a:pPr>
            <a:r>
              <a:rPr lang="en-US" sz="2100" dirty="0" smtClean="0">
                <a:latin typeface="Times New Roman" pitchFamily="18" charset="0"/>
                <a:cs typeface="Times New Roman" pitchFamily="18" charset="0"/>
              </a:rPr>
              <a:t>	These </a:t>
            </a:r>
            <a:r>
              <a:rPr lang="en-US" sz="2100" dirty="0">
                <a:latin typeface="Times New Roman" pitchFamily="18" charset="0"/>
                <a:cs typeface="Times New Roman" pitchFamily="18" charset="0"/>
              </a:rPr>
              <a:t>paragraphs have a bearing upon the degree or intensity or plane, upon the repetition of dose and upon susceptibility. „  These are the things that must be known to become a good pre-scriber.</a:t>
            </a:r>
          </a:p>
          <a:p>
            <a:pPr algn="just">
              <a:lnSpc>
                <a:spcPct val="150000"/>
              </a:lnSpc>
              <a:spcBef>
                <a:spcPts val="600"/>
              </a:spcBef>
              <a:spcAft>
                <a:spcPts val="600"/>
              </a:spcAft>
            </a:pPr>
            <a:r>
              <a:rPr lang="en-US" sz="2100" b="1" dirty="0">
                <a:latin typeface="Times New Roman" pitchFamily="18" charset="0"/>
                <a:cs typeface="Times New Roman" pitchFamily="18" charset="0"/>
              </a:rPr>
              <a:t>[Para: 31]</a:t>
            </a:r>
            <a:endParaRPr lang="en-US" sz="2100" dirty="0">
              <a:latin typeface="Times New Roman" pitchFamily="18" charset="0"/>
              <a:cs typeface="Times New Roman" pitchFamily="18" charset="0"/>
            </a:endParaRPr>
          </a:p>
          <a:p>
            <a:pPr algn="just">
              <a:lnSpc>
                <a:spcPct val="150000"/>
              </a:lnSpc>
              <a:spcBef>
                <a:spcPts val="600"/>
              </a:spcBef>
              <a:spcAft>
                <a:spcPts val="600"/>
              </a:spcAft>
            </a:pPr>
            <a:r>
              <a:rPr lang="en-US" sz="2100" dirty="0" smtClean="0">
                <a:latin typeface="Times New Roman" pitchFamily="18" charset="0"/>
                <a:cs typeface="Times New Roman" pitchFamily="18" charset="0"/>
              </a:rPr>
              <a:t>	Disposition </a:t>
            </a:r>
            <a:r>
              <a:rPr lang="en-US" sz="2100" dirty="0">
                <a:latin typeface="Times New Roman" pitchFamily="18" charset="0"/>
                <a:cs typeface="Times New Roman" pitchFamily="18" charset="0"/>
              </a:rPr>
              <a:t>and susceptibility are the cause of diseases that allow noxious agents to change health of man and begin disease</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458200" cy="6797630"/>
          </a:xfrm>
          <a:prstGeom prst="rect">
            <a:avLst/>
          </a:prstGeom>
          <a:noFill/>
        </p:spPr>
        <p:txBody>
          <a:bodyPr wrap="square" rtlCol="0">
            <a:spAutoFit/>
          </a:bodyPr>
          <a:lstStyle/>
          <a:p>
            <a:pPr algn="just">
              <a:lnSpc>
                <a:spcPct val="150000"/>
              </a:lnSpc>
              <a:spcBef>
                <a:spcPts val="600"/>
              </a:spcBef>
              <a:spcAft>
                <a:spcPts val="600"/>
              </a:spcAft>
            </a:pPr>
            <a:r>
              <a:rPr lang="en-US" sz="2100" b="1" dirty="0" smtClean="0">
                <a:latin typeface="Times New Roman" pitchFamily="18" charset="0"/>
                <a:cs typeface="Times New Roman" pitchFamily="18" charset="0"/>
              </a:rPr>
              <a:t>[Para: 32 and 33]</a:t>
            </a:r>
            <a:endParaRPr lang="en-US" sz="2100" dirty="0" smtClean="0">
              <a:latin typeface="Times New Roman" pitchFamily="18" charset="0"/>
              <a:cs typeface="Times New Roman" pitchFamily="18" charset="0"/>
            </a:endParaRPr>
          </a:p>
          <a:p>
            <a:pPr marL="457200" indent="-457200" algn="just">
              <a:lnSpc>
                <a:spcPct val="150000"/>
              </a:lnSpc>
              <a:spcBef>
                <a:spcPts val="600"/>
              </a:spcBef>
              <a:spcAft>
                <a:spcPts val="600"/>
              </a:spcAft>
              <a:buAutoNum type="arabicPeriod"/>
            </a:pPr>
            <a:r>
              <a:rPr lang="en-US" sz="2100" dirty="0" smtClean="0">
                <a:latin typeface="Times New Roman" pitchFamily="18" charset="0"/>
                <a:cs typeface="Times New Roman" pitchFamily="18" charset="0"/>
              </a:rPr>
              <a:t>Hahnemann states, that we have more power over human beings with drugs than the disease has. A man is only sus­ceptible to natural disease upon a certain plane but we can change potencies of drugs to suit different planes.</a:t>
            </a:r>
          </a:p>
          <a:p>
            <a:pPr marL="457200" indent="-457200" algn="just">
              <a:lnSpc>
                <a:spcPct val="150000"/>
              </a:lnSpc>
              <a:spcBef>
                <a:spcPts val="600"/>
              </a:spcBef>
              <a:spcAft>
                <a:spcPts val="600"/>
              </a:spcAft>
              <a:buFontTx/>
              <a:buAutoNum type="arabicPeriod"/>
            </a:pPr>
            <a:r>
              <a:rPr lang="en-US" sz="2100" dirty="0" smtClean="0">
                <a:latin typeface="Times New Roman" pitchFamily="18" charset="0"/>
                <a:cs typeface="Times New Roman" pitchFamily="18" charset="0"/>
              </a:rPr>
              <a:t>In cure we have the advantage of change in potency, and this enables us to suit the varying susceptibilities of sick man.</a:t>
            </a:r>
          </a:p>
          <a:p>
            <a:pPr marL="457200" indent="-457200" algn="just">
              <a:lnSpc>
                <a:spcPct val="150000"/>
              </a:lnSpc>
              <a:spcBef>
                <a:spcPts val="600"/>
              </a:spcBef>
              <a:spcAft>
                <a:spcPts val="600"/>
              </a:spcAft>
              <a:buFontTx/>
              <a:buAutoNum type="arabicPeriod"/>
            </a:pPr>
            <a:r>
              <a:rPr lang="en-US" sz="2100" dirty="0" smtClean="0">
                <a:latin typeface="Times New Roman" pitchFamily="18" charset="0"/>
                <a:cs typeface="Times New Roman" pitchFamily="18" charset="0"/>
              </a:rPr>
              <a:t>Disease causes (which are non-material invisible sub­stances) flow into man's internal state in spite of his protec­tive mechanism and these make him sick. As changes occur in the internal state that bar out any more influx of disease causes then man ceases to be susceptible and there is no longer an inflowing of cause into his economy. A suspen­sion of cause takes place because susceptibility ceases.</a:t>
            </a:r>
            <a:endParaRPr lang="en-US" sz="21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458200" cy="6855723"/>
          </a:xfrm>
          <a:prstGeom prst="rect">
            <a:avLst/>
          </a:prstGeom>
          <a:noFill/>
        </p:spPr>
        <p:txBody>
          <a:bodyPr wrap="square" rtlCol="0">
            <a:spAutoFit/>
          </a:bodyPr>
          <a:lstStyle/>
          <a:p>
            <a:pPr algn="just">
              <a:lnSpc>
                <a:spcPct val="150000"/>
              </a:lnSpc>
              <a:spcBef>
                <a:spcPts val="600"/>
              </a:spcBef>
              <a:spcAft>
                <a:spcPts val="600"/>
              </a:spcAft>
            </a:pPr>
            <a:r>
              <a:rPr lang="en-US" sz="2100" dirty="0" smtClean="0">
                <a:latin typeface="Times New Roman" pitchFamily="18" charset="0"/>
                <a:cs typeface="Times New Roman" pitchFamily="18" charset="0"/>
              </a:rPr>
              <a:t>	Remember </a:t>
            </a:r>
            <a:r>
              <a:rPr lang="en-US" sz="2100" dirty="0">
                <a:latin typeface="Times New Roman" pitchFamily="18" charset="0"/>
                <a:cs typeface="Times New Roman" pitchFamily="18" charset="0"/>
              </a:rPr>
              <a:t>disposition is from without and susceptibility is from within.</a:t>
            </a:r>
          </a:p>
          <a:p>
            <a:pPr algn="just">
              <a:lnSpc>
                <a:spcPct val="150000"/>
              </a:lnSpc>
              <a:spcBef>
                <a:spcPts val="600"/>
              </a:spcBef>
              <a:spcAft>
                <a:spcPts val="600"/>
              </a:spcAft>
            </a:pPr>
            <a:r>
              <a:rPr lang="en-US" sz="2100" b="1" i="1" dirty="0">
                <a:latin typeface="Times New Roman" pitchFamily="18" charset="0"/>
                <a:cs typeface="Times New Roman" pitchFamily="18" charset="0"/>
              </a:rPr>
              <a:t>When does a Homeopathic medicine, administered cease to be Homeopathic?</a:t>
            </a:r>
            <a:endParaRPr lang="en-US" sz="2100" dirty="0">
              <a:latin typeface="Times New Roman" pitchFamily="18" charset="0"/>
              <a:cs typeface="Times New Roman" pitchFamily="18" charset="0"/>
            </a:endParaRPr>
          </a:p>
          <a:p>
            <a:pPr marL="457200" indent="-457200" algn="just">
              <a:lnSpc>
                <a:spcPct val="150000"/>
              </a:lnSpc>
              <a:spcBef>
                <a:spcPts val="600"/>
              </a:spcBef>
              <a:spcAft>
                <a:spcPts val="600"/>
              </a:spcAft>
              <a:buAutoNum type="arabicPeriod"/>
            </a:pPr>
            <a:r>
              <a:rPr lang="en-US" sz="2100" dirty="0" smtClean="0">
                <a:latin typeface="Times New Roman" pitchFamily="18" charset="0"/>
                <a:cs typeface="Times New Roman" pitchFamily="18" charset="0"/>
              </a:rPr>
              <a:t>Any </a:t>
            </a:r>
            <a:r>
              <a:rPr lang="en-US" sz="2100" dirty="0">
                <a:latin typeface="Times New Roman" pitchFamily="18" charset="0"/>
                <a:cs typeface="Times New Roman" pitchFamily="18" charset="0"/>
              </a:rPr>
              <a:t>amount more than just enough to correct the suscepti­bility is a surplus and is </a:t>
            </a:r>
            <a:r>
              <a:rPr lang="en-US" sz="2100" dirty="0" smtClean="0">
                <a:latin typeface="Times New Roman" pitchFamily="18" charset="0"/>
                <a:cs typeface="Times New Roman" pitchFamily="18" charset="0"/>
              </a:rPr>
              <a:t>dangerous.</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For </a:t>
            </a:r>
            <a:r>
              <a:rPr lang="en-US" sz="2100" dirty="0">
                <a:latin typeface="Times New Roman" pitchFamily="18" charset="0"/>
                <a:cs typeface="Times New Roman" pitchFamily="18" charset="0"/>
              </a:rPr>
              <a:t>example in a chronic disease when it is clearly </a:t>
            </a:r>
            <a:r>
              <a:rPr lang="en-US" sz="2100" dirty="0" smtClean="0">
                <a:latin typeface="Times New Roman" pitchFamily="18" charset="0"/>
                <a:cs typeface="Times New Roman" pitchFamily="18" charset="0"/>
              </a:rPr>
              <a:t>indicated</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Sulphur</a:t>
            </a:r>
            <a:r>
              <a:rPr lang="en-US" sz="2100" dirty="0">
                <a:latin typeface="Times New Roman" pitchFamily="18" charset="0"/>
                <a:cs typeface="Times New Roman" pitchFamily="18" charset="0"/>
              </a:rPr>
              <a:t> is administrated and the symptoms disappear </a:t>
            </a:r>
            <a:r>
              <a:rPr lang="en-US" sz="2100" dirty="0" smtClean="0">
                <a:latin typeface="Times New Roman" pitchFamily="18" charset="0"/>
                <a:cs typeface="Times New Roman" pitchFamily="18" charset="0"/>
              </a:rPr>
              <a:t>and </a:t>
            </a:r>
            <a:r>
              <a:rPr lang="en-US" sz="2100" dirty="0">
                <a:latin typeface="Times New Roman" pitchFamily="18" charset="0"/>
                <a:cs typeface="Times New Roman" pitchFamily="18" charset="0"/>
              </a:rPr>
              <a:t>patient feels better then the remedy ceases to </a:t>
            </a:r>
            <a:r>
              <a:rPr lang="en-US" sz="2100" dirty="0" smtClean="0">
                <a:latin typeface="Times New Roman" pitchFamily="18" charset="0"/>
                <a:cs typeface="Times New Roman" pitchFamily="18" charset="0"/>
              </a:rPr>
              <a:t>be Homeopathic </a:t>
            </a:r>
            <a:r>
              <a:rPr lang="en-US" sz="2100" dirty="0">
                <a:latin typeface="Times New Roman" pitchFamily="18" charset="0"/>
                <a:cs typeface="Times New Roman" pitchFamily="18" charset="0"/>
              </a:rPr>
              <a:t>because now it is not required and if admin­istered longer than that, then it becomes surplus hence it is neither homeopathic nor </a:t>
            </a:r>
            <a:r>
              <a:rPr lang="en-US" sz="2100" dirty="0" smtClean="0">
                <a:latin typeface="Times New Roman" pitchFamily="18" charset="0"/>
                <a:cs typeface="Times New Roman" pitchFamily="18" charset="0"/>
              </a:rPr>
              <a:t>desirable.</a:t>
            </a:r>
          </a:p>
          <a:p>
            <a:pPr marL="457200" indent="-457200" algn="just">
              <a:lnSpc>
                <a:spcPct val="150000"/>
              </a:lnSpc>
              <a:spcBef>
                <a:spcPts val="600"/>
              </a:spcBef>
              <a:spcAft>
                <a:spcPts val="600"/>
              </a:spcAft>
              <a:buAutoNum type="arabicPeriod"/>
            </a:pPr>
            <a:r>
              <a:rPr lang="en-US" sz="2100" dirty="0" smtClean="0">
                <a:latin typeface="Times New Roman" pitchFamily="18" charset="0"/>
                <a:cs typeface="Times New Roman" pitchFamily="18" charset="0"/>
              </a:rPr>
              <a:t>Enough </a:t>
            </a:r>
            <a:r>
              <a:rPr lang="en-US" sz="2100" dirty="0">
                <a:latin typeface="Times New Roman" pitchFamily="18" charset="0"/>
                <a:cs typeface="Times New Roman" pitchFamily="18" charset="0"/>
              </a:rPr>
              <a:t>medicine must be given to establish order, and that is done almost instantaneously. At the most it is but a mat­ter of a few hours, and as long as order continues after it has once begun keep your hands off</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159</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CSK-2</dc:creator>
  <cp:lastModifiedBy>Windows</cp:lastModifiedBy>
  <cp:revision>12</cp:revision>
  <dcterms:created xsi:type="dcterms:W3CDTF">2019-07-27T11:04:58Z</dcterms:created>
  <dcterms:modified xsi:type="dcterms:W3CDTF">2019-08-02T04:52:45Z</dcterms:modified>
</cp:coreProperties>
</file>