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82" d="100"/>
          <a:sy n="82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02751-9DD8-4554-A524-602B3C966CD8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37A42-7989-4646-83E6-FC5D98E4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37A42-7989-4646-83E6-FC5D98E4D51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E2B9-1C09-4D33-B4B9-2649F5F1919F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DEB25-EFB5-4586-8EDA-26B720CB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>
                <a:latin typeface="Consolas" pitchFamily="49" charset="0"/>
              </a:rPr>
              <a:t>SYMPTOMATOLOGY OF GIT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7BCF41-7742-40D1-AD08-F61A207C0EED}"/>
              </a:ext>
            </a:extLst>
          </p:cNvPr>
          <p:cNvSpPr txBox="1"/>
          <p:nvPr/>
        </p:nvSpPr>
        <p:spPr>
          <a:xfrm flipH="1">
            <a:off x="5760719" y="4495800"/>
            <a:ext cx="3002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DR.T.AJAYAN</a:t>
            </a:r>
          </a:p>
          <a:p>
            <a:r>
              <a:rPr lang="en-US" dirty="0"/>
              <a:t>PROF.&amp; H.O.D.</a:t>
            </a:r>
          </a:p>
          <a:p>
            <a:r>
              <a:rPr lang="en-US" dirty="0"/>
              <a:t>PM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WEIGHT LOSS-CAUSES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533400"/>
            <a:ext cx="4267200" cy="6096000"/>
          </a:xfrm>
        </p:spPr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en-US" sz="3300" b="1" dirty="0"/>
              <a:t>PSYCHOSOCIAL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STARVATION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EATING DISORDERS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DEPRESSION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CHRONIC PAIN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ALCOHOLISM</a:t>
            </a:r>
          </a:p>
          <a:p>
            <a:pPr lvl="1">
              <a:buNone/>
            </a:pPr>
            <a:r>
              <a:rPr lang="en-US" sz="3300" b="1" dirty="0"/>
              <a:t>RESPIRATORY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COPD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TB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OCCULT MALIGNANCY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EMPYEMA</a:t>
            </a:r>
          </a:p>
          <a:p>
            <a:pPr lvl="1">
              <a:buNone/>
            </a:pPr>
            <a:r>
              <a:rPr lang="en-US" sz="3300" b="1" dirty="0"/>
              <a:t>GASTROINTESTINAL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POOR DENTITION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DYSPHAGIA,ORAL PAIN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MALABSORPTION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MALIGNANCY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IBD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C/C INFECTION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CIRRHOSIS</a:t>
            </a:r>
          </a:p>
          <a:p>
            <a:pPr lvl="1">
              <a:buNone/>
            </a:pPr>
            <a:r>
              <a:rPr lang="en-US" sz="3300" b="1" dirty="0"/>
              <a:t>C/C  INFECTIONS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AIDS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TB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GUT INFESTATIONS</a:t>
            </a:r>
          </a:p>
          <a:p>
            <a:pPr lvl="1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2672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NEURODEGENERATIVE</a:t>
            </a:r>
          </a:p>
          <a:p>
            <a:r>
              <a:rPr lang="en-US" sz="1600" dirty="0"/>
              <a:t>PARKINSONISM</a:t>
            </a:r>
          </a:p>
          <a:p>
            <a:r>
              <a:rPr lang="en-US" sz="1600" dirty="0"/>
              <a:t>DEMENTIA</a:t>
            </a:r>
          </a:p>
          <a:p>
            <a:r>
              <a:rPr lang="en-US" sz="1600" dirty="0"/>
              <a:t>MOTOR NEURON DISEASE</a:t>
            </a:r>
          </a:p>
          <a:p>
            <a:pPr>
              <a:buNone/>
            </a:pPr>
            <a:r>
              <a:rPr lang="en-US" sz="1600" b="1" dirty="0"/>
              <a:t>ENDOCRINE</a:t>
            </a:r>
          </a:p>
          <a:p>
            <a:r>
              <a:rPr lang="en-US" sz="1600" dirty="0"/>
              <a:t>DM</a:t>
            </a:r>
          </a:p>
          <a:p>
            <a:r>
              <a:rPr lang="en-US" sz="1600" dirty="0"/>
              <a:t>THYROTOXICOSIS</a:t>
            </a:r>
          </a:p>
          <a:p>
            <a:r>
              <a:rPr lang="en-US" sz="1600" dirty="0"/>
              <a:t>ADDISON’S DISEASE</a:t>
            </a:r>
          </a:p>
          <a:p>
            <a:r>
              <a:rPr lang="en-US" sz="1600" dirty="0"/>
              <a:t>HYPOPITUITARISM</a:t>
            </a:r>
          </a:p>
          <a:p>
            <a:r>
              <a:rPr lang="en-US" sz="1600" dirty="0"/>
              <a:t>DIABETES INSIPIDUS</a:t>
            </a:r>
          </a:p>
          <a:p>
            <a:pPr>
              <a:buNone/>
            </a:pPr>
            <a:r>
              <a:rPr lang="en-US" sz="1600" b="1" dirty="0"/>
              <a:t>CARDIAC</a:t>
            </a:r>
          </a:p>
          <a:p>
            <a:r>
              <a:rPr lang="en-US" sz="1600" dirty="0"/>
              <a:t>CONGESTIVE CARDIAC FAILURE</a:t>
            </a:r>
          </a:p>
          <a:p>
            <a:r>
              <a:rPr lang="en-US" sz="1600" dirty="0"/>
              <a:t>INFECTIVE ENDOCARDITIS</a:t>
            </a:r>
          </a:p>
          <a:p>
            <a:pPr>
              <a:buNone/>
            </a:pPr>
            <a:r>
              <a:rPr lang="en-US" sz="1600" b="1" dirty="0"/>
              <a:t>RENAL</a:t>
            </a:r>
          </a:p>
          <a:p>
            <a:r>
              <a:rPr lang="en-US" sz="1600" dirty="0"/>
              <a:t>OCCULT MALIGNANCY</a:t>
            </a:r>
          </a:p>
          <a:p>
            <a:r>
              <a:rPr lang="en-US" sz="1600" dirty="0"/>
              <a:t>C/C RENAL FAILURE</a:t>
            </a:r>
          </a:p>
          <a:p>
            <a:r>
              <a:rPr lang="en-US" sz="1600" dirty="0"/>
              <a:t>SALT-LOSING NEPHROPATHY</a:t>
            </a:r>
          </a:p>
          <a:p>
            <a:pPr>
              <a:buNone/>
            </a:pPr>
            <a:r>
              <a:rPr lang="en-US" sz="1600" b="1" dirty="0"/>
              <a:t>RHEUMATOLOGICAL</a:t>
            </a:r>
          </a:p>
          <a:p>
            <a:r>
              <a:rPr lang="en-US" sz="1600" dirty="0"/>
              <a:t>RA</a:t>
            </a:r>
          </a:p>
          <a:p>
            <a:r>
              <a:rPr lang="en-US" sz="1600" dirty="0"/>
              <a:t>MIXED CONNECTIVE TISSUE DISORDER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80999"/>
          </a:xfrm>
        </p:spPr>
        <p:txBody>
          <a:bodyPr>
            <a:noAutofit/>
          </a:bodyPr>
          <a:lstStyle/>
          <a:p>
            <a:r>
              <a:rPr lang="en-US" sz="3600" b="1" dirty="0"/>
              <a:t>CONSTIPATION-CAUSES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838200"/>
          <a:ext cx="8305800" cy="556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4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 DISORDERS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NON-GI DISORDERS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771">
                <a:tc>
                  <a:txBody>
                    <a:bodyPr/>
                    <a:lstStyle/>
                    <a:p>
                      <a:r>
                        <a:rPr lang="en-US" dirty="0"/>
                        <a:t>DIETARY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LACK OF FIBRE &amp; OR FLUID INTAKE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DRUGS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OPIATES,IRON SUPPLEMENTS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ANTICHOLINERGICS etc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r>
                        <a:rPr lang="en-US" dirty="0"/>
                        <a:t>MOTILITY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SLOW-TRANSIT CONSTIPATION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IBS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DRUGS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C/C  INTESTINAL PSEUDO-OBSTRUCTION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NEUROLOGICAL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MULTIPLE SCLEROSIS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CVA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SPINAL CORD LESIONS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PARKINSONISM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dirty="0"/>
                        <a:t>STRUCTURAL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COLONIC CA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DIVERTICULAR DISEASE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HIRCHSPRUNG’S DISEASE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METABOLIC/ENDOCRINE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DM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HYPOTHYROIDISM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PREGNANCY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HYPERCALCAEMIA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531">
                <a:tc>
                  <a:txBody>
                    <a:bodyPr/>
                    <a:lstStyle/>
                    <a:p>
                      <a:r>
                        <a:rPr lang="en-US" dirty="0"/>
                        <a:t>DEFAECATION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OBSTRUCTED DEFAECATION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ELDERLY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DEPRESSION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762000"/>
          <a:ext cx="8305800" cy="5715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4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 DISORDERS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NON-GI DISORDERS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771">
                <a:tc>
                  <a:txBody>
                    <a:bodyPr/>
                    <a:lstStyle/>
                    <a:p>
                      <a:r>
                        <a:rPr lang="en-US" b="1" dirty="0"/>
                        <a:t>DIETARY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LACK OF FIBRE &amp; OR FLUID INTAKE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DRUGS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OPIATES,IRON SUPPLEMENTS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ANTICHOLINERGICS etc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r>
                        <a:rPr lang="en-US" b="1" dirty="0"/>
                        <a:t>MOTILITY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SLOW-TRANSIT CONSTIPATION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IBS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DRUGS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C/C  INTESTINAL PSEUDO-OBSTRUCTION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NEUROLOGICAL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MULTIPLE SCLEROSIS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CVA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SPINAL CORD LESIONS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PARKINSONISM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b="1" dirty="0"/>
                        <a:t>STRUCTURAL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COLONIC CA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DIVERTICULAR DISEASE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HIRCHSPRUNG’S DISEASE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METABOLIC/ENDOCRINE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DM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HYPOTHYROIDISM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PREGNANCY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HYPERCALCAEMIA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8931">
                <a:tc>
                  <a:txBody>
                    <a:bodyPr/>
                    <a:lstStyle/>
                    <a:p>
                      <a:r>
                        <a:rPr lang="en-US" b="1" dirty="0"/>
                        <a:t>DEFAECATION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OBSTRUCTED DEFAECATION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OTHERS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ELDERLY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DEPRESSION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8305800" cy="6477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A/C ABDOMINAL PAIN-CAUSES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INFLAMMATION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APPENDICITIS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DIVERTICULITIS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CHOLECYSTITIS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PID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PANCREATITIS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PYELONEPHRITIS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INTRA-ABDOMINAL ABSCESS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PERFORATION/RUPTURE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PEPTIC ULCER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DIVERTICULAR DISEASE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OVARIAN CYST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AORTIC ANEURYSM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OBSTRUCTION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INTESTINAL OBSTRUCTION 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URETERIC AND BILIARY COLIC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b="1" dirty="0"/>
              <a:t>C/C ABDOMINAL PAIN-CAUSES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2672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/>
              <a:t>INTESTINAL</a:t>
            </a:r>
          </a:p>
          <a:p>
            <a:r>
              <a:rPr lang="en-US" sz="1800" dirty="0"/>
              <a:t>GASTRODUODENAL DISEASE</a:t>
            </a:r>
          </a:p>
          <a:p>
            <a:r>
              <a:rPr lang="en-US" sz="1800" dirty="0"/>
              <a:t>COLONIC DISEASE</a:t>
            </a:r>
          </a:p>
          <a:p>
            <a:r>
              <a:rPr lang="en-US" sz="1800" dirty="0"/>
              <a:t>MESENTERIC ISCHAEMIA</a:t>
            </a:r>
          </a:p>
          <a:p>
            <a:r>
              <a:rPr lang="en-US" sz="1800" dirty="0"/>
              <a:t>IBS</a:t>
            </a:r>
          </a:p>
          <a:p>
            <a:r>
              <a:rPr lang="en-US" sz="1800" dirty="0"/>
              <a:t>C/C PANCREATITIS OR CA</a:t>
            </a:r>
          </a:p>
          <a:p>
            <a:r>
              <a:rPr lang="en-US" sz="1800" dirty="0"/>
              <a:t>RENAL OR URETERIC SYONES</a:t>
            </a:r>
          </a:p>
          <a:p>
            <a:pPr>
              <a:buNone/>
            </a:pPr>
            <a:r>
              <a:rPr lang="en-US" sz="1800" b="1" dirty="0"/>
              <a:t>RETROPERITONEAL</a:t>
            </a:r>
          </a:p>
          <a:p>
            <a:r>
              <a:rPr lang="en-US" sz="1800" dirty="0"/>
              <a:t>AORTIC ANEURYSM</a:t>
            </a:r>
          </a:p>
          <a:p>
            <a:r>
              <a:rPr lang="en-US" sz="1800" dirty="0"/>
              <a:t>MALIGNANCY</a:t>
            </a:r>
          </a:p>
          <a:p>
            <a:r>
              <a:rPr lang="en-US" sz="1800" dirty="0"/>
              <a:t>LYMPHADENOPATHY</a:t>
            </a:r>
          </a:p>
          <a:p>
            <a:r>
              <a:rPr lang="en-US" sz="1800" dirty="0"/>
              <a:t>ABSCESS</a:t>
            </a:r>
          </a:p>
          <a:p>
            <a:pPr>
              <a:buNone/>
            </a:pPr>
            <a:r>
              <a:rPr lang="en-US" sz="1800" b="1" dirty="0"/>
              <a:t>PSYCHOGENIC</a:t>
            </a:r>
          </a:p>
          <a:p>
            <a:r>
              <a:rPr lang="en-US" sz="1800" dirty="0"/>
              <a:t>DEPRESSION</a:t>
            </a:r>
          </a:p>
          <a:p>
            <a:r>
              <a:rPr lang="en-US" sz="1800" dirty="0"/>
              <a:t>ANXIETY</a:t>
            </a:r>
          </a:p>
          <a:p>
            <a:r>
              <a:rPr lang="en-US" sz="1800" dirty="0"/>
              <a:t>HYPOCHONDRIASIS</a:t>
            </a:r>
          </a:p>
          <a:p>
            <a:r>
              <a:rPr lang="en-US" sz="1800" dirty="0"/>
              <a:t>SOMATISATION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2672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/>
              <a:t>LOCOMOTOR</a:t>
            </a:r>
          </a:p>
          <a:p>
            <a:r>
              <a:rPr lang="en-US" sz="1800" dirty="0"/>
              <a:t>VERTEBRAL COMPRESSION</a:t>
            </a:r>
          </a:p>
          <a:p>
            <a:r>
              <a:rPr lang="en-US" sz="1800" dirty="0"/>
              <a:t>ABDOMINAL MUSCLE STRAIN</a:t>
            </a:r>
          </a:p>
          <a:p>
            <a:pPr>
              <a:buNone/>
            </a:pPr>
            <a:r>
              <a:rPr lang="en-US" sz="1800" b="1" dirty="0"/>
              <a:t>METABOLIC/ENDOCRINE</a:t>
            </a:r>
          </a:p>
          <a:p>
            <a:r>
              <a:rPr lang="en-US" sz="1800" dirty="0"/>
              <a:t>DM</a:t>
            </a:r>
          </a:p>
          <a:p>
            <a:r>
              <a:rPr lang="en-US" sz="1800" dirty="0"/>
              <a:t>A/C INTERMITTENT PORPHYRIA</a:t>
            </a:r>
          </a:p>
          <a:p>
            <a:r>
              <a:rPr lang="en-US" sz="1800" dirty="0"/>
              <a:t>ADDISON’S DISEASE</a:t>
            </a:r>
          </a:p>
          <a:p>
            <a:r>
              <a:rPr lang="en-US" sz="1800" dirty="0"/>
              <a:t>HYPERCALCAEMIA</a:t>
            </a:r>
          </a:p>
          <a:p>
            <a:pPr>
              <a:buNone/>
            </a:pPr>
            <a:r>
              <a:rPr lang="en-US" sz="1800" b="1" dirty="0"/>
              <a:t>DRUGS/TOXINS</a:t>
            </a:r>
          </a:p>
          <a:p>
            <a:r>
              <a:rPr lang="en-US" sz="1800" dirty="0"/>
              <a:t>LEAD,ALCOHOL,CORTICOSTEROIDS</a:t>
            </a:r>
          </a:p>
          <a:p>
            <a:pPr>
              <a:buNone/>
            </a:pPr>
            <a:r>
              <a:rPr lang="en-US" sz="1800" dirty="0"/>
              <a:t>HAEMATOLOGICAL</a:t>
            </a:r>
          </a:p>
          <a:p>
            <a:r>
              <a:rPr lang="en-US" sz="1800" dirty="0"/>
              <a:t>SICKLE-CELL DISEASE</a:t>
            </a:r>
          </a:p>
          <a:p>
            <a:r>
              <a:rPr lang="en-US" sz="1800" dirty="0"/>
              <a:t>HAEMOLYTIC DISORDERS</a:t>
            </a:r>
          </a:p>
          <a:p>
            <a:pPr>
              <a:buNone/>
            </a:pPr>
            <a:r>
              <a:rPr lang="en-US" sz="1800" b="1" dirty="0"/>
              <a:t>NEUROLOGICAL</a:t>
            </a:r>
          </a:p>
          <a:p>
            <a:r>
              <a:rPr lang="en-US" sz="1800" dirty="0"/>
              <a:t>SPINAL CORD LESIONS</a:t>
            </a:r>
          </a:p>
          <a:p>
            <a:r>
              <a:rPr lang="en-US" sz="1800" dirty="0"/>
              <a:t>TABES DORSALIS</a:t>
            </a:r>
          </a:p>
          <a:p>
            <a:r>
              <a:rPr lang="en-US" sz="1800" dirty="0"/>
              <a:t>RADICULOPATHY</a:t>
            </a:r>
          </a:p>
          <a:p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648200"/>
          </a:xfrm>
        </p:spPr>
        <p:txBody>
          <a:bodyPr>
            <a:noAutofit/>
          </a:bodyPr>
          <a:lstStyle/>
          <a:p>
            <a:r>
              <a:rPr lang="en-US" sz="9600" b="1" i="1" dirty="0">
                <a:latin typeface="Blackadder ITC" pitchFamily="82" charset="0"/>
              </a:rPr>
              <a:t>thank  you…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"/>
            <a:ext cx="6400800" cy="64008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MAJOR MANIFESTATIONS OF GASTROINTESTINAL DISEASES</a:t>
            </a:r>
          </a:p>
          <a:p>
            <a:r>
              <a:rPr lang="en-US" dirty="0">
                <a:solidFill>
                  <a:schemeClr val="tx1"/>
                </a:solidFill>
              </a:rPr>
              <a:t>DYSPHAGIA</a:t>
            </a:r>
          </a:p>
          <a:p>
            <a:r>
              <a:rPr lang="en-US" dirty="0">
                <a:solidFill>
                  <a:schemeClr val="tx1"/>
                </a:solidFill>
              </a:rPr>
              <a:t>DYSPEPSIA</a:t>
            </a:r>
          </a:p>
          <a:p>
            <a:r>
              <a:rPr lang="en-US" dirty="0">
                <a:solidFill>
                  <a:schemeClr val="tx1"/>
                </a:solidFill>
              </a:rPr>
              <a:t>VOMITING</a:t>
            </a:r>
          </a:p>
          <a:p>
            <a:r>
              <a:rPr lang="en-US" dirty="0">
                <a:solidFill>
                  <a:schemeClr val="tx1"/>
                </a:solidFill>
              </a:rPr>
              <a:t>GASTROINTESTINAL BLEEDING</a:t>
            </a:r>
          </a:p>
          <a:p>
            <a:r>
              <a:rPr lang="en-US" dirty="0">
                <a:solidFill>
                  <a:schemeClr val="tx1"/>
                </a:solidFill>
              </a:rPr>
              <a:t>DIARRHOEA</a:t>
            </a:r>
          </a:p>
          <a:p>
            <a:r>
              <a:rPr lang="en-US" dirty="0">
                <a:solidFill>
                  <a:schemeClr val="tx1"/>
                </a:solidFill>
              </a:rPr>
              <a:t>MALABSORPTION</a:t>
            </a:r>
          </a:p>
          <a:p>
            <a:r>
              <a:rPr lang="en-US" dirty="0">
                <a:solidFill>
                  <a:schemeClr val="tx1"/>
                </a:solidFill>
              </a:rPr>
              <a:t>WEIGHT LOSS</a:t>
            </a:r>
          </a:p>
          <a:p>
            <a:r>
              <a:rPr lang="en-US" dirty="0">
                <a:solidFill>
                  <a:schemeClr val="tx1"/>
                </a:solidFill>
              </a:rPr>
              <a:t>CONSTIPATION</a:t>
            </a:r>
          </a:p>
          <a:p>
            <a:r>
              <a:rPr lang="en-US" dirty="0">
                <a:solidFill>
                  <a:schemeClr val="tx1"/>
                </a:solidFill>
              </a:rPr>
              <a:t>ABDOMINAL PAIN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705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600" b="1" u="sng" dirty="0"/>
              <a:t>DYSPHAGIA – TYPES,CAUSES</a:t>
            </a:r>
          </a:p>
          <a:p>
            <a:pPr algn="just">
              <a:buNone/>
            </a:pPr>
            <a:r>
              <a:rPr lang="en-US" sz="1900" b="1" i="1" u="sng" dirty="0"/>
              <a:t>OESOPHAGEAL</a:t>
            </a:r>
            <a:r>
              <a:rPr lang="en-US" sz="1900" b="1" i="1" dirty="0"/>
              <a:t>					               </a:t>
            </a:r>
            <a:r>
              <a:rPr lang="en-US" sz="1900" b="1" i="1" u="sng" dirty="0"/>
              <a:t>OROPHARYNGEAL</a:t>
            </a:r>
          </a:p>
          <a:p>
            <a:pPr algn="just">
              <a:buNone/>
            </a:pPr>
            <a:r>
              <a:rPr lang="en-US" sz="1900" dirty="0"/>
              <a:t>-</a:t>
            </a:r>
            <a:r>
              <a:rPr lang="en-US" sz="1900" b="1" dirty="0"/>
              <a:t>SOLIDS WORSE THAN LIQUIDS</a:t>
            </a:r>
            <a:r>
              <a:rPr lang="en-US" sz="1900" dirty="0"/>
              <a:t>			 - NEUROLOGICAL DISEASE</a:t>
            </a:r>
          </a:p>
          <a:p>
            <a:pPr algn="just">
              <a:buNone/>
            </a:pPr>
            <a:r>
              <a:rPr lang="en-US" sz="1900" dirty="0"/>
              <a:t>CAUSES						BULBAR PALSY</a:t>
            </a:r>
          </a:p>
          <a:p>
            <a:pPr algn="just">
              <a:buNone/>
            </a:pPr>
            <a:r>
              <a:rPr lang="en-US" sz="1900" b="1" dirty="0"/>
              <a:t>1) STRICTURE</a:t>
            </a:r>
            <a:r>
              <a:rPr lang="en-US" sz="1900" dirty="0"/>
              <a:t>					PSEUDOBULBAR PALSY</a:t>
            </a:r>
          </a:p>
          <a:p>
            <a:pPr algn="just">
              <a:buNone/>
            </a:pPr>
            <a:r>
              <a:rPr lang="en-US" sz="1900" dirty="0"/>
              <a:t>-BENIGN						MYASTHENIA GRAVIS</a:t>
            </a:r>
          </a:p>
          <a:p>
            <a:pPr algn="just"/>
            <a:r>
              <a:rPr lang="en-US" sz="1900" dirty="0"/>
              <a:t> PEPTIC					</a:t>
            </a:r>
          </a:p>
          <a:p>
            <a:pPr algn="just"/>
            <a:r>
              <a:rPr lang="en-US" sz="1900" dirty="0"/>
              <a:t>FIBROUS RINGS</a:t>
            </a:r>
          </a:p>
          <a:p>
            <a:pPr algn="just">
              <a:buNone/>
            </a:pPr>
            <a:r>
              <a:rPr lang="en-US" sz="1900" dirty="0"/>
              <a:t>-MALIGNANT</a:t>
            </a:r>
          </a:p>
          <a:p>
            <a:pPr algn="just"/>
            <a:r>
              <a:rPr lang="en-US" sz="1900" dirty="0"/>
              <a:t>CA OESOPHAGUS</a:t>
            </a:r>
          </a:p>
          <a:p>
            <a:pPr algn="just"/>
            <a:r>
              <a:rPr lang="en-US" sz="1900" dirty="0"/>
              <a:t>CA STOMACH</a:t>
            </a:r>
          </a:p>
          <a:p>
            <a:pPr algn="just"/>
            <a:r>
              <a:rPr lang="en-US" sz="1900" dirty="0"/>
              <a:t>EXTRINSIC COMPRESSION</a:t>
            </a:r>
          </a:p>
          <a:p>
            <a:pPr algn="just">
              <a:buNone/>
            </a:pPr>
            <a:r>
              <a:rPr lang="en-US" sz="1900" b="1" dirty="0"/>
              <a:t>2) OESOPHAGITIS</a:t>
            </a:r>
          </a:p>
          <a:p>
            <a:pPr algn="just"/>
            <a:r>
              <a:rPr lang="en-US" sz="1900" dirty="0"/>
              <a:t>PEPTIC</a:t>
            </a:r>
          </a:p>
          <a:p>
            <a:pPr algn="just"/>
            <a:r>
              <a:rPr lang="en-US" sz="1900" dirty="0"/>
              <a:t>CANDIDIASIS</a:t>
            </a:r>
          </a:p>
          <a:p>
            <a:pPr algn="just">
              <a:buNone/>
            </a:pPr>
            <a:r>
              <a:rPr lang="en-US" sz="1900" b="1" dirty="0"/>
              <a:t>3) DYSMOTILITY</a:t>
            </a:r>
          </a:p>
          <a:p>
            <a:pPr algn="just"/>
            <a:r>
              <a:rPr lang="en-US" sz="1900" dirty="0"/>
              <a:t>ACHALASIA</a:t>
            </a:r>
          </a:p>
          <a:p>
            <a:pPr algn="just"/>
            <a:r>
              <a:rPr lang="en-US" sz="1900" dirty="0"/>
              <a:t>NON-SPECIFIC MOTILITY DISORDER</a:t>
            </a:r>
          </a:p>
          <a:p>
            <a:pPr algn="just">
              <a:buFontTx/>
              <a:buChar char="-"/>
            </a:pPr>
            <a:r>
              <a:rPr lang="en-US" sz="1900" b="1" dirty="0"/>
              <a:t>LIQUIDS WORSE THAN SOLIDS</a:t>
            </a:r>
          </a:p>
          <a:p>
            <a:pPr algn="just"/>
            <a:r>
              <a:rPr lang="en-US" sz="1900" dirty="0"/>
              <a:t>UNCOORDINATED PERISTALYSIS OR ASPIRATION</a:t>
            </a:r>
          </a:p>
          <a:p>
            <a:pPr algn="just">
              <a:buNone/>
            </a:pPr>
            <a:r>
              <a:rPr lang="en-US" sz="1900" dirty="0"/>
              <a:t>	- NEUROLOGICAL DISEASE</a:t>
            </a:r>
          </a:p>
          <a:p>
            <a:pPr algn="just"/>
            <a:r>
              <a:rPr lang="en-US" sz="1900" dirty="0"/>
              <a:t>BULBAR PALSY</a:t>
            </a:r>
          </a:p>
          <a:p>
            <a:pPr algn="just"/>
            <a:r>
              <a:rPr lang="en-US" sz="1900" dirty="0"/>
              <a:t>PSEUDOBULBAR PALSY</a:t>
            </a:r>
          </a:p>
          <a:p>
            <a:pPr algn="just"/>
            <a:r>
              <a:rPr lang="en-US" sz="1900" dirty="0"/>
              <a:t>MYASTHENIA GRAVIS</a:t>
            </a:r>
          </a:p>
          <a:p>
            <a:pPr algn="just">
              <a:buNone/>
            </a:pPr>
            <a:endParaRPr lang="en-US" sz="1900" dirty="0"/>
          </a:p>
          <a:p>
            <a:pPr algn="ctr">
              <a:buNone/>
            </a:pPr>
            <a:endParaRPr lang="en-US" sz="1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"/>
            <a:ext cx="7848600" cy="65532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CAUSES OF DYSPEPSIA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UPPER GI DISORDERS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PEPTIC ULCER DISEASE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A/C GASTRITIS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GALL STONES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MOTILITY DISORDERS e.g. Esophageal spasm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FUNCTIONAL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OTHER GI DISORDERS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PANCREATIC DISEASE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HEPATIC DISEASE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COLONIC CA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SYSTEMIC DISEASE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RENAL FAILURE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HYPERCALCAEMIA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DRUGS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NSAID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IRON &amp; POTASSIUM SUPPLEMENTS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CORTICOSTEROIDS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DIGOXIN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OTHERS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ALCOHOL</a:t>
            </a:r>
          </a:p>
          <a:p>
            <a:pPr algn="l">
              <a:buFont typeface="Arial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PSYCHOLOGICAL e.g.. Anxiety, depression</a:t>
            </a:r>
          </a:p>
          <a:p>
            <a:pPr algn="l">
              <a:buFont typeface="Arial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5867400"/>
          </a:xfrm>
        </p:spPr>
        <p:txBody>
          <a:bodyPr/>
          <a:lstStyle/>
          <a:p>
            <a:r>
              <a:rPr lang="en-US" sz="4800" b="1" u="sng" dirty="0">
                <a:solidFill>
                  <a:schemeClr val="tx1"/>
                </a:solidFill>
              </a:rPr>
              <a:t>ALARM FEATURES IN DYSPEPSIA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WEIGHT LOSS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ANAEMIA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VOMITING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HAEMATEMESIS &amp;, OR MELAENA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DYSPHAGIA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PALPABLE ABDOMINAL MASS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4000" b="1" dirty="0"/>
              <a:t>VOMITING – CAUSES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b="1" dirty="0"/>
              <a:t>INFECTIONS</a:t>
            </a:r>
          </a:p>
          <a:p>
            <a:r>
              <a:rPr lang="en-US" sz="7200" dirty="0"/>
              <a:t>GASTROENTERITIS</a:t>
            </a:r>
          </a:p>
          <a:p>
            <a:r>
              <a:rPr lang="en-US" sz="7200" dirty="0"/>
              <a:t>HEPATITIS</a:t>
            </a:r>
          </a:p>
          <a:p>
            <a:r>
              <a:rPr lang="en-US" sz="7200" dirty="0"/>
              <a:t>UTI</a:t>
            </a:r>
          </a:p>
          <a:p>
            <a:pPr>
              <a:buNone/>
            </a:pPr>
            <a:r>
              <a:rPr lang="en-US" sz="7200" b="1" dirty="0"/>
              <a:t>DRUGS</a:t>
            </a:r>
          </a:p>
          <a:p>
            <a:r>
              <a:rPr lang="en-US" sz="7200" dirty="0"/>
              <a:t>NSAIDS</a:t>
            </a:r>
          </a:p>
          <a:p>
            <a:r>
              <a:rPr lang="en-US" sz="7200" dirty="0"/>
              <a:t>ANTIBIOTICS</a:t>
            </a:r>
          </a:p>
          <a:p>
            <a:r>
              <a:rPr lang="en-US" sz="7200" dirty="0"/>
              <a:t>OPIATES</a:t>
            </a:r>
          </a:p>
          <a:p>
            <a:r>
              <a:rPr lang="en-US" sz="7200" dirty="0"/>
              <a:t>DIGOXIN</a:t>
            </a:r>
          </a:p>
          <a:p>
            <a:r>
              <a:rPr lang="en-US" sz="7200" dirty="0"/>
              <a:t>CYTOTOXIC DRUGS</a:t>
            </a:r>
          </a:p>
          <a:p>
            <a:pPr>
              <a:buNone/>
            </a:pPr>
            <a:r>
              <a:rPr lang="en-US" sz="7200" b="1" dirty="0"/>
              <a:t>GASTRODUODENAL DISEASES</a:t>
            </a:r>
          </a:p>
          <a:p>
            <a:r>
              <a:rPr lang="en-US" sz="7200" dirty="0"/>
              <a:t>CHRONIC PEPTIC ULCER DISEASE</a:t>
            </a:r>
          </a:p>
          <a:p>
            <a:r>
              <a:rPr lang="en-US" sz="7200" dirty="0"/>
              <a:t>GASTRIC CA</a:t>
            </a:r>
          </a:p>
          <a:p>
            <a:r>
              <a:rPr lang="en-US" sz="7200" dirty="0"/>
              <a:t>GASTROPARESIS</a:t>
            </a:r>
          </a:p>
          <a:p>
            <a:pPr>
              <a:buNone/>
            </a:pPr>
            <a:r>
              <a:rPr lang="en-US" sz="7200" b="1" dirty="0"/>
              <a:t>A/C ABDOMINAL DISORDERS</a:t>
            </a:r>
          </a:p>
          <a:p>
            <a:r>
              <a:rPr lang="en-US" sz="7200" dirty="0"/>
              <a:t>APPENDICITIS</a:t>
            </a:r>
          </a:p>
          <a:p>
            <a:r>
              <a:rPr lang="en-US" sz="7200" dirty="0"/>
              <a:t>CHOLECYSTITIS</a:t>
            </a:r>
          </a:p>
          <a:p>
            <a:r>
              <a:rPr lang="en-US" sz="7200" dirty="0"/>
              <a:t>PANCREATITIS</a:t>
            </a:r>
          </a:p>
          <a:p>
            <a:r>
              <a:rPr lang="en-US" sz="7200" dirty="0"/>
              <a:t>INTESTINAL OBSTRUCTION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b="1" dirty="0"/>
              <a:t>CNS DISORDERS</a:t>
            </a:r>
          </a:p>
          <a:p>
            <a:r>
              <a:rPr lang="en-US" sz="2000" dirty="0"/>
              <a:t>VESTIBULAR NEURONITIS</a:t>
            </a:r>
          </a:p>
          <a:p>
            <a:r>
              <a:rPr lang="en-US" sz="2000" dirty="0"/>
              <a:t>MIGRAINE</a:t>
            </a:r>
          </a:p>
          <a:p>
            <a:r>
              <a:rPr lang="en-US" sz="2000" dirty="0"/>
              <a:t>MENINGITIS</a:t>
            </a:r>
          </a:p>
          <a:p>
            <a:r>
              <a:rPr lang="en-US" sz="2000" dirty="0"/>
              <a:t>RAISED INTRACRANIAL PRESSURE</a:t>
            </a:r>
          </a:p>
          <a:p>
            <a:pPr>
              <a:buNone/>
            </a:pPr>
            <a:r>
              <a:rPr lang="en-US" sz="2000" b="1" dirty="0"/>
              <a:t>METABOLIC</a:t>
            </a:r>
          </a:p>
          <a:p>
            <a:r>
              <a:rPr lang="en-US" sz="2000" dirty="0"/>
              <a:t>DIABETIC KETOACIDOSIS</a:t>
            </a:r>
          </a:p>
          <a:p>
            <a:r>
              <a:rPr lang="en-US" sz="2000" dirty="0"/>
              <a:t>URAEMIA</a:t>
            </a:r>
          </a:p>
          <a:p>
            <a:r>
              <a:rPr lang="en-US" sz="2000" dirty="0"/>
              <a:t>ADDISONS DISEASE</a:t>
            </a:r>
          </a:p>
          <a:p>
            <a:pPr>
              <a:buNone/>
            </a:pPr>
            <a:r>
              <a:rPr lang="en-US" sz="2000" b="1" dirty="0"/>
              <a:t>OTHERS</a:t>
            </a:r>
          </a:p>
          <a:p>
            <a:r>
              <a:rPr lang="en-US" sz="2000" dirty="0"/>
              <a:t>ANY SEVERE PAIN e.g.  M I</a:t>
            </a:r>
          </a:p>
          <a:p>
            <a:r>
              <a:rPr lang="en-US" sz="2000" dirty="0"/>
              <a:t>PSYCHOGENIC</a:t>
            </a:r>
          </a:p>
          <a:p>
            <a:r>
              <a:rPr lang="en-US" sz="2000" dirty="0"/>
              <a:t>ALCOHOLISM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CAUSES OF GI BLEEDING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dirty="0"/>
              <a:t>UPPER GI BLEEDING</a:t>
            </a:r>
          </a:p>
          <a:p>
            <a:r>
              <a:rPr lang="en-US" dirty="0"/>
              <a:t>OESOPHAGITIS</a:t>
            </a:r>
          </a:p>
          <a:p>
            <a:r>
              <a:rPr lang="en-US" dirty="0"/>
              <a:t>PEPTIC ULCER</a:t>
            </a:r>
          </a:p>
          <a:p>
            <a:r>
              <a:rPr lang="en-US" dirty="0"/>
              <a:t>VASCULAR MALFORMATIONS</a:t>
            </a:r>
          </a:p>
          <a:p>
            <a:r>
              <a:rPr lang="en-US" dirty="0"/>
              <a:t>AORTO-DUODENAL FISTULA</a:t>
            </a:r>
          </a:p>
          <a:p>
            <a:r>
              <a:rPr lang="en-US" dirty="0"/>
              <a:t>VARICES</a:t>
            </a:r>
          </a:p>
          <a:p>
            <a:r>
              <a:rPr lang="en-US" dirty="0"/>
              <a:t>MALLORY-WEISS TEAR</a:t>
            </a:r>
          </a:p>
          <a:p>
            <a:r>
              <a:rPr lang="en-US" dirty="0"/>
              <a:t>CA STOMACH&amp;OESOPHAGUS</a:t>
            </a:r>
          </a:p>
          <a:p>
            <a:r>
              <a:rPr lang="en-US" dirty="0"/>
              <a:t>GASTRIC EROSIONS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dirty="0"/>
              <a:t>LOWER GI BLEEDING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SEVERE ACUTE</a:t>
            </a:r>
          </a:p>
          <a:p>
            <a:pPr marL="514350" indent="-514350"/>
            <a:r>
              <a:rPr lang="en-US" dirty="0"/>
              <a:t>DIVERTICULAR DISEASE</a:t>
            </a:r>
          </a:p>
          <a:p>
            <a:pPr marL="514350" indent="-514350"/>
            <a:r>
              <a:rPr lang="en-US" dirty="0"/>
              <a:t>ISCHAEMIA</a:t>
            </a:r>
          </a:p>
          <a:p>
            <a:pPr marL="514350" indent="-514350"/>
            <a:r>
              <a:rPr lang="en-US" dirty="0"/>
              <a:t>ANGIODYSPLASIA</a:t>
            </a:r>
          </a:p>
          <a:p>
            <a:pPr marL="514350" indent="-514350"/>
            <a:r>
              <a:rPr lang="en-US" dirty="0"/>
              <a:t>MECKEL’S DIVERTICULUM</a:t>
            </a:r>
          </a:p>
          <a:p>
            <a:pPr marL="514350" indent="-514350">
              <a:buAutoNum type="arabicPeriod" startAt="2"/>
            </a:pPr>
            <a:r>
              <a:rPr lang="en-US" b="1" dirty="0"/>
              <a:t>MODERATE,C/C,SUB A/C</a:t>
            </a:r>
          </a:p>
          <a:p>
            <a:pPr marL="514350" indent="-514350"/>
            <a:r>
              <a:rPr lang="en-US" dirty="0"/>
              <a:t>ANAL DISEASE</a:t>
            </a:r>
          </a:p>
          <a:p>
            <a:pPr marL="514350" indent="-514350"/>
            <a:r>
              <a:rPr lang="en-US" dirty="0"/>
              <a:t>IBD</a:t>
            </a:r>
          </a:p>
          <a:p>
            <a:pPr marL="514350" indent="-514350"/>
            <a:r>
              <a:rPr lang="en-US" dirty="0"/>
              <a:t>CA</a:t>
            </a:r>
          </a:p>
          <a:p>
            <a:pPr marL="514350" indent="-514350"/>
            <a:r>
              <a:rPr lang="en-US" dirty="0"/>
              <a:t>LARGE POLYPS</a:t>
            </a:r>
          </a:p>
          <a:p>
            <a:pPr marL="514350" indent="-514350"/>
            <a:r>
              <a:rPr lang="en-US" dirty="0"/>
              <a:t>ANGIODYSPLASIA</a:t>
            </a:r>
          </a:p>
          <a:p>
            <a:pPr marL="514350" indent="-514350"/>
            <a:r>
              <a:rPr lang="en-US" dirty="0"/>
              <a:t>RADIATION ENTERITIS</a:t>
            </a:r>
          </a:p>
          <a:p>
            <a:pPr marL="514350" indent="-514350"/>
            <a:r>
              <a:rPr lang="en-US" dirty="0"/>
              <a:t>SOLITARY RECTAL ULCER</a:t>
            </a:r>
          </a:p>
          <a:p>
            <a:pPr marL="514350" indent="-514350"/>
            <a:endParaRPr lang="en-US" dirty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dirty="0"/>
              <a:t>DIARRHOEA- CAUSES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209800"/>
          <a:ext cx="6400800" cy="3388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5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83">
                <a:tc>
                  <a:txBody>
                    <a:bodyPr/>
                    <a:lstStyle/>
                    <a:p>
                      <a:r>
                        <a:rPr lang="en-US" sz="2000" dirty="0"/>
                        <a:t>COLONIC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MALABSORPTION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SMALL BOWEL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677">
                <a:tc>
                  <a:txBody>
                    <a:bodyPr/>
                    <a:lstStyle/>
                    <a:p>
                      <a:r>
                        <a:rPr lang="en-US" dirty="0"/>
                        <a:t>IBD</a:t>
                      </a:r>
                    </a:p>
                    <a:p>
                      <a:r>
                        <a:rPr lang="en-US" dirty="0"/>
                        <a:t>NEOPLASM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1" dirty="0"/>
                        <a:t>PANCREATIC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C/C PANCREATITIS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CA PANCREAS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CYSTIC FIBROSIS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/>
                        <a:t>ENTEROPATHY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COELIAC DISEASE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TROPICAL SPRUE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LYMPHOMA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LYMPHANGIECTASIA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/>
                        <a:t>DRUG INDUCED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NSAIDS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AMINOSALICYLATES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SELECTIVE SEROTONIN REUPTAKE INHIBITORS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133599"/>
          </a:xfrm>
        </p:spPr>
        <p:txBody>
          <a:bodyPr/>
          <a:lstStyle/>
          <a:p>
            <a:r>
              <a:rPr lang="en-US" b="1" dirty="0"/>
              <a:t>MALABSORPTION-TYPES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259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INTRALUMINAL MALDIGESTION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MUCOSAL MALABSORPTION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POSTMUCOSAL LYMPHATIC OBSTRUCTION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664</Words>
  <Application>Microsoft Office PowerPoint</Application>
  <PresentationFormat>On-screen Show (4:3)</PresentationFormat>
  <Paragraphs>315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Blackadder ITC</vt:lpstr>
      <vt:lpstr>Calibri</vt:lpstr>
      <vt:lpstr>Consolas</vt:lpstr>
      <vt:lpstr>Office Theme</vt:lpstr>
      <vt:lpstr>SYMPTOMATOLOGY OF GIT</vt:lpstr>
      <vt:lpstr>PowerPoint Presentation</vt:lpstr>
      <vt:lpstr>PowerPoint Presentation</vt:lpstr>
      <vt:lpstr>PowerPoint Presentation</vt:lpstr>
      <vt:lpstr>PowerPoint Presentation</vt:lpstr>
      <vt:lpstr>  VOMITING – CAUSES </vt:lpstr>
      <vt:lpstr>CAUSES OF GI BLEEDING</vt:lpstr>
      <vt:lpstr>DIARRHOEA- CAUSES</vt:lpstr>
      <vt:lpstr>MALABSORPTION-TYPES</vt:lpstr>
      <vt:lpstr>WEIGHT LOSS-CAUSES</vt:lpstr>
      <vt:lpstr>CONSTIPATION-CAUSES</vt:lpstr>
      <vt:lpstr>PowerPoint Presentation</vt:lpstr>
      <vt:lpstr>C/C ABDOMINAL PAIN-CAUSES</vt:lpstr>
      <vt:lpstr>thank  you…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SYMPTOMATOLOGY OF GIT</dc:title>
  <dc:creator>M C S</dc:creator>
  <cp:lastModifiedBy>AJAYAN T</cp:lastModifiedBy>
  <cp:revision>34</cp:revision>
  <dcterms:created xsi:type="dcterms:W3CDTF">2010-07-27T11:59:32Z</dcterms:created>
  <dcterms:modified xsi:type="dcterms:W3CDTF">2021-03-06T09:46:02Z</dcterms:modified>
</cp:coreProperties>
</file>