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6" r:id="rId44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4" roundtripDataSignature="AMtx7mjT1sS3dlk4/UAbXUT+iyPnwBqD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b49e7ab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b49e7ab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b49e7ab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b49e7ab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b49e7ab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b49e7ab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bdda70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bdda70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c1ac3934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c1ac3934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c1ac3934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c1ac3934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c1ac393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c1ac393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c1ac3934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c1ac3934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c1ac3934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c1ac3934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1ac3934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1ac3934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c1ac393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c1ac393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c1ac3934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c1ac3934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49e7ab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49e7ab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3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3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3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0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51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51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1" name="Google Shape;91;p51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Google Shape;92;p51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51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2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4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4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4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" name="Google Shape;13;p4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4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4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tile tx="0" ty="0" sx="100000" sy="100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40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4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0" name="Google Shape;30;p40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40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40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torlib.info/physiology/textbook-medical-physiology/45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morangapp.com/flashcards/258233/Three+types+of+synaptic+transmi+and+mor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positphotos.com/vector-images/synaps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ing.ncl.ac.uk/bms/wiki/index.php/Synaptic_transmissio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95919749/care-prevention-ch-4-flash-card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aypeedigital.com/book/9789350250761/chapter/ch86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aypeedigital.com/book/9789351529293/chapter/ch82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.ncl.ac.uk/bms/wiki/index.php/Summation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positphotos.com/vector-images/synapse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5751870" y="796414"/>
            <a:ext cx="3018504" cy="169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56A9F3"/>
              </a:buClr>
              <a:buSzPts val="6000"/>
              <a:buFont typeface="Calibri"/>
              <a:buNone/>
            </a:pPr>
            <a:r>
              <a:rPr lang="en-US" sz="6000" b="1" dirty="0">
                <a:solidFill>
                  <a:srgbClr val="56A9F3"/>
                </a:solidFill>
              </a:rPr>
              <a:t/>
            </a:r>
            <a:br>
              <a:rPr lang="en-US" sz="6000" b="1" dirty="0">
                <a:solidFill>
                  <a:srgbClr val="56A9F3"/>
                </a:solidFill>
              </a:rPr>
            </a:br>
            <a:r>
              <a:rPr lang="en-US" sz="6000" b="1" dirty="0">
                <a:solidFill>
                  <a:srgbClr val="56A9F3"/>
                </a:solidFill>
              </a:rPr>
              <a:t>Synapse</a:t>
            </a:r>
            <a:endParaRPr sz="6000" b="1" dirty="0">
              <a:solidFill>
                <a:srgbClr val="56A9F3"/>
              </a:solidFill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533400" y="4886632"/>
            <a:ext cx="7854696" cy="171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45720" lvl="0" indent="0" algn="ct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IN" dirty="0" smtClean="0">
                <a:solidFill>
                  <a:srgbClr val="FF0000"/>
                </a:solidFill>
              </a:rPr>
              <a:t>Dr. Deepa GS</a:t>
            </a:r>
          </a:p>
          <a:p>
            <a:pPr marL="0" marR="45720" lvl="0" indent="0" algn="ct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IN" dirty="0" smtClean="0">
                <a:solidFill>
                  <a:srgbClr val="FF0000"/>
                </a:solidFill>
              </a:rPr>
              <a:t>Associate Professor</a:t>
            </a:r>
          </a:p>
          <a:p>
            <a:pPr marL="0" marR="45720" lvl="0" indent="0" algn="ct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IN" dirty="0" smtClean="0">
                <a:solidFill>
                  <a:srgbClr val="FF0000"/>
                </a:solidFill>
              </a:rPr>
              <a:t>Dept. of  Physiology &amp; Biochemistry</a:t>
            </a:r>
          </a:p>
          <a:p>
            <a:pPr marL="0" marR="45720" lvl="0" indent="0" algn="ct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IN" dirty="0" smtClean="0">
                <a:solidFill>
                  <a:srgbClr val="FF0000"/>
                </a:solidFill>
              </a:rPr>
              <a:t>SKHMC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12" name="Google Shape;112;p1" descr="synapse-400x300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40473"/>
            <a:ext cx="5410200" cy="445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789150" y="751554"/>
            <a:ext cx="80481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Second messenger system</a:t>
            </a:r>
            <a:endParaRPr/>
          </a:p>
        </p:txBody>
      </p:sp>
      <p:pic>
        <p:nvPicPr>
          <p:cNvPr id="168" name="Google Shape;168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8150" y="1521900"/>
            <a:ext cx="7904400" cy="51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2445750" y="6433200"/>
            <a:ext cx="4734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https://doctorlib.info/physiology/textbook-medical-physiology/45.htm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457200" y="704093"/>
            <a:ext cx="82296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         Types of synapse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457200" y="1352800"/>
            <a:ext cx="8486400" cy="5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b="1"/>
              <a:t>A</a:t>
            </a:r>
            <a:r>
              <a:rPr lang="en-US" sz="3400" b="1"/>
              <a:t>natomical classification</a:t>
            </a:r>
            <a:endParaRPr sz="3400" b="1"/>
          </a:p>
          <a:p>
            <a:pPr marL="274320" lvl="0" indent="-32512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3270"/>
              <a:buChar char="⚫"/>
            </a:pPr>
            <a:r>
              <a:rPr lang="en-US" sz="3400"/>
              <a:t>Axodendritic-80-90%</a:t>
            </a:r>
            <a:endParaRPr sz="3400"/>
          </a:p>
          <a:p>
            <a:pPr marL="0" lvl="0" indent="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400" b="1"/>
              <a:t>Location: </a:t>
            </a:r>
            <a:endParaRPr sz="3400" b="1"/>
          </a:p>
          <a:p>
            <a:pPr marL="457200" lvl="0" indent="-4445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3400"/>
              <a:buChar char="⚫"/>
            </a:pPr>
            <a:r>
              <a:rPr lang="en-US" sz="3400"/>
              <a:t>Motor neurons in spinal cord</a:t>
            </a:r>
            <a:endParaRPr sz="3400"/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Char char="⚫"/>
            </a:pPr>
            <a:r>
              <a:rPr lang="en-US" sz="3400"/>
              <a:t>Excitatory synapse in cerebral cortex</a:t>
            </a:r>
            <a:endParaRPr sz="3400"/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Char char="⚫"/>
            </a:pPr>
            <a:r>
              <a:rPr lang="en-US" sz="3400"/>
              <a:t>Climbing fibers of cerebellum</a:t>
            </a:r>
            <a:endParaRPr sz="3400"/>
          </a:p>
          <a:p>
            <a:pPr marL="457200" lvl="0" indent="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49e7abed_0_15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5736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Types of synapse</a:t>
            </a:r>
            <a:endParaRPr/>
          </a:p>
        </p:txBody>
      </p:sp>
      <p:sp>
        <p:nvSpPr>
          <p:cNvPr id="181" name="Google Shape;181;g8b49e7abed_0_15"/>
          <p:cNvSpPr txBox="1">
            <a:spLocks noGrp="1"/>
          </p:cNvSpPr>
          <p:nvPr>
            <p:ph type="body" idx="1"/>
          </p:nvPr>
        </p:nvSpPr>
        <p:spPr>
          <a:xfrm>
            <a:off x="457200" y="1484324"/>
            <a:ext cx="8229600" cy="49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400" b="1"/>
              <a:t>Axosomatic</a:t>
            </a:r>
            <a:r>
              <a:rPr lang="en-US" sz="3400"/>
              <a:t>-less common</a:t>
            </a:r>
            <a:endParaRPr sz="3400"/>
          </a:p>
          <a:p>
            <a:pPr marL="0" lvl="0" indent="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400"/>
              <a:t>Loctaion:</a:t>
            </a:r>
            <a:endParaRPr sz="3400"/>
          </a:p>
          <a:p>
            <a:pPr marL="274320" lvl="0" indent="-381635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3400"/>
              <a:buChar char="⚫"/>
            </a:pPr>
            <a:r>
              <a:rPr lang="en-US" sz="3400"/>
              <a:t>motor neuron in spinal cord</a:t>
            </a:r>
            <a:endParaRPr sz="3400"/>
          </a:p>
          <a:p>
            <a:pPr marL="274320" lvl="0" indent="-3816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Char char="⚫"/>
            </a:pPr>
            <a:r>
              <a:rPr lang="en-US" sz="3400"/>
              <a:t>Basket cells of cerebellum</a:t>
            </a:r>
            <a:endParaRPr sz="3400"/>
          </a:p>
          <a:p>
            <a:pPr marL="274320" lvl="0" indent="-3816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Char char="⚫"/>
            </a:pPr>
            <a:r>
              <a:rPr lang="en-US" sz="3400"/>
              <a:t>Autonomic ganglia</a:t>
            </a:r>
            <a:endParaRPr sz="3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49e7abed_0_20"/>
          <p:cNvSpPr txBox="1">
            <a:spLocks noGrp="1"/>
          </p:cNvSpPr>
          <p:nvPr>
            <p:ph type="title"/>
          </p:nvPr>
        </p:nvSpPr>
        <p:spPr>
          <a:xfrm>
            <a:off x="457200" y="770345"/>
            <a:ext cx="8229600" cy="6633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synapse</a:t>
            </a:r>
            <a:endParaRPr/>
          </a:p>
        </p:txBody>
      </p:sp>
      <p:sp>
        <p:nvSpPr>
          <p:cNvPr id="187" name="Google Shape;187;g8b49e7abed_0_2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400" b="1"/>
              <a:t>Axoa</a:t>
            </a:r>
            <a:r>
              <a:rPr lang="en-US" sz="3900" b="1"/>
              <a:t>xonal</a:t>
            </a:r>
            <a:r>
              <a:rPr lang="en-US" sz="3900"/>
              <a:t>-least common</a:t>
            </a:r>
            <a:endParaRPr sz="3900"/>
          </a:p>
          <a:p>
            <a:pPr marL="0" lvl="0" indent="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/>
              <a:t>Location:spinal cord</a:t>
            </a:r>
            <a:endParaRPr sz="3900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 b="1"/>
              <a:t>Dendrodendritic</a:t>
            </a:r>
            <a:endParaRPr sz="3500" b="1"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/>
              <a:t>Location:synapse between mitral and granule cell in the olfactory bulb</a:t>
            </a:r>
            <a:endParaRPr sz="3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457200" y="704096"/>
            <a:ext cx="8229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Types of Synapse</a:t>
            </a:r>
            <a:endParaRPr/>
          </a:p>
        </p:txBody>
      </p:sp>
      <p:pic>
        <p:nvPicPr>
          <p:cNvPr id="193" name="Google Shape;193;p11" descr="00195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4025" y="1484400"/>
            <a:ext cx="6288300" cy="51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 txBox="1"/>
          <p:nvPr/>
        </p:nvSpPr>
        <p:spPr>
          <a:xfrm>
            <a:off x="281825" y="6425850"/>
            <a:ext cx="81357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https://www.memorangapp.com/flashcards/258233/Three+types+of+synaptic+transmi+and+more/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  Types of synapse</a:t>
            </a:r>
            <a:endParaRPr/>
          </a:p>
        </p:txBody>
      </p:sp>
      <p:pic>
        <p:nvPicPr>
          <p:cNvPr id="200" name="Google Shape;200;p12" descr="05-27b_SynStrucLoc_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390401"/>
            <a:ext cx="9187800" cy="54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b49e7abed_0_25"/>
          <p:cNvSpPr txBox="1">
            <a:spLocks noGrp="1"/>
          </p:cNvSpPr>
          <p:nvPr>
            <p:ph type="title"/>
          </p:nvPr>
        </p:nvSpPr>
        <p:spPr>
          <a:xfrm>
            <a:off x="457200" y="704095"/>
            <a:ext cx="8229600" cy="619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Functional classification</a:t>
            </a:r>
            <a:endParaRPr/>
          </a:p>
        </p:txBody>
      </p:sp>
      <p:sp>
        <p:nvSpPr>
          <p:cNvPr id="206" name="Google Shape;206;g8b49e7abed_0_2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g8b49e7abed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77360"/>
            <a:ext cx="8229600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457200" y="704096"/>
            <a:ext cx="82296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Functional classification</a:t>
            </a:r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body" idx="1"/>
          </p:nvPr>
        </p:nvSpPr>
        <p:spPr>
          <a:xfrm>
            <a:off x="457200" y="1432500"/>
            <a:ext cx="8419200" cy="4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sz="3700" b="1"/>
              <a:t>E</a:t>
            </a:r>
            <a:r>
              <a:rPr lang="en-US" sz="4500" b="1"/>
              <a:t>lectrical synapse</a:t>
            </a:r>
            <a:endParaRPr sz="4500" b="1"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sz="4500"/>
              <a:t>Rare ,seen in </a:t>
            </a:r>
            <a:endParaRPr sz="4500"/>
          </a:p>
          <a:p>
            <a:pPr marL="274320" lvl="0" indent="-394970" algn="l" rtl="0">
              <a:spcBef>
                <a:spcPts val="520"/>
              </a:spcBef>
              <a:spcAft>
                <a:spcPts val="0"/>
              </a:spcAft>
              <a:buSzPts val="4370"/>
              <a:buChar char="⚫"/>
            </a:pPr>
            <a:r>
              <a:rPr lang="en-US" sz="4500"/>
              <a:t>cardiac muscle</a:t>
            </a:r>
            <a:endParaRPr sz="4500"/>
          </a:p>
          <a:p>
            <a:pPr marL="274320" lvl="0" indent="-394970" algn="l" rtl="0">
              <a:spcBef>
                <a:spcPts val="520"/>
              </a:spcBef>
              <a:spcAft>
                <a:spcPts val="0"/>
              </a:spcAft>
              <a:buSzPts val="4370"/>
              <a:buChar char="⚫"/>
            </a:pPr>
            <a:r>
              <a:rPr lang="en-US" sz="4500"/>
              <a:t>smooth muscle fibres of intestine epithelial cells of  lens in eyes</a:t>
            </a:r>
            <a:endParaRPr sz="4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457200" y="704093"/>
            <a:ext cx="82296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Chemical synapse</a:t>
            </a:r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body" idx="1"/>
          </p:nvPr>
        </p:nvSpPr>
        <p:spPr>
          <a:xfrm>
            <a:off x="457200" y="1277649"/>
            <a:ext cx="82296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Signals are transmitted by the release of chemical transmitter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More than 40 important transmitter substances have been discovered thus far. </a:t>
            </a:r>
            <a:endParaRPr/>
          </a:p>
          <a:p>
            <a:pPr marL="274320" lvl="0" indent="-274320" algn="l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Some of the best known are acetylcholine, norepinephrine,epinephrine, histamine, gamma-aminobutyric acid (GABA), glycine, serotonin, and glutamate.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457200" y="704095"/>
            <a:ext cx="8115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Chemical synapse</a:t>
            </a:r>
            <a:endParaRPr/>
          </a:p>
        </p:txBody>
      </p:sp>
      <p:pic>
        <p:nvPicPr>
          <p:cNvPr id="225" name="Google Shape;225;p19" descr="Synapse-Components-3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85125" y="1569451"/>
            <a:ext cx="6878400" cy="47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9"/>
          <p:cNvSpPr txBox="1"/>
          <p:nvPr/>
        </p:nvSpPr>
        <p:spPr>
          <a:xfrm>
            <a:off x="1237050" y="6315425"/>
            <a:ext cx="59766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https://depositphotos.com/vector-images/synapse.html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SYNAPSE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⚫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The synapse is the junction point from one neuron to the next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⚫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Introduced by Sherrington C.S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⚫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Contact without continuity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Functions of synapse</a:t>
            </a:r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74320" lvl="0" indent="-3314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70"/>
              <a:buChar char="⚫"/>
            </a:pPr>
            <a:r>
              <a:rPr lang="en-US" sz="3500"/>
              <a:t>Transmission or conduction of impulse</a:t>
            </a:r>
            <a:endParaRPr sz="3500"/>
          </a:p>
          <a:p>
            <a:pPr marL="274320" lvl="0" indent="-33147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3370"/>
              <a:buChar char="⚫"/>
            </a:pPr>
            <a:r>
              <a:rPr lang="en-US" sz="3500"/>
              <a:t>Block or inhibition of impulse</a:t>
            </a:r>
            <a:endParaRPr sz="3500"/>
          </a:p>
          <a:p>
            <a:pPr marL="274320" lvl="0" indent="-33147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3370"/>
              <a:buChar char="⚫"/>
            </a:pPr>
            <a:r>
              <a:rPr lang="en-US" sz="3500"/>
              <a:t>Change an impulse to repetitive impulse</a:t>
            </a:r>
            <a:endParaRPr sz="3500"/>
          </a:p>
          <a:p>
            <a:pPr marL="274320" lvl="0" indent="-33147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3370"/>
              <a:buChar char="⚫"/>
            </a:pPr>
            <a:r>
              <a:rPr lang="en-US" sz="3500"/>
              <a:t>Modification of impulse</a:t>
            </a:r>
            <a:endParaRPr sz="3500"/>
          </a:p>
          <a:p>
            <a:pPr marL="274320" lvl="0" indent="-33147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3370"/>
              <a:buChar char="⚫"/>
            </a:pPr>
            <a:r>
              <a:rPr lang="en-US" sz="3500"/>
              <a:t>Integration of one impulse with another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>
            <a:spLocks noGrp="1"/>
          </p:cNvSpPr>
          <p:nvPr>
            <p:ph type="title"/>
          </p:nvPr>
        </p:nvSpPr>
        <p:spPr>
          <a:xfrm>
            <a:off x="1128525" y="725800"/>
            <a:ext cx="77694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Synaptic transmission</a:t>
            </a:r>
            <a:endParaRPr/>
          </a:p>
        </p:txBody>
      </p:sp>
      <p:pic>
        <p:nvPicPr>
          <p:cNvPr id="238" name="Google Shape;238;p18" descr="05-16_Signal_L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00" y="1567600"/>
            <a:ext cx="9144000" cy="52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bdda7002b_0_0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5979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Synaptic transmission</a:t>
            </a:r>
            <a:endParaRPr/>
          </a:p>
        </p:txBody>
      </p:sp>
      <p:sp>
        <p:nvSpPr>
          <p:cNvPr id="244" name="Google Shape;244;g8bdda7002b_0_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g8bdda7002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01364"/>
            <a:ext cx="8229601" cy="546598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8bdda7002b_0_0"/>
          <p:cNvSpPr txBox="1"/>
          <p:nvPr/>
        </p:nvSpPr>
        <p:spPr>
          <a:xfrm>
            <a:off x="803000" y="6324475"/>
            <a:ext cx="30000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https://teaching.ncl.ac.uk/bms/wiki/index.php/Synaptic_transmission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</a:t>
            </a:r>
            <a:r>
              <a:rPr lang="en-US" b="1"/>
              <a:t>Synaptic inhibition</a:t>
            </a:r>
            <a:endParaRPr b="1"/>
          </a:p>
        </p:txBody>
      </p:sp>
      <p:sp>
        <p:nvSpPr>
          <p:cNvPr id="252" name="Google Shape;252;p20"/>
          <p:cNvSpPr txBox="1">
            <a:spLocks noGrp="1"/>
          </p:cNvSpPr>
          <p:nvPr>
            <p:ph type="body" idx="1"/>
          </p:nvPr>
        </p:nvSpPr>
        <p:spPr>
          <a:xfrm>
            <a:off x="151925" y="1475775"/>
            <a:ext cx="88332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Types</a:t>
            </a:r>
            <a:endParaRPr sz="4500"/>
          </a:p>
          <a:p>
            <a:pPr marL="27432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10"/>
              <a:buChar char="●"/>
            </a:pPr>
            <a:r>
              <a:rPr lang="en-US" sz="4500"/>
              <a:t>Post synaptic </a:t>
            </a:r>
            <a:r>
              <a:rPr lang="en-US" sz="3500"/>
              <a:t>or </a:t>
            </a:r>
            <a:r>
              <a:rPr lang="en-US" sz="4500"/>
              <a:t>direct inhibition</a:t>
            </a:r>
            <a:endParaRPr sz="3500"/>
          </a:p>
          <a:p>
            <a:pPr marL="274320" lvl="0" indent="-4514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Presynaptic or indirect inhibition</a:t>
            </a:r>
            <a:endParaRPr sz="4500"/>
          </a:p>
          <a:p>
            <a:pPr marL="274320" lvl="0" indent="-45148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US" sz="4500"/>
              <a:t>Renshaw cell inhibition</a:t>
            </a:r>
            <a:endParaRPr sz="4500"/>
          </a:p>
          <a:p>
            <a:pPr marL="274320" lvl="0" indent="0" algn="l" rtl="0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4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>
            <a:spLocks noGrp="1"/>
          </p:cNvSpPr>
          <p:nvPr>
            <p:ph type="title"/>
          </p:nvPr>
        </p:nvSpPr>
        <p:spPr>
          <a:xfrm>
            <a:off x="457200" y="704095"/>
            <a:ext cx="8229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Functions of synapse-Inhibition</a:t>
            </a:r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body" idx="1"/>
          </p:nvPr>
        </p:nvSpPr>
        <p:spPr>
          <a:xfrm>
            <a:off x="457200" y="1540875"/>
            <a:ext cx="8229600" cy="47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en-US" sz="3600" b="1"/>
              <a:t>Post synaptic/Direct inhibition</a:t>
            </a:r>
            <a:endParaRPr sz="3000" b="1"/>
          </a:p>
          <a:p>
            <a:pPr marL="274320" lvl="0" indent="-29972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SzPts val="3440"/>
              <a:buChar char="⚫"/>
            </a:pPr>
            <a:r>
              <a:rPr lang="en-US" sz="3600"/>
              <a:t>Occurs due to release of an inhibitory neurotransmitter  which produce IPSP in postsynaptic terminal</a:t>
            </a:r>
            <a:endParaRPr sz="3000"/>
          </a:p>
          <a:p>
            <a:pPr marL="274320" lvl="0" indent="-27432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en-US" sz="3600"/>
              <a:t>   (GABA , glycine , dopamine</a:t>
            </a:r>
            <a:r>
              <a:rPr lang="en-US" sz="3000"/>
              <a:t>)</a:t>
            </a:r>
            <a:endParaRPr sz="3000"/>
          </a:p>
          <a:p>
            <a:pPr marL="274320" lvl="0" indent="-274320" algn="l" rtl="0">
              <a:lnSpc>
                <a:spcPct val="14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sz="3700"/>
              <a:t>Eg:reciprocal inhibiton</a:t>
            </a:r>
            <a:endParaRPr sz="3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457200" y="704093"/>
            <a:ext cx="82296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Post synaptic inhibition</a:t>
            </a:r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2257050" y="63588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https://quizlet.com/95919749/care-prevention-ch-4-flash-cards/</a:t>
            </a:r>
            <a:endParaRPr/>
          </a:p>
        </p:txBody>
      </p:sp>
      <p:pic>
        <p:nvPicPr>
          <p:cNvPr id="265" name="Google Shape;2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50" y="1337800"/>
            <a:ext cx="8807825" cy="480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>
            <a:spLocks noGrp="1"/>
          </p:cNvSpPr>
          <p:nvPr>
            <p:ph type="title"/>
          </p:nvPr>
        </p:nvSpPr>
        <p:spPr>
          <a:xfrm>
            <a:off x="457200" y="704095"/>
            <a:ext cx="82296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en-US" sz="4500"/>
              <a:t>Presynaptic or indirect inhibition</a:t>
            </a:r>
            <a:endParaRPr sz="4500"/>
          </a:p>
        </p:txBody>
      </p:sp>
      <p:sp>
        <p:nvSpPr>
          <p:cNvPr id="271" name="Google Shape;271;p25"/>
          <p:cNvSpPr txBox="1">
            <a:spLocks noGrp="1"/>
          </p:cNvSpPr>
          <p:nvPr>
            <p:ph type="body" idx="1"/>
          </p:nvPr>
        </p:nvSpPr>
        <p:spPr>
          <a:xfrm>
            <a:off x="457200" y="1779600"/>
            <a:ext cx="8229600" cy="4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/>
              <a:t>Inhibition at the level of presynaptic terminal mediated by axoaxonal synapses</a:t>
            </a:r>
            <a:endParaRPr/>
          </a:p>
          <a:p>
            <a:pPr marL="274320" lvl="0" indent="-27432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/>
              <a:t>Ca</a:t>
            </a:r>
            <a:r>
              <a:rPr lang="en-US" sz="3200" baseline="30000"/>
              <a:t>2+ </a:t>
            </a:r>
            <a:r>
              <a:rPr lang="en-US" sz="3200"/>
              <a:t>entering the presynaptic terminal is reduced </a:t>
            </a:r>
            <a:endParaRPr/>
          </a:p>
          <a:p>
            <a:pPr marL="274320" lvl="0" indent="-27432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/>
              <a:t>Eg: pain control system</a:t>
            </a:r>
            <a:endParaRPr/>
          </a:p>
          <a:p>
            <a:pPr marL="274320" lvl="0" indent="-27432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  <a:p>
            <a:pPr marL="274320" lvl="0" indent="-27432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Presynaptic inhibition</a:t>
            </a:r>
            <a:endParaRPr/>
          </a:p>
        </p:txBody>
      </p:sp>
      <p:pic>
        <p:nvPicPr>
          <p:cNvPr id="277" name="Google Shape;277;p26" descr="download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052726"/>
            <a:ext cx="5105400" cy="434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/>
              <a:t>R</a:t>
            </a:r>
            <a:r>
              <a:rPr lang="en-US" sz="3500"/>
              <a:t>enshaw cell or negative feed back inhibition </a:t>
            </a:r>
            <a:endParaRPr sz="3500"/>
          </a:p>
        </p:txBody>
      </p:sp>
      <p:pic>
        <p:nvPicPr>
          <p:cNvPr id="283" name="Google Shape;2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960" y="1847100"/>
            <a:ext cx="4859716" cy="46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3"/>
          <p:cNvSpPr txBox="1"/>
          <p:nvPr/>
        </p:nvSpPr>
        <p:spPr>
          <a:xfrm>
            <a:off x="1428513" y="6489025"/>
            <a:ext cx="62286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hlinkClick r:id="rId4"/>
              </a:rPr>
              <a:t>https://www.jaypeedigital.com/book/9789350250761/chapter/ch86</a:t>
            </a: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c1ac3934a_0_2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Feedforward inhibition</a:t>
            </a:r>
            <a:endParaRPr/>
          </a:p>
        </p:txBody>
      </p:sp>
      <p:sp>
        <p:nvSpPr>
          <p:cNvPr id="290" name="Google Shape;290;g8c1ac3934a_0_2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76250" algn="l" rtl="0">
              <a:spcBef>
                <a:spcPts val="360"/>
              </a:spcBef>
              <a:spcAft>
                <a:spcPts val="0"/>
              </a:spcAft>
              <a:buSzPts val="3900"/>
              <a:buChar char="⚫"/>
            </a:pPr>
            <a:r>
              <a:rPr lang="en-US" sz="3900"/>
              <a:t>Occurs in cerebellum</a:t>
            </a:r>
            <a:endParaRPr sz="3900"/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SzPts val="3900"/>
              <a:buChar char="⚫"/>
            </a:pPr>
            <a:r>
              <a:rPr lang="en-US" sz="3900"/>
              <a:t>Stellate cells and basket cells which are activated by granule cells inhibit purkinjee cells by releasing GABA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Synapse</a:t>
            </a: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Each impulse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 (1) may be blocked in its transmission from one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      neuron to the next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 (2) may be changed from a single impulse into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      repetitive impulses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 (3) may be integrated with impulses from other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       neurons to cause highly intricate patterns of</a:t>
            </a: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       impulses in successive neurons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Feed forward inhibition</a:t>
            </a:r>
            <a:endParaRPr/>
          </a:p>
        </p:txBody>
      </p:sp>
      <p:pic>
        <p:nvPicPr>
          <p:cNvPr id="296" name="Google Shape;2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5" y="1847100"/>
            <a:ext cx="8992075" cy="48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4"/>
          <p:cNvSpPr txBox="1"/>
          <p:nvPr/>
        </p:nvSpPr>
        <p:spPr>
          <a:xfrm>
            <a:off x="6144000" y="6265800"/>
            <a:ext cx="3000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https://www.jaypeedigital.com/book/9789351529293/chapter/ch82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c1ac3934a_0_33"/>
          <p:cNvSpPr txBox="1">
            <a:spLocks noGrp="1"/>
          </p:cNvSpPr>
          <p:nvPr>
            <p:ph type="title"/>
          </p:nvPr>
        </p:nvSpPr>
        <p:spPr>
          <a:xfrm>
            <a:off x="457200" y="704099"/>
            <a:ext cx="8229600" cy="619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Significance of inhibition</a:t>
            </a:r>
            <a:endParaRPr/>
          </a:p>
        </p:txBody>
      </p:sp>
      <p:sp>
        <p:nvSpPr>
          <p:cNvPr id="303" name="Google Shape;303;g8c1ac3934a_0_33"/>
          <p:cNvSpPr txBox="1">
            <a:spLocks noGrp="1"/>
          </p:cNvSpPr>
          <p:nvPr>
            <p:ph type="body" idx="1"/>
          </p:nvPr>
        </p:nvSpPr>
        <p:spPr>
          <a:xfrm>
            <a:off x="457200" y="1519200"/>
            <a:ext cx="8229600" cy="460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Li</a:t>
            </a:r>
            <a:r>
              <a:rPr lang="en-US" sz="3400"/>
              <a:t>mits the number of impulses going to muscles and enable muscles to act appropriately</a:t>
            </a:r>
            <a:endParaRPr sz="3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Strychinine poisoning -inhibitory function impaired</a:t>
            </a:r>
            <a:endParaRPr sz="3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Parkinsonism-inhibitory system impaired</a:t>
            </a:r>
            <a:endParaRPr sz="3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/>
          </p:nvPr>
        </p:nvSpPr>
        <p:spPr>
          <a:xfrm>
            <a:off x="457200" y="704099"/>
            <a:ext cx="82296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Properties of synapse</a:t>
            </a:r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1"/>
          </p:nvPr>
        </p:nvSpPr>
        <p:spPr>
          <a:xfrm>
            <a:off x="457200" y="1240200"/>
            <a:ext cx="8229600" cy="5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3124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60"/>
              <a:buChar char="⚫"/>
            </a:pPr>
            <a:r>
              <a:rPr lang="en-US" sz="3400" b="1"/>
              <a:t>One way conduction</a:t>
            </a:r>
            <a:r>
              <a:rPr lang="en-US" sz="3400"/>
              <a:t>-Bell megendie law</a:t>
            </a:r>
            <a:endParaRPr sz="3400"/>
          </a:p>
          <a:p>
            <a:pPr marL="2743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Impulses pass only from presynaptic neuron to post synaptic neuron</a:t>
            </a:r>
            <a:endParaRPr sz="3400"/>
          </a:p>
          <a:p>
            <a:pPr marL="2743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/>
              <a:t>Reason:</a:t>
            </a:r>
            <a:endParaRPr sz="3400" b="1"/>
          </a:p>
          <a:p>
            <a:pPr marL="45720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⚫"/>
            </a:pPr>
            <a:r>
              <a:rPr lang="en-US" sz="3400"/>
              <a:t>Neurotransmitters are present only in the presynaptic membrane</a:t>
            </a:r>
            <a:endParaRPr sz="3400"/>
          </a:p>
          <a:p>
            <a:pPr marL="45720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⚫"/>
            </a:pPr>
            <a:r>
              <a:rPr lang="en-US" sz="3400"/>
              <a:t>Receptors for neurotransmitter is present only in the post synaptic membrane</a:t>
            </a:r>
            <a:endParaRPr sz="3400"/>
          </a:p>
          <a:p>
            <a:pPr marL="27432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c1ac3934a_0_0"/>
          <p:cNvSpPr txBox="1">
            <a:spLocks noGrp="1"/>
          </p:cNvSpPr>
          <p:nvPr>
            <p:ph type="title"/>
          </p:nvPr>
        </p:nvSpPr>
        <p:spPr>
          <a:xfrm>
            <a:off x="457200" y="789150"/>
            <a:ext cx="8229600" cy="695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Properties of synapse</a:t>
            </a:r>
            <a:endParaRPr/>
          </a:p>
        </p:txBody>
      </p:sp>
      <p:sp>
        <p:nvSpPr>
          <p:cNvPr id="315" name="Google Shape;315;g8c1ac3934a_0_0"/>
          <p:cNvSpPr txBox="1">
            <a:spLocks noGrp="1"/>
          </p:cNvSpPr>
          <p:nvPr>
            <p:ph type="body" idx="1"/>
          </p:nvPr>
        </p:nvSpPr>
        <p:spPr>
          <a:xfrm>
            <a:off x="457200" y="1484325"/>
            <a:ext cx="8229600" cy="484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300" b="1"/>
              <a:t>Synaptic delay</a:t>
            </a:r>
            <a:r>
              <a:rPr lang="en-US" sz="3300"/>
              <a:t>-</a:t>
            </a:r>
            <a:endParaRPr sz="3300"/>
          </a:p>
          <a:p>
            <a:pPr marL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  <a:p>
            <a:pPr marL="274320" lvl="0" indent="-312419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60"/>
              <a:buChar char="⚫"/>
            </a:pPr>
            <a:r>
              <a:rPr lang="en-US" sz="3400"/>
              <a:t>When an impulse reaches a presynaptic terminal there is an interval of 0.5ms before a response is obtained in post synaptic membrane</a:t>
            </a:r>
            <a:endParaRPr sz="3400"/>
          </a:p>
          <a:p>
            <a:pPr marL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400" b="1"/>
          </a:p>
          <a:p>
            <a:pPr marL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c1ac3934a_0_10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592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Properties of synapse</a:t>
            </a:r>
            <a:endParaRPr/>
          </a:p>
        </p:txBody>
      </p:sp>
      <p:sp>
        <p:nvSpPr>
          <p:cNvPr id="321" name="Google Shape;321;g8c1ac3934a_0_10"/>
          <p:cNvSpPr txBox="1">
            <a:spLocks noGrp="1"/>
          </p:cNvSpPr>
          <p:nvPr>
            <p:ph type="body" idx="1"/>
          </p:nvPr>
        </p:nvSpPr>
        <p:spPr>
          <a:xfrm>
            <a:off x="457200" y="1296600"/>
            <a:ext cx="8354700" cy="53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 b="1"/>
              <a:t>Fatigue-</a:t>
            </a:r>
            <a:endParaRPr sz="2800" b="1"/>
          </a:p>
          <a:p>
            <a:pPr marL="27432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/>
              <a:t>I</a:t>
            </a:r>
            <a:r>
              <a:rPr lang="en-US" sz="3000"/>
              <a:t>f synapses are stimulated repeatedly and rapidly for some time the number of discharges produced by post synaptic neuron is at first great but progressively becomes less and finally stops</a:t>
            </a:r>
            <a:endParaRPr sz="3000"/>
          </a:p>
          <a:p>
            <a:pPr marL="27432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b="1"/>
              <a:t>Causes</a:t>
            </a:r>
            <a:r>
              <a:rPr lang="en-US" sz="3000"/>
              <a:t>:</a:t>
            </a:r>
            <a:endParaRPr sz="3000"/>
          </a:p>
          <a:p>
            <a:pPr marL="274320" lvl="0" indent="-35623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000"/>
              <a:buChar char="⚫"/>
            </a:pPr>
            <a:r>
              <a:rPr lang="en-US" sz="3000"/>
              <a:t>Deplation of neurotransmitter</a:t>
            </a:r>
            <a:endParaRPr sz="3000"/>
          </a:p>
          <a:p>
            <a:pPr marL="274320" lvl="0" indent="-29591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000"/>
              <a:buChar char="⚫"/>
            </a:pPr>
            <a:r>
              <a:rPr lang="en-US" sz="3000"/>
              <a:t>Gradual inactivation of Ca2+ channels in presynaptic membrane</a:t>
            </a:r>
            <a:endParaRPr sz="3000"/>
          </a:p>
          <a:p>
            <a:pPr marL="274320" lvl="0" indent="-29591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000"/>
              <a:buChar char="⚫"/>
            </a:pPr>
            <a:r>
              <a:rPr lang="en-US" sz="3000"/>
              <a:t>Inactivation of post  synaptic receptors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c1ac3934a_0_15"/>
          <p:cNvSpPr txBox="1">
            <a:spLocks noGrp="1"/>
          </p:cNvSpPr>
          <p:nvPr>
            <p:ph type="title"/>
          </p:nvPr>
        </p:nvSpPr>
        <p:spPr>
          <a:xfrm>
            <a:off x="457200" y="704099"/>
            <a:ext cx="8229600" cy="686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Properties of synapse</a:t>
            </a:r>
            <a:endParaRPr/>
          </a:p>
        </p:txBody>
      </p:sp>
      <p:sp>
        <p:nvSpPr>
          <p:cNvPr id="327" name="Google Shape;327;g8c1ac3934a_0_15"/>
          <p:cNvSpPr txBox="1">
            <a:spLocks noGrp="1"/>
          </p:cNvSpPr>
          <p:nvPr>
            <p:ph type="body" idx="1"/>
          </p:nvPr>
        </p:nvSpPr>
        <p:spPr>
          <a:xfrm>
            <a:off x="457200" y="1747605"/>
            <a:ext cx="82296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Summation</a:t>
            </a: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Spatial summation</a:t>
            </a: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When strength of stimuli is increased,several synaptic knobs are stimulated at the same time and spatial summation of EPSP occurs.The post synaptic potential reaches firing level producing an action potential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If the stimuli of same strength are repeated at very short intervals so that new EPSP s are produced previous EPSPs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1ac3934a_0_20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592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Properties of synapse</a:t>
            </a:r>
            <a:endParaRPr/>
          </a:p>
        </p:txBody>
      </p:sp>
      <p:sp>
        <p:nvSpPr>
          <p:cNvPr id="333" name="Google Shape;333;g8c1ac3934a_0_20"/>
          <p:cNvSpPr txBox="1">
            <a:spLocks noGrp="1"/>
          </p:cNvSpPr>
          <p:nvPr>
            <p:ph type="body" idx="1"/>
          </p:nvPr>
        </p:nvSpPr>
        <p:spPr>
          <a:xfrm>
            <a:off x="457200" y="1484325"/>
            <a:ext cx="8229600" cy="53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Temporal summation</a:t>
            </a: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If the stimuli of same strength are repeated at very short intervals it leads to temporal summation of EPSPs producing action potential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https://teaching.ncl.ac.uk/bms/wiki/index.php/Summatio</a:t>
            </a:r>
            <a:endParaRPr sz="3100"/>
          </a:p>
        </p:txBody>
      </p:sp>
      <p:pic>
        <p:nvPicPr>
          <p:cNvPr id="334" name="Google Shape;334;g8c1ac3934a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2125" y="3559225"/>
            <a:ext cx="5162500" cy="3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endParaRPr/>
          </a:p>
        </p:txBody>
      </p:sp>
      <p:pic>
        <p:nvPicPr>
          <p:cNvPr id="340" name="Google Shape;340;p32" descr="nerve-signaling-67-63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059899"/>
            <a:ext cx="7604100" cy="57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endParaRPr/>
          </a:p>
        </p:txBody>
      </p:sp>
      <p:pic>
        <p:nvPicPr>
          <p:cNvPr id="346" name="Google Shape;346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216407"/>
            <a:ext cx="9143999" cy="760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c1ac3934a_0_5"/>
          <p:cNvSpPr txBox="1">
            <a:spLocks noGrp="1"/>
          </p:cNvSpPr>
          <p:nvPr>
            <p:ph type="title"/>
          </p:nvPr>
        </p:nvSpPr>
        <p:spPr>
          <a:xfrm>
            <a:off x="457200" y="704096"/>
            <a:ext cx="8229600" cy="750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Properties of synapse</a:t>
            </a:r>
            <a:endParaRPr/>
          </a:p>
        </p:txBody>
      </p:sp>
      <p:sp>
        <p:nvSpPr>
          <p:cNvPr id="352" name="Google Shape;352;g8c1ac3934a_0_5"/>
          <p:cNvSpPr txBox="1">
            <a:spLocks noGrp="1"/>
          </p:cNvSpPr>
          <p:nvPr>
            <p:ph type="body" idx="1"/>
          </p:nvPr>
        </p:nvSpPr>
        <p:spPr>
          <a:xfrm>
            <a:off x="457200" y="1847100"/>
            <a:ext cx="8419200" cy="45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b="1"/>
              <a:t>E</a:t>
            </a:r>
            <a:r>
              <a:rPr lang="en-US" sz="3300" b="1"/>
              <a:t>lectrical property</a:t>
            </a:r>
            <a:endParaRPr sz="3100" b="1"/>
          </a:p>
          <a:p>
            <a:pPr marL="1188720" lvl="3" indent="-24206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20"/>
              <a:buChar char="⚫"/>
            </a:pPr>
            <a:r>
              <a:rPr lang="en-US" sz="3300"/>
              <a:t>IPSP</a:t>
            </a:r>
            <a:endParaRPr sz="2500"/>
          </a:p>
          <a:p>
            <a:pPr marL="1188720" lvl="3" indent="-24206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320"/>
              <a:buChar char="⚫"/>
            </a:pPr>
            <a:r>
              <a:rPr lang="en-US" sz="3300"/>
              <a:t>EPSP</a:t>
            </a:r>
            <a:endParaRPr sz="3300"/>
          </a:p>
          <a:p>
            <a:pPr marL="274320" lvl="0" indent="-382905" algn="l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 sz="3600"/>
              <a:t>EPSP  by single terminal-0.5-1mv</a:t>
            </a:r>
            <a:endParaRPr/>
          </a:p>
          <a:p>
            <a:pPr marL="274320" lvl="0" indent="-382905" algn="l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 sz="3600"/>
              <a:t>EPSP required to reach threshold for excitation-10-20mv</a:t>
            </a:r>
            <a:endParaRPr/>
          </a:p>
          <a:p>
            <a:pPr marL="274320" lvl="0" indent="-382905" algn="l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 sz="3600"/>
              <a:t>Potential developed remains for 15milliseconds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en-US" sz="4500"/>
              <a:t>Synapses in anterior motor neuron</a:t>
            </a:r>
            <a:endParaRPr sz="4500"/>
          </a:p>
        </p:txBody>
      </p:sp>
      <p:pic>
        <p:nvPicPr>
          <p:cNvPr id="130" name="Google Shape;13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8679" y="1401175"/>
            <a:ext cx="4685100" cy="54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Facilitation</a:t>
            </a:r>
            <a:endParaRPr/>
          </a:p>
        </p:txBody>
      </p:sp>
      <p:sp>
        <p:nvSpPr>
          <p:cNvPr id="358" name="Google Shape;358;p3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If summated potential  is excitatory but not risen high enough to reach the threshold for firing by the postsynaptic neuron then the neuron is said to be facilitated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Reference:</a:t>
            </a:r>
          </a:p>
          <a:p>
            <a:pPr>
              <a:buNone/>
            </a:pPr>
            <a:r>
              <a:rPr lang="en-US" dirty="0" smtClean="0"/>
              <a:t>Text book of Medical </a:t>
            </a:r>
            <a:r>
              <a:rPr lang="en-US" dirty="0" err="1" smtClean="0"/>
              <a:t>Physiology:Geetha</a:t>
            </a:r>
            <a:r>
              <a:rPr lang="en-US" dirty="0" smtClean="0"/>
              <a:t> N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pPr lvl="0">
              <a:lnSpc>
                <a:spcPct val="150000"/>
              </a:lnSpc>
              <a:buNone/>
            </a:pPr>
            <a:r>
              <a:rPr lang="en-US" dirty="0" smtClean="0"/>
              <a:t>Essentials of medical </a:t>
            </a:r>
            <a:r>
              <a:rPr lang="en-US" dirty="0" err="1" smtClean="0"/>
              <a:t>Physilology:K.sembulinhgam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sembulingam,Eigth</a:t>
            </a:r>
            <a:r>
              <a:rPr lang="en-US" dirty="0" smtClean="0"/>
              <a:t> edition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Text book of </a:t>
            </a:r>
            <a:r>
              <a:rPr lang="en-US" dirty="0" err="1" smtClean="0"/>
              <a:t>Physiology:Prof.A.K.Jain,Fourth</a:t>
            </a:r>
            <a:r>
              <a:rPr lang="en-US" dirty="0" smtClean="0"/>
              <a:t> edition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Guyton and Hall Text Book of Medical </a:t>
            </a:r>
            <a:r>
              <a:rPr lang="en-US" sz="2400" dirty="0" err="1" smtClean="0"/>
              <a:t>Physiology,Arthur</a:t>
            </a:r>
            <a:r>
              <a:rPr lang="en-US" sz="2400" dirty="0" smtClean="0"/>
              <a:t> C. </a:t>
            </a:r>
            <a:r>
              <a:rPr lang="en-US" sz="2400" dirty="0" err="1" smtClean="0"/>
              <a:t>Guyton,Jhon</a:t>
            </a:r>
            <a:r>
              <a:rPr lang="en-US" sz="2400" dirty="0" smtClean="0"/>
              <a:t> </a:t>
            </a:r>
            <a:r>
              <a:rPr lang="en-US" sz="2400" dirty="0" err="1" smtClean="0"/>
              <a:t>E.Hall,Revised</a:t>
            </a:r>
            <a:r>
              <a:rPr lang="en-US" sz="2400" dirty="0" smtClean="0"/>
              <a:t> edition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c1ac3934a_0_3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8c1ac3934a_0_3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51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51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5100" b="1" dirty="0"/>
              <a:t>THANK YOU</a:t>
            </a:r>
            <a:endParaRPr sz="51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457200" y="704096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Synapse</a:t>
            </a:r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544875" y="1597075"/>
            <a:ext cx="8142000" cy="4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93370" algn="l" rtl="0">
              <a:spcBef>
                <a:spcPts val="0"/>
              </a:spcBef>
              <a:spcAft>
                <a:spcPts val="0"/>
              </a:spcAft>
              <a:buSzPts val="2960"/>
              <a:buChar char="⚫"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10,000 to 200,000 minute synaptic knobs called </a:t>
            </a:r>
            <a:r>
              <a:rPr lang="en-US" sz="3100" i="1">
                <a:latin typeface="Times New Roman"/>
                <a:ea typeface="Times New Roman"/>
                <a:cs typeface="Times New Roman"/>
                <a:sym typeface="Times New Roman"/>
              </a:rPr>
              <a:t>presynaptic terminals (terminal button, end foot , synaptic knob) lie on the surfaces of the 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dendrites and soma of the motor neuron</a:t>
            </a:r>
            <a:endParaRPr sz="2900"/>
          </a:p>
          <a:p>
            <a:pPr marL="274320" lvl="0" indent="-293370" algn="l" rtl="0">
              <a:spcBef>
                <a:spcPts val="560"/>
              </a:spcBef>
              <a:spcAft>
                <a:spcPts val="0"/>
              </a:spcAft>
              <a:buSzPts val="2960"/>
              <a:buChar char="⚫"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About 80 to95 per cent of them on the dendrites </a:t>
            </a:r>
            <a:endParaRPr sz="2900"/>
          </a:p>
          <a:p>
            <a:pPr marL="274320" lvl="0" indent="-293370" algn="l" rtl="0">
              <a:spcBef>
                <a:spcPts val="560"/>
              </a:spcBef>
              <a:spcAft>
                <a:spcPts val="0"/>
              </a:spcAft>
              <a:buSzPts val="2960"/>
              <a:buChar char="⚫"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 5 to 20per cent on the soma.</a:t>
            </a:r>
            <a:endParaRPr sz="2900"/>
          </a:p>
          <a:p>
            <a:pPr marL="274320" lvl="0" indent="-293370" algn="l" rtl="0">
              <a:spcBef>
                <a:spcPts val="560"/>
              </a:spcBef>
              <a:spcAft>
                <a:spcPts val="0"/>
              </a:spcAft>
              <a:buSzPts val="2960"/>
              <a:buChar char="⚫"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These presynaptic terminals are the ends of nerve fibrils that originate from many other neurons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Synapse</a:t>
            </a:r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312420" algn="l" rtl="0">
              <a:spcBef>
                <a:spcPts val="0"/>
              </a:spcBef>
              <a:spcAft>
                <a:spcPts val="0"/>
              </a:spcAft>
              <a:buSzPts val="3070"/>
              <a:buChar char="⚫"/>
            </a:pPr>
            <a:r>
              <a:rPr lang="en-US" sz="3200"/>
              <a:t>Many of these presynaptic terminals are </a:t>
            </a:r>
            <a:r>
              <a:rPr lang="en-US" sz="3200" i="1"/>
              <a:t>excitatory</a:t>
            </a:r>
            <a:endParaRPr sz="3200"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sz="3200" i="1"/>
          </a:p>
          <a:p>
            <a:pPr marL="274320" lvl="0" indent="-312420" algn="l" rtl="0">
              <a:spcBef>
                <a:spcPts val="520"/>
              </a:spcBef>
              <a:spcAft>
                <a:spcPts val="0"/>
              </a:spcAft>
              <a:buSzPts val="3070"/>
              <a:buChar char="⚫"/>
            </a:pPr>
            <a:r>
              <a:rPr lang="en-US" sz="3200" i="1"/>
              <a:t>O</a:t>
            </a:r>
            <a:r>
              <a:rPr lang="en-US" sz="3200"/>
              <a:t>ther presynaptic terminals are </a:t>
            </a:r>
            <a:r>
              <a:rPr lang="en-US" sz="3200" i="1"/>
              <a:t>inhibitory</a:t>
            </a:r>
            <a:endParaRPr sz="3200"/>
          </a:p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sz="3200" i="1"/>
          </a:p>
          <a:p>
            <a:pPr marL="274320" lvl="0" indent="-312420" algn="l" rtl="0">
              <a:spcBef>
                <a:spcPts val="520"/>
              </a:spcBef>
              <a:spcAft>
                <a:spcPts val="0"/>
              </a:spcAft>
              <a:buSzPts val="3070"/>
              <a:buChar char="⚫"/>
            </a:pPr>
            <a:r>
              <a:rPr lang="en-US" sz="3200" i="1"/>
              <a:t>No of synapses in nervous system can increase or decrease with use and experience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b49e7abed_0_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8b49e7abed_0_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g8b49e7abed_0_0" descr="Synapse-Components-3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877325"/>
            <a:ext cx="7321500" cy="53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8b49e7abed_0_0"/>
          <p:cNvSpPr txBox="1"/>
          <p:nvPr/>
        </p:nvSpPr>
        <p:spPr>
          <a:xfrm>
            <a:off x="2617950" y="6557400"/>
            <a:ext cx="30000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https://depositphotos.com/vector-images/synapse.html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   Synapse-Structure</a:t>
            </a:r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381000" y="1521900"/>
            <a:ext cx="8305800" cy="48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b="1"/>
              <a:t>Pr</a:t>
            </a:r>
            <a:r>
              <a:rPr lang="en-US" sz="2900" b="1"/>
              <a:t>esynaptic terminals</a:t>
            </a:r>
            <a:endParaRPr sz="2900"/>
          </a:p>
          <a:p>
            <a:pPr marL="274320" lvl="0" indent="-293370" algn="l" rtl="0">
              <a:spcBef>
                <a:spcPts val="520"/>
              </a:spcBef>
              <a:spcAft>
                <a:spcPts val="0"/>
              </a:spcAft>
              <a:buSzPts val="2770"/>
              <a:buChar char="⚫"/>
            </a:pPr>
            <a:r>
              <a:rPr lang="en-US" sz="2900"/>
              <a:t>Mitochondria</a:t>
            </a:r>
            <a:endParaRPr sz="2900"/>
          </a:p>
          <a:p>
            <a:pPr marL="274320" lvl="0" indent="-293370" algn="l" rtl="0">
              <a:spcBef>
                <a:spcPts val="520"/>
              </a:spcBef>
              <a:spcAft>
                <a:spcPts val="0"/>
              </a:spcAft>
              <a:buSzPts val="2770"/>
              <a:buChar char="⚫"/>
            </a:pPr>
            <a:r>
              <a:rPr lang="en-US" sz="2900"/>
              <a:t>Vesicles with neurotransmitter</a:t>
            </a:r>
            <a:endParaRPr sz="2900"/>
          </a:p>
          <a:p>
            <a:pPr marL="274320" lvl="0" indent="-293370" algn="l" rtl="0">
              <a:spcBef>
                <a:spcPts val="520"/>
              </a:spcBef>
              <a:spcAft>
                <a:spcPts val="0"/>
              </a:spcAft>
              <a:buSzPts val="2770"/>
              <a:buChar char="⚫"/>
            </a:pPr>
            <a:r>
              <a:rPr lang="en-US" sz="2900"/>
              <a:t>Few lysosomes</a:t>
            </a:r>
            <a:endParaRPr sz="2900"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sz="2900" b="1"/>
              <a:t>Vesicles</a:t>
            </a:r>
            <a:endParaRPr sz="2900"/>
          </a:p>
          <a:p>
            <a:pPr marL="274320" lvl="0" indent="-293370" algn="l" rtl="0">
              <a:spcBef>
                <a:spcPts val="520"/>
              </a:spcBef>
              <a:spcAft>
                <a:spcPts val="0"/>
              </a:spcAft>
              <a:buSzPts val="2770"/>
              <a:buChar char="⚫"/>
            </a:pPr>
            <a:r>
              <a:rPr lang="en-US" sz="2900"/>
              <a:t>Round-excitatory transmitter</a:t>
            </a:r>
            <a:endParaRPr sz="2900"/>
          </a:p>
          <a:p>
            <a:pPr marL="274320" lvl="0" indent="-293370" algn="l" rtl="0">
              <a:spcBef>
                <a:spcPts val="520"/>
              </a:spcBef>
              <a:spcAft>
                <a:spcPts val="0"/>
              </a:spcAft>
              <a:buSzPts val="2770"/>
              <a:buChar char="⚫"/>
            </a:pPr>
            <a:r>
              <a:rPr lang="en-US" sz="2900"/>
              <a:t>Flat-inhibitory transmitter</a:t>
            </a:r>
            <a:endParaRPr sz="2900"/>
          </a:p>
          <a:p>
            <a:pPr marL="274320" lvl="0" indent="-293370" algn="l" rtl="0">
              <a:spcBef>
                <a:spcPts val="520"/>
              </a:spcBef>
              <a:spcAft>
                <a:spcPts val="0"/>
              </a:spcAft>
              <a:buSzPts val="2770"/>
              <a:buChar char="⚫"/>
            </a:pPr>
            <a:r>
              <a:rPr lang="en-US" sz="2900"/>
              <a:t>Small dense core-catecholamines</a:t>
            </a:r>
            <a:endParaRPr sz="2900"/>
          </a:p>
          <a:p>
            <a:pPr marL="274320" lvl="0" indent="-293370" algn="l" rtl="0">
              <a:spcBef>
                <a:spcPts val="520"/>
              </a:spcBef>
              <a:spcAft>
                <a:spcPts val="0"/>
              </a:spcAft>
              <a:buSzPts val="2770"/>
              <a:buChar char="⚫"/>
            </a:pPr>
            <a:r>
              <a:rPr lang="en-US" sz="2900"/>
              <a:t>Large dense core-neoropeptides</a:t>
            </a:r>
            <a:endParaRPr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457200" y="704094"/>
            <a:ext cx="8229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Synapse-Structure</a:t>
            </a:r>
            <a:endParaRPr/>
          </a:p>
        </p:txBody>
      </p:sp>
      <p:sp>
        <p:nvSpPr>
          <p:cNvPr id="162" name="Google Shape;162;p8"/>
          <p:cNvSpPr txBox="1">
            <a:spLocks noGrp="1"/>
          </p:cNvSpPr>
          <p:nvPr>
            <p:ph type="body" idx="1"/>
          </p:nvPr>
        </p:nvSpPr>
        <p:spPr>
          <a:xfrm>
            <a:off x="457200" y="1559499"/>
            <a:ext cx="822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b="1"/>
              <a:t>P</a:t>
            </a:r>
            <a:r>
              <a:rPr lang="en-US" sz="3300" b="1"/>
              <a:t>ost synaptic membrane</a:t>
            </a:r>
            <a:endParaRPr sz="3300"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sz="3300"/>
              <a:t>Receptor proteins(2 parts)</a:t>
            </a:r>
            <a:endParaRPr sz="3300"/>
          </a:p>
          <a:p>
            <a:pPr marL="274320" lvl="0" indent="-318770" algn="l" rtl="0">
              <a:spcBef>
                <a:spcPts val="520"/>
              </a:spcBef>
              <a:spcAft>
                <a:spcPts val="0"/>
              </a:spcAft>
              <a:buSzPts val="3170"/>
              <a:buChar char="⚫"/>
            </a:pPr>
            <a:r>
              <a:rPr lang="en-US" sz="3300"/>
              <a:t>Binding component</a:t>
            </a:r>
            <a:endParaRPr sz="3300"/>
          </a:p>
          <a:p>
            <a:pPr marL="274320" lvl="0" indent="-318770" algn="l" rtl="0">
              <a:spcBef>
                <a:spcPts val="520"/>
              </a:spcBef>
              <a:spcAft>
                <a:spcPts val="0"/>
              </a:spcAft>
              <a:buSzPts val="3170"/>
              <a:buChar char="⚫"/>
            </a:pPr>
            <a:r>
              <a:rPr lang="en-US" sz="3300"/>
              <a:t>Ionophore component</a:t>
            </a:r>
            <a:endParaRPr sz="3300"/>
          </a:p>
          <a:p>
            <a:pPr marL="1463040" lvl="4" indent="-254761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260"/>
              <a:buChar char="⚫"/>
            </a:pPr>
            <a:r>
              <a:rPr lang="en-US" sz="3100"/>
              <a:t>Opens ion channels-Na</a:t>
            </a:r>
            <a:r>
              <a:rPr lang="en-US" sz="3100" baseline="30000"/>
              <a:t>+</a:t>
            </a:r>
            <a:r>
              <a:rPr lang="en-US" sz="3100"/>
              <a:t> , K</a:t>
            </a:r>
            <a:r>
              <a:rPr lang="en-US" sz="3100" baseline="30000"/>
              <a:t>+</a:t>
            </a:r>
            <a:r>
              <a:rPr lang="en-US" sz="3100"/>
              <a:t>, Ca2</a:t>
            </a:r>
            <a:r>
              <a:rPr lang="en-US" sz="3100" baseline="30000"/>
              <a:t>+</a:t>
            </a:r>
            <a:r>
              <a:rPr lang="en-US" sz="3100"/>
              <a:t>, Cl</a:t>
            </a:r>
            <a:r>
              <a:rPr lang="en-US" sz="3100" baseline="30000"/>
              <a:t>-</a:t>
            </a:r>
            <a:endParaRPr sz="2700"/>
          </a:p>
          <a:p>
            <a:pPr marL="1463040" lvl="4" indent="-254761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260"/>
              <a:buChar char="⚫"/>
            </a:pPr>
            <a:r>
              <a:rPr lang="en-US" sz="3100"/>
              <a:t>Second messenger  activator</a:t>
            </a:r>
            <a:endParaRPr sz="2700"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sz="3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872</Words>
  <Application>Microsoft Office PowerPoint</Application>
  <PresentationFormat>On-screen Show (4:3)</PresentationFormat>
  <Paragraphs>173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Noto Sans Symbols</vt:lpstr>
      <vt:lpstr>Constantia</vt:lpstr>
      <vt:lpstr>Calibri</vt:lpstr>
      <vt:lpstr>Arial</vt:lpstr>
      <vt:lpstr>Times New Roman</vt:lpstr>
      <vt:lpstr>Flow</vt:lpstr>
      <vt:lpstr>Flow</vt:lpstr>
      <vt:lpstr> Synapse</vt:lpstr>
      <vt:lpstr>SYNAPSE</vt:lpstr>
      <vt:lpstr>Synapse</vt:lpstr>
      <vt:lpstr>Synapses in anterior motor neuron</vt:lpstr>
      <vt:lpstr>Synapse</vt:lpstr>
      <vt:lpstr>Synapse</vt:lpstr>
      <vt:lpstr>PowerPoint Presentation</vt:lpstr>
      <vt:lpstr>   Synapse-Structure</vt:lpstr>
      <vt:lpstr>Synapse-Structure</vt:lpstr>
      <vt:lpstr>Second messenger system</vt:lpstr>
      <vt:lpstr>           Types of synapse</vt:lpstr>
      <vt:lpstr> Types of synapse</vt:lpstr>
      <vt:lpstr>Types of synapse</vt:lpstr>
      <vt:lpstr>Types of Synapse</vt:lpstr>
      <vt:lpstr>    Types of synapse</vt:lpstr>
      <vt:lpstr>Functional classification</vt:lpstr>
      <vt:lpstr>Functional classification</vt:lpstr>
      <vt:lpstr>Chemical synapse</vt:lpstr>
      <vt:lpstr>Chemical synapse</vt:lpstr>
      <vt:lpstr>Functions of synapse</vt:lpstr>
      <vt:lpstr>Synaptic transmission</vt:lpstr>
      <vt:lpstr>Synaptic transmission</vt:lpstr>
      <vt:lpstr> Synaptic inhibition</vt:lpstr>
      <vt:lpstr>Functions of synapse-Inhibition</vt:lpstr>
      <vt:lpstr>Post synaptic inhibition</vt:lpstr>
      <vt:lpstr>Presynaptic or indirect inhibition</vt:lpstr>
      <vt:lpstr>Presynaptic inhibition</vt:lpstr>
      <vt:lpstr>Renshaw cell or negative feed back inhibition </vt:lpstr>
      <vt:lpstr>Feedforward inhibition</vt:lpstr>
      <vt:lpstr>Feed forward inhibition</vt:lpstr>
      <vt:lpstr>Significance of inhibition</vt:lpstr>
      <vt:lpstr>Properties of synapse</vt:lpstr>
      <vt:lpstr>Properties of synapse</vt:lpstr>
      <vt:lpstr>Properties of synapse</vt:lpstr>
      <vt:lpstr>Properties of synapse</vt:lpstr>
      <vt:lpstr>Properties of synapse</vt:lpstr>
      <vt:lpstr>PowerPoint Presentation</vt:lpstr>
      <vt:lpstr>PowerPoint Presentation</vt:lpstr>
      <vt:lpstr>Properties of synapse</vt:lpstr>
      <vt:lpstr>Facilitation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Synapse</dc:title>
  <cp:lastModifiedBy>Lib Lab One</cp:lastModifiedBy>
  <cp:revision>4</cp:revision>
  <dcterms:created xsi:type="dcterms:W3CDTF">2006-08-16T00:00:00Z</dcterms:created>
  <dcterms:modified xsi:type="dcterms:W3CDTF">2020-11-26T04:42:42Z</dcterms:modified>
</cp:coreProperties>
</file>