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4" r:id="rId3"/>
    <p:sldId id="329" r:id="rId4"/>
    <p:sldId id="285" r:id="rId5"/>
    <p:sldId id="331" r:id="rId6"/>
    <p:sldId id="286" r:id="rId7"/>
    <p:sldId id="292" r:id="rId8"/>
    <p:sldId id="293" r:id="rId9"/>
    <p:sldId id="312" r:id="rId10"/>
    <p:sldId id="313" r:id="rId11"/>
    <p:sldId id="294" r:id="rId12"/>
    <p:sldId id="295" r:id="rId13"/>
    <p:sldId id="287" r:id="rId14"/>
    <p:sldId id="288" r:id="rId15"/>
    <p:sldId id="289" r:id="rId16"/>
    <p:sldId id="290" r:id="rId17"/>
    <p:sldId id="315" r:id="rId18"/>
    <p:sldId id="308" r:id="rId19"/>
    <p:sldId id="309" r:id="rId20"/>
    <p:sldId id="310" r:id="rId21"/>
    <p:sldId id="311" r:id="rId22"/>
    <p:sldId id="318" r:id="rId23"/>
    <p:sldId id="319" r:id="rId24"/>
    <p:sldId id="320" r:id="rId25"/>
    <p:sldId id="321" r:id="rId26"/>
    <p:sldId id="316" r:id="rId27"/>
    <p:sldId id="272" r:id="rId28"/>
    <p:sldId id="275" r:id="rId29"/>
    <p:sldId id="326" r:id="rId30"/>
    <p:sldId id="327" r:id="rId31"/>
    <p:sldId id="317" r:id="rId32"/>
    <p:sldId id="33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3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A29C9B-A5A9-4F53-8FFF-87D9CC7EC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8FDA89-96FD-496A-957A-0EE8A4988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0C1D15-DC17-4C24-A995-562517A0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824B1F-0A49-4527-AF75-01657D04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216D21-F38D-4450-AAA7-7FEA37D4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6873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AB7DA3-9760-4559-BBD3-474B5EBF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FE6071A-5C17-4902-970C-15734FE21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43FBC1-E0C1-4414-B4F8-527734C1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1E9FB8-FEEC-4F4C-81BC-04BBCB53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24C5D6-CFD8-4BFD-AA8F-AA1DFFA7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6157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0730D71-7054-463B-A7FD-F78B72BC9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08DC389-9ACC-4481-B746-C84F801F6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7DDB6CB-59F3-4A34-A658-1BAC70E03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4DA4C0-EF9B-499E-A03D-599B18F1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DDF49B-1FE7-4F8B-9292-9DBF762C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0743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42BB0C-8F2A-4F91-A890-A4FB4C53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F38EA3-0AC5-4F5A-A469-1EFEFEE15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1A89A1-DF10-40F7-AB72-2E45628C2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B3B29-2878-4034-9E9F-CCF76D75E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617742-21F8-4601-886B-A5F35BF1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8714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5EA0D0-92C9-4BED-8305-647A3D145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C65F283-6A29-4552-959A-45451846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6BEC0D-46EF-4DC5-82DB-359D83FA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CB950B-B8D1-47A0-BD8F-C97272DED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BB7517-F971-49CA-ADFC-02EF913D4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1383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73AD58-323A-44C5-A7DD-62C918BDC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41F010-BD3E-4106-AF86-40BC99BC5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8A5615-8CB6-4905-B366-4C16A2227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CFCE3EF-818B-4652-A31C-143B2C71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D959B9-D0C9-46F4-AEB6-CBD4A25B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B30857-9832-40CC-A695-29B2BCCC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6138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69FAA5-F359-4FB9-BE97-656D08E7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45177F7-0845-40FA-920B-31B2635F9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7066EDB-658C-458C-9BC3-C49C2BC57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F6F10A7-6FA2-498D-BFBE-A06951868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63AD3F3-2DCF-4450-81E1-C5539825D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1801C93-400C-441C-8EA6-E02B0B70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CBD4E47-FCB2-47BA-854C-B8EE9C09C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E2599DF-92E1-46AF-974B-9A935AF0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4370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3CE28C-4C47-4EA8-87E1-6D95F63B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2363618-A898-40D3-A75E-0CBEEF38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7085C19-2416-4F75-AF2D-04AD12D4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1B60141-BC94-4B65-990D-D528A002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1370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BA28599-35C8-4E24-9BAF-830E18E3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ED8485A-9A9C-4A9E-B824-7D931BE2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46DF918-9DF8-48DA-9204-141A2AD6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3476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204175-046D-49F8-A22B-E0FAAA21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9180F3-5F05-45D2-9138-3B2DF8152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E893AD9-D414-4900-9F53-F0A469AF7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EB8B27E-8556-430A-A126-FDD9904C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1DCF56B-6E1A-46A4-B46E-452F77F7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C4BFABF-1A28-492B-BDD2-F4D6D66A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040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860241-E5A8-406D-BA4F-6D8859567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99573B8-D019-4942-AB95-93CF014EF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BE4F9EF-D880-46B8-969D-0964887D3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C464B67-C2DC-4F06-A4F7-6BDC56B9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1AC44D-276A-42DF-8459-033268B0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0865AB9-E7D0-4AC4-AB05-E4BD58B2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3087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FBD40F0-477D-4CE7-BCB0-30DDE421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99E9E39-E8BE-4F39-AB54-F2476FD8E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31B6D6-A67A-4C52-BD39-870F3175F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5CD5-D077-4BDA-AEA4-7F1AEE98BA7B}" type="datetimeFigureOut">
              <a:rPr lang="en-IN" smtClean="0"/>
              <a:pPr/>
              <a:t>02-11-2020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5A1F02-531B-40D7-B9E2-5133072B0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FD6C31-02E1-4C9A-A0F3-693F04BD9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C126F-6797-42E9-B4A4-51B7B7779D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0496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710"/>
            <a:ext cx="10515600" cy="580825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                                         </a:t>
            </a:r>
          </a:p>
          <a:p>
            <a:pPr>
              <a:buNone/>
            </a:pPr>
            <a:r>
              <a:rPr lang="en-IN" sz="3200" b="1" smtClean="0"/>
              <a:t>                                             </a:t>
            </a:r>
            <a:r>
              <a:rPr lang="en-IN" sz="3200" b="1" dirty="0" smtClean="0"/>
              <a:t>SPEECH</a:t>
            </a:r>
          </a:p>
          <a:p>
            <a:pPr>
              <a:buNone/>
            </a:pPr>
            <a:endParaRPr lang="en-IN" sz="3200" dirty="0" smtClean="0"/>
          </a:p>
          <a:p>
            <a:pPr>
              <a:buNone/>
            </a:pPr>
            <a:endParaRPr lang="en-IN" sz="3200" dirty="0" smtClean="0"/>
          </a:p>
          <a:p>
            <a:pPr>
              <a:buNone/>
            </a:pPr>
            <a:endParaRPr lang="en-IN" sz="3200" dirty="0" smtClean="0"/>
          </a:p>
          <a:p>
            <a:pPr>
              <a:buNone/>
            </a:pPr>
            <a:endParaRPr lang="en-IN" sz="3200" dirty="0" smtClean="0"/>
          </a:p>
          <a:p>
            <a:pPr>
              <a:buNone/>
            </a:pPr>
            <a:r>
              <a:rPr lang="en-IN" dirty="0" smtClean="0"/>
              <a:t>                                                                                                          By,</a:t>
            </a:r>
          </a:p>
          <a:p>
            <a:pPr>
              <a:buNone/>
            </a:pPr>
            <a:r>
              <a:rPr lang="en-IN" dirty="0" smtClean="0"/>
              <a:t>                                                                                            </a:t>
            </a:r>
            <a:r>
              <a:rPr lang="en-IN" dirty="0" err="1" smtClean="0"/>
              <a:t>Dr.Mahadevi</a:t>
            </a:r>
            <a:r>
              <a:rPr lang="en-IN" dirty="0" smtClean="0"/>
              <a:t> A.L</a:t>
            </a:r>
          </a:p>
          <a:p>
            <a:pPr>
              <a:buNone/>
            </a:pPr>
            <a:r>
              <a:rPr lang="en-IN" dirty="0" smtClean="0"/>
              <a:t>                                                                                         Dept of Physiology</a:t>
            </a:r>
          </a:p>
          <a:p>
            <a:pPr>
              <a:buNone/>
            </a:pPr>
            <a:r>
              <a:rPr lang="en-IN" dirty="0" smtClean="0"/>
              <a:t>                                                                                                     SKHMC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E62FA82-2BBD-479F-8624-C742A3E7F5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309"/>
          <a:stretch/>
        </p:blipFill>
        <p:spPr>
          <a:xfrm>
            <a:off x="374755" y="0"/>
            <a:ext cx="11392524" cy="66256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2358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912"/>
            <a:ext cx="10515600" cy="5738051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Role of </a:t>
            </a:r>
            <a:r>
              <a:rPr lang="en-IN" b="1" dirty="0" err="1" smtClean="0"/>
              <a:t>broca</a:t>
            </a:r>
            <a:r>
              <a:rPr lang="en-IN" b="1" dirty="0" smtClean="0"/>
              <a:t> area –speech synthesis</a:t>
            </a:r>
          </a:p>
          <a:p>
            <a:r>
              <a:rPr lang="en-IN" dirty="0" smtClean="0"/>
              <a:t>Speech is synthesized in the </a:t>
            </a:r>
            <a:r>
              <a:rPr lang="en-IN" dirty="0" err="1" smtClean="0"/>
              <a:t>broca</a:t>
            </a:r>
            <a:r>
              <a:rPr lang="en-IN" dirty="0" smtClean="0"/>
              <a:t> area</a:t>
            </a:r>
          </a:p>
          <a:p>
            <a:r>
              <a:rPr lang="en-IN" dirty="0" smtClean="0"/>
              <a:t>It is situated adjacent to the motor area, responsible for the movements of tongue, lips and larynx, which are necessary for speech.</a:t>
            </a:r>
          </a:p>
          <a:p>
            <a:r>
              <a:rPr lang="en-IN" dirty="0" smtClean="0"/>
              <a:t>By receiving information required for production of words from </a:t>
            </a:r>
            <a:r>
              <a:rPr lang="en-IN" dirty="0" err="1" smtClean="0"/>
              <a:t>wernickes</a:t>
            </a:r>
            <a:r>
              <a:rPr lang="en-IN" dirty="0" smtClean="0"/>
              <a:t> area, the </a:t>
            </a:r>
            <a:r>
              <a:rPr lang="en-IN" dirty="0" err="1" smtClean="0"/>
              <a:t>broca</a:t>
            </a:r>
            <a:r>
              <a:rPr lang="en-IN" dirty="0" smtClean="0"/>
              <a:t> area develops the pattern of motor activities required to verbalize the words.</a:t>
            </a:r>
          </a:p>
          <a:p>
            <a:r>
              <a:rPr lang="en-IN" dirty="0" smtClean="0"/>
              <a:t>The pattern of motor activities sent to motor area.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604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Role of motor area –activation of peripheral speech apparatus</a:t>
            </a:r>
          </a:p>
          <a:p>
            <a:r>
              <a:rPr lang="en-IN" dirty="0" smtClean="0"/>
              <a:t>By receiving the pattern of activities from </a:t>
            </a:r>
            <a:r>
              <a:rPr lang="en-IN" dirty="0" err="1" smtClean="0"/>
              <a:t>broca</a:t>
            </a:r>
            <a:r>
              <a:rPr lang="en-IN" dirty="0" smtClean="0"/>
              <a:t> area, motor area activates the peripheral speech apparatus.</a:t>
            </a:r>
          </a:p>
          <a:p>
            <a:r>
              <a:rPr lang="en-IN" dirty="0" smtClean="0"/>
              <a:t>It results in initiation of movements of tongue, lips and larynx required for speech.</a:t>
            </a:r>
          </a:p>
          <a:p>
            <a:r>
              <a:rPr lang="en-IN" dirty="0" smtClean="0"/>
              <a:t>Later when the child is taught to read, auditory speech is associated with visual symbols (area 18).</a:t>
            </a:r>
          </a:p>
          <a:p>
            <a:r>
              <a:rPr lang="en-IN" dirty="0" smtClean="0"/>
              <a:t>Then there is an association of auditory and visual areas with the motor area for the muscles of hand .</a:t>
            </a:r>
          </a:p>
          <a:p>
            <a:r>
              <a:rPr lang="en-IN" dirty="0" smtClean="0"/>
              <a:t>Now the child is able to express auditory and visual impressions in the form of written words.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256"/>
            <a:ext cx="10515600" cy="56527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NERVOUS CONTROL OF SPEECH</a:t>
            </a:r>
          </a:p>
          <a:p>
            <a:r>
              <a:rPr lang="en-IN" dirty="0" smtClean="0"/>
              <a:t>Speech is an integrated and a well coordinated motor phenomenon.</a:t>
            </a:r>
          </a:p>
          <a:p>
            <a:r>
              <a:rPr lang="en-IN" dirty="0" smtClean="0"/>
              <a:t>So, many part of the cortical and </a:t>
            </a:r>
            <a:r>
              <a:rPr lang="en-IN" dirty="0" err="1" smtClean="0"/>
              <a:t>subcortical</a:t>
            </a:r>
            <a:r>
              <a:rPr lang="en-IN" dirty="0" smtClean="0"/>
              <a:t> areas are involved in the mechanism of speech.</a:t>
            </a:r>
          </a:p>
          <a:p>
            <a:r>
              <a:rPr lang="en-IN" dirty="0" err="1" smtClean="0"/>
              <a:t>Subcortical</a:t>
            </a:r>
            <a:r>
              <a:rPr lang="en-IN" dirty="0" smtClean="0"/>
              <a:t> areas concerned with speech are controlled by cortical areas of dominant hemisphere.</a:t>
            </a:r>
          </a:p>
          <a:p>
            <a:r>
              <a:rPr lang="en-IN" dirty="0" smtClean="0"/>
              <a:t>In about 95% of human beings , the left cerebral hemisphere is functionally  dominant and those persons are right handed.</a:t>
            </a:r>
          </a:p>
          <a:p>
            <a:r>
              <a:rPr lang="en-IN" dirty="0" smtClean="0"/>
              <a:t>Following are the motor and sensory cortical areas concerned with speech.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316992"/>
            <a:ext cx="11024616" cy="58599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A. Motor areas:</a:t>
            </a:r>
          </a:p>
          <a:p>
            <a:r>
              <a:rPr lang="en-IN" dirty="0" smtClean="0"/>
              <a:t>1.broca area</a:t>
            </a:r>
          </a:p>
          <a:p>
            <a:r>
              <a:rPr lang="en-IN" dirty="0" smtClean="0"/>
              <a:t>2.upper frontal motor area</a:t>
            </a:r>
          </a:p>
          <a:p>
            <a:pPr>
              <a:buNone/>
            </a:pPr>
            <a:r>
              <a:rPr lang="en-IN" dirty="0" err="1" smtClean="0"/>
              <a:t>Broca</a:t>
            </a:r>
            <a:r>
              <a:rPr lang="en-IN" dirty="0" smtClean="0"/>
              <a:t> area</a:t>
            </a:r>
          </a:p>
          <a:p>
            <a:r>
              <a:rPr lang="en-IN" dirty="0" smtClean="0"/>
              <a:t>It is also called speech </a:t>
            </a:r>
            <a:r>
              <a:rPr lang="en-IN" dirty="0" err="1" smtClean="0"/>
              <a:t>center</a:t>
            </a:r>
            <a:r>
              <a:rPr lang="en-IN" dirty="0" smtClean="0"/>
              <a:t>, motor speech area or lower frontal area</a:t>
            </a:r>
          </a:p>
          <a:p>
            <a:r>
              <a:rPr lang="en-IN" dirty="0" smtClean="0"/>
              <a:t>It includes area 44 &amp;45</a:t>
            </a:r>
          </a:p>
          <a:p>
            <a:r>
              <a:rPr lang="en-IN" dirty="0" smtClean="0"/>
              <a:t>These areas are situated in lower part of lateral surface of prefrontal cortex.</a:t>
            </a:r>
          </a:p>
          <a:p>
            <a:r>
              <a:rPr lang="en-IN" dirty="0" smtClean="0"/>
              <a:t>It controls the movements of structures( tongue, lips, and larynx) involved in vocalization.</a:t>
            </a:r>
          </a:p>
          <a:p>
            <a:pPr>
              <a:buNone/>
            </a:pPr>
            <a:r>
              <a:rPr lang="en-IN" dirty="0" smtClean="0"/>
              <a:t>Upper frontal motor area</a:t>
            </a:r>
          </a:p>
          <a:p>
            <a:r>
              <a:rPr lang="en-IN" dirty="0" smtClean="0"/>
              <a:t>It is situated in </a:t>
            </a:r>
            <a:r>
              <a:rPr lang="en-IN" dirty="0" err="1" smtClean="0"/>
              <a:t>paracentral</a:t>
            </a:r>
            <a:r>
              <a:rPr lang="en-IN" dirty="0" smtClean="0"/>
              <a:t> </a:t>
            </a:r>
            <a:r>
              <a:rPr lang="en-IN" dirty="0" err="1" smtClean="0"/>
              <a:t>gyrus</a:t>
            </a:r>
            <a:r>
              <a:rPr lang="en-IN" dirty="0" smtClean="0"/>
              <a:t> over the medial surface of the cerebral hemisphere.</a:t>
            </a:r>
          </a:p>
          <a:p>
            <a:r>
              <a:rPr lang="en-IN" dirty="0" smtClean="0"/>
              <a:t>It controls the coordinated movements involved in writing.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52" y="585216"/>
            <a:ext cx="10975848" cy="59618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Sensory areas</a:t>
            </a:r>
          </a:p>
          <a:p>
            <a:r>
              <a:rPr lang="en-IN" dirty="0" smtClean="0"/>
              <a:t>Secondary auditory area</a:t>
            </a:r>
          </a:p>
          <a:p>
            <a:r>
              <a:rPr lang="en-IN" dirty="0" smtClean="0"/>
              <a:t>Secondary visual area</a:t>
            </a:r>
          </a:p>
          <a:p>
            <a:pPr>
              <a:buNone/>
            </a:pPr>
            <a:r>
              <a:rPr lang="en-IN" dirty="0" smtClean="0"/>
              <a:t>Secondary auditory area</a:t>
            </a:r>
          </a:p>
          <a:p>
            <a:r>
              <a:rPr lang="en-IN" dirty="0" err="1" smtClean="0"/>
              <a:t>Auditopsychic</a:t>
            </a:r>
            <a:r>
              <a:rPr lang="en-IN" dirty="0" smtClean="0"/>
              <a:t> area includes area 22. </a:t>
            </a:r>
          </a:p>
          <a:p>
            <a:r>
              <a:rPr lang="en-IN" dirty="0" smtClean="0"/>
              <a:t>It is situated in the superior temporal </a:t>
            </a:r>
            <a:r>
              <a:rPr lang="en-IN" dirty="0" err="1" smtClean="0"/>
              <a:t>gyrus</a:t>
            </a:r>
            <a:r>
              <a:rPr lang="en-IN" dirty="0" smtClean="0"/>
              <a:t>. it is concerned with the interpretation of auditory sensation and storage of memories of spoken words. </a:t>
            </a:r>
          </a:p>
          <a:p>
            <a:pPr>
              <a:buNone/>
            </a:pPr>
            <a:r>
              <a:rPr lang="en-IN" dirty="0" smtClean="0"/>
              <a:t>Secondary visual area</a:t>
            </a:r>
          </a:p>
          <a:p>
            <a:r>
              <a:rPr lang="en-IN" dirty="0" err="1" smtClean="0"/>
              <a:t>Visuopsychic</a:t>
            </a:r>
            <a:r>
              <a:rPr lang="en-IN" dirty="0" smtClean="0"/>
              <a:t> area  includes area 18. it is present in the angular </a:t>
            </a:r>
            <a:r>
              <a:rPr lang="en-IN" dirty="0" err="1" smtClean="0"/>
              <a:t>gyrus</a:t>
            </a:r>
            <a:r>
              <a:rPr lang="en-IN" dirty="0" smtClean="0"/>
              <a:t> of the parietal cortex</a:t>
            </a:r>
          </a:p>
          <a:p>
            <a:r>
              <a:rPr lang="en-IN" dirty="0" smtClean="0"/>
              <a:t>This area is concerned with the interpretation of visual sensation and storage of memories of the visual symbols.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3984"/>
            <a:ext cx="10515600" cy="5542979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err="1" smtClean="0"/>
              <a:t>Wernicke</a:t>
            </a:r>
            <a:r>
              <a:rPr lang="en-IN" b="1" dirty="0" smtClean="0"/>
              <a:t> area</a:t>
            </a:r>
          </a:p>
          <a:p>
            <a:r>
              <a:rPr lang="en-IN" dirty="0" smtClean="0"/>
              <a:t>It is situated in the upper part of the temporal lobe</a:t>
            </a:r>
          </a:p>
          <a:p>
            <a:r>
              <a:rPr lang="en-IN" dirty="0" smtClean="0"/>
              <a:t>This is responsible for the interpretation of auditory sensation. It also plays an important role in speech </a:t>
            </a:r>
          </a:p>
          <a:p>
            <a:r>
              <a:rPr lang="en-IN" dirty="0" smtClean="0"/>
              <a:t>It is responsible for understanding the auditory information about any words and sending the information to </a:t>
            </a:r>
            <a:r>
              <a:rPr lang="en-IN" dirty="0" err="1" smtClean="0"/>
              <a:t>broca</a:t>
            </a:r>
            <a:r>
              <a:rPr lang="en-IN" dirty="0" smtClean="0"/>
              <a:t> area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Functional Areas of the Cerebral Cortex"/>
          <p:cNvPicPr>
            <a:picLocks noChangeAspect="1" noChangeArrowheads="1"/>
          </p:cNvPicPr>
          <p:nvPr/>
        </p:nvPicPr>
        <p:blipFill>
          <a:blip r:embed="rId2"/>
          <a:srcRect b="6897"/>
          <a:stretch>
            <a:fillRect/>
          </a:stretch>
        </p:blipFill>
        <p:spPr bwMode="auto">
          <a:xfrm>
            <a:off x="155574" y="597408"/>
            <a:ext cx="10219817" cy="5779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9872"/>
            <a:ext cx="10515600" cy="5677091"/>
          </a:xfrm>
        </p:spPr>
        <p:txBody>
          <a:bodyPr/>
          <a:lstStyle/>
          <a:p>
            <a:endParaRPr lang="en-IN" dirty="0" smtClean="0"/>
          </a:p>
          <a:p>
            <a:pPr>
              <a:buNone/>
            </a:pPr>
            <a:r>
              <a:rPr lang="en-IN" b="1" dirty="0" smtClean="0"/>
              <a:t>APPLIED PHYSIOLOGY-DISORDERS OF SPEECH</a:t>
            </a:r>
          </a:p>
          <a:p>
            <a:r>
              <a:rPr lang="en-IN" dirty="0" smtClean="0"/>
              <a:t>Speech disorder is a communication disorder characterised by disrupted speech</a:t>
            </a:r>
          </a:p>
          <a:p>
            <a:r>
              <a:rPr lang="en-IN" dirty="0" smtClean="0"/>
              <a:t>It is of 4 types</a:t>
            </a:r>
          </a:p>
          <a:p>
            <a:r>
              <a:rPr lang="en-IN" dirty="0" smtClean="0"/>
              <a:t>1.Anarthria or Dysarthria</a:t>
            </a:r>
          </a:p>
          <a:p>
            <a:r>
              <a:rPr lang="en-IN" dirty="0" smtClean="0"/>
              <a:t>2. Dysphonia</a:t>
            </a:r>
          </a:p>
          <a:p>
            <a:r>
              <a:rPr lang="en-IN" dirty="0" smtClean="0"/>
              <a:t>3. Stammering.</a:t>
            </a:r>
          </a:p>
          <a:p>
            <a:r>
              <a:rPr lang="en-IN" dirty="0" smtClean="0"/>
              <a:t>4. Aphasia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6992"/>
            <a:ext cx="10515600" cy="58599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Anarthria or dysarthria</a:t>
            </a:r>
          </a:p>
          <a:p>
            <a:r>
              <a:rPr lang="en-IN" dirty="0" smtClean="0"/>
              <a:t>The term dysarthria refers to disrupted articulation.</a:t>
            </a:r>
          </a:p>
          <a:p>
            <a:r>
              <a:rPr lang="en-IN" dirty="0" smtClean="0"/>
              <a:t>Anarthria means inability to speak</a:t>
            </a:r>
          </a:p>
          <a:p>
            <a:r>
              <a:rPr lang="en-IN" dirty="0" smtClean="0"/>
              <a:t>Dysarthria or </a:t>
            </a:r>
            <a:r>
              <a:rPr lang="en-IN" dirty="0" err="1" smtClean="0"/>
              <a:t>anarthria</a:t>
            </a:r>
            <a:r>
              <a:rPr lang="en-IN" dirty="0" smtClean="0"/>
              <a:t> is defined as the difficulty or inability to speak because of paralysis or ataxia of muscles involved in articulation.</a:t>
            </a:r>
          </a:p>
          <a:p>
            <a:r>
              <a:rPr lang="en-IN" dirty="0" smtClean="0"/>
              <a:t>Psychic effect of speech is not affected</a:t>
            </a:r>
          </a:p>
          <a:p>
            <a:r>
              <a:rPr lang="en-IN" dirty="0" smtClean="0"/>
              <a:t>The spoken and written words are understood.</a:t>
            </a:r>
          </a:p>
          <a:p>
            <a:pPr>
              <a:buNone/>
            </a:pPr>
            <a:r>
              <a:rPr lang="en-IN" dirty="0" smtClean="0"/>
              <a:t>Causes:</a:t>
            </a:r>
          </a:p>
          <a:p>
            <a:r>
              <a:rPr lang="en-IN" dirty="0" smtClean="0"/>
              <a:t>Damage of brain or nerves that control the muscles involved in speech</a:t>
            </a:r>
          </a:p>
          <a:p>
            <a:r>
              <a:rPr lang="en-IN" dirty="0" smtClean="0"/>
              <a:t>Stroke</a:t>
            </a:r>
          </a:p>
          <a:p>
            <a:r>
              <a:rPr lang="en-IN" dirty="0" smtClean="0"/>
              <a:t>Brain injury</a:t>
            </a:r>
          </a:p>
          <a:p>
            <a:r>
              <a:rPr lang="en-IN" dirty="0" smtClean="0"/>
              <a:t>Degenerative diseases like </a:t>
            </a:r>
            <a:r>
              <a:rPr lang="en-IN" dirty="0" err="1" smtClean="0"/>
              <a:t>parkinson</a:t>
            </a:r>
            <a:r>
              <a:rPr lang="en-IN" dirty="0" smtClean="0"/>
              <a:t> disease and </a:t>
            </a:r>
            <a:r>
              <a:rPr lang="en-IN" dirty="0" err="1" smtClean="0"/>
              <a:t>hunghintons</a:t>
            </a:r>
            <a:r>
              <a:rPr lang="en-IN" dirty="0" smtClean="0"/>
              <a:t> disease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005B5C-2FEA-453D-BA64-AABC013D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                   SPEECH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464CF0-1D45-4A17-A2A2-CF8D1CD4B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Speech and language are the skills we use to communicate with others. We form these skills during the first years of life. </a:t>
            </a:r>
          </a:p>
          <a:p>
            <a:r>
              <a:rPr lang="en-US" dirty="0"/>
              <a:t>Speech is making the sounds that become words—the physical act of talking.</a:t>
            </a:r>
          </a:p>
          <a:p>
            <a:r>
              <a:rPr lang="en-US" dirty="0"/>
              <a:t>Language is our system of using words to communicate. It includes using words and gestures to say what we mean, and understanding what others say.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98625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872" y="499872"/>
            <a:ext cx="10853928" cy="59984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Dysphonia</a:t>
            </a:r>
          </a:p>
          <a:p>
            <a:r>
              <a:rPr lang="en-IN" dirty="0" smtClean="0"/>
              <a:t>It is a voice disorder</a:t>
            </a:r>
          </a:p>
          <a:p>
            <a:r>
              <a:rPr lang="en-IN" dirty="0" smtClean="0"/>
              <a:t>It is characterized by hoarseness and a sore or a dry throat </a:t>
            </a:r>
          </a:p>
          <a:p>
            <a:r>
              <a:rPr lang="en-IN" dirty="0" smtClean="0"/>
              <a:t>Hoarseness means the difficulty in producing sound while trying to speak or change in the pitch or loudness of voice.</a:t>
            </a:r>
          </a:p>
          <a:p>
            <a:r>
              <a:rPr lang="en-IN" dirty="0" smtClean="0"/>
              <a:t>The voice may be weak, breathy, scratchy or husky.</a:t>
            </a:r>
          </a:p>
          <a:p>
            <a:pPr>
              <a:buNone/>
            </a:pPr>
            <a:r>
              <a:rPr lang="en-IN" dirty="0" smtClean="0"/>
              <a:t>Causes:</a:t>
            </a:r>
          </a:p>
          <a:p>
            <a:r>
              <a:rPr lang="en-IN" dirty="0" smtClean="0"/>
              <a:t>Trauma of vocal cords</a:t>
            </a:r>
          </a:p>
          <a:p>
            <a:r>
              <a:rPr lang="en-IN" dirty="0" smtClean="0"/>
              <a:t>Paralysis of vocal cords</a:t>
            </a:r>
          </a:p>
          <a:p>
            <a:r>
              <a:rPr lang="en-IN" dirty="0" smtClean="0"/>
              <a:t>Lumps or nodules on vocal cords</a:t>
            </a:r>
          </a:p>
          <a:p>
            <a:r>
              <a:rPr lang="en-IN" dirty="0" smtClean="0"/>
              <a:t>Inflammation of larynx</a:t>
            </a:r>
          </a:p>
          <a:p>
            <a:r>
              <a:rPr lang="en-IN" dirty="0" smtClean="0"/>
              <a:t>Hypothyroidism</a:t>
            </a:r>
          </a:p>
          <a:p>
            <a:r>
              <a:rPr lang="en-IN" dirty="0" smtClean="0"/>
              <a:t>Stress( psychological </a:t>
            </a:r>
            <a:r>
              <a:rPr lang="en-IN" dirty="0" err="1" smtClean="0"/>
              <a:t>dysphonia</a:t>
            </a:r>
            <a:r>
              <a:rPr lang="en-IN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7408"/>
            <a:ext cx="10515600" cy="55795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Stammering</a:t>
            </a:r>
          </a:p>
          <a:p>
            <a:r>
              <a:rPr lang="en-IN" dirty="0" smtClean="0"/>
              <a:t>Shuttering is a speech disorder characterized by hesitations and involuntary repetitions of certain syllables or words .</a:t>
            </a:r>
          </a:p>
          <a:p>
            <a:r>
              <a:rPr lang="en-IN" dirty="0" smtClean="0"/>
              <a:t>It is a speech disorder in which normal flow of speech is disturbed by repetitions, prolongations, or abnormal block or stoppage of sounds or syllables .</a:t>
            </a:r>
          </a:p>
          <a:p>
            <a:r>
              <a:rPr lang="en-IN" dirty="0" smtClean="0"/>
              <a:t>It is due to the neurological incordination of speech and it is common in children</a:t>
            </a:r>
          </a:p>
          <a:p>
            <a:r>
              <a:rPr lang="en-IN" dirty="0" smtClean="0"/>
              <a:t>It is associated with some unusual facial and body movements.</a:t>
            </a:r>
          </a:p>
          <a:p>
            <a:r>
              <a:rPr lang="en-IN" dirty="0" smtClean="0"/>
              <a:t>Exact cause is unknown.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3568"/>
            <a:ext cx="10515600" cy="5823395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pPr>
              <a:buNone/>
            </a:pPr>
            <a:r>
              <a:rPr lang="en-IN" b="1" dirty="0" smtClean="0"/>
              <a:t>Aphasia</a:t>
            </a:r>
          </a:p>
          <a:p>
            <a:r>
              <a:rPr lang="en-IN" dirty="0" smtClean="0"/>
              <a:t>Aphasia is the loss or impairment of speech due to brain damage.</a:t>
            </a:r>
          </a:p>
          <a:p>
            <a:r>
              <a:rPr lang="en-IN" dirty="0" smtClean="0"/>
              <a:t>It is an acquired disorder</a:t>
            </a:r>
          </a:p>
          <a:p>
            <a:r>
              <a:rPr lang="en-IN" dirty="0" smtClean="0"/>
              <a:t>It is not due to paralysis of muscles of articulation ,it is due to damage of speech </a:t>
            </a:r>
            <a:r>
              <a:rPr lang="en-IN" dirty="0" err="1" smtClean="0"/>
              <a:t>centers</a:t>
            </a:r>
            <a:r>
              <a:rPr lang="en-IN" dirty="0" smtClean="0"/>
              <a:t>.</a:t>
            </a:r>
          </a:p>
          <a:p>
            <a:r>
              <a:rPr lang="en-IN" dirty="0" smtClean="0"/>
              <a:t>Damage of speech </a:t>
            </a:r>
            <a:r>
              <a:rPr lang="en-IN" dirty="0" err="1" smtClean="0"/>
              <a:t>centers</a:t>
            </a:r>
            <a:r>
              <a:rPr lang="en-IN" dirty="0" smtClean="0"/>
              <a:t> impairs the expression and understanding of spoken words. </a:t>
            </a:r>
          </a:p>
          <a:p>
            <a:r>
              <a:rPr lang="en-IN" dirty="0" smtClean="0"/>
              <a:t>It also affect reading and writing</a:t>
            </a:r>
          </a:p>
          <a:p>
            <a:r>
              <a:rPr lang="en-IN" dirty="0" smtClean="0"/>
              <a:t>Speech function is localized to left hemisphere in most of the people</a:t>
            </a:r>
          </a:p>
          <a:p>
            <a:r>
              <a:rPr lang="en-IN" dirty="0" smtClean="0"/>
              <a:t>It may be associated with other speech disorders due to brain damage.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"/>
            <a:ext cx="10515600" cy="59331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Causes</a:t>
            </a:r>
          </a:p>
          <a:p>
            <a:r>
              <a:rPr lang="en-IN" dirty="0" smtClean="0"/>
              <a:t>Usually it occurs due to damage of one or more speech </a:t>
            </a:r>
            <a:r>
              <a:rPr lang="en-IN" dirty="0" err="1" smtClean="0"/>
              <a:t>centers</a:t>
            </a:r>
            <a:r>
              <a:rPr lang="en-IN" dirty="0" smtClean="0"/>
              <a:t>, which are situated in cerebral cortex.</a:t>
            </a:r>
          </a:p>
          <a:p>
            <a:pPr>
              <a:buNone/>
            </a:pPr>
            <a:r>
              <a:rPr lang="en-IN" dirty="0" smtClean="0"/>
              <a:t>Damage of speech </a:t>
            </a:r>
            <a:r>
              <a:rPr lang="en-IN" dirty="0" err="1" smtClean="0"/>
              <a:t>centers</a:t>
            </a:r>
            <a:r>
              <a:rPr lang="en-IN" dirty="0" smtClean="0"/>
              <a:t> occur due to</a:t>
            </a:r>
          </a:p>
          <a:p>
            <a:r>
              <a:rPr lang="en-IN" dirty="0" smtClean="0"/>
              <a:t>Stroke</a:t>
            </a:r>
          </a:p>
          <a:p>
            <a:r>
              <a:rPr lang="en-IN" dirty="0" smtClean="0"/>
              <a:t>Head injury</a:t>
            </a:r>
          </a:p>
          <a:p>
            <a:r>
              <a:rPr lang="en-IN" dirty="0" smtClean="0"/>
              <a:t>Severe blow to head</a:t>
            </a:r>
          </a:p>
          <a:p>
            <a:r>
              <a:rPr lang="en-IN" dirty="0" smtClean="0"/>
              <a:t>Cerebral tumours</a:t>
            </a:r>
          </a:p>
          <a:p>
            <a:r>
              <a:rPr lang="en-IN" dirty="0" smtClean="0"/>
              <a:t>Brain infections</a:t>
            </a:r>
          </a:p>
          <a:p>
            <a:r>
              <a:rPr lang="en-IN" dirty="0" smtClean="0"/>
              <a:t>Degenerative diseases</a:t>
            </a:r>
          </a:p>
          <a:p>
            <a:r>
              <a:rPr lang="en-IN" dirty="0" smtClean="0"/>
              <a:t>Usually in conditions like head injury, aphasia occurs suddenly, and in conditions like infections or cerebral tumours, it develops slowly.</a:t>
            </a:r>
          </a:p>
          <a:p>
            <a:r>
              <a:rPr lang="en-IN" dirty="0" smtClean="0"/>
              <a:t>In children traumatic aphasia can develop by exposure to a horrifying event ,without any brain damage.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5216"/>
            <a:ext cx="10515600" cy="5591747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Types of aphasia</a:t>
            </a:r>
          </a:p>
          <a:p>
            <a:pPr>
              <a:buNone/>
            </a:pPr>
            <a:r>
              <a:rPr lang="en-IN" dirty="0" smtClean="0"/>
              <a:t>5 types</a:t>
            </a:r>
          </a:p>
          <a:p>
            <a:pPr>
              <a:buNone/>
            </a:pPr>
            <a:r>
              <a:rPr lang="en-IN" dirty="0" smtClean="0"/>
              <a:t>1. </a:t>
            </a:r>
            <a:r>
              <a:rPr lang="en-IN" dirty="0" err="1" smtClean="0"/>
              <a:t>Broca</a:t>
            </a:r>
            <a:r>
              <a:rPr lang="en-IN" dirty="0" smtClean="0"/>
              <a:t> aphasia</a:t>
            </a:r>
          </a:p>
          <a:p>
            <a:pPr>
              <a:buNone/>
            </a:pPr>
            <a:r>
              <a:rPr lang="en-IN" dirty="0" smtClean="0"/>
              <a:t>2. </a:t>
            </a:r>
            <a:r>
              <a:rPr lang="en-IN" dirty="0" err="1" smtClean="0"/>
              <a:t>Wernicke</a:t>
            </a:r>
            <a:r>
              <a:rPr lang="en-IN" dirty="0" smtClean="0"/>
              <a:t> aphasia</a:t>
            </a:r>
          </a:p>
          <a:p>
            <a:pPr>
              <a:buNone/>
            </a:pPr>
            <a:r>
              <a:rPr lang="en-IN" dirty="0" smtClean="0"/>
              <a:t>3. Global aphasia</a:t>
            </a:r>
          </a:p>
          <a:p>
            <a:pPr>
              <a:buNone/>
            </a:pPr>
            <a:r>
              <a:rPr lang="en-IN" dirty="0" smtClean="0"/>
              <a:t>4. Nominal aphasia</a:t>
            </a:r>
          </a:p>
          <a:p>
            <a:pPr>
              <a:buNone/>
            </a:pPr>
            <a:r>
              <a:rPr lang="en-IN" dirty="0" smtClean="0"/>
              <a:t>5. Other types of aphasia- motor, sensory, </a:t>
            </a:r>
            <a:r>
              <a:rPr lang="en-IN" dirty="0" err="1" smtClean="0"/>
              <a:t>agraphia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892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b="1" dirty="0" err="1" smtClean="0"/>
              <a:t>Broca</a:t>
            </a:r>
            <a:r>
              <a:rPr lang="en-IN" b="1" dirty="0" smtClean="0"/>
              <a:t> aphasia</a:t>
            </a:r>
          </a:p>
          <a:p>
            <a:r>
              <a:rPr lang="en-IN" dirty="0" smtClean="0"/>
              <a:t>Non fluent speech problem</a:t>
            </a:r>
          </a:p>
          <a:p>
            <a:r>
              <a:rPr lang="en-IN" dirty="0" smtClean="0"/>
              <a:t> it occurs due to lesion in the left frontal lobe of cerebral cortex</a:t>
            </a:r>
          </a:p>
          <a:p>
            <a:r>
              <a:rPr lang="en-IN" dirty="0" smtClean="0"/>
              <a:t>It also known as expressive or anterior aphasia</a:t>
            </a:r>
          </a:p>
          <a:p>
            <a:r>
              <a:rPr lang="en-IN" dirty="0" smtClean="0"/>
              <a:t>Affected person do not complete the sentences, because of their inability to construct the sentences</a:t>
            </a:r>
          </a:p>
          <a:p>
            <a:r>
              <a:rPr lang="en-IN" dirty="0" smtClean="0"/>
              <a:t>They talk in short phrases by omitting small words such as and, is , for etc.</a:t>
            </a:r>
          </a:p>
          <a:p>
            <a:r>
              <a:rPr lang="en-IN" dirty="0" smtClean="0"/>
              <a:t>They make great effort even to initiate speech</a:t>
            </a:r>
          </a:p>
          <a:p>
            <a:r>
              <a:rPr lang="en-IN" dirty="0" smtClean="0"/>
              <a:t>Persons with this aphasia are able to understand spoken or written words</a:t>
            </a:r>
          </a:p>
          <a:p>
            <a:r>
              <a:rPr lang="en-IN" dirty="0" smtClean="0"/>
              <a:t>They are affected by weakness or paralysis of right arm or leg</a:t>
            </a:r>
          </a:p>
          <a:p>
            <a:r>
              <a:rPr lang="en-IN" dirty="0" smtClean="0"/>
              <a:t>It is due to damage of frontal lobe ,which is also responsible for motor activities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Spee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207264"/>
            <a:ext cx="12036426" cy="6650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A4D0B1-2559-4E97-83C2-81D0B9B6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4656"/>
            <a:ext cx="10515600" cy="5652307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b="1" dirty="0"/>
              <a:t>Global Aphasia</a:t>
            </a:r>
          </a:p>
          <a:p>
            <a:pPr fontAlgn="base"/>
            <a:r>
              <a:rPr lang="en-US" dirty="0" smtClean="0"/>
              <a:t>It is characterized by combined features of both </a:t>
            </a:r>
            <a:r>
              <a:rPr lang="en-US" dirty="0"/>
              <a:t>Wernicke’s and </a:t>
            </a:r>
            <a:r>
              <a:rPr lang="en-US" dirty="0" err="1"/>
              <a:t>Broca’s</a:t>
            </a:r>
            <a:r>
              <a:rPr lang="en-US" dirty="0"/>
              <a:t> </a:t>
            </a:r>
            <a:r>
              <a:rPr lang="en-US" dirty="0" smtClean="0"/>
              <a:t>areas.</a:t>
            </a:r>
          </a:p>
          <a:p>
            <a:pPr fontAlgn="base"/>
            <a:r>
              <a:rPr lang="en-IN" dirty="0" smtClean="0"/>
              <a:t>It is due to widespread lesion in speech areas caused by infarction of left cerebral hemisphere.</a:t>
            </a:r>
          </a:p>
          <a:p>
            <a:pPr fontAlgn="base"/>
            <a:r>
              <a:rPr lang="en-IN" dirty="0" smtClean="0"/>
              <a:t>Common type</a:t>
            </a:r>
            <a:endParaRPr lang="en-US" dirty="0"/>
          </a:p>
          <a:p>
            <a:pPr fontAlgn="base"/>
            <a:r>
              <a:rPr lang="en-US" dirty="0"/>
              <a:t>In this case, all aspects of speech and language are affected. </a:t>
            </a:r>
          </a:p>
          <a:p>
            <a:pPr fontAlgn="base"/>
            <a:r>
              <a:rPr lang="en-US" dirty="0"/>
              <a:t>Patients can say a few words at most and understand only a few words and phrases. </a:t>
            </a:r>
          </a:p>
          <a:p>
            <a:pPr fontAlgn="base"/>
            <a:r>
              <a:rPr lang="en-US" dirty="0"/>
              <a:t>They usually cannot carry out commands or name objects. They cannot read or write or repeat words said to them</a:t>
            </a:r>
            <a:r>
              <a:rPr lang="en-US" dirty="0" smtClean="0"/>
              <a:t>.</a:t>
            </a:r>
          </a:p>
          <a:p>
            <a:pPr fontAlgn="base"/>
            <a:r>
              <a:rPr lang="en-IN" dirty="0" smtClean="0"/>
              <a:t>So they have severe communication problems.</a:t>
            </a: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20702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A09A64-45CF-4F62-BE20-95AEAC533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862"/>
            <a:ext cx="10515600" cy="6445771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b="1" dirty="0" err="1"/>
              <a:t>Wernicke’s</a:t>
            </a:r>
            <a:r>
              <a:rPr lang="en-US" b="1" dirty="0"/>
              <a:t> </a:t>
            </a:r>
            <a:r>
              <a:rPr lang="en-US" b="1" dirty="0" smtClean="0"/>
              <a:t>Aphasia</a:t>
            </a:r>
          </a:p>
          <a:p>
            <a:pPr marL="0" indent="0" fontAlgn="base"/>
            <a:r>
              <a:rPr lang="en-US" dirty="0" smtClean="0"/>
              <a:t>Speech is produced without effort, and sentences are of normal length. However, the person’s speech is devoid of meaning.</a:t>
            </a:r>
          </a:p>
          <a:p>
            <a:pPr marL="0" indent="0" fontAlgn="base"/>
            <a:r>
              <a:rPr lang="en-IN" dirty="0" smtClean="0"/>
              <a:t>Also called receptive or posterior aphasia.</a:t>
            </a:r>
            <a:endParaRPr lang="en-US" dirty="0" smtClean="0"/>
          </a:p>
          <a:p>
            <a:pPr fontAlgn="base"/>
            <a:r>
              <a:rPr lang="en-US" dirty="0" smtClean="0"/>
              <a:t>Damage </a:t>
            </a:r>
            <a:r>
              <a:rPr lang="en-US" dirty="0"/>
              <a:t>to the posterior superior areas of the language dominant temporal </a:t>
            </a:r>
            <a:r>
              <a:rPr lang="en-US" dirty="0" smtClean="0"/>
              <a:t>lobe. </a:t>
            </a:r>
            <a:endParaRPr lang="en-US" dirty="0"/>
          </a:p>
          <a:p>
            <a:pPr fontAlgn="base"/>
            <a:r>
              <a:rPr lang="en-IN" dirty="0" smtClean="0"/>
              <a:t>Characterized by fluent speech</a:t>
            </a:r>
          </a:p>
          <a:p>
            <a:pPr fontAlgn="base"/>
            <a:r>
              <a:rPr lang="en-IN" dirty="0" smtClean="0"/>
              <a:t>Affected person speaks long sentences but without any meaning</a:t>
            </a:r>
          </a:p>
          <a:p>
            <a:pPr fontAlgn="base"/>
            <a:r>
              <a:rPr lang="en-IN" dirty="0" smtClean="0"/>
              <a:t>They use incorrect or nonexistent words and cannot speak </a:t>
            </a:r>
            <a:r>
              <a:rPr lang="en-IN" dirty="0" err="1" smtClean="0"/>
              <a:t>senisibly</a:t>
            </a:r>
            <a:endParaRPr lang="en-IN" dirty="0" smtClean="0"/>
          </a:p>
          <a:p>
            <a:pPr fontAlgn="base"/>
            <a:r>
              <a:rPr lang="en-IN" dirty="0" smtClean="0"/>
              <a:t>This type is known as jargon speech</a:t>
            </a:r>
          </a:p>
          <a:p>
            <a:pPr fontAlgn="base"/>
            <a:r>
              <a:rPr lang="en-IN" dirty="0" smtClean="0"/>
              <a:t>Unable to understand other speech, they are unaware of their own mistakes while speaking</a:t>
            </a:r>
          </a:p>
          <a:p>
            <a:pPr fontAlgn="base"/>
            <a:r>
              <a:rPr lang="en-IN" dirty="0" smtClean="0"/>
              <a:t>Not associated with paralysis or weakness of muscles because the  injury does not involve the </a:t>
            </a:r>
            <a:r>
              <a:rPr lang="en-IN" dirty="0" err="1" smtClean="0"/>
              <a:t>center</a:t>
            </a:r>
            <a:r>
              <a:rPr lang="en-IN" dirty="0" smtClean="0"/>
              <a:t> concerned with movements.</a:t>
            </a: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623215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6448"/>
            <a:ext cx="10515600" cy="56405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Nominal aphasia</a:t>
            </a:r>
          </a:p>
          <a:p>
            <a:r>
              <a:rPr lang="en-IN" dirty="0" smtClean="0"/>
              <a:t>Characterised by inability in naming the familiar objects</a:t>
            </a:r>
          </a:p>
          <a:p>
            <a:r>
              <a:rPr lang="en-IN" dirty="0" smtClean="0"/>
              <a:t>Anomic or amnesic aphasia</a:t>
            </a:r>
          </a:p>
          <a:p>
            <a:r>
              <a:rPr lang="en-IN" dirty="0" smtClean="0"/>
              <a:t>Lesion in the posterior temporal and inferior parietal </a:t>
            </a:r>
            <a:r>
              <a:rPr lang="en-IN" dirty="0" err="1" smtClean="0"/>
              <a:t>gyri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Other types</a:t>
            </a:r>
          </a:p>
          <a:p>
            <a:pPr>
              <a:buNone/>
            </a:pPr>
            <a:r>
              <a:rPr lang="en-IN" dirty="0" smtClean="0"/>
              <a:t>Motor-</a:t>
            </a:r>
          </a:p>
          <a:p>
            <a:pPr>
              <a:buNone/>
            </a:pPr>
            <a:r>
              <a:rPr lang="en-IN" dirty="0" smtClean="0"/>
              <a:t>   defect in the pathway b/w left speech area  and </a:t>
            </a:r>
            <a:r>
              <a:rPr lang="en-IN" dirty="0" err="1" smtClean="0"/>
              <a:t>excitomotor</a:t>
            </a:r>
            <a:r>
              <a:rPr lang="en-IN" dirty="0" smtClean="0"/>
              <a:t> or </a:t>
            </a:r>
            <a:r>
              <a:rPr lang="en-IN" dirty="0" err="1" smtClean="0"/>
              <a:t>precentral</a:t>
            </a:r>
            <a:r>
              <a:rPr lang="en-IN" dirty="0" smtClean="0"/>
              <a:t> cortex</a:t>
            </a:r>
          </a:p>
          <a:p>
            <a:r>
              <a:rPr lang="en-IN" dirty="0" smtClean="0"/>
              <a:t>Also called verbal aphasia or dyspraxia or </a:t>
            </a:r>
            <a:r>
              <a:rPr lang="en-IN" dirty="0" err="1" smtClean="0"/>
              <a:t>apraxia</a:t>
            </a:r>
            <a:r>
              <a:rPr lang="en-IN" dirty="0" smtClean="0"/>
              <a:t> of speech</a:t>
            </a:r>
          </a:p>
          <a:p>
            <a:r>
              <a:rPr lang="en-IN" dirty="0" smtClean="0"/>
              <a:t>Characterised by difficulty in uttering the words due to lack of coordination b/w central and peripheral speech apparatus.</a:t>
            </a:r>
          </a:p>
          <a:p>
            <a:r>
              <a:rPr lang="en-IN" dirty="0" smtClean="0"/>
              <a:t>They are pronounce only few monosyllables such as yes or no.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819FCF-7C9E-468B-B06D-686A143C2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9764"/>
            <a:ext cx="10515600" cy="623590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Speech is the verbal means of communicating. Speech consists of the following:</a:t>
            </a:r>
          </a:p>
          <a:p>
            <a:pPr fontAlgn="base"/>
            <a:r>
              <a:rPr lang="en-US" b="1" dirty="0"/>
              <a:t>Articulation:</a:t>
            </a:r>
            <a:r>
              <a:rPr lang="en-US" dirty="0"/>
              <a:t> How speech sounds are made</a:t>
            </a:r>
          </a:p>
          <a:p>
            <a:pPr fontAlgn="base"/>
            <a:r>
              <a:rPr lang="en-US" b="1" dirty="0"/>
              <a:t>Voice:</a:t>
            </a:r>
            <a:r>
              <a:rPr lang="en-US" dirty="0"/>
              <a:t> The use of the vocal folds and breathing to produce sound (e.g., hoarseness, breathiness, projection)</a:t>
            </a:r>
          </a:p>
          <a:p>
            <a:pPr fontAlgn="base"/>
            <a:r>
              <a:rPr lang="en-US" b="1" dirty="0"/>
              <a:t>Fluency and prosody:</a:t>
            </a:r>
            <a:r>
              <a:rPr lang="en-US" dirty="0"/>
              <a:t> The rhythm, intonation, stress, and related attributes of speech</a:t>
            </a:r>
          </a:p>
          <a:p>
            <a:pPr fontAlgn="base"/>
            <a:r>
              <a:rPr lang="en-US" dirty="0"/>
              <a:t>When someone has trouble understanding other people (receptive language) or explaining thoughts, ideas and feelings (expressive language), that is a language disorder.</a:t>
            </a:r>
          </a:p>
          <a:p>
            <a:pPr fontAlgn="base"/>
            <a:r>
              <a:rPr lang="en-US" dirty="0"/>
              <a:t>When someone cannot produce speech sounds correctly or fluently or has voice problems, that is a speech disorder.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973633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0416"/>
            <a:ext cx="10515600" cy="5896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Sensory</a:t>
            </a:r>
            <a:r>
              <a:rPr lang="en-IN" dirty="0" smtClean="0"/>
              <a:t>-inability to understand words or symbols</a:t>
            </a:r>
          </a:p>
          <a:p>
            <a:r>
              <a:rPr lang="en-IN" dirty="0" smtClean="0"/>
              <a:t>Auditory- inability to understand the spoken words, also called word deafness, lesion in secondary auditory area</a:t>
            </a:r>
          </a:p>
          <a:p>
            <a:r>
              <a:rPr lang="en-IN" dirty="0" smtClean="0"/>
              <a:t>Visual- inability to understand written symbols, also called word blind </a:t>
            </a:r>
            <a:r>
              <a:rPr lang="en-IN" dirty="0" err="1" smtClean="0"/>
              <a:t>ness</a:t>
            </a:r>
            <a:r>
              <a:rPr lang="en-IN" dirty="0" smtClean="0"/>
              <a:t> or dyslexia, lesion in secondary visual area</a:t>
            </a:r>
          </a:p>
          <a:p>
            <a:pPr>
              <a:buNone/>
            </a:pPr>
            <a:r>
              <a:rPr lang="en-IN" b="1" dirty="0" err="1" smtClean="0"/>
              <a:t>Agraphia</a:t>
            </a:r>
            <a:endParaRPr lang="en-IN" b="1" dirty="0" smtClean="0"/>
          </a:p>
          <a:p>
            <a:r>
              <a:rPr lang="en-IN" dirty="0" smtClean="0"/>
              <a:t>Inability to write</a:t>
            </a:r>
          </a:p>
          <a:p>
            <a:r>
              <a:rPr lang="en-IN" dirty="0" smtClean="0"/>
              <a:t>No defect in the muscles of the hand concerned with writing</a:t>
            </a:r>
          </a:p>
          <a:p>
            <a:r>
              <a:rPr lang="en-IN" dirty="0" smtClean="0"/>
              <a:t>Subject can read and speak</a:t>
            </a:r>
          </a:p>
          <a:p>
            <a:r>
              <a:rPr lang="en-IN" dirty="0" smtClean="0"/>
              <a:t>Defect in the connection b/w the cortical area concerned with writing</a:t>
            </a:r>
          </a:p>
          <a:p>
            <a:r>
              <a:rPr lang="en-IN" dirty="0" smtClean="0"/>
              <a:t>It differs from </a:t>
            </a:r>
            <a:r>
              <a:rPr lang="en-IN" dirty="0" err="1" smtClean="0"/>
              <a:t>dysgraphia</a:t>
            </a:r>
            <a:r>
              <a:rPr lang="en-IN" dirty="0" smtClean="0"/>
              <a:t>, which is characterised by distorted writing or writing incorrect letters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Spee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341376"/>
            <a:ext cx="11658474" cy="5815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                                               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                                                          Thank u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064"/>
            <a:ext cx="10515600" cy="5664899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Speech is defined as the expression of thoughts by production of articulate sound. </a:t>
            </a:r>
          </a:p>
          <a:p>
            <a:r>
              <a:rPr lang="en-IN" dirty="0" smtClean="0"/>
              <a:t>It is one of the highest function of brain.</a:t>
            </a:r>
          </a:p>
          <a:p>
            <a:r>
              <a:rPr lang="en-IN" dirty="0" smtClean="0"/>
              <a:t>When a sound produced verbally it is called the </a:t>
            </a:r>
            <a:r>
              <a:rPr lang="en-IN" b="1" dirty="0" smtClean="0"/>
              <a:t>speech.</a:t>
            </a:r>
          </a:p>
          <a:p>
            <a:r>
              <a:rPr lang="en-IN" dirty="0" smtClean="0"/>
              <a:t>If it is expressed by visual symbols, it is known as </a:t>
            </a:r>
            <a:r>
              <a:rPr lang="en-IN" b="1" dirty="0" smtClean="0"/>
              <a:t>Writing.</a:t>
            </a:r>
          </a:p>
          <a:p>
            <a:r>
              <a:rPr lang="en-IN" dirty="0" smtClean="0"/>
              <a:t>If visual symbols or written words are expressed verbally, that becomes </a:t>
            </a:r>
            <a:r>
              <a:rPr lang="en-IN" b="1" dirty="0" smtClean="0"/>
              <a:t>Reading</a:t>
            </a:r>
            <a:r>
              <a:rPr lang="en-IN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E9B582-4E53-4E81-9A7C-63AAE0A54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43"/>
            <a:ext cx="10515600" cy="593712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Language is generally divided in to two categories: receptive and expressive. </a:t>
            </a:r>
          </a:p>
          <a:p>
            <a:r>
              <a:rPr lang="en-US" dirty="0"/>
              <a:t>Receptive language is essentially understanding the expressions and words of others. Children begin to develop this skill first. </a:t>
            </a:r>
          </a:p>
          <a:p>
            <a:r>
              <a:rPr lang="en-US" dirty="0"/>
              <a:t>Expressive language is the child’s ability to express themselves. As children improve their language skills, they tend to understand more than they can say.</a:t>
            </a:r>
          </a:p>
          <a:p>
            <a:r>
              <a:rPr lang="en-US" dirty="0"/>
              <a:t> In other words, their receptive language is almost always better than their expressive language.</a:t>
            </a:r>
          </a:p>
          <a:p>
            <a:r>
              <a:rPr lang="en-US" dirty="0"/>
              <a:t>It should be noted that children born prematurely are often late to speak.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7391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353568"/>
            <a:ext cx="10927080" cy="5823395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MECHANISM OF SPEECH</a:t>
            </a:r>
          </a:p>
          <a:p>
            <a:r>
              <a:rPr lang="en-IN" dirty="0" smtClean="0"/>
              <a:t>Speech depends upon coordinated activities of central and peripheral  speech apparatus.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Central speech apparatus </a:t>
            </a:r>
            <a:r>
              <a:rPr lang="en-IN" dirty="0" smtClean="0"/>
              <a:t>consists of higher centres, i.e. cortical and </a:t>
            </a:r>
            <a:r>
              <a:rPr lang="en-IN" dirty="0" err="1" smtClean="0"/>
              <a:t>subcortical</a:t>
            </a:r>
            <a:r>
              <a:rPr lang="en-IN" dirty="0" smtClean="0"/>
              <a:t> </a:t>
            </a:r>
            <a:r>
              <a:rPr lang="en-IN" dirty="0" err="1" smtClean="0"/>
              <a:t>centers</a:t>
            </a: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Peripheral speech apparatus </a:t>
            </a:r>
            <a:r>
              <a:rPr lang="en-IN" dirty="0" smtClean="0"/>
              <a:t>includes larynx or sound box, pharynx, mouth, nasal cavities, tongue, and lips.</a:t>
            </a:r>
          </a:p>
          <a:p>
            <a:r>
              <a:rPr lang="en-IN" dirty="0" smtClean="0"/>
              <a:t>All the structures of peripheral speech apparatus function in coordination with respiratory system, with the influences of motor impulses from respective motor areas of the cerebral cortex.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DEVELOPMENT OF SPEECH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First stage</a:t>
            </a:r>
          </a:p>
          <a:p>
            <a:r>
              <a:rPr lang="en-IN" dirty="0" smtClean="0"/>
              <a:t>First stage in the development of speech is the association of certain words with visual, tactile, auditory and other sensations, aroused by objects in the external word.</a:t>
            </a:r>
          </a:p>
          <a:p>
            <a:r>
              <a:rPr lang="en-IN" dirty="0" smtClean="0"/>
              <a:t>Association of words with other sensations is stored as memory.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Second stage</a:t>
            </a:r>
          </a:p>
          <a:p>
            <a:r>
              <a:rPr lang="en-IN" dirty="0" smtClean="0"/>
              <a:t>New neuronal circuits are established during the development of speech.</a:t>
            </a:r>
          </a:p>
          <a:p>
            <a:r>
              <a:rPr lang="en-IN" dirty="0" smtClean="0"/>
              <a:t>When a definite meaning has been attached to certain words, pathway between the auditory area (</a:t>
            </a:r>
            <a:r>
              <a:rPr lang="en-IN" dirty="0" err="1" smtClean="0"/>
              <a:t>Heschl</a:t>
            </a:r>
            <a:r>
              <a:rPr lang="en-IN" dirty="0" smtClean="0"/>
              <a:t> area 41) and motor area for the muscles of articulation, which helps in speech ( </a:t>
            </a:r>
            <a:r>
              <a:rPr lang="en-IN" dirty="0" err="1" smtClean="0"/>
              <a:t>broca</a:t>
            </a:r>
            <a:r>
              <a:rPr lang="en-IN" dirty="0" smtClean="0"/>
              <a:t> area 44) is established.</a:t>
            </a:r>
          </a:p>
          <a:p>
            <a:r>
              <a:rPr lang="en-IN" dirty="0" smtClean="0"/>
              <a:t>The child attempts to formulae and pronounce the learnt words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5488"/>
            <a:ext cx="10515600" cy="5701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Role of cortical areas in the development of speech</a:t>
            </a:r>
          </a:p>
          <a:p>
            <a:r>
              <a:rPr lang="en-IN" dirty="0" smtClean="0"/>
              <a:t>Development of speech involves integration of three important areas of cerebral cortex</a:t>
            </a:r>
          </a:p>
          <a:p>
            <a:r>
              <a:rPr lang="en-IN" dirty="0" smtClean="0"/>
              <a:t>1. </a:t>
            </a:r>
            <a:r>
              <a:rPr lang="en-IN" dirty="0" err="1" smtClean="0"/>
              <a:t>Wernicke</a:t>
            </a:r>
            <a:r>
              <a:rPr lang="en-IN" dirty="0" smtClean="0"/>
              <a:t> area</a:t>
            </a:r>
          </a:p>
          <a:p>
            <a:r>
              <a:rPr lang="en-IN" dirty="0" smtClean="0"/>
              <a:t>2. </a:t>
            </a:r>
            <a:r>
              <a:rPr lang="en-IN" dirty="0" err="1" smtClean="0"/>
              <a:t>Broca</a:t>
            </a:r>
            <a:r>
              <a:rPr lang="en-IN" dirty="0" smtClean="0"/>
              <a:t> area</a:t>
            </a:r>
          </a:p>
          <a:p>
            <a:r>
              <a:rPr lang="en-IN" dirty="0" smtClean="0"/>
              <a:t>3.Motor area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Role of </a:t>
            </a:r>
            <a:r>
              <a:rPr lang="en-IN" dirty="0" err="1" smtClean="0">
                <a:solidFill>
                  <a:srgbClr val="FF0000"/>
                </a:solidFill>
              </a:rPr>
              <a:t>wernicke</a:t>
            </a:r>
            <a:r>
              <a:rPr lang="en-IN" dirty="0" smtClean="0">
                <a:solidFill>
                  <a:srgbClr val="FF0000"/>
                </a:solidFill>
              </a:rPr>
              <a:t> area- speech understanding</a:t>
            </a:r>
          </a:p>
          <a:p>
            <a:r>
              <a:rPr lang="en-IN" dirty="0" smtClean="0"/>
              <a:t>Understanding of speech begins in </a:t>
            </a:r>
            <a:r>
              <a:rPr lang="en-IN" dirty="0" err="1" smtClean="0"/>
              <a:t>wernike</a:t>
            </a:r>
            <a:r>
              <a:rPr lang="en-IN" dirty="0" smtClean="0"/>
              <a:t> area that situated in upper part of temporal lobe.</a:t>
            </a:r>
          </a:p>
          <a:p>
            <a:r>
              <a:rPr lang="en-IN" dirty="0" smtClean="0"/>
              <a:t>It sends fibres to </a:t>
            </a:r>
            <a:r>
              <a:rPr lang="en-IN" dirty="0" err="1" smtClean="0"/>
              <a:t>broca</a:t>
            </a:r>
            <a:r>
              <a:rPr lang="en-IN" dirty="0" smtClean="0"/>
              <a:t> area through a tract called </a:t>
            </a:r>
            <a:r>
              <a:rPr lang="en-IN" dirty="0" err="1" smtClean="0"/>
              <a:t>arcuate</a:t>
            </a:r>
            <a:r>
              <a:rPr lang="en-IN" dirty="0" smtClean="0"/>
              <a:t> fasciculus.</a:t>
            </a:r>
          </a:p>
          <a:p>
            <a:r>
              <a:rPr lang="en-IN" dirty="0" err="1" smtClean="0"/>
              <a:t>Wernickes</a:t>
            </a:r>
            <a:r>
              <a:rPr lang="en-IN" dirty="0" smtClean="0"/>
              <a:t> area is responsible for understanding the visual and auditory information required for the production of words .</a:t>
            </a:r>
          </a:p>
          <a:p>
            <a:r>
              <a:rPr lang="en-IN" dirty="0" smtClean="0"/>
              <a:t>After understanding the words ,it sends the information to </a:t>
            </a:r>
            <a:r>
              <a:rPr lang="en-IN" dirty="0" err="1" smtClean="0"/>
              <a:t>broca</a:t>
            </a:r>
            <a:r>
              <a:rPr lang="en-IN" dirty="0" smtClean="0"/>
              <a:t> area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nguage specific areas in the brain. | Download Scientific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0"/>
            <a:ext cx="9366377" cy="5913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1973</Words>
  <Application>Microsoft Office PowerPoint</Application>
  <PresentationFormat>Custom</PresentationFormat>
  <Paragraphs>220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                                  SPEECH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ANJU ROCKER GEORGE</dc:creator>
  <cp:lastModifiedBy>ELCOT</cp:lastModifiedBy>
  <cp:revision>130</cp:revision>
  <dcterms:created xsi:type="dcterms:W3CDTF">2020-07-13T18:05:22Z</dcterms:created>
  <dcterms:modified xsi:type="dcterms:W3CDTF">2020-11-02T07:39:08Z</dcterms:modified>
</cp:coreProperties>
</file>