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sldIdLst>
    <p:sldId id="256" r:id="rId2"/>
    <p:sldId id="257" r:id="rId3"/>
    <p:sldId id="317" r:id="rId4"/>
    <p:sldId id="258" r:id="rId5"/>
    <p:sldId id="316" r:id="rId6"/>
    <p:sldId id="260" r:id="rId7"/>
    <p:sldId id="261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3" r:id="rId54"/>
    <p:sldId id="314" r:id="rId55"/>
    <p:sldId id="315" r:id="rId56"/>
    <p:sldId id="319" r:id="rId57"/>
    <p:sldId id="320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6" d="100"/>
          <a:sy n="86" d="100"/>
        </p:scale>
        <p:origin x="112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9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A6B36-F56C-4CF0-9059-BE8ED8AB8185}" type="datetimeFigureOut">
              <a:rPr lang="en-US" smtClean="0"/>
              <a:pPr/>
              <a:t>12/28/2019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FE404-FA65-43BB-9133-1A2A0170A9F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5188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27C68-DB52-480B-AE0E-0C8E12584A73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357D-50E1-4CAF-AF9E-0AE1665DBAC5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74C5-BAFA-4B3C-8CD1-25EF205B7E28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B147-60EA-420C-AE9B-CD5BBCA7F44B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5BC3-63A8-4B20-973B-CA119C9392D3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29AC-23D9-4E78-8F46-24D0AC95C5A1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975A-A0F7-434A-8C45-9699DDA055BB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38D6-72D2-4BE6-94CA-98BE8548341A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723A-D49A-4192-812D-D7B715C8C0B6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14FF-0AD8-46AD-B019-AF5291FF05C5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7010-4946-454F-95A9-BD16B06CCCC0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F8F3-3D34-4710-B4E5-172F37C8CC54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1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07063-6C3B-4FF6-808D-4E23ECAEF55E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852936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latin typeface="Arial Rounded MT Bold" pitchFamily="34" charset="0"/>
                <a:cs typeface="Times New Roman" pitchFamily="18" charset="0"/>
              </a:rPr>
              <a:t>SYMPTOMATOLOGY</a:t>
            </a:r>
            <a:br>
              <a:rPr lang="en-US" sz="6000" b="1" i="1" dirty="0" smtClean="0">
                <a:latin typeface="Arial Rounded MT Bold" pitchFamily="34" charset="0"/>
                <a:cs typeface="Times New Roman" pitchFamily="18" charset="0"/>
              </a:rPr>
            </a:br>
            <a:r>
              <a:rPr lang="en-US" sz="6000" b="1" i="1" dirty="0">
                <a:latin typeface="Arial Rounded MT Bold" pitchFamily="34" charset="0"/>
                <a:cs typeface="Times New Roman" pitchFamily="18" charset="0"/>
              </a:rPr>
              <a:t/>
            </a:r>
            <a:br>
              <a:rPr lang="en-US" sz="6000" b="1" i="1" dirty="0">
                <a:latin typeface="Arial Rounded MT Bold" pitchFamily="34" charset="0"/>
                <a:cs typeface="Times New Roman" pitchFamily="18" charset="0"/>
              </a:rPr>
            </a:br>
            <a:r>
              <a:rPr lang="en-US" sz="6000" b="1" i="1" dirty="0" smtClean="0">
                <a:latin typeface="Arial Rounded MT Bold" pitchFamily="34" charset="0"/>
                <a:cs typeface="Times New Roman" pitchFamily="18" charset="0"/>
              </a:rPr>
              <a:t/>
            </a:r>
            <a:br>
              <a:rPr lang="en-US" sz="6000" b="1" i="1" dirty="0" smtClean="0">
                <a:latin typeface="Arial Rounded MT Bold" pitchFamily="34" charset="0"/>
                <a:cs typeface="Times New Roman" pitchFamily="18" charset="0"/>
              </a:rPr>
            </a:br>
            <a:r>
              <a:rPr lang="en-US" sz="2400" b="1" i="1" dirty="0" smtClean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DR.SUJA S.P.</a:t>
            </a:r>
            <a:br>
              <a:rPr lang="en-US" sz="2400" b="1" i="1" dirty="0" smtClean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</a:br>
            <a:r>
              <a:rPr lang="en-US" sz="2400" b="1" i="1" dirty="0" smtClean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ASSOCIATE PROFESSOR, DEPT OF REPERTORY, SARADA KRISHNA HOMOEOPATHIC MEDICAL COLLEGE,</a:t>
            </a:r>
            <a:br>
              <a:rPr lang="en-US" sz="2400" b="1" i="1" dirty="0" smtClean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</a:br>
            <a:r>
              <a:rPr lang="en-US" sz="2400" b="1" i="1" dirty="0" smtClean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KULASEKHARAM</a:t>
            </a:r>
            <a:endParaRPr lang="en-US" sz="2400" b="1" i="1" dirty="0">
              <a:solidFill>
                <a:srgbClr val="FF0000"/>
              </a:solidFill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381000"/>
            <a:ext cx="8540750" cy="6096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Knowledge of the true nature of symptoms, constitution of symptoms and their classification is necessary in proving medicine, in the examination of a patient, in the study of MM and in the selection and prescription of the indicated remedy.</a:t>
            </a:r>
          </a:p>
          <a:p>
            <a:pPr eaLnBrk="1" hangingPunct="1"/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Knowledge of types of symptoms and their value are essential for </a:t>
            </a:r>
            <a:r>
              <a:rPr lang="en-US" altLang="en-US" sz="3600" b="1" i="1" dirty="0" err="1" smtClean="0">
                <a:effectLst/>
                <a:latin typeface="Times New Roman" pitchFamily="18" charset="0"/>
                <a:cs typeface="Times New Roman" pitchFamily="18" charset="0"/>
              </a:rPr>
              <a:t>repertorizing</a:t>
            </a:r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 a case.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381000"/>
            <a:ext cx="8540750" cy="6096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The common mistake in </a:t>
            </a:r>
            <a:r>
              <a:rPr lang="en-US" altLang="en-US" sz="3600" b="1" i="1" dirty="0" err="1" smtClean="0">
                <a:effectLst/>
                <a:latin typeface="Times New Roman" pitchFamily="18" charset="0"/>
                <a:cs typeface="Times New Roman" pitchFamily="18" charset="0"/>
              </a:rPr>
              <a:t>repertorization</a:t>
            </a:r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 starts here and it further multiplies giving us a disappointing result.</a:t>
            </a:r>
          </a:p>
          <a:p>
            <a:pPr algn="just" eaLnBrk="1" hangingPunct="1"/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Therefore symptoms must be studied properly to avoid the error in finding out a </a:t>
            </a:r>
            <a:r>
              <a:rPr lang="en-US" altLang="en-US" sz="36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simillimum</a:t>
            </a:r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In order to understand symptom, one must acquaint oneself with the following terms used for grouping or classification of symptoms.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Subjective Symptoms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371600"/>
            <a:ext cx="854075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Subjective symptoms are those, which are felt by the patient himself.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They enable the physician to view disease from the standpoint of the patient.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Homoeopathic concept of disease holds that the disease originates first at a dynamic plane and later causes deviations in the normal sensations and functions.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381000"/>
            <a:ext cx="854075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These deviations and the alterations at the level of sensations and functions, indicate a primitive stage of the disease which the patient alone can feel.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The patient feels that he can not function efficiently.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He feels that something is wrong with him.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Slowly, he discovers that there are various unwanted sensations or changes in his functioning.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381000"/>
            <a:ext cx="854075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These changes denote the subjective symptoms.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In fact, these symptoms are available much before the actual disease localizes itself in a particular system or organ.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If the patient approaches a homoeopathic physician at this stage of disease, the disease can be aborted with the help of a medicine selected on the basis of subjective symptoms alone.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381000"/>
            <a:ext cx="854075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All types of pain, discomfort, various sensations and mental symptoms come under the domain of subjective symptoms.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As expressions of the interior state of the organism they take the highest rank.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Objective Symptoms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371600"/>
            <a:ext cx="854075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Objective symptoms are those which are perceptible to the patient, bystanders and physician.</a:t>
            </a:r>
          </a:p>
          <a:p>
            <a:pPr eaLnBrk="1" hangingPunct="1"/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They are known as signs.</a:t>
            </a:r>
          </a:p>
          <a:p>
            <a:pPr eaLnBrk="1" hangingPunct="1"/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These perceptible changes are sure signs of disease and do not mislead the physician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381000"/>
            <a:ext cx="8540750" cy="6096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Mostly, these type of symptoms follow the subjective symptoms i.e. functional and sensational disturbances.</a:t>
            </a:r>
          </a:p>
          <a:p>
            <a:pPr eaLnBrk="1" hangingPunct="1"/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They become the most important guide in infants, unconscious patients, insane, deaf and dumb patients, patients with a different language and even in            </a:t>
            </a:r>
            <a:r>
              <a:rPr lang="en-US" altLang="en-US" sz="3600" b="1" i="1" dirty="0" err="1" smtClean="0">
                <a:effectLst/>
                <a:latin typeface="Times New Roman" pitchFamily="18" charset="0"/>
                <a:cs typeface="Times New Roman" pitchFamily="18" charset="0"/>
              </a:rPr>
              <a:t>unco</a:t>
            </a:r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-operative patients.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i="1" u="sng" dirty="0" smtClean="0">
                <a:effectLst/>
                <a:latin typeface="Times New Roman" pitchFamily="18" charset="0"/>
                <a:cs typeface="Times New Roman" pitchFamily="18" charset="0"/>
              </a:rPr>
              <a:t>Common Symptoms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371600"/>
            <a:ext cx="8540750" cy="5105400"/>
          </a:xfrm>
        </p:spPr>
        <p:txBody>
          <a:bodyPr/>
          <a:lstStyle/>
          <a:p>
            <a:pPr eaLnBrk="1" hangingPunct="1"/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Objective symptoms are those which are present in many persons suffering from the same ailment.</a:t>
            </a:r>
          </a:p>
          <a:p>
            <a:pPr eaLnBrk="1" hangingPunct="1"/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For example breathlessness is a common symptom in an acute exacerbation of asthma, headache and </a:t>
            </a:r>
            <a:r>
              <a:rPr lang="en-US" altLang="en-US" b="1" i="1" dirty="0" err="1" smtClean="0">
                <a:effectLst/>
                <a:latin typeface="Times New Roman" pitchFamily="18" charset="0"/>
                <a:cs typeface="Times New Roman" pitchFamily="18" charset="0"/>
              </a:rPr>
              <a:t>bodyache</a:t>
            </a:r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 are common symptoms in a case of fever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381000"/>
            <a:ext cx="854075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These symptoms are very much helpful in diagnosis of a case/disease.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They do not help in individualizing a person hence they are not very important for prescribing in the homoeopathic system of medicine, unless they are further qualified.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However, they help us to arrive at a group of medicines.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Common symptoms help us to know the uncommon symptoms.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131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28625"/>
            <a:ext cx="9144000" cy="6429375"/>
          </a:xfrm>
          <a:noFill/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4400" b="1" i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4400" b="1" i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Symptomatology</a:t>
            </a:r>
            <a:endParaRPr lang="en-US" sz="4400" b="1" i="1" u="sng" dirty="0" smtClean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en-US" sz="4400" b="1" i="1" dirty="0" smtClean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4400" b="1" i="1" dirty="0" smtClean="0">
                <a:effectLst/>
                <a:latin typeface="Times New Roman" pitchFamily="18" charset="0"/>
                <a:cs typeface="Times New Roman" pitchFamily="18" charset="0"/>
              </a:rPr>
              <a:t>Subjective and Objective symptoms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4400" b="1" i="1" dirty="0" smtClean="0">
                <a:effectLst/>
                <a:latin typeface="Times New Roman" pitchFamily="18" charset="0"/>
                <a:cs typeface="Times New Roman" pitchFamily="18" charset="0"/>
              </a:rPr>
              <a:t>Common and uncommon symptoms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4400" b="1" i="1" dirty="0" smtClean="0">
                <a:effectLst/>
                <a:latin typeface="Times New Roman" pitchFamily="18" charset="0"/>
                <a:cs typeface="Times New Roman" pitchFamily="18" charset="0"/>
              </a:rPr>
              <a:t>General and particular symptoms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4400" b="1" i="1" dirty="0" smtClean="0">
                <a:effectLst/>
                <a:latin typeface="Times New Roman" pitchFamily="18" charset="0"/>
                <a:cs typeface="Times New Roman" pitchFamily="18" charset="0"/>
              </a:rPr>
              <a:t>Complete and incomplete symptoms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4400" b="1" i="1" dirty="0" smtClean="0">
                <a:effectLst/>
                <a:latin typeface="Times New Roman" pitchFamily="18" charset="0"/>
                <a:cs typeface="Times New Roman" pitchFamily="18" charset="0"/>
              </a:rPr>
              <a:t>Chief and concomitant symptoms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381000"/>
            <a:ext cx="8540750" cy="6096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800" b="1" i="1" dirty="0" smtClean="0">
                <a:effectLst/>
                <a:latin typeface="Times New Roman" pitchFamily="18" charset="0"/>
                <a:cs typeface="Times New Roman" pitchFamily="18" charset="0"/>
              </a:rPr>
              <a:t>Common symptoms become useful when they are:</a:t>
            </a:r>
          </a:p>
          <a:p>
            <a:pPr lvl="1" algn="just" eaLnBrk="1" hangingPunct="1"/>
            <a:r>
              <a:rPr lang="en-US" altLang="en-US" i="1" dirty="0" smtClean="0">
                <a:effectLst/>
                <a:latin typeface="Times New Roman" pitchFamily="18" charset="0"/>
                <a:cs typeface="Times New Roman" pitchFamily="18" charset="0"/>
              </a:rPr>
              <a:t>Absent</a:t>
            </a:r>
          </a:p>
          <a:p>
            <a:pPr lvl="1" algn="just" eaLnBrk="1" hangingPunct="1"/>
            <a:r>
              <a:rPr lang="en-US" altLang="en-US" i="1" dirty="0" smtClean="0">
                <a:effectLst/>
                <a:latin typeface="Times New Roman" pitchFamily="18" charset="0"/>
                <a:cs typeface="Times New Roman" pitchFamily="18" charset="0"/>
              </a:rPr>
              <a:t>Intense</a:t>
            </a:r>
          </a:p>
          <a:p>
            <a:pPr lvl="1" algn="just" eaLnBrk="1" hangingPunct="1"/>
            <a:r>
              <a:rPr lang="en-US" altLang="en-US" i="1" dirty="0" smtClean="0">
                <a:effectLst/>
                <a:latin typeface="Times New Roman" pitchFamily="18" charset="0"/>
                <a:cs typeface="Times New Roman" pitchFamily="18" charset="0"/>
              </a:rPr>
              <a:t>Associated with other symptoms</a:t>
            </a:r>
          </a:p>
          <a:p>
            <a:pPr lvl="1" algn="just" eaLnBrk="1" hangingPunct="1"/>
            <a:r>
              <a:rPr lang="en-US" alt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Present in a group</a:t>
            </a:r>
          </a:p>
          <a:p>
            <a:pPr lvl="1" algn="just" eaLnBrk="1" hangingPunct="1"/>
            <a:r>
              <a:rPr lang="en-US" altLang="en-US" i="1" dirty="0" smtClean="0">
                <a:effectLst/>
                <a:latin typeface="Times New Roman" pitchFamily="18" charset="0"/>
                <a:cs typeface="Times New Roman" pitchFamily="18" charset="0"/>
              </a:rPr>
              <a:t>Traceable to indicate origin, duration and progress.</a:t>
            </a:r>
          </a:p>
          <a:p>
            <a:pPr lvl="1" algn="just" eaLnBrk="1" hangingPunct="1">
              <a:buNone/>
            </a:pPr>
            <a:endParaRPr lang="en-US" altLang="en-US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altLang="en-US" sz="2800" b="1" i="1" dirty="0" smtClean="0">
                <a:effectLst/>
                <a:latin typeface="Times New Roman" pitchFamily="18" charset="0"/>
                <a:cs typeface="Times New Roman" pitchFamily="18" charset="0"/>
              </a:rPr>
              <a:t>Common symptoms must be considered last in the hierarchy of symptoms and study of repertory, be they general or particular, mental or physical.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u="sng" dirty="0" smtClean="0">
                <a:effectLst/>
                <a:latin typeface="Times New Roman" pitchFamily="18" charset="0"/>
                <a:cs typeface="Times New Roman" pitchFamily="18" charset="0"/>
              </a:rPr>
              <a:t>Uncommon Symptoms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371600"/>
            <a:ext cx="8540750" cy="5105400"/>
          </a:xfrm>
        </p:spPr>
        <p:txBody>
          <a:bodyPr/>
          <a:lstStyle/>
          <a:p>
            <a:pPr eaLnBrk="1" hangingPunct="1"/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Uncommon symptoms are those which draw our attention because they stand out in a group of symptoms.</a:t>
            </a:r>
          </a:p>
          <a:p>
            <a:pPr eaLnBrk="1" hangingPunct="1"/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They are also known as characteristic symptoms.</a:t>
            </a:r>
          </a:p>
          <a:p>
            <a:pPr eaLnBrk="1" hangingPunct="1"/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They help in individualizing a person since they are the expressions of the person and they have little to do with the existing pathology and disease.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381000"/>
            <a:ext cx="8540750" cy="6096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b="1" i="1" dirty="0" smtClean="0">
                <a:effectLst/>
                <a:latin typeface="Times New Roman" pitchFamily="18" charset="0"/>
                <a:cs typeface="Times New Roman" pitchFamily="18" charset="0"/>
              </a:rPr>
              <a:t>They have little importance in arriving at a diagnosis.</a:t>
            </a:r>
          </a:p>
          <a:p>
            <a:pPr eaLnBrk="1" hangingPunct="1"/>
            <a:r>
              <a:rPr lang="en-US" altLang="en-US" sz="2800" b="1" i="1" dirty="0" smtClean="0">
                <a:effectLst/>
                <a:latin typeface="Times New Roman" pitchFamily="18" charset="0"/>
                <a:cs typeface="Times New Roman" pitchFamily="18" charset="0"/>
              </a:rPr>
              <a:t>They are the expressions resulting from the total response of a person interacting with unfavorable circumstance.</a:t>
            </a:r>
          </a:p>
          <a:p>
            <a:pPr eaLnBrk="1" hangingPunct="1">
              <a:buNone/>
            </a:pPr>
            <a:endParaRPr lang="en-US" altLang="en-US" sz="2800" b="1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800" b="1" i="1" dirty="0" smtClean="0">
                <a:effectLst/>
                <a:latin typeface="Times New Roman" pitchFamily="18" charset="0"/>
                <a:cs typeface="Times New Roman" pitchFamily="18" charset="0"/>
              </a:rPr>
              <a:t>These symptoms help the physician to understand the constitutional qualities of the individual.</a:t>
            </a:r>
          </a:p>
          <a:p>
            <a:pPr eaLnBrk="1" hangingPunct="1">
              <a:buNone/>
            </a:pPr>
            <a:endParaRPr lang="en-US" altLang="en-US" sz="2800" b="1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800" b="1" i="1" dirty="0" smtClean="0">
                <a:effectLst/>
                <a:latin typeface="Times New Roman" pitchFamily="18" charset="0"/>
                <a:cs typeface="Times New Roman" pitchFamily="18" charset="0"/>
              </a:rPr>
              <a:t>They rank very high.</a:t>
            </a:r>
          </a:p>
          <a:p>
            <a:pPr eaLnBrk="1" hangingPunct="1">
              <a:buNone/>
            </a:pPr>
            <a:endParaRPr lang="en-US" altLang="en-US" sz="2800" b="1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800" b="1" i="1" dirty="0" smtClean="0">
                <a:effectLst/>
                <a:latin typeface="Times New Roman" pitchFamily="18" charset="0"/>
                <a:cs typeface="Times New Roman" pitchFamily="18" charset="0"/>
              </a:rPr>
              <a:t>The qualities of symptoms described by Hahnemann as striking, singular and peculiar – all belong to this category of symptoms.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914400"/>
          </a:xfrm>
        </p:spPr>
        <p:txBody>
          <a:bodyPr/>
          <a:lstStyle/>
          <a:p>
            <a:pPr eaLnBrk="1" hangingPunct="1"/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General Symptoms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14400"/>
            <a:ext cx="854075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All the symptoms that are predicted of the patient himself are called general.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These symptoms give information pertaining to the whole of the patient.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The things of which the patient says “I feel” are apt to be generals.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	For example: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	I am thirsty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	I feel hot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381000"/>
            <a:ext cx="8540750" cy="6096000"/>
          </a:xfrm>
        </p:spPr>
        <p:txBody>
          <a:bodyPr/>
          <a:lstStyle/>
          <a:p>
            <a:pPr eaLnBrk="1" hangingPunct="1"/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Generals are expressions of the whole person at a physical and mental level.</a:t>
            </a:r>
          </a:p>
          <a:p>
            <a:pPr eaLnBrk="1" hangingPunct="1"/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Generals are sometimes also made up of particulars.</a:t>
            </a:r>
          </a:p>
          <a:p>
            <a:pPr eaLnBrk="1" hangingPunct="1"/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A common sensation found at two or more than two locations also becomes a general.</a:t>
            </a:r>
          </a:p>
          <a:p>
            <a:pPr eaLnBrk="1" hangingPunct="1"/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Generals can be </a:t>
            </a:r>
            <a:r>
              <a:rPr lang="en-US" altLang="en-US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mental</a:t>
            </a:r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altLang="en-US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9144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Mental Generals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14400"/>
            <a:ext cx="8540750" cy="5562600"/>
          </a:xfrm>
        </p:spPr>
        <p:txBody>
          <a:bodyPr/>
          <a:lstStyle/>
          <a:p>
            <a:pPr algn="just" eaLnBrk="1" hangingPunct="1"/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This includes expressions available at an emotional and intellectual level.</a:t>
            </a:r>
          </a:p>
          <a:p>
            <a:pPr algn="just" eaLnBrk="1" hangingPunct="1"/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One should note that emotions provide greater force to an individual and any change in the emotional sphere is considered as the most important symptom of the person.</a:t>
            </a:r>
          </a:p>
          <a:p>
            <a:pPr algn="just" eaLnBrk="1" hangingPunct="1"/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This relates so intimately to the man himself.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0"/>
            <a:ext cx="8540750" cy="6858000"/>
          </a:xfrm>
        </p:spPr>
        <p:txBody>
          <a:bodyPr/>
          <a:lstStyle/>
          <a:p>
            <a:pPr algn="just" eaLnBrk="1" hangingPunct="1"/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While considering the mental symptoms, the symptoms of emotions and intellect should both be taken into consideration in the following order-</a:t>
            </a:r>
          </a:p>
          <a:p>
            <a:pPr lvl="1" algn="just" eaLnBrk="1" hangingPunct="1"/>
            <a:r>
              <a:rPr lang="en-US" altLang="en-US" sz="2400" b="1" i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altLang="en-US" sz="2400" b="1" i="1" smtClean="0">
                <a:effectLst/>
                <a:latin typeface="Times New Roman" pitchFamily="18" charset="0"/>
                <a:cs typeface="Times New Roman" pitchFamily="18" charset="0"/>
              </a:rPr>
              <a:t> – Ailments from anger, bad news, grief, love, joy, reproach, hatred, irritability, jealousy, etc.  Symptoms of love, hate, anxiety, fear, etc.</a:t>
            </a:r>
          </a:p>
          <a:p>
            <a:pPr lvl="1" algn="just" eaLnBrk="1" hangingPunct="1"/>
            <a:r>
              <a:rPr lang="en-US" altLang="en-US" sz="2400" b="1" i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Perversion</a:t>
            </a:r>
            <a:r>
              <a:rPr lang="en-US" altLang="en-US" sz="2400" b="1" i="1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en-US" sz="2400" b="1" i="1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understanding</a:t>
            </a:r>
            <a:r>
              <a:rPr lang="en-US" altLang="en-US" sz="2400" b="1" i="1" smtClean="0">
                <a:effectLst/>
                <a:latin typeface="Times New Roman" pitchFamily="18" charset="0"/>
                <a:cs typeface="Times New Roman" pitchFamily="18" charset="0"/>
              </a:rPr>
              <a:t> – Delusions, hallucinations and illusions, ideas, thoughts, confusions.  A few symptoms given in the repertoires like – absorbed, clairvoyance, confusion, dullness, comprehension, ecstasy, excitement, imbecility, mental activity, ailments from mental exertion, etc.         </a:t>
            </a:r>
          </a:p>
          <a:p>
            <a:pPr lvl="1" algn="just" eaLnBrk="1" hangingPunct="1"/>
            <a:r>
              <a:rPr lang="en-US" altLang="en-US" sz="2400" b="1" i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Perversion</a:t>
            </a:r>
            <a:r>
              <a:rPr lang="en-US" altLang="en-US" sz="2400" b="1" i="1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en-US" sz="2400" b="1" i="1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memory</a:t>
            </a:r>
            <a:r>
              <a:rPr lang="en-US" altLang="en-US" sz="2400" b="1" i="1" smtClean="0">
                <a:effectLst/>
                <a:latin typeface="Times New Roman" pitchFamily="18" charset="0"/>
                <a:cs typeface="Times New Roman" pitchFamily="18" charset="0"/>
              </a:rPr>
              <a:t> – Memory loss of, absent-mindedness, etc.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9144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Physical Generals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14400"/>
            <a:ext cx="8540750" cy="5562600"/>
          </a:xfrm>
        </p:spPr>
        <p:txBody>
          <a:bodyPr/>
          <a:lstStyle/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Symptoms involving the whole person at a bodily level are to be considered in the following order.</a:t>
            </a:r>
          </a:p>
          <a:p>
            <a:pPr lvl="1"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Perversion of the sexual sphere, including symptoms in relation to menstruation.</a:t>
            </a:r>
          </a:p>
          <a:p>
            <a:pPr lvl="1"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Ailments from</a:t>
            </a:r>
          </a:p>
          <a:p>
            <a:pPr lvl="1"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Food – craving and aversions.</a:t>
            </a:r>
          </a:p>
          <a:p>
            <a:pPr lvl="1"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Weather and climatic influences</a:t>
            </a:r>
          </a:p>
          <a:p>
            <a:pPr lvl="1"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General modalities – position, motion, periodicity, moon phases,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9144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Particular Symptoms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14400"/>
            <a:ext cx="8540750" cy="5562600"/>
          </a:xfrm>
        </p:spPr>
        <p:txBody>
          <a:bodyPr/>
          <a:lstStyle/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All the symptoms that are prescribed of any given organ are particular symptoms.</a:t>
            </a:r>
          </a:p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They are symptoms, which pertain to the part and do not represent the whole person.</a:t>
            </a:r>
          </a:p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The more they relate to the anatomy of a part, the more they become unimportant for homoeopathic prescribing.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381000"/>
            <a:ext cx="8540750" cy="60960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They become important when they are qualified or marked with intensity or when they are found in unusual situations.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Modalities make a particular symptom important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Though particular symptoms are not given much importance in erecting a totality, Boenninghausen has attached great importance to these symptoms since they are easily and surely available.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 startAt="6"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Recent and old symptoms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 startAt="6"/>
            </a:pP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Pathognomic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symptoms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 startAt="6"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Keynote symptoms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 startAt="6"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Eliminative symptoms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 startAt="6"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Determinative symptoms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 startAt="6"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Basic symptoms</a:t>
            </a:r>
            <a:endParaRPr lang="en-US" sz="4000" b="1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381000"/>
            <a:ext cx="8540750" cy="6096000"/>
          </a:xfrm>
        </p:spPr>
        <p:txBody>
          <a:bodyPr/>
          <a:lstStyle/>
          <a:p>
            <a:pPr marL="609600" indent="-609600"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Undoubtedly they are very important while dealing with acute complaints.</a:t>
            </a:r>
          </a:p>
          <a:p>
            <a:pPr marL="609600" indent="-609600"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Characteristic particulars do help in final differentiation of the remedy in a well defined group of remedies. </a:t>
            </a:r>
          </a:p>
          <a:p>
            <a:pPr marL="609600" indent="-609600"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They also acts as keynote-prescribing symptoms when generals are lacking in a case.</a:t>
            </a:r>
          </a:p>
          <a:p>
            <a:pPr marL="609600" indent="-609600"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Common particulars are not very useful in homoeopathic prescribing.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Complete Symptoms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Complete symptoms are symptoms, which have the elements of location, sensation and modalities.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These three elements are also called the components of a symptom.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The idea of a complete symptom was first introduced by </a:t>
            </a:r>
            <a:r>
              <a:rPr lang="en-US" altLang="en-US" b="1" i="1" dirty="0" err="1" smtClean="0">
                <a:effectLst/>
                <a:latin typeface="Times New Roman" pitchFamily="18" charset="0"/>
                <a:cs typeface="Times New Roman" pitchFamily="18" charset="0"/>
              </a:rPr>
              <a:t>Boenninghausen</a:t>
            </a:r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 who while going through the MMP and Chronic diseases noticed that a majority of symptoms did not have modalities.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381000"/>
            <a:ext cx="8540750" cy="60960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In order to understand the symptom, it is necessary that the all the elements i.e. location, sensation and modalities should be known.</a:t>
            </a:r>
          </a:p>
          <a:p>
            <a:pPr marL="609600" indent="-609600" algn="just" eaLnBrk="1" hangingPunct="1">
              <a:lnSpc>
                <a:spcPct val="90000"/>
              </a:lnSpc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Therefore, it is necessary that all the elements should be looked for and noted down while case taking.</a:t>
            </a:r>
          </a:p>
          <a:p>
            <a:pPr marL="609600" indent="-609600" algn="just" eaLnBrk="1" hangingPunct="1">
              <a:lnSpc>
                <a:spcPct val="90000"/>
              </a:lnSpc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It is found that, very often, it is the modality, which is lacking in description.</a:t>
            </a:r>
          </a:p>
          <a:p>
            <a:pPr marL="609600" indent="-609600" algn="just" eaLnBrk="1" hangingPunct="1">
              <a:lnSpc>
                <a:spcPct val="90000"/>
              </a:lnSpc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In a modality, the element of amelioration is generally not available.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381000"/>
            <a:ext cx="8540750" cy="60960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Even in homoeopathic Materia Medicas or repertories, we find that ameliorations have not been given much importance.</a:t>
            </a:r>
          </a:p>
          <a:p>
            <a:pPr marL="609600" indent="-609600" algn="just" eaLnBrk="1" hangingPunct="1">
              <a:lnSpc>
                <a:spcPct val="90000"/>
              </a:lnSpc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In practice too, one can observe, that patients do not mention the relieving factors but always describe the aggravating factors.</a:t>
            </a:r>
          </a:p>
          <a:p>
            <a:pPr marL="609600" indent="-609600" algn="just" eaLnBrk="1" hangingPunct="1">
              <a:lnSpc>
                <a:spcPct val="90000"/>
              </a:lnSpc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Complete symptoms not only help in the understanding of a case but also help in repertorization by Boenninghausen’s approach.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Incomplete Symptoms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Incomplete symptoms are those which lack any one of more of the three elements (location, sensation and modalities) of a symptom.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Boenninghausen had devised a method to overcome this deficiency in a symptom.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He has advocated that if one element is missing in a symptom, it can be taken from another symptom to complete it i.e. one modality or sensation could be applicable to all the parts or to the whole person.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This idea is known as the principle of grand generalization.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Chief Symptoms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Chief symptoms are those which compel a patient to seek the help of a physician.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Patient mentions if first in a case taking session.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In a majority of the cases, chief symptoms are described in detail and physicians do not face any problem in detecting them.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Most of the time these symptoms are common symptoms and they help the physician in diagnosis of a case.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Chief symptoms are also known as presenting complaints.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Sometimes there can be more than one chief symptom in a case.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Concomitant Symptoms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b="1" i="1" smtClean="0">
                <a:effectLst/>
                <a:latin typeface="Times New Roman" pitchFamily="18" charset="0"/>
                <a:cs typeface="Times New Roman" pitchFamily="18" charset="0"/>
              </a:rPr>
              <a:t>Concomitant symptoms are those which accompany or are associated with the chief complaints.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b="1" i="1" smtClean="0">
                <a:effectLst/>
                <a:latin typeface="Times New Roman" pitchFamily="18" charset="0"/>
                <a:cs typeface="Times New Roman" pitchFamily="18" charset="0"/>
              </a:rPr>
              <a:t>In majority of cases, it is noticed that patients do not mention these symptoms, considering them insignificant.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b="1" i="1" smtClean="0">
                <a:effectLst/>
                <a:latin typeface="Times New Roman" pitchFamily="18" charset="0"/>
                <a:cs typeface="Times New Roman" pitchFamily="18" charset="0"/>
              </a:rPr>
              <a:t>Except in relation to time, the presence of concomitant symptoms can not be explained since they do not have any pathological relation with the chief complaint.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b="1" i="1" smtClean="0">
                <a:effectLst/>
                <a:latin typeface="Times New Roman" pitchFamily="18" charset="0"/>
                <a:cs typeface="Times New Roman" pitchFamily="18" charset="0"/>
              </a:rPr>
              <a:t>These symptoms occur at the same time, before, or after the occurrence of the chief complaint.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b="1" i="1" smtClean="0">
                <a:effectLst/>
                <a:latin typeface="Times New Roman" pitchFamily="18" charset="0"/>
                <a:cs typeface="Times New Roman" pitchFamily="18" charset="0"/>
              </a:rPr>
              <a:t>These symptoms represent the individuality of the patient and hence assume an important place in constructing the totality.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b="1" i="1" smtClean="0">
                <a:effectLst/>
                <a:latin typeface="Times New Roman" pitchFamily="18" charset="0"/>
                <a:cs typeface="Times New Roman" pitchFamily="18" charset="0"/>
              </a:rPr>
              <a:t>They play a very important role in repertorization.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Recent Symptoms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Recent symptoms are those which have surfaced or are available as a later development in a chronic case.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This division is done on the basis of time and progress in a chronic disease of long standing.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Recent symptoms indicate the trend and direction of the forward movement of the disease and therefore, they should be given due importance while selecting a similimum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Old Symptoms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Old symptoms are those which give a clue about the beginning of a chronic disease.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They are not easily available in most of the cases due to lack of observation and understanding the significance on the part of the patient.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Old symptoms help the physician to understand the original, unmodified picture of a disease.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They are symptoms, which appeared first in the history of derangement of the health of a patient.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They help in constitutional prescribing.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381000"/>
            <a:ext cx="8540750" cy="6096000"/>
          </a:xfrm>
        </p:spPr>
        <p:txBody>
          <a:bodyPr/>
          <a:lstStyle/>
          <a:p>
            <a:pPr marL="609600" indent="-609600" algn="just" eaLnBrk="1" hangingPunct="1"/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They study of old and recent symptoms helps a physician to understand the pace or progress of a disease.</a:t>
            </a:r>
          </a:p>
          <a:p>
            <a:pPr marL="609600" indent="-609600" algn="just" eaLnBrk="1" hangingPunct="1"/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Consequently, it helps him to understand the underlying and dominant miasm in the case.</a:t>
            </a:r>
          </a:p>
          <a:p>
            <a:pPr marL="609600" indent="-609600" algn="just" eaLnBrk="1" hangingPunct="1"/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The study also helps in understanding the prognosis of the case.</a:t>
            </a:r>
          </a:p>
          <a:p>
            <a:pPr marL="609600" indent="-609600" algn="just" eaLnBrk="1" hangingPunct="1"/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In homoeopathic literature very often, we come across various nomenclatures of symptoms.</a:t>
            </a:r>
          </a:p>
          <a:p>
            <a:pPr marL="609600" indent="-609600" algn="just" eaLnBrk="1" hangingPunct="1"/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Some of them are mentioned below to acquaint learners with these names.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132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14400"/>
            <a:ext cx="8534400" cy="5943600"/>
          </a:xfrm>
          <a:noFill/>
        </p:spPr>
        <p:txBody>
          <a:bodyPr>
            <a:normAutofit/>
          </a:bodyPr>
          <a:lstStyle/>
          <a:p>
            <a:pPr marL="609600" indent="-609600">
              <a:buFont typeface="Arial" pitchFamily="34" charset="0"/>
              <a:buAutoNum type="arabicPeriod" startAt="12"/>
            </a:pPr>
            <a:r>
              <a:rPr lang="en-US" sz="4400" b="1" i="1" dirty="0" smtClean="0">
                <a:effectLst/>
                <a:latin typeface="Times New Roman" pitchFamily="18" charset="0"/>
                <a:cs typeface="Times New Roman" pitchFamily="18" charset="0"/>
              </a:rPr>
              <a:t>Diagnostic symptoms</a:t>
            </a:r>
          </a:p>
          <a:p>
            <a:pPr marL="609600" indent="-609600">
              <a:buFont typeface="Arial" pitchFamily="34" charset="0"/>
              <a:buAutoNum type="arabicPeriod" startAt="12"/>
            </a:pPr>
            <a:r>
              <a:rPr lang="en-US" sz="4400" b="1" i="1" dirty="0" smtClean="0">
                <a:effectLst/>
                <a:latin typeface="Times New Roman" pitchFamily="18" charset="0"/>
                <a:cs typeface="Times New Roman" pitchFamily="18" charset="0"/>
              </a:rPr>
              <a:t>Negatives symptoms</a:t>
            </a:r>
          </a:p>
          <a:p>
            <a:pPr marL="609600" indent="-609600">
              <a:buFont typeface="Arial" pitchFamily="34" charset="0"/>
              <a:buAutoNum type="arabicPeriod" startAt="12"/>
            </a:pPr>
            <a:r>
              <a:rPr lang="en-US" sz="4400" b="1" i="1" dirty="0" smtClean="0">
                <a:effectLst/>
                <a:latin typeface="Times New Roman" pitchFamily="18" charset="0"/>
                <a:cs typeface="Times New Roman" pitchFamily="18" charset="0"/>
              </a:rPr>
              <a:t>Accessory symptoms</a:t>
            </a:r>
          </a:p>
          <a:p>
            <a:pPr marL="609600" indent="-609600">
              <a:buFont typeface="Arial" pitchFamily="34" charset="0"/>
              <a:buAutoNum type="arabicPeriod" startAt="12"/>
            </a:pPr>
            <a:r>
              <a:rPr lang="en-US" sz="4400" b="1" i="1" dirty="0" smtClean="0">
                <a:effectLst/>
                <a:latin typeface="Times New Roman" pitchFamily="18" charset="0"/>
                <a:cs typeface="Times New Roman" pitchFamily="18" charset="0"/>
              </a:rPr>
              <a:t>Alternating symptoms</a:t>
            </a:r>
          </a:p>
          <a:p>
            <a:pPr marL="609600" indent="-609600">
              <a:buFont typeface="Arial" pitchFamily="34" charset="0"/>
              <a:buAutoNum type="arabicPeriod" startAt="12"/>
            </a:pPr>
            <a:r>
              <a:rPr lang="en-US" sz="4400" b="1" i="1" dirty="0" smtClean="0">
                <a:effectLst/>
                <a:latin typeface="Times New Roman" pitchFamily="18" charset="0"/>
                <a:cs typeface="Times New Roman" pitchFamily="18" charset="0"/>
              </a:rPr>
              <a:t>Clinical symptoms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Pathognomic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Specific and characteristic symptoms of a given disease or clinical condition are called pathognomic symptoms.</a:t>
            </a:r>
          </a:p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They are also known as pathognostic symptoms.</a:t>
            </a:r>
          </a:p>
          <a:p>
            <a:pPr algn="just" eaLnBrk="1" hangingPunct="1">
              <a:buFont typeface="Arial" charset="0"/>
              <a:buNone/>
            </a:pPr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	Example:  Aschoff bodies in rheumatic carditis.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Keynote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The symptoms, which are peculiar in a case and help to find out a small group of remedies, are called keynote symptoms.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They should be at least three keynote symptoms in order to make a correct homoeopathic prescription (the three-legged stool of Allen).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It was Dr. Guernsey who highlighted the importance of these symptoms in homoeopathic practice.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381000"/>
            <a:ext cx="8540750" cy="6096000"/>
          </a:xfrm>
        </p:spPr>
        <p:txBody>
          <a:bodyPr/>
          <a:lstStyle/>
          <a:p>
            <a:pPr marL="609600" indent="-609600" algn="just" eaLnBrk="1" hangingPunct="1"/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Later, many other great prescribers like Drs. Lippe, P.P. Wells, H.C. Allen, etc. gave importance to keynote prescribing.</a:t>
            </a:r>
          </a:p>
          <a:p>
            <a:pPr marL="609600" indent="-609600" algn="just" eaLnBrk="1" hangingPunct="1"/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Keynote prescribing was more in practice before the advent of reliable repertories.</a:t>
            </a:r>
          </a:p>
          <a:p>
            <a:pPr marL="609600" indent="-609600" algn="just" eaLnBrk="1" hangingPunct="1"/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In fact, all keynote symptoms cover a good number of remedies and should refer to repertories to verify the prescription.</a:t>
            </a:r>
          </a:p>
          <a:p>
            <a:pPr marL="609600" indent="-609600" algn="just" eaLnBrk="1" hangingPunct="1"/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True keynote symptoms, if three or more, cover the entire totality of a case.</a:t>
            </a:r>
          </a:p>
          <a:p>
            <a:pPr marL="609600" indent="-609600" algn="just" eaLnBrk="1" hangingPunct="1"/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Stuart Close defines a keynote as a minor generalization based upon the study of many particulars or generals.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Eliminative Symptoms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Symptoms, which help to eliminate some unimportant medicines to facilitate the selection of the similimum, are called eliminative symptoms.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These symptoms are best to start with in repertorizing.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One should be very careful in selecting a symptom to be used as an eliminative symptom.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b="1" i="1" smtClean="0">
                <a:effectLst/>
                <a:latin typeface="Times New Roman" pitchFamily="18" charset="0"/>
                <a:cs typeface="Times New Roman" pitchFamily="18" charset="0"/>
              </a:rPr>
              <a:t>Eliminative symptoms should preferably be important general symptoms.  Dr. M. Tyler introduced these symptoms in repertorization.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Determinative Symptoms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Symptoms which help to find out or select finally an indicated remedy, are called determinative symptoms.</a:t>
            </a:r>
          </a:p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The term was used by Dr. Garth Boericke.</a:t>
            </a:r>
          </a:p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Boericke’s determinative symptoms are equivalent to Kent’s characteristic symptoms.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Basic Symptoms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Symptoms which are essential for understanding the disease condition and are found in almost all provers without any characteristics are called basic symptoms.</a:t>
            </a:r>
          </a:p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They are equivalent to common symptoms.</a:t>
            </a:r>
          </a:p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They are also known as generic symptoms.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effectLst/>
                <a:latin typeface="Times New Roman" pitchFamily="18" charset="0"/>
                <a:cs typeface="Times New Roman" pitchFamily="18" charset="0"/>
              </a:rPr>
              <a:t>Diagnostic Symptoms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Symptoms which are important for diagnosing a case, are called diagnostic symptoms.</a:t>
            </a:r>
          </a:p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These symptoms are the product of a disease and not very helpful in homoeopathic prescribing.</a:t>
            </a:r>
          </a:p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They are also known as ultimates, pathological and common symptoms.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Negative Symptoms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Symptoms which are expected to be present in a case but remain absent are called negative symptoms.</a:t>
            </a:r>
          </a:p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They become valuable by their conspicuous absence</a:t>
            </a:r>
          </a:p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Ex. absence of thirst in fever, absence of pain in inflammation,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Accessory Symptoms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A long standing symptom which the patient thinks is a part and parcel of his normal functioning is called accessory symptom.</a:t>
            </a:r>
          </a:p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These are important symptoms for a homoeopathic prescription.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Alternating Symptoms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Symptoms, which manifest the partial picture of a chronic disease in one phase and are replaced by some other manifestations later, are called alternating symptoms.</a:t>
            </a:r>
          </a:p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Knowledge of these symptoms helps us to obtain the complete picture of a chronic disease.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09600" indent="-609600">
              <a:buFont typeface="+mj-lt"/>
              <a:buAutoNum type="arabicPeriod" startAt="17"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Recurrent symptoms</a:t>
            </a:r>
          </a:p>
          <a:p>
            <a:pPr marL="609600" indent="-609600">
              <a:buFont typeface="+mj-lt"/>
              <a:buAutoNum type="arabicPeriod" startAt="17"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Periodical symptoms</a:t>
            </a:r>
          </a:p>
          <a:p>
            <a:pPr marL="609600" indent="-609600">
              <a:buFont typeface="+mj-lt"/>
              <a:buAutoNum type="arabicPeriod" startAt="17"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Paradoxical symptoms</a:t>
            </a:r>
          </a:p>
          <a:p>
            <a:pPr marL="609600" indent="-609600">
              <a:buFont typeface="+mj-lt"/>
              <a:buAutoNum type="arabicPeriod" startAt="17"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Accidental symptoms</a:t>
            </a:r>
          </a:p>
          <a:p>
            <a:pPr marL="609600" indent="-609600">
              <a:buFont typeface="+mj-lt"/>
              <a:buAutoNum type="arabicPeriod" startAt="17"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Pathological generals</a:t>
            </a:r>
          </a:p>
          <a:p>
            <a:pPr marL="609600" indent="-609600">
              <a:buFont typeface="+mj-lt"/>
              <a:buAutoNum type="arabicPeriod" startAt="17"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Queer, rare and strange symptoms</a:t>
            </a:r>
            <a:endParaRPr lang="en-US" sz="4000" b="1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17"/>
            </a:pPr>
            <a:endParaRPr lang="en-IN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Clinical Symptoms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Symptoms which are common in a disease condition, are called clinical symptoms.</a:t>
            </a:r>
          </a:p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Clinical symptoms of a drug represent symptoms which are not found during proving of the drug, but were found to be cured in clinical practice.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Recurrent Symptoms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Symptoms which return at frequent intervals, are called recurrent symptoms.</a:t>
            </a:r>
          </a:p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These indicate the tendencies and constitutional dyscrasias of the individual.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Periodical Symptoms</a:t>
            </a: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Symptoms which return at a fixed interval, are called periodical symptoms.</a:t>
            </a:r>
          </a:p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These symptoms are helpful in finding out an indicated remedy.</a:t>
            </a:r>
          </a:p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They are given a good representation in most of the repertories.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Accidental Symptoms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pPr eaLnBrk="1" hangingPunct="1"/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Symptoms which are found prominently in a person but do not fit into the totality, are known as accidental symptoms.</a:t>
            </a:r>
          </a:p>
          <a:p>
            <a:pPr eaLnBrk="1" hangingPunct="1"/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These are present by chance and do not help either in understanding the phenomena of disease or in forming a totality.</a:t>
            </a:r>
          </a:p>
          <a:p>
            <a:pPr eaLnBrk="1" hangingPunct="1"/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It is safe to ignore these symptoms after weighing them properly.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Pathological Generals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When a common pathological feature exists at two, or more then two locations, the feature is known as pathological general.</a:t>
            </a:r>
          </a:p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They are important for prescription by Dr. Boger’s approach.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540750" cy="1143000"/>
          </a:xfrm>
        </p:spPr>
        <p:txBody>
          <a:bodyPr/>
          <a:lstStyle/>
          <a:p>
            <a:pPr eaLnBrk="1" hangingPunct="1"/>
            <a:r>
              <a:rPr lang="en-US" altLang="en-US" sz="4000" b="1" i="1" smtClean="0">
                <a:effectLst/>
                <a:latin typeface="Times New Roman" pitchFamily="18" charset="0"/>
                <a:cs typeface="Times New Roman" pitchFamily="18" charset="0"/>
              </a:rPr>
              <a:t>Queer, rare and strange symptoms</a:t>
            </a:r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447800"/>
            <a:ext cx="8540750" cy="4495800"/>
          </a:xfrm>
        </p:spPr>
        <p:txBody>
          <a:bodyPr/>
          <a:lstStyle/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These are characteristic symptoms, which help in individualization.</a:t>
            </a:r>
          </a:p>
          <a:p>
            <a:pPr algn="just" eaLnBrk="1" hangingPunct="1"/>
            <a:r>
              <a:rPr lang="en-US" altLang="en-US" b="1" i="1" smtClean="0">
                <a:effectLst/>
                <a:latin typeface="Times New Roman" pitchFamily="18" charset="0"/>
                <a:cs typeface="Times New Roman" pitchFamily="18" charset="0"/>
              </a:rPr>
              <a:t>These may occur among mentals, physical generals or particulars.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Organon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of medicine-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Dr.Samuel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Hahnemann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reference to repertories for Homoeopathic students-Dr. SIJU .P.V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Essentials of repertorisation-Dr. SHASHI KANT TIWARI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6000" b="1" i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6000" b="1" i="1" u="sng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US" sz="6000" b="1" i="1" u="sng" smtClean="0">
                <a:latin typeface="Times New Roman" pitchFamily="18" charset="0"/>
                <a:cs typeface="Times New Roman" pitchFamily="18" charset="0"/>
              </a:rPr>
              <a:t>THANK </a:t>
            </a:r>
            <a:r>
              <a:rPr lang="en-US" sz="6000" b="1" i="1" u="sng" dirty="0" smtClean="0">
                <a:latin typeface="Times New Roman" pitchFamily="18" charset="0"/>
                <a:cs typeface="Times New Roman" pitchFamily="18" charset="0"/>
              </a:rPr>
              <a:t>YOU</a:t>
            </a:r>
            <a:endParaRPr lang="en-US" sz="6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381000"/>
            <a:ext cx="8540750" cy="6096000"/>
          </a:xfrm>
        </p:spPr>
        <p:txBody>
          <a:bodyPr/>
          <a:lstStyle/>
          <a:p>
            <a:pPr algn="just" eaLnBrk="1" hangingPunct="1"/>
            <a:endParaRPr lang="en-US" altLang="en-US" b="1" i="1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b="1" i="1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b="1" i="1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b="1" i="1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b="1" i="1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b="1" i="1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b="1" i="1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Symptoms are </a:t>
            </a:r>
            <a:r>
              <a:rPr lang="en-US" altLang="en-US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outward reflections of an internal derangement of the vital force.</a:t>
            </a:r>
          </a:p>
          <a:p>
            <a:pPr algn="just" eaLnBrk="1" hangingPunct="1"/>
            <a:endParaRPr lang="en-US" altLang="en-US" b="1" i="1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pic>
        <p:nvPicPr>
          <p:cNvPr id="9219" name="Picture 5" descr="H:\pics of expression\sympt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These are the evidences of the disease.</a:t>
            </a:r>
          </a:p>
          <a:p>
            <a:pPr algn="just" eaLnBrk="1" hangingPunct="1">
              <a:defRPr/>
            </a:pPr>
            <a:r>
              <a:rPr lang="en-US" alt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Morbid derangement makes itself known only by its manifestation, at first, in the form of altered sensations and functions and later, in structural or organic dysfunctions.</a:t>
            </a:r>
          </a:p>
          <a:p>
            <a:pPr>
              <a:defRPr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457200"/>
            <a:ext cx="8540750" cy="5641975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4000" b="1" i="1" dirty="0" smtClean="0">
                <a:effectLst/>
                <a:latin typeface="Times New Roman" pitchFamily="18" charset="0"/>
                <a:cs typeface="Times New Roman" pitchFamily="18" charset="0"/>
              </a:rPr>
              <a:t>Thus a symptom can be defined as </a:t>
            </a:r>
            <a:r>
              <a:rPr lang="en-US" sz="40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“an alteration of sensations and functions, or any manifestation of a deviation from a former state of health, perceptible by the patient, the individuals around him or the physician.”</a:t>
            </a:r>
          </a:p>
          <a:p>
            <a:pPr eaLnBrk="1" hangingPunct="1">
              <a:defRPr/>
            </a:pPr>
            <a:endParaRPr lang="en-US" sz="4000" i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381000"/>
            <a:ext cx="8540750" cy="60960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To understand the disease one must be able to distinguish the variations in healthy expressions, from an actual deviation.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Symptoms help us to understand the changes that have occurred an departures from the former state of health.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Therefore, the knowledge of individual health becomes imperative to understand the true meaning of symptom.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3600" b="1" i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3445</Words>
  <Application>Microsoft Office PowerPoint</Application>
  <PresentationFormat>On-screen Show (4:3)</PresentationFormat>
  <Paragraphs>298</Paragraphs>
  <Slides>57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</vt:lpstr>
      <vt:lpstr>Arial Rounded MT Bold</vt:lpstr>
      <vt:lpstr>Calibri</vt:lpstr>
      <vt:lpstr>Times New Roman</vt:lpstr>
      <vt:lpstr>Office Theme</vt:lpstr>
      <vt:lpstr>SYMPTOMATOLOGY   DR.SUJA S.P. ASSOCIATE PROFESSOR, DEPT OF REPERTORY, SARADA KRISHNA HOMOEOPATHIC MEDICAL COLLEGE, KULASEKHARAM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Subjective Symptoms</vt:lpstr>
      <vt:lpstr>PowerPoint Presentation</vt:lpstr>
      <vt:lpstr>PowerPoint Presentation</vt:lpstr>
      <vt:lpstr>PowerPoint Presentation</vt:lpstr>
      <vt:lpstr>Objective Symptoms</vt:lpstr>
      <vt:lpstr>PowerPoint Presentation</vt:lpstr>
      <vt:lpstr>Common Symptoms</vt:lpstr>
      <vt:lpstr>PowerPoint Presentation</vt:lpstr>
      <vt:lpstr>PowerPoint Presentation</vt:lpstr>
      <vt:lpstr>Uncommon Symptoms</vt:lpstr>
      <vt:lpstr>PowerPoint Presentation</vt:lpstr>
      <vt:lpstr>General Symptoms</vt:lpstr>
      <vt:lpstr>PowerPoint Presentation</vt:lpstr>
      <vt:lpstr>Mental Generals</vt:lpstr>
      <vt:lpstr>PowerPoint Presentation</vt:lpstr>
      <vt:lpstr>Physical Generals</vt:lpstr>
      <vt:lpstr>Particular Symptoms</vt:lpstr>
      <vt:lpstr>PowerPoint Presentation</vt:lpstr>
      <vt:lpstr>PowerPoint Presentation</vt:lpstr>
      <vt:lpstr>Complete Symptoms </vt:lpstr>
      <vt:lpstr>PowerPoint Presentation</vt:lpstr>
      <vt:lpstr>PowerPoint Presentation</vt:lpstr>
      <vt:lpstr>Incomplete Symptoms </vt:lpstr>
      <vt:lpstr>Chief Symptoms </vt:lpstr>
      <vt:lpstr>Concomitant Symptoms </vt:lpstr>
      <vt:lpstr>Recent Symptoms </vt:lpstr>
      <vt:lpstr>Old Symptoms </vt:lpstr>
      <vt:lpstr>PowerPoint Presentation</vt:lpstr>
      <vt:lpstr>Pathognomic Symptoms </vt:lpstr>
      <vt:lpstr>Keynote Symptoms </vt:lpstr>
      <vt:lpstr>PowerPoint Presentation</vt:lpstr>
      <vt:lpstr>Eliminative Symptoms </vt:lpstr>
      <vt:lpstr>Determinative Symptoms </vt:lpstr>
      <vt:lpstr>Basic Symptoms </vt:lpstr>
      <vt:lpstr>Diagnostic Symptoms </vt:lpstr>
      <vt:lpstr>Negative Symptoms</vt:lpstr>
      <vt:lpstr>Accessory Symptoms</vt:lpstr>
      <vt:lpstr>Alternating Symptoms</vt:lpstr>
      <vt:lpstr>Clinical Symptoms</vt:lpstr>
      <vt:lpstr>Recurrent Symptoms</vt:lpstr>
      <vt:lpstr>Periodical Symptoms</vt:lpstr>
      <vt:lpstr>Accidental Symptoms</vt:lpstr>
      <vt:lpstr>Pathological Generals</vt:lpstr>
      <vt:lpstr>Queer, rare and strange symptoms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</dc:creator>
  <cp:lastModifiedBy>Admin</cp:lastModifiedBy>
  <cp:revision>16</cp:revision>
  <dcterms:created xsi:type="dcterms:W3CDTF">2006-08-16T00:00:00Z</dcterms:created>
  <dcterms:modified xsi:type="dcterms:W3CDTF">2019-12-28T07:35:09Z</dcterms:modified>
</cp:coreProperties>
</file>