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67" r:id="rId14"/>
    <p:sldId id="272" r:id="rId15"/>
    <p:sldId id="273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aeniasis Images, Stock Photos &amp; Vectors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Taeniasis Images, Stock Photos &amp; Vectors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Taeniasis Images, Stock Photos &amp; Vectors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ow to Pronounce Taeniasis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685801"/>
            <a:ext cx="8940801" cy="3124200"/>
          </a:xfrm>
          <a:prstGeom prst="rect">
            <a:avLst/>
          </a:prstGeom>
          <a:noFill/>
        </p:spPr>
      </p:pic>
      <p:pic>
        <p:nvPicPr>
          <p:cNvPr id="7" name="Picture 8" descr="How to Pronounce Taeniasis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399" y="838201"/>
            <a:ext cx="8940801" cy="3124200"/>
          </a:xfrm>
          <a:prstGeom prst="rect">
            <a:avLst/>
          </a:prstGeom>
          <a:noFill/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5105400" y="5105400"/>
            <a:ext cx="4173034" cy="11504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DR. RESHMA REGHU</a:t>
            </a:r>
          </a:p>
          <a:p>
            <a:pPr marL="0" indent="0">
              <a:buNone/>
            </a:pPr>
            <a:r>
              <a:rPr lang="en-US" sz="2000" dirty="0" smtClean="0"/>
              <a:t>ASSISTANT PROFESSOR</a:t>
            </a:r>
          </a:p>
          <a:p>
            <a:pPr marL="0" indent="0">
              <a:buNone/>
            </a:pPr>
            <a:r>
              <a:rPr lang="en-US" sz="2000" dirty="0" smtClean="0"/>
              <a:t>DEPT OF COMMUNITY MEDICINE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AGENT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77500" lnSpcReduction="20000"/>
          </a:bodyPr>
          <a:lstStyle/>
          <a:p>
            <a:r>
              <a:rPr lang="en-IN" dirty="0" err="1"/>
              <a:t>Echinococcus</a:t>
            </a:r>
            <a:r>
              <a:rPr lang="en-IN" dirty="0"/>
              <a:t> species are small tapeworms, rarely </a:t>
            </a:r>
            <a:r>
              <a:rPr lang="en-IN" dirty="0" smtClean="0"/>
              <a:t>more than </a:t>
            </a:r>
            <a:r>
              <a:rPr lang="en-IN" dirty="0"/>
              <a:t>7 mm in length. The </a:t>
            </a:r>
            <a:r>
              <a:rPr lang="en-IN" dirty="0" err="1"/>
              <a:t>scolex</a:t>
            </a:r>
            <a:r>
              <a:rPr lang="en-IN" dirty="0"/>
              <a:t> bears four suckers, </a:t>
            </a:r>
            <a:r>
              <a:rPr lang="en-IN" dirty="0" smtClean="0"/>
              <a:t>and there </a:t>
            </a:r>
            <a:r>
              <a:rPr lang="en-IN" dirty="0"/>
              <a:t>are two rows of hooks, one small and one large on </a:t>
            </a:r>
            <a:r>
              <a:rPr lang="en-IN" dirty="0" smtClean="0"/>
              <a:t>the </a:t>
            </a:r>
            <a:r>
              <a:rPr lang="en-IN" dirty="0" err="1" smtClean="0"/>
              <a:t>rostellum</a:t>
            </a:r>
            <a:r>
              <a:rPr lang="en-IN" dirty="0"/>
              <a:t>. The number of </a:t>
            </a:r>
            <a:r>
              <a:rPr lang="en-IN" dirty="0" err="1"/>
              <a:t>proglottids</a:t>
            </a:r>
            <a:r>
              <a:rPr lang="en-IN" dirty="0"/>
              <a:t> varies from 2 to </a:t>
            </a:r>
            <a:r>
              <a:rPr lang="en-IN" dirty="0" smtClean="0"/>
              <a:t>6.</a:t>
            </a:r>
          </a:p>
          <a:p>
            <a:r>
              <a:rPr lang="en-IN" dirty="0" smtClean="0"/>
              <a:t>At </a:t>
            </a:r>
            <a:r>
              <a:rPr lang="en-IN" dirty="0"/>
              <a:t>present four species are regarded as </a:t>
            </a:r>
            <a:r>
              <a:rPr lang="en-IN" dirty="0" smtClean="0"/>
              <a:t>valid</a:t>
            </a:r>
            <a:r>
              <a:rPr lang="en-IN" i="1" dirty="0" smtClean="0"/>
              <a:t>.</a:t>
            </a:r>
            <a:endParaRPr lang="en-IN" i="1" dirty="0"/>
          </a:p>
          <a:p>
            <a:pPr marL="0" indent="0">
              <a:buNone/>
            </a:pPr>
            <a:r>
              <a:rPr lang="en-IN" i="1" dirty="0"/>
              <a:t>(a) </a:t>
            </a:r>
            <a:r>
              <a:rPr lang="en-IN" i="1" dirty="0">
                <a:solidFill>
                  <a:srgbClr val="FF0000"/>
                </a:solidFill>
              </a:rPr>
              <a:t>E. </a:t>
            </a:r>
            <a:r>
              <a:rPr lang="en-IN" i="1" dirty="0" err="1">
                <a:solidFill>
                  <a:srgbClr val="FF0000"/>
                </a:solidFill>
              </a:rPr>
              <a:t>granulosus</a:t>
            </a:r>
            <a:r>
              <a:rPr lang="en-IN" i="1" dirty="0">
                <a:solidFill>
                  <a:srgbClr val="FF0000"/>
                </a:solidFill>
              </a:rPr>
              <a:t> </a:t>
            </a:r>
            <a:r>
              <a:rPr lang="en-IN" i="1" dirty="0"/>
              <a:t>: </a:t>
            </a:r>
            <a:r>
              <a:rPr lang="en-IN" dirty="0"/>
              <a:t>of worldwide distribution, is for </a:t>
            </a:r>
            <a:r>
              <a:rPr lang="en-IN" dirty="0" smtClean="0"/>
              <a:t>the most </a:t>
            </a:r>
            <a:r>
              <a:rPr lang="en-IN" dirty="0"/>
              <a:t>part, maintained in the domestic transmission </a:t>
            </a:r>
            <a:r>
              <a:rPr lang="en-IN" dirty="0" smtClean="0"/>
              <a:t>cycle involving </a:t>
            </a:r>
            <a:r>
              <a:rPr lang="en-IN" dirty="0"/>
              <a:t>the dog as final host. In man the infective </a:t>
            </a:r>
            <a:r>
              <a:rPr lang="en-IN" dirty="0" smtClean="0"/>
              <a:t>larva causes </a:t>
            </a:r>
            <a:r>
              <a:rPr lang="en-IN" dirty="0" err="1"/>
              <a:t>hydatidosis</a:t>
            </a:r>
            <a:r>
              <a:rPr lang="en-IN" dirty="0"/>
              <a:t>, the "</a:t>
            </a:r>
            <a:r>
              <a:rPr lang="en-IN" dirty="0" err="1"/>
              <a:t>unilocular</a:t>
            </a:r>
            <a:r>
              <a:rPr lang="en-IN" dirty="0"/>
              <a:t>" type of </a:t>
            </a:r>
            <a:r>
              <a:rPr lang="en-IN" dirty="0" err="1"/>
              <a:t>echinococcosis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i="1" dirty="0"/>
              <a:t>(b) </a:t>
            </a:r>
            <a:r>
              <a:rPr lang="en-IN" i="1" dirty="0">
                <a:solidFill>
                  <a:srgbClr val="FF0000"/>
                </a:solidFill>
              </a:rPr>
              <a:t>E. </a:t>
            </a:r>
            <a:r>
              <a:rPr lang="en-IN" i="1" dirty="0" err="1">
                <a:solidFill>
                  <a:srgbClr val="FF0000"/>
                </a:solidFill>
              </a:rPr>
              <a:t>multilocularis</a:t>
            </a:r>
            <a:r>
              <a:rPr lang="en-IN" i="1" dirty="0">
                <a:solidFill>
                  <a:srgbClr val="FF0000"/>
                </a:solidFill>
              </a:rPr>
              <a:t> </a:t>
            </a:r>
            <a:r>
              <a:rPr lang="en-IN" i="1" dirty="0"/>
              <a:t>: </a:t>
            </a:r>
            <a:r>
              <a:rPr lang="en-IN" dirty="0"/>
              <a:t>is restricted to the </a:t>
            </a:r>
            <a:r>
              <a:rPr lang="en-IN" dirty="0" smtClean="0"/>
              <a:t>northern hemisphere</a:t>
            </a:r>
            <a:r>
              <a:rPr lang="en-IN" dirty="0"/>
              <a:t>. It has been detected increasingly in </a:t>
            </a:r>
            <a:r>
              <a:rPr lang="en-IN" dirty="0" smtClean="0"/>
              <a:t>various countries </a:t>
            </a:r>
            <a:r>
              <a:rPr lang="en-IN" dirty="0"/>
              <a:t>(e.g. Iran, </a:t>
            </a:r>
            <a:r>
              <a:rPr lang="en-IN" dirty="0" smtClean="0"/>
              <a:t>Turkey</a:t>
            </a:r>
            <a:r>
              <a:rPr lang="en-IN" dirty="0"/>
              <a:t>}. In man, the </a:t>
            </a:r>
            <a:r>
              <a:rPr lang="en-IN" dirty="0" err="1" smtClean="0"/>
              <a:t>metacystode</a:t>
            </a:r>
            <a:r>
              <a:rPr lang="en-IN" dirty="0"/>
              <a:t> </a:t>
            </a:r>
            <a:r>
              <a:rPr lang="en-IN" dirty="0" smtClean="0"/>
              <a:t>causes </a:t>
            </a:r>
            <a:r>
              <a:rPr lang="en-IN" dirty="0"/>
              <a:t>the "alveolar" type of the disease. </a:t>
            </a:r>
            <a:endParaRPr lang="en-IN" dirty="0" smtClean="0"/>
          </a:p>
          <a:p>
            <a:pPr marL="0" indent="0">
              <a:buNone/>
            </a:pPr>
            <a:r>
              <a:rPr lang="en-IN" i="1" dirty="0" smtClean="0"/>
              <a:t>(</a:t>
            </a:r>
            <a:r>
              <a:rPr lang="en-IN" i="1" dirty="0"/>
              <a:t>c) </a:t>
            </a:r>
            <a:r>
              <a:rPr lang="en-IN" i="1" dirty="0">
                <a:solidFill>
                  <a:srgbClr val="FF0000"/>
                </a:solidFill>
              </a:rPr>
              <a:t>E. </a:t>
            </a:r>
            <a:r>
              <a:rPr lang="en-IN" i="1" dirty="0" err="1">
                <a:solidFill>
                  <a:srgbClr val="FF0000"/>
                </a:solidFill>
              </a:rPr>
              <a:t>oligarthus</a:t>
            </a:r>
            <a:r>
              <a:rPr lang="en-IN" i="1" dirty="0"/>
              <a:t>: </a:t>
            </a:r>
            <a:r>
              <a:rPr lang="en-IN" dirty="0" smtClean="0"/>
              <a:t>a species </a:t>
            </a:r>
            <a:r>
              <a:rPr lang="en-IN" dirty="0"/>
              <a:t>occurring in Central and South America is </a:t>
            </a:r>
            <a:r>
              <a:rPr lang="en-IN" dirty="0" smtClean="0"/>
              <a:t>suspected to </a:t>
            </a:r>
            <a:r>
              <a:rPr lang="en-IN" dirty="0"/>
              <a:t>cause disease in man, </a:t>
            </a:r>
          </a:p>
          <a:p>
            <a:pPr marL="0" indent="0">
              <a:buNone/>
            </a:pPr>
            <a:r>
              <a:rPr lang="en-IN" i="1" dirty="0" smtClean="0"/>
              <a:t>(d</a:t>
            </a:r>
            <a:r>
              <a:rPr lang="en-IN" i="1" dirty="0"/>
              <a:t>) </a:t>
            </a:r>
            <a:r>
              <a:rPr lang="en-IN" i="1" dirty="0">
                <a:solidFill>
                  <a:srgbClr val="FF0000"/>
                </a:solidFill>
              </a:rPr>
              <a:t>E. </a:t>
            </a:r>
            <a:r>
              <a:rPr lang="en-IN" i="1" dirty="0" err="1">
                <a:solidFill>
                  <a:srgbClr val="FF0000"/>
                </a:solidFill>
              </a:rPr>
              <a:t>Vogeli</a:t>
            </a:r>
            <a:r>
              <a:rPr lang="en-IN" i="1" dirty="0">
                <a:solidFill>
                  <a:srgbClr val="FF0000"/>
                </a:solidFill>
              </a:rPr>
              <a:t> </a:t>
            </a:r>
            <a:r>
              <a:rPr lang="en-IN" i="1" dirty="0"/>
              <a:t>: </a:t>
            </a:r>
            <a:r>
              <a:rPr lang="en-IN" dirty="0"/>
              <a:t>a </a:t>
            </a:r>
            <a:r>
              <a:rPr lang="en-IN" dirty="0" smtClean="0"/>
              <a:t>species occurring </a:t>
            </a:r>
            <a:r>
              <a:rPr lang="en-IN" dirty="0"/>
              <a:t>in Central and South America, has been shown </a:t>
            </a:r>
            <a:r>
              <a:rPr lang="en-IN" dirty="0" smtClean="0"/>
              <a:t>to cause </a:t>
            </a:r>
            <a:r>
              <a:rPr lang="en-IN" dirty="0"/>
              <a:t>polycystic </a:t>
            </a:r>
            <a:r>
              <a:rPr lang="en-IN" dirty="0" err="1"/>
              <a:t>hydatidosis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5282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Host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IN" dirty="0" smtClean="0"/>
              <a:t>Human</a:t>
            </a:r>
            <a:r>
              <a:rPr lang="en-IN" dirty="0"/>
              <a:t> </a:t>
            </a:r>
            <a:r>
              <a:rPr lang="en-IN" dirty="0" smtClean="0"/>
              <a:t>behaviour</a:t>
            </a:r>
            <a:r>
              <a:rPr lang="en-IN" dirty="0"/>
              <a:t>, especially in relation to dogs and cats,</a:t>
            </a:r>
          </a:p>
          <a:p>
            <a:r>
              <a:rPr lang="en-IN" dirty="0"/>
              <a:t>uncontrolled slaughter of food animals, </a:t>
            </a:r>
            <a:endParaRPr lang="en-IN" dirty="0" smtClean="0"/>
          </a:p>
          <a:p>
            <a:r>
              <a:rPr lang="en-IN" dirty="0" smtClean="0"/>
              <a:t>Indiscriminate disposal </a:t>
            </a:r>
            <a:r>
              <a:rPr lang="en-IN" dirty="0"/>
              <a:t>of offal and carcasses, </a:t>
            </a:r>
          </a:p>
          <a:p>
            <a:r>
              <a:rPr lang="en-IN" dirty="0" smtClean="0"/>
              <a:t>eating </a:t>
            </a:r>
            <a:r>
              <a:rPr lang="en-IN" dirty="0"/>
              <a:t>habits of </a:t>
            </a:r>
            <a:r>
              <a:rPr lang="en-IN" dirty="0" smtClean="0"/>
              <a:t>the people </a:t>
            </a:r>
            <a:endParaRPr lang="en-IN" dirty="0"/>
          </a:p>
          <a:p>
            <a:r>
              <a:rPr lang="en-IN" dirty="0" smtClean="0"/>
              <a:t>Human </a:t>
            </a:r>
            <a:r>
              <a:rPr lang="en-IN" dirty="0"/>
              <a:t>infection is acquired usually in </a:t>
            </a:r>
            <a:r>
              <a:rPr lang="en-IN" dirty="0" smtClean="0"/>
              <a:t>childhood through </a:t>
            </a:r>
            <a:r>
              <a:rPr lang="en-IN" dirty="0"/>
              <a:t>contact with infected dogs. </a:t>
            </a:r>
          </a:p>
        </p:txBody>
      </p:sp>
    </p:spTree>
    <p:extLst>
      <p:ext uri="{BB962C8B-B14F-4D97-AF65-F5344CB8AC3E}">
        <p14:creationId xmlns:p14="http://schemas.microsoft.com/office/powerpoint/2010/main" val="1981581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Mode of transmission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IN" dirty="0" smtClean="0"/>
              <a:t>by </a:t>
            </a:r>
            <a:r>
              <a:rPr lang="en-IN" dirty="0"/>
              <a:t>ingestion of the eggs </a:t>
            </a:r>
            <a:r>
              <a:rPr lang="en-IN" dirty="0" smtClean="0"/>
              <a:t>of </a:t>
            </a:r>
            <a:r>
              <a:rPr lang="en-IN" i="1" dirty="0" err="1" smtClean="0"/>
              <a:t>Echinococcus</a:t>
            </a:r>
            <a:r>
              <a:rPr lang="en-IN" i="1" dirty="0" smtClean="0"/>
              <a:t> </a:t>
            </a:r>
            <a:r>
              <a:rPr lang="en-IN" dirty="0"/>
              <a:t>inadvertently with food, unwashed </a:t>
            </a:r>
            <a:r>
              <a:rPr lang="en-IN" dirty="0" smtClean="0"/>
              <a:t>vegetables or </a:t>
            </a:r>
            <a:r>
              <a:rPr lang="en-IN" dirty="0"/>
              <a:t>water contaminated with faeces from infected dogs.</a:t>
            </a:r>
          </a:p>
          <a:p>
            <a:r>
              <a:rPr lang="en-IN" dirty="0" smtClean="0"/>
              <a:t>while </a:t>
            </a:r>
            <a:r>
              <a:rPr lang="en-IN" dirty="0"/>
              <a:t>handling or playing </a:t>
            </a:r>
            <a:r>
              <a:rPr lang="en-IN" dirty="0" smtClean="0"/>
              <a:t>with infected </a:t>
            </a:r>
            <a:r>
              <a:rPr lang="en-IN" dirty="0"/>
              <a:t>dogs, e.g., hand </a:t>
            </a:r>
            <a:r>
              <a:rPr lang="en-IN" i="1" dirty="0"/>
              <a:t>to </a:t>
            </a:r>
            <a:r>
              <a:rPr lang="en-IN" dirty="0"/>
              <a:t>mouth transfer of eggs</a:t>
            </a:r>
            <a:r>
              <a:rPr lang="en-IN" dirty="0" smtClean="0"/>
              <a:t>,</a:t>
            </a:r>
            <a:endParaRPr lang="en-IN" dirty="0"/>
          </a:p>
          <a:p>
            <a:r>
              <a:rPr lang="en-IN" dirty="0"/>
              <a:t>inhalation of dust contaminated with infected eggs. </a:t>
            </a:r>
            <a:endParaRPr lang="en-IN" dirty="0" smtClean="0"/>
          </a:p>
          <a:p>
            <a:r>
              <a:rPr lang="en-IN" dirty="0" smtClean="0"/>
              <a:t>not </a:t>
            </a:r>
            <a:r>
              <a:rPr lang="en-IN" dirty="0"/>
              <a:t>directly transmissible from person </a:t>
            </a:r>
            <a:r>
              <a:rPr lang="en-IN" i="1" dirty="0"/>
              <a:t>to </a:t>
            </a:r>
            <a:r>
              <a:rPr lang="en-IN" dirty="0"/>
              <a:t>person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5323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ydatid disease of li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Clinical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In man, symptoms of </a:t>
            </a:r>
            <a:r>
              <a:rPr lang="en-IN" dirty="0" err="1"/>
              <a:t>hydatid</a:t>
            </a:r>
            <a:r>
              <a:rPr lang="en-IN" dirty="0"/>
              <a:t> disease are </a:t>
            </a:r>
            <a:r>
              <a:rPr lang="en-IN" dirty="0" smtClean="0"/>
              <a:t>usually manifested </a:t>
            </a:r>
            <a:r>
              <a:rPr lang="en-IN" dirty="0"/>
              <a:t>several years after exposure.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cysts </a:t>
            </a:r>
            <a:r>
              <a:rPr lang="en-IN" dirty="0" smtClean="0"/>
              <a:t>grow slowly </a:t>
            </a:r>
            <a:r>
              <a:rPr lang="en-IN" dirty="0"/>
              <a:t>from 5 to 20 years before they are diagnosed. </a:t>
            </a:r>
            <a:endParaRPr lang="en-IN" dirty="0" smtClean="0"/>
          </a:p>
          <a:p>
            <a:r>
              <a:rPr lang="en-IN" dirty="0" smtClean="0"/>
              <a:t>The</a:t>
            </a:r>
            <a:r>
              <a:rPr lang="en-IN" dirty="0"/>
              <a:t> </a:t>
            </a:r>
            <a:r>
              <a:rPr lang="en-IN" dirty="0" smtClean="0"/>
              <a:t>size </a:t>
            </a:r>
            <a:r>
              <a:rPr lang="en-IN" dirty="0"/>
              <a:t>of the cyst may vary from a pinhead to that of a </a:t>
            </a:r>
            <a:r>
              <a:rPr lang="en-IN" dirty="0" smtClean="0"/>
              <a:t>small football</a:t>
            </a:r>
            <a:r>
              <a:rPr lang="en-IN" dirty="0"/>
              <a:t>. </a:t>
            </a:r>
          </a:p>
          <a:p>
            <a:r>
              <a:rPr lang="en-IN" dirty="0" smtClean="0"/>
              <a:t>70 </a:t>
            </a:r>
            <a:r>
              <a:rPr lang="en-IN" dirty="0"/>
              <a:t>per cent </a:t>
            </a:r>
            <a:r>
              <a:rPr lang="en-IN" dirty="0" smtClean="0"/>
              <a:t>of the </a:t>
            </a:r>
            <a:r>
              <a:rPr lang="en-IN" dirty="0"/>
              <a:t>cysts become located in the right lobe of the liver, </a:t>
            </a:r>
            <a:r>
              <a:rPr lang="en-IN" dirty="0" smtClean="0"/>
              <a:t>and the </a:t>
            </a:r>
            <a:r>
              <a:rPr lang="en-IN" dirty="0"/>
              <a:t>rest in lungs, brain, peritoneum, long bones and kidney.</a:t>
            </a:r>
          </a:p>
          <a:p>
            <a:r>
              <a:rPr lang="en-IN" dirty="0"/>
              <a:t>The cysts are filled with watery fluid and contain a </a:t>
            </a:r>
            <a:r>
              <a:rPr lang="en-IN" dirty="0" smtClean="0"/>
              <a:t>large number </a:t>
            </a:r>
            <a:r>
              <a:rPr lang="en-IN" dirty="0"/>
              <a:t>of tapeworm heads. </a:t>
            </a:r>
            <a:endParaRPr lang="en-IN" dirty="0" smtClean="0"/>
          </a:p>
          <a:p>
            <a:r>
              <a:rPr lang="en-IN" dirty="0" smtClean="0"/>
              <a:t>If </a:t>
            </a:r>
            <a:r>
              <a:rPr lang="en-IN" dirty="0"/>
              <a:t>the cyst ruptures, the </a:t>
            </a:r>
            <a:r>
              <a:rPr lang="en-IN" dirty="0" smtClean="0"/>
              <a:t>brood capsules </a:t>
            </a:r>
            <a:r>
              <a:rPr lang="en-IN" dirty="0"/>
              <a:t>can spill out of the cyst, metastasize to other </a:t>
            </a:r>
            <a:r>
              <a:rPr lang="en-IN" dirty="0" smtClean="0"/>
              <a:t>sites and </a:t>
            </a:r>
            <a:r>
              <a:rPr lang="en-IN" dirty="0"/>
              <a:t>develops into a </a:t>
            </a:r>
            <a:r>
              <a:rPr lang="en-IN" dirty="0" err="1"/>
              <a:t>hydatid</a:t>
            </a:r>
            <a:r>
              <a:rPr lang="en-IN" dirty="0"/>
              <a:t>, thus ingestion of a single </a:t>
            </a:r>
            <a:r>
              <a:rPr lang="en-IN" dirty="0" smtClean="0"/>
              <a:t>egg can </a:t>
            </a:r>
            <a:r>
              <a:rPr lang="en-IN" dirty="0"/>
              <a:t>give rise to several </a:t>
            </a:r>
            <a:r>
              <a:rPr lang="en-IN" dirty="0" err="1"/>
              <a:t>hydatid</a:t>
            </a:r>
            <a:r>
              <a:rPr lang="en-IN" dirty="0"/>
              <a:t> cysts, each </a:t>
            </a:r>
            <a:r>
              <a:rPr lang="en-IN" dirty="0" smtClean="0"/>
              <a:t>containing several </a:t>
            </a:r>
            <a:r>
              <a:rPr lang="en-IN" dirty="0"/>
              <a:t>brood </a:t>
            </a:r>
            <a:r>
              <a:rPr lang="en-IN" dirty="0" smtClean="0"/>
              <a:t>capsules</a:t>
            </a:r>
            <a:r>
              <a:rPr lang="en-IN" i="1" dirty="0" smtClean="0"/>
              <a:t>.</a:t>
            </a:r>
            <a:endParaRPr lang="en-IN" i="1" dirty="0"/>
          </a:p>
          <a:p>
            <a:r>
              <a:rPr lang="en-IN" dirty="0"/>
              <a:t>Cysts of small size are generally asymptomatic. </a:t>
            </a:r>
            <a:endParaRPr lang="en-IN" dirty="0" smtClean="0"/>
          </a:p>
          <a:p>
            <a:r>
              <a:rPr lang="en-IN" dirty="0" smtClean="0"/>
              <a:t>Large</a:t>
            </a:r>
            <a:r>
              <a:rPr lang="en-IN" dirty="0"/>
              <a:t> </a:t>
            </a:r>
            <a:r>
              <a:rPr lang="en-IN" dirty="0" smtClean="0"/>
              <a:t>cysts</a:t>
            </a:r>
            <a:r>
              <a:rPr lang="en-IN" dirty="0"/>
              <a:t>, however, cause pressure symptoms (e.g., jaundice </a:t>
            </a:r>
            <a:r>
              <a:rPr lang="en-IN" dirty="0" smtClean="0"/>
              <a:t>in liver </a:t>
            </a:r>
            <a:r>
              <a:rPr lang="en-IN" dirty="0"/>
              <a:t>cysts). </a:t>
            </a:r>
            <a:endParaRPr lang="en-IN" dirty="0" smtClean="0"/>
          </a:p>
          <a:p>
            <a:r>
              <a:rPr lang="en-IN" dirty="0" smtClean="0"/>
              <a:t>In </a:t>
            </a:r>
            <a:r>
              <a:rPr lang="en-IN" dirty="0"/>
              <a:t>vital organs they may cause severe </a:t>
            </a:r>
            <a:r>
              <a:rPr lang="en-IN" dirty="0" smtClean="0"/>
              <a:t>symptoms and </a:t>
            </a:r>
            <a:r>
              <a:rPr lang="en-IN" dirty="0"/>
              <a:t>death.</a:t>
            </a:r>
          </a:p>
        </p:txBody>
      </p:sp>
    </p:spTree>
    <p:extLst>
      <p:ext uri="{BB962C8B-B14F-4D97-AF65-F5344CB8AC3E}">
        <p14:creationId xmlns:p14="http://schemas.microsoft.com/office/powerpoint/2010/main" val="237964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i="1" dirty="0">
                <a:solidFill>
                  <a:srgbClr val="FF0000"/>
                </a:solidFill>
              </a:rPr>
              <a:t>(a) Clinical </a:t>
            </a:r>
            <a:r>
              <a:rPr lang="en-IN" i="1" dirty="0"/>
              <a:t>: </a:t>
            </a:r>
            <a:r>
              <a:rPr lang="en-IN" dirty="0"/>
              <a:t>Based on the history of residence in </a:t>
            </a:r>
            <a:r>
              <a:rPr lang="en-IN" dirty="0" smtClean="0"/>
              <a:t>an endemic </a:t>
            </a:r>
            <a:r>
              <a:rPr lang="en-IN" dirty="0"/>
              <a:t>area, close association with dogs and the </a:t>
            </a:r>
            <a:r>
              <a:rPr lang="en-IN" dirty="0" smtClean="0"/>
              <a:t>presence of </a:t>
            </a:r>
            <a:r>
              <a:rPr lang="en-IN" dirty="0"/>
              <a:t>a slowly growing cystic tumour. </a:t>
            </a:r>
            <a:endParaRPr lang="en-IN" dirty="0" smtClean="0"/>
          </a:p>
          <a:p>
            <a:pPr marL="0" indent="0">
              <a:buNone/>
            </a:pPr>
            <a:r>
              <a:rPr lang="en-IN" i="1" dirty="0" smtClean="0">
                <a:solidFill>
                  <a:srgbClr val="FF0000"/>
                </a:solidFill>
              </a:rPr>
              <a:t>(</a:t>
            </a:r>
            <a:r>
              <a:rPr lang="en-IN" i="1" dirty="0">
                <a:solidFill>
                  <a:srgbClr val="FF0000"/>
                </a:solidFill>
              </a:rPr>
              <a:t>b) X-ray </a:t>
            </a:r>
            <a:r>
              <a:rPr lang="en-IN" i="1" dirty="0"/>
              <a:t>: </a:t>
            </a:r>
            <a:r>
              <a:rPr lang="en-IN" dirty="0"/>
              <a:t>A plain </a:t>
            </a:r>
            <a:r>
              <a:rPr lang="en-IN" dirty="0" smtClean="0"/>
              <a:t>X-ray permits </a:t>
            </a:r>
            <a:r>
              <a:rPr lang="en-IN" dirty="0"/>
              <a:t>the location of the cyst. Modern techniques </a:t>
            </a:r>
            <a:r>
              <a:rPr lang="en-IN" dirty="0" smtClean="0"/>
              <a:t>of diagnosis </a:t>
            </a:r>
            <a:r>
              <a:rPr lang="en-IN" dirty="0"/>
              <a:t>include ultrasonography and CAT scan.</a:t>
            </a:r>
          </a:p>
          <a:p>
            <a:pPr marL="0" indent="0">
              <a:buNone/>
            </a:pPr>
            <a:r>
              <a:rPr lang="en-IN" i="1" dirty="0">
                <a:solidFill>
                  <a:srgbClr val="FF0000"/>
                </a:solidFill>
              </a:rPr>
              <a:t>( c) Serological </a:t>
            </a:r>
            <a:r>
              <a:rPr lang="en-IN" i="1" dirty="0"/>
              <a:t>: </a:t>
            </a:r>
            <a:r>
              <a:rPr lang="en-IN" dirty="0"/>
              <a:t>Serological tests with a high degree </a:t>
            </a:r>
            <a:r>
              <a:rPr lang="en-IN" dirty="0" smtClean="0"/>
              <a:t>of sensitivity </a:t>
            </a:r>
            <a:r>
              <a:rPr lang="en-IN" dirty="0"/>
              <a:t>and specificity have been introduced such as </a:t>
            </a:r>
            <a:r>
              <a:rPr lang="en-IN" dirty="0" smtClean="0"/>
              <a:t>the indirect </a:t>
            </a:r>
            <a:r>
              <a:rPr lang="en-IN" dirty="0" err="1"/>
              <a:t>immunofluorescent</a:t>
            </a:r>
            <a:r>
              <a:rPr lang="en-IN" dirty="0"/>
              <a:t> test. ELISA is regarded as </a:t>
            </a:r>
            <a:r>
              <a:rPr lang="en-IN" dirty="0" smtClean="0"/>
              <a:t>a relatively </a:t>
            </a:r>
            <a:r>
              <a:rPr lang="en-IN" dirty="0"/>
              <a:t>simple </a:t>
            </a:r>
            <a:r>
              <a:rPr lang="en-IN" dirty="0" smtClean="0"/>
              <a:t>method. The</a:t>
            </a:r>
            <a:r>
              <a:rPr lang="en-IN" dirty="0"/>
              <a:t> </a:t>
            </a:r>
            <a:r>
              <a:rPr lang="en-IN" dirty="0" smtClean="0"/>
              <a:t>intradermal </a:t>
            </a:r>
            <a:r>
              <a:rPr lang="en-IN" dirty="0"/>
              <a:t>(</a:t>
            </a:r>
            <a:r>
              <a:rPr lang="en-IN" dirty="0" err="1"/>
              <a:t>Casoni</a:t>
            </a:r>
            <a:r>
              <a:rPr lang="en-IN" dirty="0"/>
              <a:t>) test is still in wide use, since it is </a:t>
            </a:r>
            <a:r>
              <a:rPr lang="en-IN" dirty="0" smtClean="0"/>
              <a:t>simple to </a:t>
            </a:r>
            <a:r>
              <a:rPr lang="en-IN" dirty="0"/>
              <a:t>perform. </a:t>
            </a:r>
          </a:p>
        </p:txBody>
      </p:sp>
    </p:spTree>
    <p:extLst>
      <p:ext uri="{BB962C8B-B14F-4D97-AF65-F5344CB8AC3E}">
        <p14:creationId xmlns:p14="http://schemas.microsoft.com/office/powerpoint/2010/main" val="470806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Echinococcus granulosus (细粒棘球绦虫) - ppt video online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aenia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154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aenia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106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estodes (The Taeenid tapeworms)"/>
          <p:cNvPicPr>
            <a:picLocks noChangeAspect="1" noChangeArrowheads="1"/>
          </p:cNvPicPr>
          <p:nvPr/>
        </p:nvPicPr>
        <p:blipFill rotWithShape="1">
          <a:blip r:embed="rId2"/>
          <a:srcRect t="27586" b="8903"/>
          <a:stretch/>
        </p:blipFill>
        <p:spPr bwMode="auto">
          <a:xfrm>
            <a:off x="1" y="1981200"/>
            <a:ext cx="9143999" cy="456111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19400" y="1066800"/>
            <a:ext cx="3979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HOST OF INFECTION</a:t>
            </a:r>
            <a:endParaRPr lang="en-IN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aeniasis and hydatido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Taeniasis. - ppt video online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"/>
            <a:ext cx="8763000" cy="6572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hyllum plathyhelminthes - online presen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Taeniasis and hydatido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Hydatid Cysts Disease of the Liver - ppt video online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08" name="Picture 4" descr="Hydatid Cysts Disease of the Liver - ppt video online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2" y="0"/>
            <a:ext cx="9220201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594</Words>
  <Application>Microsoft Office PowerPoint</Application>
  <PresentationFormat>On-screen Show (4:3)</PresentationFormat>
  <Paragraphs>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AGENT FACTORS</vt:lpstr>
      <vt:lpstr>Host factors</vt:lpstr>
      <vt:lpstr>Mode of transmission</vt:lpstr>
      <vt:lpstr>PowerPoint Presentation</vt:lpstr>
      <vt:lpstr>Clinical features</vt:lpstr>
      <vt:lpstr>DIAGNOSIS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Dept. Of CM</dc:creator>
  <cp:lastModifiedBy>Lib Lab One</cp:lastModifiedBy>
  <cp:revision>24</cp:revision>
  <dcterms:created xsi:type="dcterms:W3CDTF">2006-08-16T00:00:00Z</dcterms:created>
  <dcterms:modified xsi:type="dcterms:W3CDTF">2020-12-03T04:19:28Z</dcterms:modified>
</cp:coreProperties>
</file>