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6" r:id="rId3"/>
    <p:sldId id="257" r:id="rId4"/>
    <p:sldId id="258" r:id="rId5"/>
    <p:sldId id="277" r:id="rId6"/>
    <p:sldId id="259" r:id="rId7"/>
    <p:sldId id="278" r:id="rId8"/>
    <p:sldId id="260" r:id="rId9"/>
    <p:sldId id="279" r:id="rId10"/>
    <p:sldId id="261" r:id="rId11"/>
    <p:sldId id="262" r:id="rId12"/>
    <p:sldId id="280" r:id="rId13"/>
    <p:sldId id="281" r:id="rId14"/>
    <p:sldId id="263" r:id="rId15"/>
    <p:sldId id="282" r:id="rId16"/>
    <p:sldId id="283" r:id="rId17"/>
    <p:sldId id="264" r:id="rId18"/>
    <p:sldId id="265" r:id="rId19"/>
    <p:sldId id="266" r:id="rId20"/>
    <p:sldId id="267" r:id="rId21"/>
    <p:sldId id="268" r:id="rId22"/>
    <p:sldId id="269" r:id="rId23"/>
    <p:sldId id="270" r:id="rId24"/>
    <p:sldId id="284" r:id="rId25"/>
    <p:sldId id="271" r:id="rId26"/>
    <p:sldId id="273" r:id="rId27"/>
    <p:sldId id="274" r:id="rId28"/>
    <p:sldId id="27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205C7F3-A5FB-44C2-9AA4-4167A315FA7C}" type="datetimeFigureOut">
              <a:rPr lang="en-US" smtClean="0"/>
              <a:t>11/14/2021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5B231A9-9AF3-4C26-A349-0BA2DFFBACE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05C7F3-A5FB-44C2-9AA4-4167A315FA7C}"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231A9-9AF3-4C26-A349-0BA2DFFBAC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05C7F3-A5FB-44C2-9AA4-4167A315FA7C}"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231A9-9AF3-4C26-A349-0BA2DFFBACE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05C7F3-A5FB-44C2-9AA4-4167A315FA7C}"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231A9-9AF3-4C26-A349-0BA2DFFBACE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205C7F3-A5FB-44C2-9AA4-4167A315FA7C}"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231A9-9AF3-4C26-A349-0BA2DFFBACE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205C7F3-A5FB-44C2-9AA4-4167A315FA7C}" type="datetimeFigureOut">
              <a:rPr lang="en-US" smtClean="0"/>
              <a:t>11/14/2021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231A9-9AF3-4C26-A349-0BA2DFFBAC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205C7F3-A5FB-44C2-9AA4-4167A315FA7C}" type="datetimeFigureOut">
              <a:rPr lang="en-US" smtClean="0"/>
              <a:t>11/14/2021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B231A9-9AF3-4C26-A349-0BA2DFFBAC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205C7F3-A5FB-44C2-9AA4-4167A315FA7C}" type="datetimeFigureOut">
              <a:rPr lang="en-US" smtClean="0"/>
              <a:t>11/14/2021</a:t>
            </a:fld>
            <a:endParaRPr lang="en-US"/>
          </a:p>
        </p:txBody>
      </p:sp>
      <p:sp>
        <p:nvSpPr>
          <p:cNvPr id="8" name="Slide Number Placeholder 7"/>
          <p:cNvSpPr>
            <a:spLocks noGrp="1"/>
          </p:cNvSpPr>
          <p:nvPr>
            <p:ph type="sldNum" sz="quarter" idx="11"/>
          </p:nvPr>
        </p:nvSpPr>
        <p:spPr/>
        <p:txBody>
          <a:bodyPr/>
          <a:lstStyle/>
          <a:p>
            <a:fld id="{C5B231A9-9AF3-4C26-A349-0BA2DFFBACEC}"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05C7F3-A5FB-44C2-9AA4-4167A315FA7C}" type="datetimeFigureOut">
              <a:rPr lang="en-US" smtClean="0"/>
              <a:t>11/14/2021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B231A9-9AF3-4C26-A349-0BA2DFFBAC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205C7F3-A5FB-44C2-9AA4-4167A315FA7C}" type="datetimeFigureOut">
              <a:rPr lang="en-US" smtClean="0"/>
              <a:t>11/14/2021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C5B231A9-9AF3-4C26-A349-0BA2DFFBAC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C205C7F3-A5FB-44C2-9AA4-4167A315FA7C}" type="datetimeFigureOut">
              <a:rPr lang="en-US" smtClean="0"/>
              <a:t>11/14/2021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231A9-9AF3-4C26-A349-0BA2DFFBACE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205C7F3-A5FB-44C2-9AA4-4167A315FA7C}" type="datetimeFigureOut">
              <a:rPr lang="en-US" smtClean="0"/>
              <a:t>11/14/2021</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C5B231A9-9AF3-4C26-A349-0BA2DFFBACE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marL="36576" lvl="0">
              <a:spcBef>
                <a:spcPct val="20000"/>
              </a:spcBef>
            </a:pPr>
            <a:r>
              <a:rPr lang="en-US" sz="3300" cap="none" dirty="0" smtClean="0">
                <a:ln>
                  <a:noFill/>
                </a:ln>
                <a:solidFill>
                  <a:srgbClr val="FF0000"/>
                </a:solidFill>
                <a:effectLst/>
                <a:latin typeface="Times New Roman" pitchFamily="18" charset="0"/>
                <a:ea typeface="+mn-ea"/>
                <a:cs typeface="Times New Roman" pitchFamily="18" charset="0"/>
              </a:rPr>
              <a:t>Dr</a:t>
            </a:r>
            <a:r>
              <a:rPr lang="en-US" sz="3300" cap="none" dirty="0">
                <a:ln>
                  <a:noFill/>
                </a:ln>
                <a:solidFill>
                  <a:srgbClr val="FF0000"/>
                </a:solidFill>
                <a:effectLst/>
                <a:latin typeface="Times New Roman" pitchFamily="18" charset="0"/>
                <a:ea typeface="+mn-ea"/>
                <a:cs typeface="Times New Roman" pitchFamily="18" charset="0"/>
              </a:rPr>
              <a:t>. Satheesh M Nair M.D(HOM)</a:t>
            </a:r>
            <a:br>
              <a:rPr lang="en-US" sz="3300" cap="none" dirty="0">
                <a:ln>
                  <a:noFill/>
                </a:ln>
                <a:solidFill>
                  <a:srgbClr val="FF0000"/>
                </a:solidFill>
                <a:effectLst/>
                <a:latin typeface="Times New Roman" pitchFamily="18" charset="0"/>
                <a:ea typeface="+mn-ea"/>
                <a:cs typeface="Times New Roman" pitchFamily="18" charset="0"/>
              </a:rPr>
            </a:br>
            <a:r>
              <a:rPr lang="en-US" sz="3300" cap="none" dirty="0">
                <a:ln>
                  <a:noFill/>
                </a:ln>
                <a:solidFill>
                  <a:srgbClr val="FF0000"/>
                </a:solidFill>
                <a:effectLst/>
                <a:latin typeface="Times New Roman" pitchFamily="18" charset="0"/>
                <a:ea typeface="+mn-ea"/>
                <a:cs typeface="Times New Roman" pitchFamily="18" charset="0"/>
              </a:rPr>
              <a:t>Assistant Professor</a:t>
            </a:r>
            <a:br>
              <a:rPr lang="en-US" sz="3300" cap="none" dirty="0">
                <a:ln>
                  <a:noFill/>
                </a:ln>
                <a:solidFill>
                  <a:srgbClr val="FF0000"/>
                </a:solidFill>
                <a:effectLst/>
                <a:latin typeface="Times New Roman" pitchFamily="18" charset="0"/>
                <a:ea typeface="+mn-ea"/>
                <a:cs typeface="Times New Roman" pitchFamily="18" charset="0"/>
              </a:rPr>
            </a:br>
            <a:r>
              <a:rPr lang="en-US" sz="3300" cap="none" dirty="0">
                <a:ln>
                  <a:noFill/>
                </a:ln>
                <a:solidFill>
                  <a:srgbClr val="FF0000"/>
                </a:solidFill>
                <a:effectLst/>
                <a:latin typeface="Times New Roman" pitchFamily="18" charset="0"/>
                <a:ea typeface="+mn-ea"/>
                <a:cs typeface="Times New Roman" pitchFamily="18" charset="0"/>
              </a:rPr>
              <a:t>Dept. Of Organon Of Medicine</a:t>
            </a:r>
            <a:br>
              <a:rPr lang="en-US" sz="3300" cap="none" dirty="0">
                <a:ln>
                  <a:noFill/>
                </a:ln>
                <a:solidFill>
                  <a:srgbClr val="FF0000"/>
                </a:solidFill>
                <a:effectLst/>
                <a:latin typeface="Times New Roman" pitchFamily="18" charset="0"/>
                <a:ea typeface="+mn-ea"/>
                <a:cs typeface="Times New Roman" pitchFamily="18" charset="0"/>
              </a:rPr>
            </a:br>
            <a:r>
              <a:rPr lang="en-US" sz="3300" cap="none" dirty="0">
                <a:ln>
                  <a:noFill/>
                </a:ln>
                <a:solidFill>
                  <a:srgbClr val="FF0000"/>
                </a:solidFill>
                <a:effectLst/>
                <a:latin typeface="Times New Roman" pitchFamily="18" charset="0"/>
                <a:ea typeface="+mn-ea"/>
                <a:cs typeface="Times New Roman" pitchFamily="18" charset="0"/>
              </a:rPr>
              <a:t>Skhmc, Kulasekharam</a:t>
            </a:r>
            <a:br>
              <a:rPr lang="en-US" sz="3300" cap="none" dirty="0">
                <a:ln>
                  <a:noFill/>
                </a:ln>
                <a:solidFill>
                  <a:srgbClr val="FF0000"/>
                </a:solidFill>
                <a:effectLst/>
                <a:latin typeface="Times New Roman" pitchFamily="18" charset="0"/>
                <a:ea typeface="+mn-ea"/>
                <a:cs typeface="Times New Roman" pitchFamily="18" charset="0"/>
              </a:rPr>
            </a:b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433050" y="228600"/>
            <a:ext cx="6480048" cy="1524000"/>
          </a:xfrm>
        </p:spPr>
        <p:txBody>
          <a:bodyPr/>
          <a:lstStyle/>
          <a:p>
            <a:r>
              <a:rPr lang="en-US" sz="4100" b="1" cap="all" dirty="0">
                <a:ln w="5000" cmpd="sng">
                  <a:solidFill>
                    <a:srgbClr val="6EA0B0">
                      <a:tint val="80000"/>
                      <a:shade val="99000"/>
                      <a:satMod val="500000"/>
                    </a:srgbClr>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effectLst>
                  <a:outerShdw blurRad="50800" dist="38100" dir="5400000" algn="t" rotWithShape="0">
                    <a:prstClr val="black">
                      <a:alpha val="50000"/>
                    </a:prstClr>
                  </a:outerShdw>
                </a:effectLst>
                <a:latin typeface="Times New Roman" pitchFamily="18" charset="0"/>
                <a:ea typeface="+mj-ea"/>
                <a:cs typeface="Times New Roman" pitchFamily="18" charset="0"/>
              </a:rPr>
              <a:t>TEMPERAMENTS</a:t>
            </a:r>
            <a:br>
              <a:rPr lang="en-US" sz="4100" b="1" cap="all" dirty="0">
                <a:ln w="5000" cmpd="sng">
                  <a:solidFill>
                    <a:srgbClr val="6EA0B0">
                      <a:tint val="80000"/>
                      <a:shade val="99000"/>
                      <a:satMod val="500000"/>
                    </a:srgbClr>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effectLst>
                  <a:outerShdw blurRad="50800" dist="38100" dir="5400000" algn="t" rotWithShape="0">
                    <a:prstClr val="black">
                      <a:alpha val="50000"/>
                    </a:prstClr>
                  </a:outerShdw>
                </a:effectLst>
                <a:latin typeface="Times New Roman" pitchFamily="18" charset="0"/>
                <a:ea typeface="+mj-ea"/>
                <a:cs typeface="Times New Roman" pitchFamily="18" charset="0"/>
              </a:rPr>
            </a:br>
            <a:endParaRPr lang="en-US"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 The morbific influences that are attracted to temperamental tendencies are amenable to treatment and can be removed by the </a:t>
            </a:r>
            <a:r>
              <a:rPr lang="en-US" dirty="0" smtClean="0">
                <a:latin typeface="Times New Roman" pitchFamily="18" charset="0"/>
                <a:cs typeface="Times New Roman" pitchFamily="18" charset="0"/>
              </a:rPr>
              <a:t>homoeopathic </a:t>
            </a:r>
            <a:r>
              <a:rPr lang="en-US" dirty="0">
                <a:latin typeface="Times New Roman" pitchFamily="18" charset="0"/>
                <a:cs typeface="Times New Roman" pitchFamily="18" charset="0"/>
              </a:rPr>
              <a:t>remedy; this in itself is greatly preventive of the dangers arising from temperamental weaknesses.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 </a:t>
            </a:r>
            <a:r>
              <a:rPr lang="en-US" dirty="0">
                <a:latin typeface="Times New Roman" pitchFamily="18" charset="0"/>
                <a:cs typeface="Times New Roman" pitchFamily="18" charset="0"/>
              </a:rPr>
              <a:t>The </a:t>
            </a:r>
            <a:r>
              <a:rPr lang="en-US" dirty="0" smtClean="0">
                <a:latin typeface="Times New Roman" pitchFamily="18" charset="0"/>
                <a:cs typeface="Times New Roman" pitchFamily="18" charset="0"/>
              </a:rPr>
              <a:t>homœopathic </a:t>
            </a:r>
            <a:r>
              <a:rPr lang="en-US" dirty="0">
                <a:latin typeface="Times New Roman" pitchFamily="18" charset="0"/>
                <a:cs typeface="Times New Roman" pitchFamily="18" charset="0"/>
              </a:rPr>
              <a:t>prescription is often biased by the temperament to the extent that certain temperaments bring out certain symptom pictures much more readily than do other so called temperaments. </a:t>
            </a: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The phlegmatic type - sluggish in reaction. the opposite of the sanguinous. </a:t>
            </a:r>
          </a:p>
          <a:p>
            <a:r>
              <a:rPr lang="en-US" dirty="0" smtClean="0">
                <a:latin typeface="Times New Roman" pitchFamily="18" charset="0"/>
                <a:cs typeface="Times New Roman" pitchFamily="18" charset="0"/>
              </a:rPr>
              <a:t>The nervous temperament-  as it implies, would indicate quick action, the high strung type.</a:t>
            </a:r>
          </a:p>
          <a:p>
            <a:r>
              <a:rPr lang="en-US" dirty="0" smtClean="0">
                <a:latin typeface="Times New Roman" pitchFamily="18" charset="0"/>
                <a:cs typeface="Times New Roman" pitchFamily="18" charset="0"/>
              </a:rPr>
              <a:t> In the bilious -a tendency to liver disorders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Just so far as the temperaments as classified develop symptoms in their conventional lines may we depend upon them as guides in the selection of the remedy. If we look into the case further, in the light of the hereditary </a:t>
            </a:r>
            <a:r>
              <a:rPr lang="en-US" dirty="0" err="1" smtClean="0">
                <a:latin typeface="Times New Roman" pitchFamily="18" charset="0"/>
                <a:cs typeface="Times New Roman" pitchFamily="18" charset="0"/>
              </a:rPr>
              <a:t>dyscrasias</a:t>
            </a:r>
            <a:r>
              <a:rPr lang="en-US" dirty="0" smtClean="0">
                <a:latin typeface="Times New Roman" pitchFamily="18" charset="0"/>
                <a:cs typeface="Times New Roman" pitchFamily="18" charset="0"/>
              </a:rPr>
              <a:t> that tend toward certain developmental changes, we will see more clearly the indications for our remedies than if we merely look at surface groupings.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sz="4400" dirty="0">
                <a:latin typeface="Times New Roman" pitchFamily="18" charset="0"/>
                <a:cs typeface="Times New Roman" pitchFamily="18" charset="0"/>
              </a:rPr>
              <a:t>We often hear patients classified on snap judgments as a </a:t>
            </a:r>
            <a:r>
              <a:rPr lang="en-US" sz="4400" i="1" dirty="0" err="1">
                <a:latin typeface="Times New Roman" pitchFamily="18" charset="0"/>
                <a:cs typeface="Times New Roman" pitchFamily="18" charset="0"/>
              </a:rPr>
              <a:t>Pulsatilla</a:t>
            </a:r>
            <a:r>
              <a:rPr lang="en-US" sz="4400" dirty="0">
                <a:latin typeface="Times New Roman" pitchFamily="18" charset="0"/>
                <a:cs typeface="Times New Roman" pitchFamily="18" charset="0"/>
              </a:rPr>
              <a:t> patient, a </a:t>
            </a:r>
            <a:r>
              <a:rPr lang="en-US" sz="4400" i="1" dirty="0" err="1">
                <a:latin typeface="Times New Roman" pitchFamily="18" charset="0"/>
                <a:cs typeface="Times New Roman" pitchFamily="18" charset="0"/>
              </a:rPr>
              <a:t>Nux</a:t>
            </a:r>
            <a:r>
              <a:rPr lang="en-US" sz="4400" i="1" dirty="0">
                <a:latin typeface="Times New Roman" pitchFamily="18" charset="0"/>
                <a:cs typeface="Times New Roman" pitchFamily="18" charset="0"/>
              </a:rPr>
              <a:t> </a:t>
            </a:r>
            <a:r>
              <a:rPr lang="en-US" sz="4400" i="1" dirty="0" err="1">
                <a:latin typeface="Times New Roman" pitchFamily="18" charset="0"/>
                <a:cs typeface="Times New Roman" pitchFamily="18" charset="0"/>
              </a:rPr>
              <a:t>vomica</a:t>
            </a:r>
            <a:r>
              <a:rPr lang="en-US" sz="4400" dirty="0">
                <a:latin typeface="Times New Roman" pitchFamily="18" charset="0"/>
                <a:cs typeface="Times New Roman" pitchFamily="18" charset="0"/>
              </a:rPr>
              <a:t> patient, or perhaps a Phosphorus patient, because of the general build and coloring associated with these remedies. Many mistakes have been made in prescribing on this so-called type method.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dirty="0" smtClean="0">
                <a:latin typeface="Times New Roman" pitchFamily="18" charset="0"/>
                <a:cs typeface="Times New Roman" pitchFamily="18" charset="0"/>
              </a:rPr>
              <a:t>Let us analyze the reasons we have for considering a phlegmatic blonde woman as a </a:t>
            </a:r>
            <a:r>
              <a:rPr lang="en-US" i="1" dirty="0" err="1" smtClean="0">
                <a:latin typeface="Times New Roman" pitchFamily="18" charset="0"/>
                <a:cs typeface="Times New Roman" pitchFamily="18" charset="0"/>
              </a:rPr>
              <a:t>Pulsatilla</a:t>
            </a:r>
            <a:r>
              <a:rPr lang="en-US" i="1" dirty="0" smtClean="0">
                <a:latin typeface="Times New Roman" pitchFamily="18" charset="0"/>
                <a:cs typeface="Times New Roman" pitchFamily="18" charset="0"/>
              </a:rPr>
              <a:t> patient</a:t>
            </a:r>
            <a:r>
              <a:rPr lang="en-US" dirty="0" smtClean="0">
                <a:latin typeface="Times New Roman" pitchFamily="18" charset="0"/>
                <a:cs typeface="Times New Roman" pitchFamily="18" charset="0"/>
              </a:rPr>
              <a:t>. Do we mean that this coloring always indicates </a:t>
            </a:r>
            <a:r>
              <a:rPr lang="en-US" i="1" dirty="0" err="1" smtClean="0">
                <a:latin typeface="Times New Roman" pitchFamily="18" charset="0"/>
                <a:cs typeface="Times New Roman" pitchFamily="18" charset="0"/>
              </a:rPr>
              <a:t>Pulsatilla</a:t>
            </a:r>
            <a:r>
              <a:rPr lang="en-US" dirty="0" smtClean="0">
                <a:latin typeface="Times New Roman" pitchFamily="18" charset="0"/>
                <a:cs typeface="Times New Roman" pitchFamily="18" charset="0"/>
              </a:rPr>
              <a:t>? Do we mean that a woman of this type never require </a:t>
            </a:r>
            <a:r>
              <a:rPr lang="en-US" i="1" dirty="0" err="1" smtClean="0">
                <a:latin typeface="Times New Roman" pitchFamily="18" charset="0"/>
                <a:cs typeface="Times New Roman" pitchFamily="18" charset="0"/>
              </a:rPr>
              <a:t>Nux</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vomica</a:t>
            </a:r>
            <a:r>
              <a:rPr lang="en-US" dirty="0" smtClean="0">
                <a:latin typeface="Times New Roman" pitchFamily="18" charset="0"/>
                <a:cs typeface="Times New Roman" pitchFamily="18" charset="0"/>
              </a:rPr>
              <a:t>? If we do, we have based our conclusions on a half-truth. What we really mean is that the stout young woman with blue eyes, fair hair and pale skin has developed more, and more clearly cut, symptoms under the proving than people of other coloring or stature.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latin typeface="Times New Roman" pitchFamily="18" charset="0"/>
                <a:cs typeface="Times New Roman" pitchFamily="18" charset="0"/>
              </a:rPr>
              <a:t>On the other hand, the best </a:t>
            </a:r>
            <a:r>
              <a:rPr lang="en-US" dirty="0" err="1" smtClean="0">
                <a:latin typeface="Times New Roman" pitchFamily="18" charset="0"/>
                <a:cs typeface="Times New Roman" pitchFamily="18" charset="0"/>
              </a:rPr>
              <a:t>provers</a:t>
            </a:r>
            <a:r>
              <a:rPr lang="en-US" dirty="0" smtClean="0">
                <a:latin typeface="Times New Roman" pitchFamily="18" charset="0"/>
                <a:cs typeface="Times New Roman" pitchFamily="18" charset="0"/>
              </a:rPr>
              <a:t> of </a:t>
            </a:r>
            <a:r>
              <a:rPr lang="en-US" i="1" dirty="0" err="1" smtClean="0">
                <a:latin typeface="Times New Roman" pitchFamily="18" charset="0"/>
                <a:cs typeface="Times New Roman" pitchFamily="18" charset="0"/>
              </a:rPr>
              <a:t>Nux</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vomica</a:t>
            </a:r>
            <a:r>
              <a:rPr lang="en-US" dirty="0" smtClean="0">
                <a:latin typeface="Times New Roman" pitchFamily="18" charset="0"/>
                <a:cs typeface="Times New Roman" pitchFamily="18" charset="0"/>
              </a:rPr>
              <a:t> were wiry dark men. This means that the natural physical make up of certain people predisposing them to certain reactions under certain circumstances makes them particularly susceptible to certain disease influences, whether these disease influences are natural (created by themselves or their environment) or artificial (created by homœopathic provings). In other words, the temperament as cast in the beginning of their existence predisposes to certain morbific reactions, and if not controlled, they will develop these reactions under certain circumstances.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dirty="0"/>
              <a:t> </a:t>
            </a:r>
            <a:r>
              <a:rPr lang="en-US" dirty="0">
                <a:latin typeface="Times New Roman" pitchFamily="18" charset="0"/>
                <a:cs typeface="Times New Roman" pitchFamily="18" charset="0"/>
              </a:rPr>
              <a:t>On the other hand, we have not attempted the stupendous task to so classify the various elements that influence people to ascertain how people of any general type might react to any given set of circumstances that we could with assurance say that certain temperaments would develop certain symptoms. It is far simpler and easier to learn the value of the </a:t>
            </a:r>
            <a:r>
              <a:rPr lang="en-US" dirty="0" smtClean="0">
                <a:latin typeface="Times New Roman" pitchFamily="18" charset="0"/>
                <a:cs typeface="Times New Roman" pitchFamily="18" charset="0"/>
              </a:rPr>
              <a:t>homœopathic </a:t>
            </a:r>
            <a:r>
              <a:rPr lang="en-US" dirty="0">
                <a:latin typeface="Times New Roman" pitchFamily="18" charset="0"/>
                <a:cs typeface="Times New Roman" pitchFamily="18" charset="0"/>
              </a:rPr>
              <a:t>remedy by a close study of its symptom complex, that we may recognize them in an ailing patient, and there manifest the action of the remedy as the </a:t>
            </a:r>
            <a:r>
              <a:rPr lang="en-US" i="1" dirty="0" err="1">
                <a:latin typeface="Times New Roman" pitchFamily="18" charset="0"/>
                <a:cs typeface="Times New Roman" pitchFamily="18" charset="0"/>
              </a:rPr>
              <a:t>simillimum</a:t>
            </a:r>
            <a:r>
              <a:rPr lang="en-US" dirty="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r>
              <a:rPr lang="en-US" dirty="0"/>
              <a:t> </a:t>
            </a:r>
            <a:r>
              <a:rPr lang="en-US" dirty="0">
                <a:latin typeface="Times New Roman" pitchFamily="18" charset="0"/>
                <a:cs typeface="Times New Roman" pitchFamily="18" charset="0"/>
              </a:rPr>
              <a:t>When an individual becomes a patient, he manifests symptoms as a reaction of his inner and outer conditions and circumstances that show his susceptibility in an entirely different way than when he is in a state of equilibrium. Whereas in a state of equilibrium. Whereas in a state of perfect health, and therefore perfect equilibrium, he might not react to all to the introduction of a remedy, and therefore produce no symptoms, in a state of disturbed equilibrium or sickness he may develop a heightened susceptibility to the very remedy he passed by indifferently when his condition was not susceptible to its action.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dirty="0">
                <a:latin typeface="Times New Roman" pitchFamily="18" charset="0"/>
                <a:cs typeface="Times New Roman" pitchFamily="18" charset="0"/>
              </a:rPr>
              <a:t> Thus we may note the action of several of our frequently indicated remedies in the provings. </a:t>
            </a:r>
            <a:r>
              <a:rPr lang="en-US" i="1" dirty="0">
                <a:latin typeface="Times New Roman" pitchFamily="18" charset="0"/>
                <a:cs typeface="Times New Roman" pitchFamily="18" charset="0"/>
              </a:rPr>
              <a:t>Belladonna</a:t>
            </a:r>
            <a:r>
              <a:rPr lang="en-US" dirty="0">
                <a:latin typeface="Times New Roman" pitchFamily="18" charset="0"/>
                <a:cs typeface="Times New Roman" pitchFamily="18" charset="0"/>
              </a:rPr>
              <a:t> has shown marked reaction in the florid, phlegmatic temperament; </a:t>
            </a:r>
            <a:r>
              <a:rPr lang="en-US" i="1" dirty="0">
                <a:latin typeface="Times New Roman" pitchFamily="18" charset="0"/>
                <a:cs typeface="Times New Roman" pitchFamily="18" charset="0"/>
              </a:rPr>
              <a:t>Phosphorus</a:t>
            </a:r>
            <a:r>
              <a:rPr lang="en-US" dirty="0">
                <a:latin typeface="Times New Roman" pitchFamily="18" charset="0"/>
                <a:cs typeface="Times New Roman" pitchFamily="18" charset="0"/>
              </a:rPr>
              <a:t> developed many symptoms in the nervous bilious temperament; </a:t>
            </a:r>
            <a:r>
              <a:rPr lang="en-US" i="1" dirty="0" err="1">
                <a:latin typeface="Times New Roman" pitchFamily="18" charset="0"/>
                <a:cs typeface="Times New Roman" pitchFamily="18" charset="0"/>
              </a:rPr>
              <a:t>Baryta</a:t>
            </a:r>
            <a:r>
              <a:rPr lang="en-US" dirty="0">
                <a:latin typeface="Times New Roman" pitchFamily="18" charset="0"/>
                <a:cs typeface="Times New Roman" pitchFamily="18" charset="0"/>
              </a:rPr>
              <a:t> reacts most effectively in the dwarfed, stunted or backward individual; </a:t>
            </a:r>
            <a:r>
              <a:rPr lang="en-US" i="1" dirty="0" err="1">
                <a:latin typeface="Times New Roman" pitchFamily="18" charset="0"/>
                <a:cs typeface="Times New Roman" pitchFamily="18" charset="0"/>
              </a:rPr>
              <a:t>Nux</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vomica</a:t>
            </a:r>
            <a:r>
              <a:rPr lang="en-US" dirty="0">
                <a:latin typeface="Times New Roman" pitchFamily="18" charset="0"/>
                <a:cs typeface="Times New Roman" pitchFamily="18" charset="0"/>
              </a:rPr>
              <a:t> brought out the most symptoms in the nervous temperament. Certain types manifested peculiar susceptibility to certain remedies.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Meaning of temperament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a:latin typeface="Times New Roman" pitchFamily="18" charset="0"/>
                <a:cs typeface="Times New Roman" pitchFamily="18" charset="0"/>
              </a:rPr>
              <a:t>a person's or animal's nature, especially as it permanently affects their </a:t>
            </a:r>
            <a:r>
              <a:rPr lang="en-US" dirty="0" smtClean="0">
                <a:latin typeface="Times New Roman" pitchFamily="18" charset="0"/>
                <a:cs typeface="Times New Roman" pitchFamily="18" charset="0"/>
              </a:rPr>
              <a:t>behavior.</a:t>
            </a:r>
            <a:r>
              <a:rPr lang="ml-IN" dirty="0"/>
              <a:t> </a:t>
            </a:r>
            <a:endParaRPr lang="en-US" dirty="0" smtClean="0"/>
          </a:p>
          <a:p>
            <a:pPr marL="36576" indent="0">
              <a:buNone/>
            </a:pP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Dyscrasia- An </a:t>
            </a:r>
            <a:r>
              <a:rPr lang="en-US" dirty="0">
                <a:latin typeface="Times New Roman" pitchFamily="18" charset="0"/>
                <a:cs typeface="Times New Roman" pitchFamily="18" charset="0"/>
              </a:rPr>
              <a:t>abnormal or disordered state of the body or of a bodily part.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  </a:t>
            </a:r>
            <a:r>
              <a:rPr lang="en-US" dirty="0">
                <a:latin typeface="Times New Roman" pitchFamily="18" charset="0"/>
                <a:cs typeface="Times New Roman" pitchFamily="18" charset="0"/>
              </a:rPr>
              <a:t>As the equilibrium deviates from normal it becomes more and more susceptible; the </a:t>
            </a:r>
            <a:r>
              <a:rPr lang="en-US" i="1" dirty="0">
                <a:latin typeface="Times New Roman" pitchFamily="18" charset="0"/>
                <a:cs typeface="Times New Roman" pitchFamily="18" charset="0"/>
              </a:rPr>
              <a:t>least possible</a:t>
            </a:r>
            <a:r>
              <a:rPr lang="en-US" dirty="0">
                <a:latin typeface="Times New Roman" pitchFamily="18" charset="0"/>
                <a:cs typeface="Times New Roman" pitchFamily="18" charset="0"/>
              </a:rPr>
              <a:t> has an overwhelming influence in states of disturbed balance, and therefore the remedy indicated by the condition of disturbed balance is the one that will most quickly restore the equilibrium, regardless of the temperament.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r>
              <a:rPr lang="en-US" dirty="0">
                <a:latin typeface="Times New Roman" pitchFamily="18" charset="0"/>
                <a:cs typeface="Times New Roman" pitchFamily="18" charset="0"/>
              </a:rPr>
              <a:t>Various remedies have brought out differing provings in different temperaments, but the recorded symptoms are useful in any temperament. Thus in the spare, narrow-</a:t>
            </a:r>
            <a:r>
              <a:rPr lang="en-US" dirty="0" err="1">
                <a:latin typeface="Times New Roman" pitchFamily="18" charset="0"/>
                <a:cs typeface="Times New Roman" pitchFamily="18" charset="0"/>
              </a:rPr>
              <a:t>chested</a:t>
            </a:r>
            <a:r>
              <a:rPr lang="en-US" dirty="0">
                <a:latin typeface="Times New Roman" pitchFamily="18" charset="0"/>
                <a:cs typeface="Times New Roman" pitchFamily="18" charset="0"/>
              </a:rPr>
              <a:t> individual the provings of </a:t>
            </a:r>
            <a:r>
              <a:rPr lang="en-US" i="1" dirty="0">
                <a:latin typeface="Times New Roman" pitchFamily="18" charset="0"/>
                <a:cs typeface="Times New Roman" pitchFamily="18" charset="0"/>
              </a:rPr>
              <a:t>Phosphorus</a:t>
            </a:r>
            <a:r>
              <a:rPr lang="en-US" dirty="0">
                <a:latin typeface="Times New Roman" pitchFamily="18" charset="0"/>
                <a:cs typeface="Times New Roman" pitchFamily="18" charset="0"/>
              </a:rPr>
              <a:t> produced a tubercular syndrome, while provings of the same remedy on the rotund, florid individual developed many vascular symptoms. Yet </a:t>
            </a:r>
            <a:r>
              <a:rPr lang="en-US" i="1" dirty="0">
                <a:latin typeface="Times New Roman" pitchFamily="18" charset="0"/>
                <a:cs typeface="Times New Roman" pitchFamily="18" charset="0"/>
              </a:rPr>
              <a:t>Phosphorus</a:t>
            </a:r>
            <a:r>
              <a:rPr lang="en-US" dirty="0">
                <a:latin typeface="Times New Roman" pitchFamily="18" charset="0"/>
                <a:cs typeface="Times New Roman" pitchFamily="18" charset="0"/>
              </a:rPr>
              <a:t> acts on all types of people, and will cure in all symptoms likenesses regardless of temperamental indications. What is true of </a:t>
            </a:r>
            <a:r>
              <a:rPr lang="en-US" i="1" dirty="0">
                <a:latin typeface="Times New Roman" pitchFamily="18" charset="0"/>
                <a:cs typeface="Times New Roman" pitchFamily="18" charset="0"/>
              </a:rPr>
              <a:t>Phosphorus</a:t>
            </a:r>
            <a:r>
              <a:rPr lang="en-US" dirty="0">
                <a:latin typeface="Times New Roman" pitchFamily="18" charset="0"/>
                <a:cs typeface="Times New Roman" pitchFamily="18" charset="0"/>
              </a:rPr>
              <a:t> is true of every remedy in our materia medica.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  </a:t>
            </a:r>
            <a:r>
              <a:rPr lang="en-US" dirty="0">
                <a:latin typeface="Times New Roman" pitchFamily="18" charset="0"/>
                <a:cs typeface="Times New Roman" pitchFamily="18" charset="0"/>
              </a:rPr>
              <a:t>It is true that the spare, narrow-</a:t>
            </a:r>
            <a:r>
              <a:rPr lang="en-US" dirty="0" err="1">
                <a:latin typeface="Times New Roman" pitchFamily="18" charset="0"/>
                <a:cs typeface="Times New Roman" pitchFamily="18" charset="0"/>
              </a:rPr>
              <a:t>chested</a:t>
            </a:r>
            <a:r>
              <a:rPr lang="en-US" dirty="0">
                <a:latin typeface="Times New Roman" pitchFamily="18" charset="0"/>
                <a:cs typeface="Times New Roman" pitchFamily="18" charset="0"/>
              </a:rPr>
              <a:t> individual that we call the </a:t>
            </a:r>
            <a:r>
              <a:rPr lang="en-US" i="1" dirty="0">
                <a:latin typeface="Times New Roman" pitchFamily="18" charset="0"/>
                <a:cs typeface="Times New Roman" pitchFamily="18" charset="0"/>
              </a:rPr>
              <a:t>Phosphorus</a:t>
            </a:r>
            <a:r>
              <a:rPr lang="en-US" dirty="0">
                <a:latin typeface="Times New Roman" pitchFamily="18" charset="0"/>
                <a:cs typeface="Times New Roman" pitchFamily="18" charset="0"/>
              </a:rPr>
              <a:t> type may develop </a:t>
            </a:r>
            <a:r>
              <a:rPr lang="en-US" i="1" dirty="0">
                <a:latin typeface="Times New Roman" pitchFamily="18" charset="0"/>
                <a:cs typeface="Times New Roman" pitchFamily="18" charset="0"/>
              </a:rPr>
              <a:t>Phosphorus</a:t>
            </a:r>
            <a:r>
              <a:rPr lang="en-US" dirty="0">
                <a:latin typeface="Times New Roman" pitchFamily="18" charset="0"/>
                <a:cs typeface="Times New Roman" pitchFamily="18" charset="0"/>
              </a:rPr>
              <a:t> symptoms more readily than a different physical stature; but the development of symptoms according to physical makeup does not run to any proven ratio of dependability.</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latin typeface="Times New Roman" pitchFamily="18" charset="0"/>
                <a:cs typeface="Times New Roman" pitchFamily="18" charset="0"/>
              </a:rPr>
              <a:t>The indications of coloring are often considered as symptomatic. The </a:t>
            </a:r>
            <a:r>
              <a:rPr lang="en-US" i="1" dirty="0" err="1">
                <a:latin typeface="Times New Roman" pitchFamily="18" charset="0"/>
                <a:cs typeface="Times New Roman" pitchFamily="18" charset="0"/>
              </a:rPr>
              <a:t>Pulsatilla</a:t>
            </a:r>
            <a:r>
              <a:rPr lang="en-US" dirty="0">
                <a:latin typeface="Times New Roman" pitchFamily="18" charset="0"/>
                <a:cs typeface="Times New Roman" pitchFamily="18" charset="0"/>
              </a:rPr>
              <a:t> blonde, of whom we hear so much, is far from always requiring that remedy. The </a:t>
            </a:r>
            <a:r>
              <a:rPr lang="en-US" i="1" dirty="0" err="1">
                <a:latin typeface="Times New Roman" pitchFamily="18" charset="0"/>
                <a:cs typeface="Times New Roman" pitchFamily="18" charset="0"/>
              </a:rPr>
              <a:t>Nux</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vomica</a:t>
            </a:r>
            <a:r>
              <a:rPr lang="en-US" dirty="0">
                <a:latin typeface="Times New Roman" pitchFamily="18" charset="0"/>
                <a:cs typeface="Times New Roman" pitchFamily="18" charset="0"/>
              </a:rPr>
              <a:t> man is not always dark; for the dark man may require </a:t>
            </a:r>
            <a:r>
              <a:rPr lang="en-US" i="1" dirty="0" err="1">
                <a:latin typeface="Times New Roman" pitchFamily="18" charset="0"/>
                <a:cs typeface="Times New Roman" pitchFamily="18" charset="0"/>
              </a:rPr>
              <a:t>Pulsatilla</a:t>
            </a:r>
            <a:r>
              <a:rPr lang="en-US" dirty="0">
                <a:latin typeface="Times New Roman" pitchFamily="18" charset="0"/>
                <a:cs typeface="Times New Roman" pitchFamily="18" charset="0"/>
              </a:rPr>
              <a:t> and the </a:t>
            </a:r>
            <a:r>
              <a:rPr lang="en-US" i="1" dirty="0" err="1">
                <a:latin typeface="Times New Roman" pitchFamily="18" charset="0"/>
                <a:cs typeface="Times New Roman" pitchFamily="18" charset="0"/>
              </a:rPr>
              <a:t>Nux</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vomica</a:t>
            </a:r>
            <a:r>
              <a:rPr lang="en-US" dirty="0">
                <a:latin typeface="Times New Roman" pitchFamily="18" charset="0"/>
                <a:cs typeface="Times New Roman" pitchFamily="18" charset="0"/>
              </a:rPr>
              <a:t> woman is often with us. Far more valuable than the indications of coloring or even of stature are those indications of disposition and general symptomatology, especially the modalities; these are the true indications for our prescription. The faintness and aggravation from a close room, the amelioration from fresh open air, are far more indicative of the </a:t>
            </a:r>
            <a:r>
              <a:rPr lang="en-US" i="1" dirty="0" err="1">
                <a:latin typeface="Times New Roman" pitchFamily="18" charset="0"/>
                <a:cs typeface="Times New Roman" pitchFamily="18" charset="0"/>
              </a:rPr>
              <a:t>Pulsatilla</a:t>
            </a:r>
            <a:r>
              <a:rPr lang="en-US" dirty="0">
                <a:latin typeface="Times New Roman" pitchFamily="18" charset="0"/>
                <a:cs typeface="Times New Roman" pitchFamily="18" charset="0"/>
              </a:rPr>
              <a:t> patient than the blue eyes and fair </a:t>
            </a:r>
            <a:r>
              <a:rPr lang="en-US" dirty="0" smtClean="0">
                <a:latin typeface="Times New Roman" pitchFamily="18" charset="0"/>
                <a:cs typeface="Times New Roman" pitchFamily="18" charset="0"/>
              </a:rPr>
              <a:t>skin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latin typeface="Times New Roman" pitchFamily="18" charset="0"/>
                <a:cs typeface="Times New Roman" pitchFamily="18" charset="0"/>
              </a:rPr>
              <a:t> If we can add to these the tendency to weep and the aggravation on consolation, we may think of </a:t>
            </a:r>
            <a:r>
              <a:rPr lang="en-US" i="1" dirty="0" err="1" smtClean="0">
                <a:latin typeface="Times New Roman" pitchFamily="18" charset="0"/>
                <a:cs typeface="Times New Roman" pitchFamily="18" charset="0"/>
              </a:rPr>
              <a:t>Pulsatilla</a:t>
            </a:r>
            <a:r>
              <a:rPr lang="en-US" dirty="0" smtClean="0">
                <a:latin typeface="Times New Roman" pitchFamily="18" charset="0"/>
                <a:cs typeface="Times New Roman" pitchFamily="18" charset="0"/>
              </a:rPr>
              <a:t> with some assurance, be the patient man or woman, black or white! As an illustration, a case of hay fever carefully </a:t>
            </a:r>
            <a:r>
              <a:rPr lang="en-US" dirty="0" err="1" smtClean="0">
                <a:latin typeface="Times New Roman" pitchFamily="18" charset="0"/>
                <a:cs typeface="Times New Roman" pitchFamily="18" charset="0"/>
              </a:rPr>
              <a:t>reportized</a:t>
            </a:r>
            <a:r>
              <a:rPr lang="en-US" dirty="0" smtClean="0">
                <a:latin typeface="Times New Roman" pitchFamily="18" charset="0"/>
                <a:cs typeface="Times New Roman" pitchFamily="18" charset="0"/>
              </a:rPr>
              <a:t> left the balance divided equally between </a:t>
            </a:r>
            <a:r>
              <a:rPr lang="en-US" i="1" dirty="0" err="1" smtClean="0">
                <a:latin typeface="Times New Roman" pitchFamily="18" charset="0"/>
                <a:cs typeface="Times New Roman" pitchFamily="18" charset="0"/>
              </a:rPr>
              <a:t>Pulsatilla</a:t>
            </a:r>
            <a:r>
              <a:rPr lang="en-US" dirty="0" smtClean="0">
                <a:latin typeface="Times New Roman" pitchFamily="18" charset="0"/>
                <a:cs typeface="Times New Roman" pitchFamily="18" charset="0"/>
              </a:rPr>
              <a:t> and </a:t>
            </a:r>
            <a:r>
              <a:rPr lang="en-US" i="1" dirty="0" err="1" smtClean="0">
                <a:latin typeface="Times New Roman" pitchFamily="18" charset="0"/>
                <a:cs typeface="Times New Roman" pitchFamily="18" charset="0"/>
              </a:rPr>
              <a:t>Nux</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vomica</a:t>
            </a:r>
            <a:r>
              <a:rPr lang="en-US" dirty="0" smtClean="0">
                <a:latin typeface="Times New Roman" pitchFamily="18" charset="0"/>
                <a:cs typeface="Times New Roman" pitchFamily="18" charset="0"/>
              </a:rPr>
              <a:t>. The woman, red-haired, tall, vigorous, seemed to fall into neither class with any assurance on the part of the physician, so indefinite were the modalities that we expect to mark the two so clearly. Upon inquiry, however, the question of reaction to tears or anger elicited the fact that she never wept until she became thoroughly angry; but she smoldered for some time before she got to that state. The </a:t>
            </a:r>
            <a:r>
              <a:rPr lang="en-US" i="1" dirty="0" err="1" smtClean="0">
                <a:latin typeface="Times New Roman" pitchFamily="18" charset="0"/>
                <a:cs typeface="Times New Roman" pitchFamily="18" charset="0"/>
              </a:rPr>
              <a:t>Nux</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vomica</a:t>
            </a:r>
            <a:r>
              <a:rPr lang="en-US" dirty="0" smtClean="0">
                <a:latin typeface="Times New Roman" pitchFamily="18" charset="0"/>
                <a:cs typeface="Times New Roman" pitchFamily="18" charset="0"/>
              </a:rPr>
              <a:t> side of the balance had the necessary additional weight, and that remedy was prescribed with remarkable success.</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en-US" dirty="0">
                <a:latin typeface="Times New Roman" pitchFamily="18" charset="0"/>
                <a:cs typeface="Times New Roman" pitchFamily="18" charset="0"/>
              </a:rPr>
              <a:t>When a remedy is indicated, the symptomatology gives us a basis for our </a:t>
            </a:r>
            <a:r>
              <a:rPr lang="en-US" i="1" dirty="0" err="1">
                <a:latin typeface="Times New Roman" pitchFamily="18" charset="0"/>
                <a:cs typeface="Times New Roman" pitchFamily="18" charset="0"/>
              </a:rPr>
              <a:t>simillimum</a:t>
            </a:r>
            <a:r>
              <a:rPr lang="en-US" dirty="0">
                <a:latin typeface="Times New Roman" pitchFamily="18" charset="0"/>
                <a:cs typeface="Times New Roman" pitchFamily="18" charset="0"/>
              </a:rPr>
              <a:t> regardless of color or type. Thus we may find a so-called woman's remedy, such as Sepia, distinctly indicated in a man. Some of our older teachers instructed that when a remedy was indicated out of its normal type (that is, out of the type that made the best </a:t>
            </a:r>
            <a:r>
              <a:rPr lang="en-US" dirty="0" err="1">
                <a:latin typeface="Times New Roman" pitchFamily="18" charset="0"/>
                <a:cs typeface="Times New Roman" pitchFamily="18" charset="0"/>
              </a:rPr>
              <a:t>provers</a:t>
            </a:r>
            <a:r>
              <a:rPr lang="en-US" dirty="0">
                <a:latin typeface="Times New Roman" pitchFamily="18" charset="0"/>
                <a:cs typeface="Times New Roman" pitchFamily="18" charset="0"/>
              </a:rPr>
              <a:t> of it) it was a double indication that it was needed in that particular case.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dirty="0">
                <a:latin typeface="Times New Roman" pitchFamily="18" charset="0"/>
                <a:cs typeface="Times New Roman" pitchFamily="18" charset="0"/>
              </a:rPr>
              <a:t>Prescribing on types, or temperaments, is at best a slack method of using the blessings of </a:t>
            </a:r>
            <a:r>
              <a:rPr lang="en-US" dirty="0" smtClean="0">
                <a:latin typeface="Times New Roman" pitchFamily="18" charset="0"/>
                <a:cs typeface="Times New Roman" pitchFamily="18" charset="0"/>
              </a:rPr>
              <a:t>homoeopathy.</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It is really key-note prescribing, and then not on any morbific symptoms, but on a general stature that is present from </a:t>
            </a:r>
            <a:r>
              <a:rPr lang="en-US">
                <a:latin typeface="Times New Roman" pitchFamily="18" charset="0"/>
                <a:cs typeface="Times New Roman" pitchFamily="18" charset="0"/>
              </a:rPr>
              <a:t>birth</a:t>
            </a:r>
            <a:r>
              <a:rPr lang="en-US" smtClean="0">
                <a:latin typeface="Times New Roman" pitchFamily="18" charset="0"/>
                <a:cs typeface="Times New Roman" pitchFamily="18" charset="0"/>
              </a:rPr>
              <a:t>.</a:t>
            </a:r>
          </a:p>
          <a:p>
            <a:pPr algn="just"/>
            <a:r>
              <a:rPr lang="en-US" smtClean="0">
                <a:latin typeface="Times New Roman" pitchFamily="18" charset="0"/>
                <a:cs typeface="Times New Roman" pitchFamily="18" charset="0"/>
              </a:rPr>
              <a:t> </a:t>
            </a:r>
            <a:r>
              <a:rPr lang="en-US" dirty="0">
                <a:latin typeface="Times New Roman" pitchFamily="18" charset="0"/>
                <a:cs typeface="Times New Roman" pitchFamily="18" charset="0"/>
              </a:rPr>
              <a:t>Keynotes may often give us a clue to the indicated remedy, but this clue must not be allowed to overbalance our judgment in weighing the whole symptom picture.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just"/>
            <a:r>
              <a:rPr lang="en-US" sz="3600" dirty="0">
                <a:latin typeface="Times New Roman" pitchFamily="18" charset="0"/>
                <a:cs typeface="Times New Roman" pitchFamily="18" charset="0"/>
              </a:rPr>
              <a:t>The only real evidence of disease conditions is the deviation from normal-the perversions of function as manifest in mind, body and spirit-the sum total of which provides us with a sound basis for prescription. The basis, then, in all of our procedure, is to find the totality of the morbific symptoms. If we find this, we can meet it through the </a:t>
            </a:r>
            <a:r>
              <a:rPr lang="en-US" sz="3600" i="1" dirty="0">
                <a:latin typeface="Times New Roman" pitchFamily="18" charset="0"/>
                <a:cs typeface="Times New Roman" pitchFamily="18" charset="0"/>
              </a:rPr>
              <a:t>Law of Similars</a:t>
            </a:r>
            <a:r>
              <a:rPr lang="en-US" sz="3600" dirty="0">
                <a:latin typeface="Times New Roman" pitchFamily="18" charset="0"/>
                <a:cs typeface="Times New Roman" pitchFamily="18" charset="0"/>
              </a:rPr>
              <a:t> with the single indicated potentized remedy. Then we will have cleared the patient of the morbific conditions, and will leave the personality and temperament intact and even guided into a state of heal-their attractions, less liable to invasion by morbific influences.</a:t>
            </a:r>
          </a:p>
          <a:p>
            <a:pPr>
              <a:buNone/>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dirty="0" smtClean="0">
              <a:latin typeface="Times New Roman" pitchFamily="18" charset="0"/>
              <a:cs typeface="Times New Roman" pitchFamily="18" charset="0"/>
            </a:endParaRPr>
          </a:p>
          <a:p>
            <a:pPr algn="ctr"/>
            <a:endParaRPr lang="en-US" dirty="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THANK YOU</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 </a:t>
            </a:r>
            <a:r>
              <a:rPr lang="en-US" dirty="0">
                <a:latin typeface="Times New Roman" pitchFamily="18" charset="0"/>
                <a:cs typeface="Times New Roman" pitchFamily="18" charset="0"/>
              </a:rPr>
              <a:t> In H</a:t>
            </a:r>
            <a:r>
              <a:rPr lang="en-US" dirty="0" smtClean="0">
                <a:latin typeface="Times New Roman" pitchFamily="18" charset="0"/>
                <a:cs typeface="Times New Roman" pitchFamily="18" charset="0"/>
              </a:rPr>
              <a:t>omoeopathic </a:t>
            </a:r>
            <a:r>
              <a:rPr lang="en-US" dirty="0">
                <a:latin typeface="Times New Roman" pitchFamily="18" charset="0"/>
                <a:cs typeface="Times New Roman" pitchFamily="18" charset="0"/>
              </a:rPr>
              <a:t>instruction there is frequent mention of temperaments; especially do we consider temperaments in case taking and in prescribing. Perhaps it is wise to give some consideration to a definition of temperaments, and just what weight this should have in taking the case and prescribing.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There are four classical temperaments</a:t>
            </a:r>
            <a:endParaRPr lang="en-US" dirty="0"/>
          </a:p>
        </p:txBody>
      </p:sp>
      <p:sp>
        <p:nvSpPr>
          <p:cNvPr id="3" name="Content Placeholder 2"/>
          <p:cNvSpPr>
            <a:spLocks noGrp="1"/>
          </p:cNvSpPr>
          <p:nvPr>
            <p:ph idx="1"/>
          </p:nvPr>
        </p:nvSpPr>
        <p:spPr/>
        <p:txBody>
          <a:bodyPr>
            <a:normAutofit/>
          </a:bodyPr>
          <a:lstStyle/>
          <a:p>
            <a:pPr algn="just"/>
            <a:r>
              <a:rPr lang="en-US" b="1" dirty="0" smtClean="0">
                <a:solidFill>
                  <a:srgbClr val="FF0000"/>
                </a:solidFill>
                <a:latin typeface="Times New Roman" pitchFamily="18" charset="0"/>
                <a:cs typeface="Times New Roman" pitchFamily="18" charset="0"/>
              </a:rPr>
              <a:t> NERVOUS</a:t>
            </a:r>
          </a:p>
          <a:p>
            <a:pPr algn="just">
              <a:buNone/>
            </a:pPr>
            <a:r>
              <a:rPr lang="en-US" b="1" dirty="0" smtClean="0">
                <a:solidFill>
                  <a:srgbClr val="FF0000"/>
                </a:solidFill>
                <a:latin typeface="Times New Roman" pitchFamily="18" charset="0"/>
                <a:cs typeface="Times New Roman" pitchFamily="18" charset="0"/>
              </a:rPr>
              <a:t> </a:t>
            </a:r>
          </a:p>
          <a:p>
            <a:pPr algn="just"/>
            <a:r>
              <a:rPr lang="en-US" b="1" dirty="0" smtClean="0">
                <a:solidFill>
                  <a:srgbClr val="FF0000"/>
                </a:solidFill>
                <a:latin typeface="Times New Roman" pitchFamily="18" charset="0"/>
                <a:cs typeface="Times New Roman" pitchFamily="18" charset="0"/>
              </a:rPr>
              <a:t>BILIOUS</a:t>
            </a:r>
          </a:p>
          <a:p>
            <a:pPr algn="just">
              <a:buNone/>
            </a:pPr>
            <a:endParaRPr lang="en-US" b="1" dirty="0" smtClean="0">
              <a:solidFill>
                <a:srgbClr val="FF0000"/>
              </a:solidFill>
              <a:latin typeface="Times New Roman" pitchFamily="18" charset="0"/>
              <a:cs typeface="Times New Roman" pitchFamily="18" charset="0"/>
            </a:endParaRPr>
          </a:p>
          <a:p>
            <a:pPr algn="just"/>
            <a:r>
              <a:rPr lang="en-US" b="1" dirty="0" smtClean="0">
                <a:solidFill>
                  <a:srgbClr val="FF0000"/>
                </a:solidFill>
                <a:latin typeface="Times New Roman" pitchFamily="18" charset="0"/>
                <a:cs typeface="Times New Roman" pitchFamily="18" charset="0"/>
              </a:rPr>
              <a:t>SANGUINOUS</a:t>
            </a:r>
          </a:p>
          <a:p>
            <a:pPr algn="just">
              <a:buNone/>
            </a:pPr>
            <a:endParaRPr lang="en-US" b="1" dirty="0" smtClean="0">
              <a:solidFill>
                <a:srgbClr val="FF0000"/>
              </a:solidFill>
              <a:latin typeface="Times New Roman" pitchFamily="18" charset="0"/>
              <a:cs typeface="Times New Roman" pitchFamily="18" charset="0"/>
            </a:endParaRPr>
          </a:p>
          <a:p>
            <a:pPr algn="just"/>
            <a:r>
              <a:rPr lang="en-US" b="1" dirty="0" smtClean="0">
                <a:solidFill>
                  <a:srgbClr val="FF0000"/>
                </a:solidFill>
                <a:latin typeface="Times New Roman" pitchFamily="18" charset="0"/>
                <a:cs typeface="Times New Roman" pitchFamily="18" charset="0"/>
              </a:rPr>
              <a:t>PHLEGMATIC.</a:t>
            </a:r>
          </a:p>
          <a:p>
            <a:pPr algn="just">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There are many combinations of these types, usually with one basic type predominating. Sometimes we find people who are very difficult to classify under any type, being a combination of several basic types.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he </a:t>
            </a:r>
            <a:r>
              <a:rPr lang="en-US" dirty="0">
                <a:latin typeface="Times New Roman" pitchFamily="18" charset="0"/>
                <a:cs typeface="Times New Roman" pitchFamily="18" charset="0"/>
              </a:rPr>
              <a:t>matter of temperaments implies coloring, functional tendencies of circulation, elimination, respiration, and so on, and at the same time mental and emotional tendencies in reaction to environment and circumstance. </a:t>
            </a: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The matter of temperaments is closely allied with the basic Dyscrasia.</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a:latin typeface="Times New Roman" pitchFamily="18" charset="0"/>
                <a:cs typeface="Times New Roman" pitchFamily="18" charset="0"/>
              </a:rPr>
              <a:t> It has been said that the temperaments are cast in the very beginning of the new individual, when the parent cells first unite, and that once cast, there is no deviation from </a:t>
            </a:r>
            <a:r>
              <a:rPr lang="en-US" dirty="0" smtClean="0">
                <a:latin typeface="Times New Roman" pitchFamily="18" charset="0"/>
                <a:cs typeface="Times New Roman" pitchFamily="18" charset="0"/>
              </a:rPr>
              <a:t>them.</a:t>
            </a:r>
          </a:p>
          <a:p>
            <a:pPr algn="just"/>
            <a:r>
              <a:rPr lang="en-US" dirty="0" smtClean="0">
                <a:latin typeface="Times New Roman" pitchFamily="18" charset="0"/>
                <a:cs typeface="Times New Roman" pitchFamily="18" charset="0"/>
              </a:rPr>
              <a:t> And </a:t>
            </a:r>
            <a:r>
              <a:rPr lang="en-US" dirty="0">
                <a:latin typeface="Times New Roman" pitchFamily="18" charset="0"/>
                <a:cs typeface="Times New Roman" pitchFamily="18" charset="0"/>
              </a:rPr>
              <a:t>that what is physiological cannot be influenced or changed by the action of our remedies</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Both these statements are to a considerable degree true, but perhaps it would be more definitely true if we said that the initial tendency cannot be changed, but that the homoeopathically indicated remedy, prescribed accurately in babes and children, can so modify the physiological tendencies as to prevent their unfavorable ultimates, to a considerable degree.</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58</TotalTime>
  <Words>566</Words>
  <Application>Microsoft Office PowerPoint</Application>
  <PresentationFormat>On-screen Show (4:3)</PresentationFormat>
  <Paragraphs>48</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Technic</vt:lpstr>
      <vt:lpstr>Dr. Satheesh M Nair M.D(HOM) Assistant Professor Dept. Of Organon Of Medicine Skhmc, Kulasekharam </vt:lpstr>
      <vt:lpstr>Meaning of temperament</vt:lpstr>
      <vt:lpstr>PowerPoint Presentation</vt:lpstr>
      <vt:lpstr>There are four classical temperaments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TEMPERAMENTS</dc:title>
  <dc:creator>ORGANON</dc:creator>
  <cp:lastModifiedBy>satheesh </cp:lastModifiedBy>
  <cp:revision>19</cp:revision>
  <dcterms:created xsi:type="dcterms:W3CDTF">2020-08-19T04:44:03Z</dcterms:created>
  <dcterms:modified xsi:type="dcterms:W3CDTF">2021-11-14T21:16:01Z</dcterms:modified>
</cp:coreProperties>
</file>