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6D4D4-7042-4EB0-839C-81E9161F95C5}" type="datetimeFigureOut">
              <a:rPr lang="en-GB" smtClean="0"/>
              <a:t>21/09/2019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D06D9-6069-4215-9D3C-02D80640A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1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D06D9-6069-4215-9D3C-02D80640A76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372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21-Sep-19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21-Sep-19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21-Sep-19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21-Sep-19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21-Sep-19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21-Sep-19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21-Sep-19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21-Sep-19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21-Sep-19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21-Sep-19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21-Sep-19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21-Sep-19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TETANUS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DR. </a:t>
            </a:r>
            <a:r>
              <a:rPr lang="en-IN" dirty="0" err="1" smtClean="0"/>
              <a:t>Arun</a:t>
            </a:r>
            <a:r>
              <a:rPr lang="en-IN" dirty="0" smtClean="0"/>
              <a:t> R Nair</a:t>
            </a:r>
          </a:p>
          <a:p>
            <a:r>
              <a:rPr lang="en-IN" dirty="0" smtClean="0"/>
              <a:t>SKHMC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15401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9918" y="765900"/>
            <a:ext cx="1108485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</a:p>
          <a:p>
            <a:pPr algn="just"/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Few diseases resemble tetanus in its fully developed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and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diagnosis is therefore usually clinical. </a:t>
            </a:r>
            <a:endParaRPr lang="en-I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Rarely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IN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tetani</a:t>
            </a:r>
            <a:r>
              <a:rPr lang="en-IN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isolated from wounds. </a:t>
            </a:r>
            <a:endParaRPr lang="en-I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differential diagnosis </a:t>
            </a:r>
            <a:endParaRPr lang="en-IN" sz="32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depends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dominant clinical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features and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includes dystonic reactions as a result of neuroleptic toxicity,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seizure disorders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hypocalcemic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alkalotic tetany, alcohol withdrawal, and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strychnine poisoning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6011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0271" y="174812"/>
            <a:ext cx="1137172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Clostridial</a:t>
            </a:r>
            <a:r>
              <a:rPr lang="en-IN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Myonecrosis</a:t>
            </a:r>
            <a:r>
              <a:rPr lang="en-IN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(Gas Gangrene)</a:t>
            </a:r>
          </a:p>
          <a:p>
            <a:pPr algn="just"/>
            <a:r>
              <a:rPr lang="en-IN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  <a:p>
            <a:pPr algn="just"/>
            <a:r>
              <a:rPr lang="en-IN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Clostridial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myonecrosis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 gas gangrene, can be caused by several </a:t>
            </a:r>
            <a:r>
              <a:rPr lang="en-IN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Clostridium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species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most commonly </a:t>
            </a:r>
            <a:r>
              <a:rPr lang="en-I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perfringens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trauma or tissue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injury.</a:t>
            </a:r>
          </a:p>
          <a:p>
            <a:pPr algn="just"/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Epidemiology</a:t>
            </a:r>
          </a:p>
          <a:p>
            <a:pPr algn="just"/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Gas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gangrene has historically been a complication of battlefield injuries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of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trauma in noncombat settings. </a:t>
            </a:r>
            <a:endParaRPr lang="en-I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Traumatic injuries, vehicular accidents, crush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injuries, industrial </a:t>
            </a:r>
            <a:r>
              <a:rPr lang="en-IN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accidents,gunshot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wounds, and burns. </a:t>
            </a:r>
            <a:endParaRPr lang="en-I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Postoperative complications -the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appendix, biliary tract, or intestine. </a:t>
            </a:r>
          </a:p>
        </p:txBody>
      </p:sp>
    </p:spTree>
    <p:extLst>
      <p:ext uri="{BB962C8B-B14F-4D97-AF65-F5344CB8AC3E}">
        <p14:creationId xmlns:p14="http://schemas.microsoft.com/office/powerpoint/2010/main" val="1118785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9930" y="0"/>
            <a:ext cx="1125518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Pathobiology</a:t>
            </a:r>
          </a:p>
          <a:p>
            <a:pPr algn="just"/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Clostridia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widely distributed in nature and can be cultured from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nearly all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soil samples, from environmental sites in the hospital, and from the human intestine. </a:t>
            </a:r>
            <a:endParaRPr lang="en-I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factor is a physiologic state of the wound with conditions</a:t>
            </a:r>
          </a:p>
          <a:p>
            <a:pPr algn="just"/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support germination and toxin production by toxigenic clostridia.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Particularly critical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a low oxidation-reduction potential, hypoxia,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appropriate substrates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calcium ions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perfringens elaborates at least 12 recognized toxins, most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importantly </a:t>
            </a:r>
            <a:r>
              <a:rPr lang="el-GR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α-</a:t>
            </a:r>
            <a:r>
              <a:rPr lang="en-IN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toxin and </a:t>
            </a:r>
            <a:r>
              <a:rPr lang="el-GR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θ-</a:t>
            </a:r>
            <a:r>
              <a:rPr lang="en-IN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toxin of C. perfringens type A. </a:t>
            </a:r>
            <a:r>
              <a:rPr lang="el-GR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α-</a:t>
            </a:r>
            <a:r>
              <a:rPr lang="en-IN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toxin, a </a:t>
            </a:r>
            <a:r>
              <a:rPr lang="en-IN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phospholipase C</a:t>
            </a:r>
            <a:r>
              <a:rPr lang="en-IN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l-GR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θ-</a:t>
            </a:r>
            <a:r>
              <a:rPr lang="en-IN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toxin or </a:t>
            </a:r>
            <a:r>
              <a:rPr lang="en-IN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perfringolysin</a:t>
            </a:r>
            <a:r>
              <a:rPr lang="en-IN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O, a cholesterol-dependent </a:t>
            </a:r>
            <a:r>
              <a:rPr lang="en-IN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cytolysin</a:t>
            </a:r>
            <a:r>
              <a:rPr lang="en-IN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 </a:t>
            </a:r>
            <a:r>
              <a:rPr lang="en-IN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extensive </a:t>
            </a:r>
            <a:r>
              <a:rPr lang="en-IN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cell death and disruption of microvascular perfusion that are </a:t>
            </a:r>
            <a:r>
              <a:rPr lang="en-IN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 of </a:t>
            </a:r>
            <a:r>
              <a:rPr lang="en-IN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clostridial</a:t>
            </a:r>
            <a:r>
              <a:rPr lang="en-IN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myonecrosis</a:t>
            </a:r>
            <a:r>
              <a:rPr lang="en-IN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672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0612" y="766482"/>
            <a:ext cx="1118795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manifestations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Initial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symptoms of traumatic </a:t>
            </a:r>
            <a:r>
              <a:rPr lang="en-IN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myonecrosis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usually occur 1 to 4 days after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precipitating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event, although the range is 8 hours to 3 weeks. </a:t>
            </a:r>
            <a:endParaRPr lang="en-IN" sz="3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initial symptom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pain that is often sudden and severe at the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involved skin has intense </a:t>
            </a:r>
            <a:r>
              <a:rPr lang="en-IN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edema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is initially pale before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progressing to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bronze or magenta </a:t>
            </a:r>
            <a:r>
              <a:rPr lang="en-IN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followed by the formation of bullae.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bullae contain fluid that may be clear or </a:t>
            </a:r>
            <a:r>
              <a:rPr lang="en-IN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hemorrhagic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IN" sz="3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discharge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an </a:t>
            </a:r>
            <a:r>
              <a:rPr lang="en-IN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odor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is described as “foul-sweet.”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224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6822" y="766483"/>
            <a:ext cx="1122829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15% of patients have 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bacteremia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is usually complicated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rapid 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hemolysis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a dramatic drop in the 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hematocrit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</a:t>
            </a:r>
            <a:r>
              <a:rPr lang="en-IN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maybeven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decrease to 0%. </a:t>
            </a:r>
            <a:endParaRPr lang="en-I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complications include jaundice,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hypotension, hepatic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failure, and renal failure. </a:t>
            </a:r>
            <a:endParaRPr lang="en-I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renal failure is often due to </a:t>
            </a:r>
            <a:r>
              <a:rPr lang="en-IN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hemoglobulinuria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myoglobulinuria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it may also be due to acute tubular necrosis</a:t>
            </a:r>
          </a:p>
          <a:p>
            <a:pPr algn="just"/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from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hypotension. </a:t>
            </a:r>
            <a:endParaRPr lang="en-I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Despite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severity of the illness, the patient’s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mental status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usually remarkably good until very late in the disease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968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0612" y="228601"/>
            <a:ext cx="11201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Uterine gas gangrene,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was once common after septic abortions,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now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rare but may complicate normal delivery, amniocentesis,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caesarean section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 abortion. The onset is usually sudden, with fever,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tachycardia, hypotension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renal failure, and jaundice. Radiography may show gas in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uterine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wall. The urine is often “port wine” in 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a result of 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hemoglobulinuria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50000"/>
              </a:lnSpc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there is often jaundice because of massive intravascular 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hemolysis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18384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3718" y="457200"/>
            <a:ext cx="11358282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</a:p>
          <a:p>
            <a:pPr algn="just"/>
            <a:r>
              <a:rPr lang="en-IN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diagnosis of gas gangrene is usually based on a constellation of </a:t>
            </a:r>
            <a:r>
              <a:rPr lang="en-IN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 clinical </a:t>
            </a:r>
            <a:r>
              <a:rPr lang="en-IN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features, including </a:t>
            </a:r>
            <a:r>
              <a:rPr lang="en-IN" sz="31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myonecrosis</a:t>
            </a:r>
            <a:r>
              <a:rPr lang="en-IN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shock, and renal failure. </a:t>
            </a:r>
            <a:r>
              <a:rPr lang="en-IN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patient </a:t>
            </a:r>
            <a:r>
              <a:rPr lang="en-IN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typically complains of severe pain. Early recognition is </a:t>
            </a:r>
            <a:r>
              <a:rPr lang="en-IN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 because </a:t>
            </a:r>
            <a:r>
              <a:rPr lang="en-IN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early institution of treatment may strongly influence the prognosis.</a:t>
            </a:r>
          </a:p>
          <a:p>
            <a:pPr algn="just"/>
            <a:r>
              <a:rPr lang="en-IN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diagnosis is established by examination of skin and muscle, which </a:t>
            </a:r>
            <a:r>
              <a:rPr lang="en-IN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shows putrid </a:t>
            </a:r>
            <a:r>
              <a:rPr lang="en-IN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discharge, characteristic bullae, </a:t>
            </a:r>
            <a:r>
              <a:rPr lang="en-IN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IN" sz="31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crepitations</a:t>
            </a:r>
            <a:r>
              <a:rPr lang="en-IN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Gram </a:t>
            </a:r>
            <a:r>
              <a:rPr lang="en-IN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stain </a:t>
            </a:r>
            <a:r>
              <a:rPr lang="en-IN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demonstrates abundant </a:t>
            </a:r>
            <a:r>
              <a:rPr lang="en-IN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gram-positive bacilli and no inflammatory cells. </a:t>
            </a:r>
            <a:r>
              <a:rPr lang="en-IN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Histopathologic examination </a:t>
            </a:r>
            <a:r>
              <a:rPr lang="en-IN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lesion shows </a:t>
            </a:r>
            <a:r>
              <a:rPr lang="en-IN" sz="31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myonecrosis</a:t>
            </a:r>
            <a:r>
              <a:rPr lang="en-IN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without </a:t>
            </a:r>
            <a:r>
              <a:rPr lang="en-IN" sz="31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polymorphonuclear</a:t>
            </a:r>
            <a:r>
              <a:rPr lang="en-IN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leukocytes, Gas </a:t>
            </a:r>
            <a:r>
              <a:rPr lang="en-IN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present in the tissue and may be detected by physical </a:t>
            </a:r>
            <a:r>
              <a:rPr lang="en-IN" sz="31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examination,radiography</a:t>
            </a:r>
            <a:r>
              <a:rPr lang="en-IN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or other imaging methods.</a:t>
            </a:r>
            <a:endParaRPr lang="en-IN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620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6483" y="699248"/>
            <a:ext cx="1125518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  <a:p>
            <a:pPr algn="just"/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Tetanus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neurologic syndrome characterized by generalized rigidity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convulsive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spasm of skeletal muscles caused by a neurotoxin elaborated at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site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injury by </a:t>
            </a:r>
            <a:r>
              <a:rPr lang="en-I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Clostridium </a:t>
            </a:r>
            <a:r>
              <a:rPr lang="en-IN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tetani</a:t>
            </a:r>
            <a:r>
              <a:rPr lang="en-I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IN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3200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3200" i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Pathogen</a:t>
            </a:r>
          </a:p>
          <a:p>
            <a:pPr algn="just"/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tetani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an anaerobic, gram-positive, slender, motile bacillus. When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IN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sporulates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terminal spore gives the organism a characteristic “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drumstick” or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“tennis racket” shape. The vegetative form produces </a:t>
            </a:r>
            <a:r>
              <a:rPr lang="en-IN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tetanospasmin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IN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neurotoxin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45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6824" y="658907"/>
            <a:ext cx="113851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EPIDEMIOLOGY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IN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tetani</a:t>
            </a:r>
            <a:r>
              <a:rPr lang="en-I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found in 2 to 23% of soil samples, with the highest yield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manure-treated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soil. </a:t>
            </a:r>
            <a:endParaRPr lang="en-I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organism can also be found in stool from a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variety of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domestic and farm animals and poultry. </a:t>
            </a:r>
            <a:endParaRPr lang="en-I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common in warm climates and in highly cultivated rural areas. 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greatest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 occurs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resource-limited countries because of high numbers of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unimmunized mothers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unhygienic practices.</a:t>
            </a:r>
          </a:p>
        </p:txBody>
      </p:sp>
    </p:spTree>
    <p:extLst>
      <p:ext uri="{BB962C8B-B14F-4D97-AF65-F5344CB8AC3E}">
        <p14:creationId xmlns:p14="http://schemas.microsoft.com/office/powerpoint/2010/main" val="161303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0953" y="161366"/>
            <a:ext cx="11291047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PATHOBIOLOGY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Tetanospasmin, also known as tetanus neurotoxin or </a:t>
            </a:r>
            <a:r>
              <a:rPr lang="en-IN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TeNT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2.5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ng/kg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lethal human dose. </a:t>
            </a:r>
            <a:endParaRPr lang="en-I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tetanus usually results from entry of the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organism into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wound and low oxygen conditions that allow spore germination</a:t>
            </a:r>
          </a:p>
          <a:p>
            <a:pPr algn="just"/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survival of the vegetative organism to produce toxin. </a:t>
            </a:r>
            <a:endParaRPr lang="en-I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Entry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usually through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traumatic or surgical wound, drug injection site, burn, skin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ulcer, or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infected umbilical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cord.</a:t>
            </a:r>
          </a:p>
          <a:p>
            <a:pPr marL="457200" lvl="0" indent="-457200" algn="just">
              <a:buFont typeface="Wingdings" panose="05000000000000000000" pitchFamily="2" charset="2"/>
              <a:buChar char="§"/>
            </a:pP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Tetanospasmin acts on both the </a:t>
            </a:r>
            <a:r>
              <a:rPr lang="el-GR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l-GR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motor systems at synapses, resulting in disinhibition. </a:t>
            </a:r>
            <a:endParaRPr lang="en-I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Tetanospasmin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binds the peripheral nerve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terminals and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then carried intra-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axonally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within membrane-bound vesicles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spinal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neurons at a transport rate of approximately 75 to 250 mm/day. </a:t>
            </a:r>
            <a:endParaRPr lang="en-I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298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2694" y="176859"/>
            <a:ext cx="1147930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§"/>
            </a:pP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light chain passes to the presynaptic terminals, where it blocks the release of neurotransmitters in inhibitory afferent motor neurons. </a:t>
            </a:r>
          </a:p>
          <a:p>
            <a:pPr marL="457200" lvl="0" indent="-457200" algn="just">
              <a:buFont typeface="Wingdings" panose="05000000000000000000" pitchFamily="2" charset="2"/>
              <a:buChar char="§"/>
            </a:pP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Loss of the inhibitory influence results in sustained muscle contraction. </a:t>
            </a:r>
          </a:p>
          <a:p>
            <a:pPr marL="457200" lvl="0" indent="-457200" algn="just">
              <a:buFont typeface="Wingdings" panose="05000000000000000000" pitchFamily="2" charset="2"/>
              <a:buChar char="§"/>
            </a:pP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Binding of the toxin is irreversible, so recovery requires the generation of new axon terminals</a:t>
            </a:r>
            <a:r>
              <a:rPr lang="en-I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0" indent="-457200" algn="just">
              <a:buFont typeface="Wingdings" panose="05000000000000000000" pitchFamily="2" charset="2"/>
              <a:buChar char="§"/>
            </a:pPr>
            <a:r>
              <a:rPr lang="en-I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 produces </a:t>
            </a:r>
            <a:r>
              <a:rPr lang="en-I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neuromuscular blockade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skeletal muscle spasm and acts </a:t>
            </a:r>
            <a:r>
              <a:rPr lang="en-I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sympathetic nervous system. </a:t>
            </a:r>
            <a:endParaRPr lang="en-IN" sz="3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§"/>
            </a:pPr>
            <a:r>
              <a:rPr lang="en-I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result is </a:t>
            </a:r>
            <a:r>
              <a:rPr lang="en-I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marked flexor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muscle spasm and autonomic dysfunction.</a:t>
            </a:r>
          </a:p>
        </p:txBody>
      </p:sp>
    </p:spTree>
    <p:extLst>
      <p:ext uri="{BB962C8B-B14F-4D97-AF65-F5344CB8AC3E}">
        <p14:creationId xmlns:p14="http://schemas.microsoft.com/office/powerpoint/2010/main" val="3529771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0271" y="579358"/>
            <a:ext cx="11371729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MANIFESTATIONS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usual incubation period is 3 to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 days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(mean, 8 days), depending largely on the distance between the site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injury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central nervous system. </a:t>
            </a:r>
            <a:endParaRPr lang="en-I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 incubation period is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associated with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severe symptoms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Forms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tetanus include generalized, local, cephalic, and neonatal. Generalized tetanus is characterized by a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persistent tonic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spasm with brief exacerbations. </a:t>
            </a:r>
            <a:endParaRPr lang="en-I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neck and jaw are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almost always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involved. </a:t>
            </a:r>
            <a:endParaRPr lang="en-I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Trismus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(lockjaw) is the initial complaint in 75% of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cases, so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patient is often initially seen by a dentist or oral surgeon. </a:t>
            </a:r>
            <a:endParaRPr lang="en-I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20685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3376" y="204399"/>
            <a:ext cx="1139862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early features include irritability, restlessness, diaphoresis, and dysphagia with hydrophobia and drooling. </a:t>
            </a:r>
            <a:endParaRPr lang="en-IN" sz="3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en-I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Persistent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spasm of the back musculature may cause </a:t>
            </a:r>
            <a:r>
              <a:rPr lang="en-IN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opisthotonos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early manifestations reflect involvement of </a:t>
            </a:r>
            <a:r>
              <a:rPr lang="en-I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paraspinous</a:t>
            </a:r>
            <a:r>
              <a:rPr lang="en-I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muscles. </a:t>
            </a:r>
            <a:endParaRPr lang="en-IN" sz="3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en-I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progression, all muscles contract, with </a:t>
            </a:r>
            <a:r>
              <a:rPr lang="en-I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stronger muscles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overtaking weaker muscles. </a:t>
            </a:r>
            <a:endParaRPr lang="en-IN" sz="3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en-I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Noise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tactile stimuli may </a:t>
            </a:r>
            <a:r>
              <a:rPr lang="en-I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precipitate spasms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generalized convulsions. </a:t>
            </a:r>
            <a:endParaRPr lang="en-IN" sz="3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en-I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Involvement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autonomic </a:t>
            </a:r>
            <a:r>
              <a:rPr lang="en-I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nervous system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result in severe arrhythmias, blood pressure oscillation, </a:t>
            </a:r>
            <a:r>
              <a:rPr lang="en-I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profound diaphoresis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hyperthermia, rhabdomyolysis, laryngeal spasm, and </a:t>
            </a:r>
            <a:r>
              <a:rPr lang="en-I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urinary retention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IN" sz="3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172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3718" y="597891"/>
            <a:ext cx="1135828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most cases, the patient remains lucid and afebrile. </a:t>
            </a: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condition may continue for 3 to 4 weeks, despite antitoxin therapy, because of the time required for intra-axonal toxin transport. </a:t>
            </a: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Complications include fractures from sustained contractions, pulmonary emboli, bacterial infections, and dehydration</a:t>
            </a:r>
            <a:r>
              <a:rPr lang="en-I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IN" sz="900" dirty="0" smtClean="0">
                <a:solidFill>
                  <a:srgbClr val="000000"/>
                </a:solidFill>
                <a:latin typeface="ArnoPro-Regular"/>
              </a:rPr>
              <a:t>.</a:t>
            </a: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Death results from aspiration, hypoxia, respiratory </a:t>
            </a:r>
            <a:r>
              <a:rPr lang="en-I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failure, cardiac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arrest or exhaustion. </a:t>
            </a:r>
            <a:endParaRPr lang="en-IN" sz="3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en-I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Mild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cases with rigidity </a:t>
            </a:r>
            <a:r>
              <a:rPr lang="en-I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 recover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IN" sz="3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en-I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Poor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prognostic indicators include short </a:t>
            </a:r>
            <a:r>
              <a:rPr lang="en-I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incubation period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short onset time and extremes of age.</a:t>
            </a:r>
          </a:p>
        </p:txBody>
      </p:sp>
    </p:spTree>
    <p:extLst>
      <p:ext uri="{BB962C8B-B14F-4D97-AF65-F5344CB8AC3E}">
        <p14:creationId xmlns:p14="http://schemas.microsoft.com/office/powerpoint/2010/main" val="3546887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0271" y="134470"/>
            <a:ext cx="1137172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Localized tetanus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milder form of the disease.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Pain and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stiffness are confined to the site of the wound,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increased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tone in the surrounding muscles. Recovery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 occurs.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en-IN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Cephalic tetanus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uncommon but invariably fatal.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usually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occurs when the portal of entry of </a:t>
            </a:r>
            <a:r>
              <a:rPr lang="en-IN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IN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tetani</a:t>
            </a:r>
            <a:r>
              <a:rPr lang="en-IN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middle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ear. Cranial nerve abnormalities, particularly of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seventh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nerve, are usual. Generalized tetanus may or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not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en-IN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Neonatal tetanus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usually due to infection of the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umbilical stump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Failure to thrive, poor sucking, grimacing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irritability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followed by the rapid development of </a:t>
            </a:r>
            <a:r>
              <a:rPr lang="en-IN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intenserigidity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spasms. Mortality approaches 100%. 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47554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75</TotalTime>
  <Words>1302</Words>
  <Application>Microsoft Office PowerPoint</Application>
  <PresentationFormat>Widescreen</PresentationFormat>
  <Paragraphs>85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ArnoPro-Regular</vt:lpstr>
      <vt:lpstr>Calibri</vt:lpstr>
      <vt:lpstr>Franklin Gothic Book</vt:lpstr>
      <vt:lpstr>Times New Roman</vt:lpstr>
      <vt:lpstr>Wingdings</vt:lpstr>
      <vt:lpstr>Crop</vt:lpstr>
      <vt:lpstr>TETANUS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TETANUS</dc:title>
  <dc:creator>Dr. ARUN R NAIR</dc:creator>
  <cp:lastModifiedBy>Dr. ARUN R NAIR</cp:lastModifiedBy>
  <cp:revision>8</cp:revision>
  <dcterms:created xsi:type="dcterms:W3CDTF">2019-03-08T00:19:05Z</dcterms:created>
  <dcterms:modified xsi:type="dcterms:W3CDTF">2019-09-21T10:24:13Z</dcterms:modified>
</cp:coreProperties>
</file>