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30-10-2020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9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30-10-2020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148955" y="268350"/>
            <a:ext cx="718185" cy="1645920"/>
          </a:xfrm>
          <a:custGeom>
            <a:avLst/>
            <a:gdLst/>
            <a:ahLst/>
            <a:cxnLst/>
            <a:rect l="l" t="t" r="r" b="b"/>
            <a:pathLst>
              <a:path w="718184" h="1645920">
                <a:moveTo>
                  <a:pt x="0" y="1645920"/>
                </a:moveTo>
                <a:lnTo>
                  <a:pt x="718070" y="1645920"/>
                </a:lnTo>
                <a:lnTo>
                  <a:pt x="718070" y="0"/>
                </a:lnTo>
                <a:lnTo>
                  <a:pt x="0" y="0"/>
                </a:lnTo>
                <a:lnTo>
                  <a:pt x="0" y="164592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9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30-10-2020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9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30-10-2020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30-10-2020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212076" y="268350"/>
            <a:ext cx="1645920" cy="1645920"/>
          </a:xfrm>
          <a:custGeom>
            <a:avLst/>
            <a:gdLst/>
            <a:ahLst/>
            <a:cxnLst/>
            <a:rect l="l" t="t" r="r" b="b"/>
            <a:pathLst>
              <a:path w="1645920" h="1645920">
                <a:moveTo>
                  <a:pt x="0" y="1645920"/>
                </a:moveTo>
                <a:lnTo>
                  <a:pt x="1645920" y="1645920"/>
                </a:lnTo>
                <a:lnTo>
                  <a:pt x="1645920" y="0"/>
                </a:lnTo>
                <a:lnTo>
                  <a:pt x="0" y="0"/>
                </a:lnTo>
                <a:lnTo>
                  <a:pt x="0" y="164592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1435353"/>
            <a:ext cx="2284095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99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2001333"/>
            <a:ext cx="5259705" cy="1458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30-10-2020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86938" y="268350"/>
            <a:ext cx="5669280" cy="2170050"/>
          </a:xfrm>
          <a:custGeom>
            <a:avLst/>
            <a:gdLst/>
            <a:ahLst/>
            <a:cxnLst/>
            <a:rect l="l" t="t" r="r" b="b"/>
            <a:pathLst>
              <a:path w="5669280" h="3900804">
                <a:moveTo>
                  <a:pt x="0" y="3900297"/>
                </a:moveTo>
                <a:lnTo>
                  <a:pt x="5669279" y="3900297"/>
                </a:lnTo>
                <a:lnTo>
                  <a:pt x="5669279" y="0"/>
                </a:lnTo>
                <a:lnTo>
                  <a:pt x="0" y="0"/>
                </a:lnTo>
                <a:lnTo>
                  <a:pt x="0" y="3900297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8935" y="268350"/>
            <a:ext cx="182880" cy="3886835"/>
          </a:xfrm>
          <a:custGeom>
            <a:avLst/>
            <a:gdLst/>
            <a:ahLst/>
            <a:cxnLst/>
            <a:rect l="l" t="t" r="r" b="b"/>
            <a:pathLst>
              <a:path w="182879" h="3886835">
                <a:moveTo>
                  <a:pt x="0" y="3886835"/>
                </a:moveTo>
                <a:lnTo>
                  <a:pt x="182880" y="3886835"/>
                </a:lnTo>
                <a:lnTo>
                  <a:pt x="182880" y="0"/>
                </a:lnTo>
                <a:lnTo>
                  <a:pt x="0" y="0"/>
                </a:lnTo>
                <a:lnTo>
                  <a:pt x="0" y="3886835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0" y="2743200"/>
            <a:ext cx="4457700" cy="581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33600" y="228600"/>
            <a:ext cx="6781800" cy="2209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3657600" y="4724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Dr. R.S.G.SOWMYA, </a:t>
            </a:r>
            <a:br>
              <a:rPr lang="en-US" dirty="0" smtClean="0"/>
            </a:br>
            <a:r>
              <a:rPr lang="en-US" dirty="0" smtClean="0"/>
              <a:t>Assistant Professor</a:t>
            </a:r>
            <a:br>
              <a:rPr lang="en-US" dirty="0" smtClean="0"/>
            </a:br>
            <a:r>
              <a:rPr lang="en-US" dirty="0" smtClean="0"/>
              <a:t>Dept of Pathology, </a:t>
            </a:r>
            <a:r>
              <a:rPr lang="en-US" sz="1600" dirty="0" smtClean="0"/>
              <a:t>SKHMC</a:t>
            </a:r>
            <a:r>
              <a:rPr lang="en-US" dirty="0" smtClean="0"/>
              <a:t>, </a:t>
            </a:r>
            <a:r>
              <a:rPr lang="en-US" dirty="0" err="1" smtClean="0"/>
              <a:t>kulasekharam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48955" y="268350"/>
            <a:ext cx="718185" cy="567055"/>
          </a:xfrm>
          <a:custGeom>
            <a:avLst/>
            <a:gdLst/>
            <a:ahLst/>
            <a:cxnLst/>
            <a:rect l="l" t="t" r="r" b="b"/>
            <a:pathLst>
              <a:path w="718184" h="567055">
                <a:moveTo>
                  <a:pt x="0" y="566927"/>
                </a:moveTo>
                <a:lnTo>
                  <a:pt x="718070" y="566927"/>
                </a:lnTo>
                <a:lnTo>
                  <a:pt x="718070" y="0"/>
                </a:lnTo>
                <a:lnTo>
                  <a:pt x="0" y="0"/>
                </a:lnTo>
                <a:lnTo>
                  <a:pt x="0" y="566927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65510" y="1905000"/>
            <a:ext cx="6912651" cy="45225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7996" y="859819"/>
            <a:ext cx="6170820" cy="4004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686765"/>
            <a:ext cx="61766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FF0000"/>
                </a:solidFill>
              </a:rPr>
              <a:t>CLINICAL</a:t>
            </a:r>
            <a:r>
              <a:rPr sz="4000" spc="-240" dirty="0">
                <a:solidFill>
                  <a:srgbClr val="FF0000"/>
                </a:solidFill>
              </a:rPr>
              <a:t> </a:t>
            </a:r>
            <a:r>
              <a:rPr sz="4000" spc="-70" dirty="0">
                <a:solidFill>
                  <a:srgbClr val="FF0000"/>
                </a:solidFill>
              </a:rPr>
              <a:t>PRESENTATION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535940" y="1699005"/>
            <a:ext cx="5582920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Shortage of red blood </a:t>
            </a:r>
            <a:r>
              <a:rPr sz="2400" spc="5" dirty="0">
                <a:solidFill>
                  <a:srgbClr val="333333"/>
                </a:solidFill>
                <a:latin typeface="Times New Roman"/>
                <a:cs typeface="Times New Roman"/>
              </a:rPr>
              <a:t>cells-</a:t>
            </a:r>
            <a:r>
              <a:rPr sz="2400" spc="-2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Anemia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Pale</a:t>
            </a:r>
            <a:r>
              <a:rPr sz="24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skin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30" dirty="0">
                <a:solidFill>
                  <a:srgbClr val="333333"/>
                </a:solidFill>
                <a:latin typeface="Times New Roman"/>
                <a:cs typeface="Times New Roman"/>
              </a:rPr>
              <a:t>Weakness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Fatigue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805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  <a:tab pos="3589654" algn="l"/>
              </a:tabLst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Enlarged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liver</a:t>
            </a:r>
            <a:r>
              <a:rPr sz="2400" spc="-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spleen-	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hepatosplenome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06165" y="4122969"/>
            <a:ext cx="525780" cy="337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20"/>
              </a:lnSpc>
            </a:pP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ga</a:t>
            </a:r>
            <a:r>
              <a:rPr sz="2400" spc="5" dirty="0">
                <a:solidFill>
                  <a:srgbClr val="333333"/>
                </a:solidFill>
                <a:latin typeface="Times New Roman"/>
                <a:cs typeface="Times New Roman"/>
              </a:rPr>
              <a:t>l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2875" y="5408676"/>
            <a:ext cx="3270504" cy="12984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80176" y="2703574"/>
            <a:ext cx="2631948" cy="41178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72200" y="2895600"/>
            <a:ext cx="2247900" cy="3733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074165"/>
            <a:ext cx="7828915" cy="432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Heart</a:t>
            </a:r>
            <a:r>
              <a:rPr sz="2400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defects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Abnormalities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of the urinary system or</a:t>
            </a:r>
            <a:r>
              <a:rPr sz="2400" spc="-10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genitalia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Hb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Bart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syndrome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can cause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complications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in pregnancy</a:t>
            </a:r>
            <a:r>
              <a:rPr sz="2400" spc="-8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such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as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High blood</a:t>
            </a:r>
            <a:r>
              <a:rPr sz="24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pressure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805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Premature</a:t>
            </a:r>
            <a:r>
              <a:rPr sz="2400" spc="-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delivery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Abnormal</a:t>
            </a:r>
            <a:r>
              <a:rPr sz="24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bleeding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Jaundice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7200"/>
            <a:ext cx="5321935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/>
              <a:t>Treatment </a:t>
            </a:r>
            <a:r>
              <a:rPr sz="3200" dirty="0"/>
              <a:t>of Alpha</a:t>
            </a:r>
            <a:r>
              <a:rPr sz="3200" spc="-355" dirty="0"/>
              <a:t> </a:t>
            </a:r>
            <a:r>
              <a:rPr sz="3200" dirty="0"/>
              <a:t>Thalassemia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752600"/>
            <a:ext cx="7922260" cy="50520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2510"/>
              </a:lnSpc>
              <a:spcBef>
                <a:spcPts val="95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Treatment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for thalassemia often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involves</a:t>
            </a:r>
            <a:r>
              <a:rPr sz="2000" spc="6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regular</a:t>
            </a:r>
            <a:endParaRPr sz="2000">
              <a:latin typeface="Times New Roman"/>
              <a:cs typeface="Times New Roman"/>
            </a:endParaRPr>
          </a:p>
          <a:p>
            <a:pPr marL="241300">
              <a:lnSpc>
                <a:spcPts val="2510"/>
              </a:lnSpc>
            </a:pP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blood transfusions and folate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supplements.</a:t>
            </a:r>
            <a:endParaRPr sz="20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380"/>
              </a:lnSpc>
              <a:spcBef>
                <a:spcPts val="1835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If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you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receive blood transfusions,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you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should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not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take  iron supplements. Doing so can cause a high amount  of iron to build up in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 </a:t>
            </a:r>
            <a:r>
              <a:rPr sz="2000" spc="-25" dirty="0">
                <a:solidFill>
                  <a:srgbClr val="333333"/>
                </a:solidFill>
                <a:latin typeface="Times New Roman"/>
                <a:cs typeface="Times New Roman"/>
              </a:rPr>
              <a:t>body,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which can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be</a:t>
            </a:r>
            <a:r>
              <a:rPr sz="2000" spc="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harmful.</a:t>
            </a:r>
            <a:endParaRPr sz="2000">
              <a:latin typeface="Times New Roman"/>
              <a:cs typeface="Times New Roman"/>
            </a:endParaRPr>
          </a:p>
          <a:p>
            <a:pPr marL="241300" marR="11430" indent="-228600">
              <a:lnSpc>
                <a:spcPts val="2380"/>
              </a:lnSpc>
              <a:spcBef>
                <a:spcPts val="1789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Persons who receive significant numbers of blood  transfusions need a treatment called chelation therapy  to remove excess iron from the</a:t>
            </a:r>
            <a:r>
              <a:rPr sz="20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333333"/>
                </a:solidFill>
                <a:latin typeface="Times New Roman"/>
                <a:cs typeface="Times New Roman"/>
              </a:rPr>
              <a:t>body.</a:t>
            </a:r>
            <a:endParaRPr sz="2000">
              <a:latin typeface="Times New Roman"/>
              <a:cs typeface="Times New Roman"/>
            </a:endParaRPr>
          </a:p>
          <a:p>
            <a:pPr marL="241300" marR="74295" indent="-228600">
              <a:lnSpc>
                <a:spcPts val="2380"/>
              </a:lnSpc>
              <a:spcBef>
                <a:spcPts val="1789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Bone 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marrow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transplant 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may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help treat the disease in  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some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patients, especially</a:t>
            </a:r>
            <a:r>
              <a:rPr sz="2000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children.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85800"/>
            <a:ext cx="632206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Surgical</a:t>
            </a:r>
            <a:r>
              <a:rPr spc="-140" dirty="0"/>
              <a:t> </a:t>
            </a:r>
            <a:r>
              <a:rPr spc="-20" dirty="0"/>
              <a:t>Treatment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188286"/>
            <a:ext cx="8303260" cy="3708708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469900" marR="742315" indent="-228600">
              <a:lnSpc>
                <a:spcPts val="3020"/>
              </a:lnSpc>
              <a:spcBef>
                <a:spcPts val="480"/>
              </a:spcBef>
              <a:buClr>
                <a:srgbClr val="4D0000"/>
              </a:buClr>
              <a:buFont typeface="Wingdings 2"/>
              <a:buChar char=""/>
              <a:tabLst>
                <a:tab pos="469900" algn="l"/>
              </a:tabLst>
            </a:pPr>
            <a:r>
              <a:rPr sz="2800" dirty="0">
                <a:solidFill>
                  <a:srgbClr val="333333"/>
                </a:solidFill>
                <a:latin typeface="Times New Roman"/>
                <a:cs typeface="Times New Roman"/>
              </a:rPr>
              <a:t>Perform </a:t>
            </a:r>
            <a:r>
              <a:rPr sz="2800" spc="-5" dirty="0">
                <a:solidFill>
                  <a:srgbClr val="333333"/>
                </a:solidFill>
                <a:latin typeface="Times New Roman"/>
                <a:cs typeface="Times New Roman"/>
              </a:rPr>
              <a:t>splenectomy if</a:t>
            </a:r>
            <a:r>
              <a:rPr sz="2800" spc="-8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333333"/>
                </a:solidFill>
                <a:latin typeface="Times New Roman"/>
                <a:cs typeface="Times New Roman"/>
              </a:rPr>
              <a:t>transfusion  </a:t>
            </a:r>
            <a:r>
              <a:rPr sz="2800" spc="-5" dirty="0">
                <a:solidFill>
                  <a:srgbClr val="333333"/>
                </a:solidFill>
                <a:latin typeface="Times New Roman"/>
                <a:cs typeface="Times New Roman"/>
              </a:rPr>
              <a:t>requirements </a:t>
            </a:r>
            <a:r>
              <a:rPr sz="2800" spc="-10" dirty="0">
                <a:solidFill>
                  <a:srgbClr val="333333"/>
                </a:solidFill>
                <a:latin typeface="Times New Roman"/>
                <a:cs typeface="Times New Roman"/>
              </a:rPr>
              <a:t>are</a:t>
            </a:r>
            <a:r>
              <a:rPr sz="2800" spc="-5" dirty="0">
                <a:solidFill>
                  <a:srgbClr val="333333"/>
                </a:solidFill>
                <a:latin typeface="Times New Roman"/>
                <a:cs typeface="Times New Roman"/>
              </a:rPr>
              <a:t> increasing.</a:t>
            </a:r>
            <a:endParaRPr sz="2800">
              <a:latin typeface="Times New Roman"/>
              <a:cs typeface="Times New Roman"/>
            </a:endParaRPr>
          </a:p>
          <a:p>
            <a:pPr marL="469900" marR="252095" indent="-228600">
              <a:lnSpc>
                <a:spcPct val="90000"/>
              </a:lnSpc>
              <a:spcBef>
                <a:spcPts val="560"/>
              </a:spcBef>
              <a:buClr>
                <a:srgbClr val="4D0000"/>
              </a:buClr>
              <a:buFont typeface="Wingdings 2"/>
              <a:buChar char=""/>
              <a:tabLst>
                <a:tab pos="469900" algn="l"/>
              </a:tabLst>
            </a:pPr>
            <a:r>
              <a:rPr sz="2800" spc="-10" dirty="0">
                <a:solidFill>
                  <a:srgbClr val="333333"/>
                </a:solidFill>
                <a:latin typeface="Times New Roman"/>
                <a:cs typeface="Times New Roman"/>
              </a:rPr>
              <a:t>Surgical </a:t>
            </a:r>
            <a:r>
              <a:rPr sz="2800" spc="-5" dirty="0">
                <a:solidFill>
                  <a:srgbClr val="333333"/>
                </a:solidFill>
                <a:latin typeface="Times New Roman"/>
                <a:cs typeface="Times New Roman"/>
              </a:rPr>
              <a:t>or </a:t>
            </a:r>
            <a:r>
              <a:rPr sz="2800" dirty="0">
                <a:solidFill>
                  <a:srgbClr val="333333"/>
                </a:solidFill>
                <a:latin typeface="Times New Roman"/>
                <a:cs typeface="Times New Roman"/>
              </a:rPr>
              <a:t>orthodontic </a:t>
            </a:r>
            <a:r>
              <a:rPr sz="2800" spc="-5" dirty="0">
                <a:solidFill>
                  <a:srgbClr val="333333"/>
                </a:solidFill>
                <a:latin typeface="Times New Roman"/>
                <a:cs typeface="Times New Roman"/>
              </a:rPr>
              <a:t>correction</a:t>
            </a:r>
            <a:r>
              <a:rPr sz="2800" spc="-9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333333"/>
                </a:solidFill>
                <a:latin typeface="Times New Roman"/>
                <a:cs typeface="Times New Roman"/>
              </a:rPr>
              <a:t>may  </a:t>
            </a:r>
            <a:r>
              <a:rPr sz="2800" spc="-5" dirty="0">
                <a:solidFill>
                  <a:srgbClr val="333333"/>
                </a:solidFill>
                <a:latin typeface="Times New Roman"/>
                <a:cs typeface="Times New Roman"/>
              </a:rPr>
              <a:t>be necessary to correct skeletal  deformities of </a:t>
            </a:r>
            <a:r>
              <a:rPr sz="2800" dirty="0">
                <a:solidFill>
                  <a:srgbClr val="333333"/>
                </a:solidFill>
                <a:latin typeface="Times New Roman"/>
                <a:cs typeface="Times New Roman"/>
              </a:rPr>
              <a:t>the skull </a:t>
            </a:r>
            <a:r>
              <a:rPr sz="2800" spc="-5" dirty="0">
                <a:solidFill>
                  <a:srgbClr val="333333"/>
                </a:solidFill>
                <a:latin typeface="Times New Roman"/>
                <a:cs typeface="Times New Roman"/>
              </a:rPr>
              <a:t>and maxilla  caused by </a:t>
            </a:r>
            <a:r>
              <a:rPr sz="2800" dirty="0">
                <a:solidFill>
                  <a:srgbClr val="333333"/>
                </a:solidFill>
                <a:latin typeface="Times New Roman"/>
                <a:cs typeface="Times New Roman"/>
              </a:rPr>
              <a:t>erythroid</a:t>
            </a:r>
            <a:r>
              <a:rPr sz="28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33333"/>
                </a:solidFill>
                <a:latin typeface="Times New Roman"/>
                <a:cs typeface="Times New Roman"/>
              </a:rPr>
              <a:t>hyperplasia.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981200"/>
            <a:ext cx="9135379" cy="281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48955" y="268350"/>
            <a:ext cx="718185" cy="567055"/>
          </a:xfrm>
          <a:custGeom>
            <a:avLst/>
            <a:gdLst/>
            <a:ahLst/>
            <a:cxnLst/>
            <a:rect l="l" t="t" r="r" b="b"/>
            <a:pathLst>
              <a:path w="718184" h="567055">
                <a:moveTo>
                  <a:pt x="0" y="566927"/>
                </a:moveTo>
                <a:lnTo>
                  <a:pt x="718070" y="566927"/>
                </a:lnTo>
                <a:lnTo>
                  <a:pt x="718070" y="0"/>
                </a:lnTo>
                <a:lnTo>
                  <a:pt x="0" y="0"/>
                </a:lnTo>
                <a:lnTo>
                  <a:pt x="0" y="566927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74977" y="699262"/>
            <a:ext cx="39751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Beta</a:t>
            </a:r>
            <a:r>
              <a:rPr sz="4400" spc="-160" dirty="0"/>
              <a:t> </a:t>
            </a:r>
            <a:r>
              <a:rPr sz="4400" dirty="0"/>
              <a:t>Thalassemia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78739" y="2217241"/>
            <a:ext cx="4573905" cy="2677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400" spc="-15" dirty="0">
                <a:solidFill>
                  <a:srgbClr val="333333"/>
                </a:solidFill>
                <a:latin typeface="Times New Roman"/>
                <a:cs typeface="Times New Roman"/>
              </a:rPr>
              <a:t>Specifically,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it is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characterized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by</a:t>
            </a:r>
            <a:r>
              <a:rPr sz="2400" spc="-8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a  genetic deficiency in the synthesis  of beta- globin</a:t>
            </a:r>
            <a:r>
              <a:rPr sz="2400" spc="-7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chains.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990000"/>
              </a:buClr>
              <a:buFont typeface="Wingdings 2"/>
              <a:buChar char=""/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990000"/>
              </a:buClr>
              <a:buFont typeface="Wingdings 2"/>
              <a:buChar char=""/>
            </a:pPr>
            <a:endParaRPr sz="3000">
              <a:latin typeface="Times New Roman"/>
              <a:cs typeface="Times New Roman"/>
            </a:endParaRPr>
          </a:p>
          <a:p>
            <a:pPr marL="241300" marR="969644" indent="-228600">
              <a:lnSpc>
                <a:spcPct val="100000"/>
              </a:lnSpc>
              <a:spcBef>
                <a:spcPts val="5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Beta-globin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is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2400" spc="-10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component 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(subunit) of</a:t>
            </a:r>
            <a:r>
              <a:rPr sz="2400" spc="-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hemoglobin.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76800" y="2057400"/>
            <a:ext cx="3657600" cy="3371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48955" y="268350"/>
            <a:ext cx="718185" cy="567055"/>
          </a:xfrm>
          <a:custGeom>
            <a:avLst/>
            <a:gdLst/>
            <a:ahLst/>
            <a:cxnLst/>
            <a:rect l="l" t="t" r="r" b="b"/>
            <a:pathLst>
              <a:path w="718184" h="567055">
                <a:moveTo>
                  <a:pt x="0" y="566927"/>
                </a:moveTo>
                <a:lnTo>
                  <a:pt x="718070" y="566927"/>
                </a:lnTo>
                <a:lnTo>
                  <a:pt x="718070" y="0"/>
                </a:lnTo>
                <a:lnTo>
                  <a:pt x="0" y="0"/>
                </a:lnTo>
                <a:lnTo>
                  <a:pt x="0" y="566927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795654"/>
            <a:ext cx="3350261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0" dirty="0"/>
              <a:t>T</a:t>
            </a:r>
            <a:r>
              <a:rPr dirty="0"/>
              <a:t>ypes</a:t>
            </a:r>
          </a:p>
        </p:txBody>
      </p:sp>
      <p:sp>
        <p:nvSpPr>
          <p:cNvPr id="4" name="object 4"/>
          <p:cNvSpPr/>
          <p:nvPr/>
        </p:nvSpPr>
        <p:spPr>
          <a:xfrm>
            <a:off x="609600" y="2133600"/>
            <a:ext cx="3505200" cy="4114800"/>
          </a:xfrm>
          <a:custGeom>
            <a:avLst/>
            <a:gdLst/>
            <a:ahLst/>
            <a:cxnLst/>
            <a:rect l="l" t="t" r="r" b="b"/>
            <a:pathLst>
              <a:path w="3505200" h="4114800">
                <a:moveTo>
                  <a:pt x="2921000" y="0"/>
                </a:moveTo>
                <a:lnTo>
                  <a:pt x="584212" y="0"/>
                </a:lnTo>
                <a:lnTo>
                  <a:pt x="536297" y="1937"/>
                </a:lnTo>
                <a:lnTo>
                  <a:pt x="489449" y="7647"/>
                </a:lnTo>
                <a:lnTo>
                  <a:pt x="443818" y="16982"/>
                </a:lnTo>
                <a:lnTo>
                  <a:pt x="399554" y="29789"/>
                </a:lnTo>
                <a:lnTo>
                  <a:pt x="356808" y="45918"/>
                </a:lnTo>
                <a:lnTo>
                  <a:pt x="315731" y="65219"/>
                </a:lnTo>
                <a:lnTo>
                  <a:pt x="276472" y="87542"/>
                </a:lnTo>
                <a:lnTo>
                  <a:pt x="239182" y="112735"/>
                </a:lnTo>
                <a:lnTo>
                  <a:pt x="204011" y="140649"/>
                </a:lnTo>
                <a:lnTo>
                  <a:pt x="171110" y="171132"/>
                </a:lnTo>
                <a:lnTo>
                  <a:pt x="140628" y="204035"/>
                </a:lnTo>
                <a:lnTo>
                  <a:pt x="112717" y="239207"/>
                </a:lnTo>
                <a:lnTo>
                  <a:pt x="87527" y="276497"/>
                </a:lnTo>
                <a:lnTo>
                  <a:pt x="65207" y="315755"/>
                </a:lnTo>
                <a:lnTo>
                  <a:pt x="45909" y="356830"/>
                </a:lnTo>
                <a:lnTo>
                  <a:pt x="29783" y="399572"/>
                </a:lnTo>
                <a:lnTo>
                  <a:pt x="16978" y="443831"/>
                </a:lnTo>
                <a:lnTo>
                  <a:pt x="7646" y="489455"/>
                </a:lnTo>
                <a:lnTo>
                  <a:pt x="1936" y="536295"/>
                </a:lnTo>
                <a:lnTo>
                  <a:pt x="0" y="584200"/>
                </a:lnTo>
                <a:lnTo>
                  <a:pt x="0" y="3530587"/>
                </a:lnTo>
                <a:lnTo>
                  <a:pt x="1936" y="3578502"/>
                </a:lnTo>
                <a:lnTo>
                  <a:pt x="7646" y="3625350"/>
                </a:lnTo>
                <a:lnTo>
                  <a:pt x="16978" y="3670981"/>
                </a:lnTo>
                <a:lnTo>
                  <a:pt x="29783" y="3715245"/>
                </a:lnTo>
                <a:lnTo>
                  <a:pt x="45909" y="3757991"/>
                </a:lnTo>
                <a:lnTo>
                  <a:pt x="65207" y="3799068"/>
                </a:lnTo>
                <a:lnTo>
                  <a:pt x="87527" y="3838327"/>
                </a:lnTo>
                <a:lnTo>
                  <a:pt x="112717" y="3875617"/>
                </a:lnTo>
                <a:lnTo>
                  <a:pt x="140628" y="3910788"/>
                </a:lnTo>
                <a:lnTo>
                  <a:pt x="171110" y="3943689"/>
                </a:lnTo>
                <a:lnTo>
                  <a:pt x="204011" y="3974171"/>
                </a:lnTo>
                <a:lnTo>
                  <a:pt x="239182" y="4002082"/>
                </a:lnTo>
                <a:lnTo>
                  <a:pt x="276472" y="4027272"/>
                </a:lnTo>
                <a:lnTo>
                  <a:pt x="315731" y="4049592"/>
                </a:lnTo>
                <a:lnTo>
                  <a:pt x="356808" y="4068890"/>
                </a:lnTo>
                <a:lnTo>
                  <a:pt x="399554" y="4085016"/>
                </a:lnTo>
                <a:lnTo>
                  <a:pt x="443818" y="4097821"/>
                </a:lnTo>
                <a:lnTo>
                  <a:pt x="489449" y="4107153"/>
                </a:lnTo>
                <a:lnTo>
                  <a:pt x="536297" y="4112863"/>
                </a:lnTo>
                <a:lnTo>
                  <a:pt x="584212" y="4114800"/>
                </a:lnTo>
                <a:lnTo>
                  <a:pt x="2921000" y="4114800"/>
                </a:lnTo>
                <a:lnTo>
                  <a:pt x="2968904" y="4112863"/>
                </a:lnTo>
                <a:lnTo>
                  <a:pt x="3015744" y="4107153"/>
                </a:lnTo>
                <a:lnTo>
                  <a:pt x="3061368" y="4097821"/>
                </a:lnTo>
                <a:lnTo>
                  <a:pt x="3105627" y="4085016"/>
                </a:lnTo>
                <a:lnTo>
                  <a:pt x="3148369" y="4068890"/>
                </a:lnTo>
                <a:lnTo>
                  <a:pt x="3189444" y="4049592"/>
                </a:lnTo>
                <a:lnTo>
                  <a:pt x="3228702" y="4027272"/>
                </a:lnTo>
                <a:lnTo>
                  <a:pt x="3265992" y="4002082"/>
                </a:lnTo>
                <a:lnTo>
                  <a:pt x="3301164" y="3974171"/>
                </a:lnTo>
                <a:lnTo>
                  <a:pt x="3334067" y="3943689"/>
                </a:lnTo>
                <a:lnTo>
                  <a:pt x="3364550" y="3910788"/>
                </a:lnTo>
                <a:lnTo>
                  <a:pt x="3392464" y="3875617"/>
                </a:lnTo>
                <a:lnTo>
                  <a:pt x="3417657" y="3838327"/>
                </a:lnTo>
                <a:lnTo>
                  <a:pt x="3439980" y="3799068"/>
                </a:lnTo>
                <a:lnTo>
                  <a:pt x="3459281" y="3757991"/>
                </a:lnTo>
                <a:lnTo>
                  <a:pt x="3475410" y="3715245"/>
                </a:lnTo>
                <a:lnTo>
                  <a:pt x="3488217" y="3670981"/>
                </a:lnTo>
                <a:lnTo>
                  <a:pt x="3497552" y="3625350"/>
                </a:lnTo>
                <a:lnTo>
                  <a:pt x="3503262" y="3578502"/>
                </a:lnTo>
                <a:lnTo>
                  <a:pt x="3505200" y="3530587"/>
                </a:lnTo>
                <a:lnTo>
                  <a:pt x="3505200" y="584200"/>
                </a:lnTo>
                <a:lnTo>
                  <a:pt x="3503262" y="536295"/>
                </a:lnTo>
                <a:lnTo>
                  <a:pt x="3497552" y="489455"/>
                </a:lnTo>
                <a:lnTo>
                  <a:pt x="3488217" y="443831"/>
                </a:lnTo>
                <a:lnTo>
                  <a:pt x="3475410" y="399572"/>
                </a:lnTo>
                <a:lnTo>
                  <a:pt x="3459281" y="356830"/>
                </a:lnTo>
                <a:lnTo>
                  <a:pt x="3439980" y="315755"/>
                </a:lnTo>
                <a:lnTo>
                  <a:pt x="3417657" y="276497"/>
                </a:lnTo>
                <a:lnTo>
                  <a:pt x="3392464" y="239207"/>
                </a:lnTo>
                <a:lnTo>
                  <a:pt x="3364550" y="204035"/>
                </a:lnTo>
                <a:lnTo>
                  <a:pt x="3334067" y="171132"/>
                </a:lnTo>
                <a:lnTo>
                  <a:pt x="3301164" y="140649"/>
                </a:lnTo>
                <a:lnTo>
                  <a:pt x="3265992" y="112735"/>
                </a:lnTo>
                <a:lnTo>
                  <a:pt x="3228702" y="87542"/>
                </a:lnTo>
                <a:lnTo>
                  <a:pt x="3189444" y="65219"/>
                </a:lnTo>
                <a:lnTo>
                  <a:pt x="3148369" y="45918"/>
                </a:lnTo>
                <a:lnTo>
                  <a:pt x="3105627" y="29789"/>
                </a:lnTo>
                <a:lnTo>
                  <a:pt x="3061368" y="16982"/>
                </a:lnTo>
                <a:lnTo>
                  <a:pt x="3015744" y="7647"/>
                </a:lnTo>
                <a:lnTo>
                  <a:pt x="2968904" y="1937"/>
                </a:lnTo>
                <a:lnTo>
                  <a:pt x="2921000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2133600"/>
            <a:ext cx="3505200" cy="4114800"/>
          </a:xfrm>
          <a:custGeom>
            <a:avLst/>
            <a:gdLst/>
            <a:ahLst/>
            <a:cxnLst/>
            <a:rect l="l" t="t" r="r" b="b"/>
            <a:pathLst>
              <a:path w="3505200" h="4114800">
                <a:moveTo>
                  <a:pt x="0" y="584200"/>
                </a:moveTo>
                <a:lnTo>
                  <a:pt x="1936" y="536295"/>
                </a:lnTo>
                <a:lnTo>
                  <a:pt x="7646" y="489455"/>
                </a:lnTo>
                <a:lnTo>
                  <a:pt x="16978" y="443831"/>
                </a:lnTo>
                <a:lnTo>
                  <a:pt x="29783" y="399572"/>
                </a:lnTo>
                <a:lnTo>
                  <a:pt x="45909" y="356830"/>
                </a:lnTo>
                <a:lnTo>
                  <a:pt x="65207" y="315755"/>
                </a:lnTo>
                <a:lnTo>
                  <a:pt x="87527" y="276497"/>
                </a:lnTo>
                <a:lnTo>
                  <a:pt x="112717" y="239207"/>
                </a:lnTo>
                <a:lnTo>
                  <a:pt x="140628" y="204035"/>
                </a:lnTo>
                <a:lnTo>
                  <a:pt x="171110" y="171132"/>
                </a:lnTo>
                <a:lnTo>
                  <a:pt x="204011" y="140649"/>
                </a:lnTo>
                <a:lnTo>
                  <a:pt x="239182" y="112735"/>
                </a:lnTo>
                <a:lnTo>
                  <a:pt x="276472" y="87542"/>
                </a:lnTo>
                <a:lnTo>
                  <a:pt x="315731" y="65219"/>
                </a:lnTo>
                <a:lnTo>
                  <a:pt x="356808" y="45918"/>
                </a:lnTo>
                <a:lnTo>
                  <a:pt x="399554" y="29789"/>
                </a:lnTo>
                <a:lnTo>
                  <a:pt x="443818" y="16982"/>
                </a:lnTo>
                <a:lnTo>
                  <a:pt x="489449" y="7647"/>
                </a:lnTo>
                <a:lnTo>
                  <a:pt x="536297" y="1937"/>
                </a:lnTo>
                <a:lnTo>
                  <a:pt x="584212" y="0"/>
                </a:lnTo>
                <a:lnTo>
                  <a:pt x="2921000" y="0"/>
                </a:lnTo>
                <a:lnTo>
                  <a:pt x="2968904" y="1937"/>
                </a:lnTo>
                <a:lnTo>
                  <a:pt x="3015744" y="7647"/>
                </a:lnTo>
                <a:lnTo>
                  <a:pt x="3061368" y="16982"/>
                </a:lnTo>
                <a:lnTo>
                  <a:pt x="3105627" y="29789"/>
                </a:lnTo>
                <a:lnTo>
                  <a:pt x="3148369" y="45918"/>
                </a:lnTo>
                <a:lnTo>
                  <a:pt x="3189444" y="65219"/>
                </a:lnTo>
                <a:lnTo>
                  <a:pt x="3228702" y="87542"/>
                </a:lnTo>
                <a:lnTo>
                  <a:pt x="3265992" y="112735"/>
                </a:lnTo>
                <a:lnTo>
                  <a:pt x="3301164" y="140649"/>
                </a:lnTo>
                <a:lnTo>
                  <a:pt x="3334067" y="171132"/>
                </a:lnTo>
                <a:lnTo>
                  <a:pt x="3364550" y="204035"/>
                </a:lnTo>
                <a:lnTo>
                  <a:pt x="3392464" y="239207"/>
                </a:lnTo>
                <a:lnTo>
                  <a:pt x="3417657" y="276497"/>
                </a:lnTo>
                <a:lnTo>
                  <a:pt x="3439980" y="315755"/>
                </a:lnTo>
                <a:lnTo>
                  <a:pt x="3459281" y="356830"/>
                </a:lnTo>
                <a:lnTo>
                  <a:pt x="3475410" y="399572"/>
                </a:lnTo>
                <a:lnTo>
                  <a:pt x="3488217" y="443831"/>
                </a:lnTo>
                <a:lnTo>
                  <a:pt x="3497552" y="489455"/>
                </a:lnTo>
                <a:lnTo>
                  <a:pt x="3503262" y="536295"/>
                </a:lnTo>
                <a:lnTo>
                  <a:pt x="3505200" y="584200"/>
                </a:lnTo>
                <a:lnTo>
                  <a:pt x="3505200" y="3530587"/>
                </a:lnTo>
                <a:lnTo>
                  <a:pt x="3503262" y="3578502"/>
                </a:lnTo>
                <a:lnTo>
                  <a:pt x="3497552" y="3625350"/>
                </a:lnTo>
                <a:lnTo>
                  <a:pt x="3488217" y="3670981"/>
                </a:lnTo>
                <a:lnTo>
                  <a:pt x="3475410" y="3715245"/>
                </a:lnTo>
                <a:lnTo>
                  <a:pt x="3459281" y="3757991"/>
                </a:lnTo>
                <a:lnTo>
                  <a:pt x="3439980" y="3799068"/>
                </a:lnTo>
                <a:lnTo>
                  <a:pt x="3417657" y="3838327"/>
                </a:lnTo>
                <a:lnTo>
                  <a:pt x="3392464" y="3875617"/>
                </a:lnTo>
                <a:lnTo>
                  <a:pt x="3364550" y="3910788"/>
                </a:lnTo>
                <a:lnTo>
                  <a:pt x="3334067" y="3943689"/>
                </a:lnTo>
                <a:lnTo>
                  <a:pt x="3301164" y="3974171"/>
                </a:lnTo>
                <a:lnTo>
                  <a:pt x="3265992" y="4002082"/>
                </a:lnTo>
                <a:lnTo>
                  <a:pt x="3228702" y="4027272"/>
                </a:lnTo>
                <a:lnTo>
                  <a:pt x="3189444" y="4049592"/>
                </a:lnTo>
                <a:lnTo>
                  <a:pt x="3148369" y="4068890"/>
                </a:lnTo>
                <a:lnTo>
                  <a:pt x="3105627" y="4085016"/>
                </a:lnTo>
                <a:lnTo>
                  <a:pt x="3061368" y="4097821"/>
                </a:lnTo>
                <a:lnTo>
                  <a:pt x="3015744" y="4107153"/>
                </a:lnTo>
                <a:lnTo>
                  <a:pt x="2968904" y="4112863"/>
                </a:lnTo>
                <a:lnTo>
                  <a:pt x="2921000" y="4114800"/>
                </a:lnTo>
                <a:lnTo>
                  <a:pt x="584212" y="4114800"/>
                </a:lnTo>
                <a:lnTo>
                  <a:pt x="536297" y="4112863"/>
                </a:lnTo>
                <a:lnTo>
                  <a:pt x="489449" y="4107153"/>
                </a:lnTo>
                <a:lnTo>
                  <a:pt x="443818" y="4097821"/>
                </a:lnTo>
                <a:lnTo>
                  <a:pt x="399554" y="4085016"/>
                </a:lnTo>
                <a:lnTo>
                  <a:pt x="356808" y="4068890"/>
                </a:lnTo>
                <a:lnTo>
                  <a:pt x="315731" y="4049592"/>
                </a:lnTo>
                <a:lnTo>
                  <a:pt x="276472" y="4027272"/>
                </a:lnTo>
                <a:lnTo>
                  <a:pt x="239182" y="4002082"/>
                </a:lnTo>
                <a:lnTo>
                  <a:pt x="204011" y="3974171"/>
                </a:lnTo>
                <a:lnTo>
                  <a:pt x="171110" y="3943689"/>
                </a:lnTo>
                <a:lnTo>
                  <a:pt x="140628" y="3910788"/>
                </a:lnTo>
                <a:lnTo>
                  <a:pt x="112717" y="3875617"/>
                </a:lnTo>
                <a:lnTo>
                  <a:pt x="87527" y="3838327"/>
                </a:lnTo>
                <a:lnTo>
                  <a:pt x="65207" y="3799068"/>
                </a:lnTo>
                <a:lnTo>
                  <a:pt x="45909" y="3757991"/>
                </a:lnTo>
                <a:lnTo>
                  <a:pt x="29783" y="3715245"/>
                </a:lnTo>
                <a:lnTo>
                  <a:pt x="16978" y="3670981"/>
                </a:lnTo>
                <a:lnTo>
                  <a:pt x="7646" y="3625350"/>
                </a:lnTo>
                <a:lnTo>
                  <a:pt x="1936" y="3578502"/>
                </a:lnTo>
                <a:lnTo>
                  <a:pt x="0" y="3530587"/>
                </a:lnTo>
                <a:lnTo>
                  <a:pt x="0" y="584200"/>
                </a:lnTo>
                <a:close/>
              </a:path>
            </a:pathLst>
          </a:custGeom>
          <a:ln w="25400">
            <a:solidFill>
              <a:srgbClr val="6E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59447" y="2438400"/>
            <a:ext cx="3255353" cy="333835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55600" marR="220345" indent="-343535">
              <a:lnSpc>
                <a:spcPts val="2300"/>
              </a:lnSpc>
              <a:spcBef>
                <a:spcPts val="660"/>
              </a:spcBef>
              <a:tabLst>
                <a:tab pos="1673225" algn="l"/>
              </a:tabLst>
            </a:pPr>
            <a:r>
              <a:rPr sz="2400" b="1" i="1" u="heavy" spc="-1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b="1" i="1" u="sng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Thalassemia </a:t>
            </a:r>
            <a:r>
              <a:rPr b="1" i="1" u="sng" spc="-5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Major </a:t>
            </a:r>
            <a:r>
              <a:rPr b="1" i="1" u="sng" spc="-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b="1" i="1" u="sng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(Cooley</a:t>
            </a:r>
            <a:r>
              <a:rPr b="1" i="1" u="sng" spc="5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'</a:t>
            </a:r>
            <a:r>
              <a:rPr b="1" i="1" u="sng" spc="-5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b="1" i="1" u="sng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anem</a:t>
            </a:r>
            <a:r>
              <a:rPr b="1" i="1" u="sng" spc="5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b="1" i="1" u="sng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b="1" i="1" u="heavy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</a:t>
            </a:r>
            <a:endParaRPr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355600" marR="201295" indent="-90170">
              <a:lnSpc>
                <a:spcPts val="2300"/>
              </a:lnSpc>
              <a:spcBef>
                <a:spcPts val="580"/>
              </a:spcBef>
            </a:pPr>
            <a:r>
              <a:rPr dirty="0">
                <a:solidFill>
                  <a:schemeClr val="bg1"/>
                </a:solidFill>
                <a:latin typeface="Times New Roman"/>
                <a:cs typeface="Times New Roman"/>
              </a:rPr>
              <a:t>-severe form of</a:t>
            </a:r>
            <a:r>
              <a:rPr spc="-13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chemeClr val="bg1"/>
                </a:solidFill>
                <a:latin typeface="Times New Roman"/>
                <a:cs typeface="Times New Roman"/>
              </a:rPr>
              <a:t>beta  thalassemia</a:t>
            </a:r>
            <a:endParaRPr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355600" marR="5080" indent="-116205">
              <a:lnSpc>
                <a:spcPct val="80000"/>
              </a:lnSpc>
              <a:spcBef>
                <a:spcPts val="605"/>
              </a:spcBef>
            </a:pPr>
            <a:r>
              <a:rPr dirty="0">
                <a:solidFill>
                  <a:schemeClr val="bg1"/>
                </a:solidFill>
                <a:latin typeface="Times New Roman"/>
                <a:cs typeface="Times New Roman"/>
              </a:rPr>
              <a:t>- presence of two  </a:t>
            </a:r>
            <a:r>
              <a:rPr spc="-5" dirty="0">
                <a:solidFill>
                  <a:schemeClr val="bg1"/>
                </a:solidFill>
                <a:latin typeface="Times New Roman"/>
                <a:cs typeface="Times New Roman"/>
              </a:rPr>
              <a:t>abnormal </a:t>
            </a:r>
            <a:r>
              <a:rPr dirty="0">
                <a:solidFill>
                  <a:schemeClr val="bg1"/>
                </a:solidFill>
                <a:latin typeface="Times New Roman"/>
                <a:cs typeface="Times New Roman"/>
              </a:rPr>
              <a:t>genes that  cause either a severe  decrease or</a:t>
            </a:r>
            <a:r>
              <a:rPr spc="-114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chemeClr val="bg1"/>
                </a:solidFill>
                <a:latin typeface="Times New Roman"/>
                <a:cs typeface="Times New Roman"/>
              </a:rPr>
              <a:t>complete  </a:t>
            </a:r>
            <a:r>
              <a:rPr dirty="0">
                <a:solidFill>
                  <a:schemeClr val="bg1"/>
                </a:solidFill>
                <a:latin typeface="Times New Roman"/>
                <a:cs typeface="Times New Roman"/>
              </a:rPr>
              <a:t>lack of beta globin  production</a:t>
            </a:r>
            <a:r>
              <a:rPr sz="2400" dirty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  <a:endParaRPr sz="24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0" y="2133600"/>
            <a:ext cx="3657600" cy="4191000"/>
          </a:xfrm>
          <a:custGeom>
            <a:avLst/>
            <a:gdLst/>
            <a:ahLst/>
            <a:cxnLst/>
            <a:rect l="l" t="t" r="r" b="b"/>
            <a:pathLst>
              <a:path w="3657600" h="4191000">
                <a:moveTo>
                  <a:pt x="3048000" y="0"/>
                </a:moveTo>
                <a:lnTo>
                  <a:pt x="609600" y="0"/>
                </a:lnTo>
                <a:lnTo>
                  <a:pt x="561959" y="1834"/>
                </a:lnTo>
                <a:lnTo>
                  <a:pt x="515322" y="7245"/>
                </a:lnTo>
                <a:lnTo>
                  <a:pt x="469822" y="16099"/>
                </a:lnTo>
                <a:lnTo>
                  <a:pt x="425597" y="28260"/>
                </a:lnTo>
                <a:lnTo>
                  <a:pt x="382782" y="43592"/>
                </a:lnTo>
                <a:lnTo>
                  <a:pt x="341511" y="61959"/>
                </a:lnTo>
                <a:lnTo>
                  <a:pt x="301921" y="83227"/>
                </a:lnTo>
                <a:lnTo>
                  <a:pt x="264147" y="107259"/>
                </a:lnTo>
                <a:lnTo>
                  <a:pt x="228324" y="133920"/>
                </a:lnTo>
                <a:lnTo>
                  <a:pt x="194588" y="163075"/>
                </a:lnTo>
                <a:lnTo>
                  <a:pt x="163075" y="194588"/>
                </a:lnTo>
                <a:lnTo>
                  <a:pt x="133920" y="228324"/>
                </a:lnTo>
                <a:lnTo>
                  <a:pt x="107259" y="264147"/>
                </a:lnTo>
                <a:lnTo>
                  <a:pt x="83227" y="301921"/>
                </a:lnTo>
                <a:lnTo>
                  <a:pt x="61959" y="341511"/>
                </a:lnTo>
                <a:lnTo>
                  <a:pt x="43592" y="382782"/>
                </a:lnTo>
                <a:lnTo>
                  <a:pt x="28260" y="425597"/>
                </a:lnTo>
                <a:lnTo>
                  <a:pt x="16099" y="469822"/>
                </a:lnTo>
                <a:lnTo>
                  <a:pt x="7245" y="515322"/>
                </a:lnTo>
                <a:lnTo>
                  <a:pt x="1834" y="561959"/>
                </a:lnTo>
                <a:lnTo>
                  <a:pt x="0" y="609600"/>
                </a:lnTo>
                <a:lnTo>
                  <a:pt x="0" y="3581387"/>
                </a:lnTo>
                <a:lnTo>
                  <a:pt x="1834" y="3629027"/>
                </a:lnTo>
                <a:lnTo>
                  <a:pt x="7245" y="3675665"/>
                </a:lnTo>
                <a:lnTo>
                  <a:pt x="16099" y="3721165"/>
                </a:lnTo>
                <a:lnTo>
                  <a:pt x="28260" y="3765390"/>
                </a:lnTo>
                <a:lnTo>
                  <a:pt x="43592" y="3808206"/>
                </a:lnTo>
                <a:lnTo>
                  <a:pt x="61959" y="3849478"/>
                </a:lnTo>
                <a:lnTo>
                  <a:pt x="83227" y="3889069"/>
                </a:lnTo>
                <a:lnTo>
                  <a:pt x="107259" y="3926844"/>
                </a:lnTo>
                <a:lnTo>
                  <a:pt x="133920" y="3962667"/>
                </a:lnTo>
                <a:lnTo>
                  <a:pt x="163075" y="3996404"/>
                </a:lnTo>
                <a:lnTo>
                  <a:pt x="194588" y="4027918"/>
                </a:lnTo>
                <a:lnTo>
                  <a:pt x="228324" y="4057074"/>
                </a:lnTo>
                <a:lnTo>
                  <a:pt x="264147" y="4083736"/>
                </a:lnTo>
                <a:lnTo>
                  <a:pt x="301921" y="4107769"/>
                </a:lnTo>
                <a:lnTo>
                  <a:pt x="341511" y="4129037"/>
                </a:lnTo>
                <a:lnTo>
                  <a:pt x="382782" y="4147405"/>
                </a:lnTo>
                <a:lnTo>
                  <a:pt x="425597" y="4162738"/>
                </a:lnTo>
                <a:lnTo>
                  <a:pt x="469822" y="4174899"/>
                </a:lnTo>
                <a:lnTo>
                  <a:pt x="515322" y="4183753"/>
                </a:lnTo>
                <a:lnTo>
                  <a:pt x="561959" y="4189165"/>
                </a:lnTo>
                <a:lnTo>
                  <a:pt x="609600" y="4191000"/>
                </a:lnTo>
                <a:lnTo>
                  <a:pt x="3048000" y="4191000"/>
                </a:lnTo>
                <a:lnTo>
                  <a:pt x="3095640" y="4189165"/>
                </a:lnTo>
                <a:lnTo>
                  <a:pt x="3142277" y="4183753"/>
                </a:lnTo>
                <a:lnTo>
                  <a:pt x="3187777" y="4174899"/>
                </a:lnTo>
                <a:lnTo>
                  <a:pt x="3232002" y="4162738"/>
                </a:lnTo>
                <a:lnTo>
                  <a:pt x="3274817" y="4147405"/>
                </a:lnTo>
                <a:lnTo>
                  <a:pt x="3316088" y="4129037"/>
                </a:lnTo>
                <a:lnTo>
                  <a:pt x="3355678" y="4107769"/>
                </a:lnTo>
                <a:lnTo>
                  <a:pt x="3393452" y="4083736"/>
                </a:lnTo>
                <a:lnTo>
                  <a:pt x="3429275" y="4057074"/>
                </a:lnTo>
                <a:lnTo>
                  <a:pt x="3463011" y="4027918"/>
                </a:lnTo>
                <a:lnTo>
                  <a:pt x="3494524" y="3996404"/>
                </a:lnTo>
                <a:lnTo>
                  <a:pt x="3523679" y="3962667"/>
                </a:lnTo>
                <a:lnTo>
                  <a:pt x="3550340" y="3926844"/>
                </a:lnTo>
                <a:lnTo>
                  <a:pt x="3574372" y="3889069"/>
                </a:lnTo>
                <a:lnTo>
                  <a:pt x="3595640" y="3849478"/>
                </a:lnTo>
                <a:lnTo>
                  <a:pt x="3614007" y="3808206"/>
                </a:lnTo>
                <a:lnTo>
                  <a:pt x="3629339" y="3765390"/>
                </a:lnTo>
                <a:lnTo>
                  <a:pt x="3641500" y="3721165"/>
                </a:lnTo>
                <a:lnTo>
                  <a:pt x="3650354" y="3675665"/>
                </a:lnTo>
                <a:lnTo>
                  <a:pt x="3655765" y="3629027"/>
                </a:lnTo>
                <a:lnTo>
                  <a:pt x="3657600" y="3581387"/>
                </a:lnTo>
                <a:lnTo>
                  <a:pt x="3657600" y="609600"/>
                </a:lnTo>
                <a:lnTo>
                  <a:pt x="3655765" y="561959"/>
                </a:lnTo>
                <a:lnTo>
                  <a:pt x="3650354" y="515322"/>
                </a:lnTo>
                <a:lnTo>
                  <a:pt x="3641500" y="469822"/>
                </a:lnTo>
                <a:lnTo>
                  <a:pt x="3629339" y="425597"/>
                </a:lnTo>
                <a:lnTo>
                  <a:pt x="3614007" y="382782"/>
                </a:lnTo>
                <a:lnTo>
                  <a:pt x="3595640" y="341511"/>
                </a:lnTo>
                <a:lnTo>
                  <a:pt x="3574372" y="301921"/>
                </a:lnTo>
                <a:lnTo>
                  <a:pt x="3550340" y="264147"/>
                </a:lnTo>
                <a:lnTo>
                  <a:pt x="3523679" y="228324"/>
                </a:lnTo>
                <a:lnTo>
                  <a:pt x="3494524" y="194588"/>
                </a:lnTo>
                <a:lnTo>
                  <a:pt x="3463011" y="163075"/>
                </a:lnTo>
                <a:lnTo>
                  <a:pt x="3429275" y="133920"/>
                </a:lnTo>
                <a:lnTo>
                  <a:pt x="3393452" y="107259"/>
                </a:lnTo>
                <a:lnTo>
                  <a:pt x="3355678" y="83227"/>
                </a:lnTo>
                <a:lnTo>
                  <a:pt x="3316088" y="61959"/>
                </a:lnTo>
                <a:lnTo>
                  <a:pt x="3274817" y="43592"/>
                </a:lnTo>
                <a:lnTo>
                  <a:pt x="3232002" y="28260"/>
                </a:lnTo>
                <a:lnTo>
                  <a:pt x="3187777" y="16099"/>
                </a:lnTo>
                <a:lnTo>
                  <a:pt x="3142277" y="7245"/>
                </a:lnTo>
                <a:lnTo>
                  <a:pt x="3095640" y="1834"/>
                </a:lnTo>
                <a:lnTo>
                  <a:pt x="3048000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72000" y="2133600"/>
            <a:ext cx="3657600" cy="4191000"/>
          </a:xfrm>
          <a:custGeom>
            <a:avLst/>
            <a:gdLst/>
            <a:ahLst/>
            <a:cxnLst/>
            <a:rect l="l" t="t" r="r" b="b"/>
            <a:pathLst>
              <a:path w="3657600" h="4191000">
                <a:moveTo>
                  <a:pt x="0" y="609600"/>
                </a:moveTo>
                <a:lnTo>
                  <a:pt x="1834" y="561959"/>
                </a:lnTo>
                <a:lnTo>
                  <a:pt x="7245" y="515322"/>
                </a:lnTo>
                <a:lnTo>
                  <a:pt x="16099" y="469822"/>
                </a:lnTo>
                <a:lnTo>
                  <a:pt x="28260" y="425597"/>
                </a:lnTo>
                <a:lnTo>
                  <a:pt x="43592" y="382782"/>
                </a:lnTo>
                <a:lnTo>
                  <a:pt x="61959" y="341511"/>
                </a:lnTo>
                <a:lnTo>
                  <a:pt x="83227" y="301921"/>
                </a:lnTo>
                <a:lnTo>
                  <a:pt x="107259" y="264147"/>
                </a:lnTo>
                <a:lnTo>
                  <a:pt x="133920" y="228324"/>
                </a:lnTo>
                <a:lnTo>
                  <a:pt x="163075" y="194588"/>
                </a:lnTo>
                <a:lnTo>
                  <a:pt x="194588" y="163075"/>
                </a:lnTo>
                <a:lnTo>
                  <a:pt x="228324" y="133920"/>
                </a:lnTo>
                <a:lnTo>
                  <a:pt x="264147" y="107259"/>
                </a:lnTo>
                <a:lnTo>
                  <a:pt x="301921" y="83227"/>
                </a:lnTo>
                <a:lnTo>
                  <a:pt x="341511" y="61959"/>
                </a:lnTo>
                <a:lnTo>
                  <a:pt x="382782" y="43592"/>
                </a:lnTo>
                <a:lnTo>
                  <a:pt x="425597" y="28260"/>
                </a:lnTo>
                <a:lnTo>
                  <a:pt x="469822" y="16099"/>
                </a:lnTo>
                <a:lnTo>
                  <a:pt x="515322" y="7245"/>
                </a:lnTo>
                <a:lnTo>
                  <a:pt x="561959" y="1834"/>
                </a:lnTo>
                <a:lnTo>
                  <a:pt x="609600" y="0"/>
                </a:lnTo>
                <a:lnTo>
                  <a:pt x="3048000" y="0"/>
                </a:lnTo>
                <a:lnTo>
                  <a:pt x="3095640" y="1834"/>
                </a:lnTo>
                <a:lnTo>
                  <a:pt x="3142277" y="7245"/>
                </a:lnTo>
                <a:lnTo>
                  <a:pt x="3187777" y="16099"/>
                </a:lnTo>
                <a:lnTo>
                  <a:pt x="3232002" y="28260"/>
                </a:lnTo>
                <a:lnTo>
                  <a:pt x="3274817" y="43592"/>
                </a:lnTo>
                <a:lnTo>
                  <a:pt x="3316088" y="61959"/>
                </a:lnTo>
                <a:lnTo>
                  <a:pt x="3355678" y="83227"/>
                </a:lnTo>
                <a:lnTo>
                  <a:pt x="3393452" y="107259"/>
                </a:lnTo>
                <a:lnTo>
                  <a:pt x="3429275" y="133920"/>
                </a:lnTo>
                <a:lnTo>
                  <a:pt x="3463011" y="163075"/>
                </a:lnTo>
                <a:lnTo>
                  <a:pt x="3494524" y="194588"/>
                </a:lnTo>
                <a:lnTo>
                  <a:pt x="3523679" y="228324"/>
                </a:lnTo>
                <a:lnTo>
                  <a:pt x="3550340" y="264147"/>
                </a:lnTo>
                <a:lnTo>
                  <a:pt x="3574372" y="301921"/>
                </a:lnTo>
                <a:lnTo>
                  <a:pt x="3595640" y="341511"/>
                </a:lnTo>
                <a:lnTo>
                  <a:pt x="3614007" y="382782"/>
                </a:lnTo>
                <a:lnTo>
                  <a:pt x="3629339" y="425597"/>
                </a:lnTo>
                <a:lnTo>
                  <a:pt x="3641500" y="469822"/>
                </a:lnTo>
                <a:lnTo>
                  <a:pt x="3650354" y="515322"/>
                </a:lnTo>
                <a:lnTo>
                  <a:pt x="3655765" y="561959"/>
                </a:lnTo>
                <a:lnTo>
                  <a:pt x="3657600" y="609600"/>
                </a:lnTo>
                <a:lnTo>
                  <a:pt x="3657600" y="3581387"/>
                </a:lnTo>
                <a:lnTo>
                  <a:pt x="3655765" y="3629027"/>
                </a:lnTo>
                <a:lnTo>
                  <a:pt x="3650354" y="3675665"/>
                </a:lnTo>
                <a:lnTo>
                  <a:pt x="3641500" y="3721165"/>
                </a:lnTo>
                <a:lnTo>
                  <a:pt x="3629339" y="3765390"/>
                </a:lnTo>
                <a:lnTo>
                  <a:pt x="3614007" y="3808206"/>
                </a:lnTo>
                <a:lnTo>
                  <a:pt x="3595640" y="3849478"/>
                </a:lnTo>
                <a:lnTo>
                  <a:pt x="3574372" y="3889069"/>
                </a:lnTo>
                <a:lnTo>
                  <a:pt x="3550340" y="3926844"/>
                </a:lnTo>
                <a:lnTo>
                  <a:pt x="3523679" y="3962667"/>
                </a:lnTo>
                <a:lnTo>
                  <a:pt x="3494524" y="3996404"/>
                </a:lnTo>
                <a:lnTo>
                  <a:pt x="3463011" y="4027918"/>
                </a:lnTo>
                <a:lnTo>
                  <a:pt x="3429275" y="4057074"/>
                </a:lnTo>
                <a:lnTo>
                  <a:pt x="3393452" y="4083736"/>
                </a:lnTo>
                <a:lnTo>
                  <a:pt x="3355678" y="4107769"/>
                </a:lnTo>
                <a:lnTo>
                  <a:pt x="3316088" y="4129037"/>
                </a:lnTo>
                <a:lnTo>
                  <a:pt x="3274817" y="4147405"/>
                </a:lnTo>
                <a:lnTo>
                  <a:pt x="3232002" y="4162738"/>
                </a:lnTo>
                <a:lnTo>
                  <a:pt x="3187777" y="4174899"/>
                </a:lnTo>
                <a:lnTo>
                  <a:pt x="3142277" y="4183753"/>
                </a:lnTo>
                <a:lnTo>
                  <a:pt x="3095640" y="4189165"/>
                </a:lnTo>
                <a:lnTo>
                  <a:pt x="3048000" y="4191000"/>
                </a:lnTo>
                <a:lnTo>
                  <a:pt x="609600" y="4191000"/>
                </a:lnTo>
                <a:lnTo>
                  <a:pt x="561959" y="4189165"/>
                </a:lnTo>
                <a:lnTo>
                  <a:pt x="515322" y="4183753"/>
                </a:lnTo>
                <a:lnTo>
                  <a:pt x="469822" y="4174899"/>
                </a:lnTo>
                <a:lnTo>
                  <a:pt x="425597" y="4162738"/>
                </a:lnTo>
                <a:lnTo>
                  <a:pt x="382782" y="4147405"/>
                </a:lnTo>
                <a:lnTo>
                  <a:pt x="341511" y="4129037"/>
                </a:lnTo>
                <a:lnTo>
                  <a:pt x="301921" y="4107769"/>
                </a:lnTo>
                <a:lnTo>
                  <a:pt x="264147" y="4083736"/>
                </a:lnTo>
                <a:lnTo>
                  <a:pt x="228324" y="4057074"/>
                </a:lnTo>
                <a:lnTo>
                  <a:pt x="194588" y="4027918"/>
                </a:lnTo>
                <a:lnTo>
                  <a:pt x="163075" y="3996404"/>
                </a:lnTo>
                <a:lnTo>
                  <a:pt x="133920" y="3962667"/>
                </a:lnTo>
                <a:lnTo>
                  <a:pt x="107259" y="3926844"/>
                </a:lnTo>
                <a:lnTo>
                  <a:pt x="83227" y="3889069"/>
                </a:lnTo>
                <a:lnTo>
                  <a:pt x="61959" y="3849478"/>
                </a:lnTo>
                <a:lnTo>
                  <a:pt x="43592" y="3808206"/>
                </a:lnTo>
                <a:lnTo>
                  <a:pt x="28260" y="3765390"/>
                </a:lnTo>
                <a:lnTo>
                  <a:pt x="16099" y="3721165"/>
                </a:lnTo>
                <a:lnTo>
                  <a:pt x="7245" y="3675665"/>
                </a:lnTo>
                <a:lnTo>
                  <a:pt x="1834" y="3629027"/>
                </a:lnTo>
                <a:lnTo>
                  <a:pt x="0" y="3581387"/>
                </a:lnTo>
                <a:lnTo>
                  <a:pt x="0" y="609600"/>
                </a:lnTo>
                <a:close/>
              </a:path>
            </a:pathLst>
          </a:custGeom>
          <a:ln w="25400">
            <a:solidFill>
              <a:srgbClr val="6E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829936" y="2514600"/>
            <a:ext cx="3126740" cy="32419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i="1" u="heavy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Thalassemia</a:t>
            </a:r>
            <a:r>
              <a:rPr sz="2000" b="1" i="1" u="heavy" spc="-45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i="1" u="heavy" spc="-5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Minor</a:t>
            </a:r>
            <a:endParaRPr sz="20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355600" marR="5080" indent="-268605">
              <a:lnSpc>
                <a:spcPct val="80000"/>
              </a:lnSpc>
              <a:spcBef>
                <a:spcPts val="575"/>
              </a:spcBef>
            </a:pPr>
            <a:r>
              <a:rPr sz="2000" dirty="0">
                <a:solidFill>
                  <a:schemeClr val="bg1"/>
                </a:solidFill>
                <a:latin typeface="Times New Roman"/>
                <a:cs typeface="Times New Roman"/>
              </a:rPr>
              <a:t>- presence of one</a:t>
            </a:r>
            <a:r>
              <a:rPr sz="2000" spc="-12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normal  </a:t>
            </a:r>
            <a:r>
              <a:rPr sz="2000" dirty="0">
                <a:solidFill>
                  <a:schemeClr val="bg1"/>
                </a:solidFill>
                <a:latin typeface="Times New Roman"/>
                <a:cs typeface="Times New Roman"/>
              </a:rPr>
              <a:t>gene and one with a  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mutation</a:t>
            </a:r>
            <a:endParaRPr sz="20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355600" marR="998855" indent="-342900">
              <a:lnSpc>
                <a:spcPts val="2300"/>
              </a:lnSpc>
              <a:spcBef>
                <a:spcPts val="560"/>
              </a:spcBef>
            </a:pPr>
            <a:r>
              <a:rPr sz="2000" dirty="0">
                <a:solidFill>
                  <a:schemeClr val="bg1"/>
                </a:solidFill>
                <a:latin typeface="Times New Roman"/>
                <a:cs typeface="Times New Roman"/>
              </a:rPr>
              <a:t>- causes </a:t>
            </a:r>
            <a:r>
              <a:rPr sz="2000" spc="-10" dirty="0">
                <a:solidFill>
                  <a:schemeClr val="bg1"/>
                </a:solidFill>
                <a:latin typeface="Times New Roman"/>
                <a:cs typeface="Times New Roman"/>
              </a:rPr>
              <a:t>mild </a:t>
            </a:r>
            <a:r>
              <a:rPr sz="2000" dirty="0">
                <a:solidFill>
                  <a:schemeClr val="bg1"/>
                </a:solidFill>
                <a:latin typeface="Times New Roman"/>
                <a:cs typeface="Times New Roman"/>
              </a:rPr>
              <a:t>to  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moderate</a:t>
            </a:r>
            <a:r>
              <a:rPr sz="2000" spc="-9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chemeClr val="bg1"/>
                </a:solidFill>
                <a:latin typeface="Times New Roman"/>
                <a:cs typeface="Times New Roman"/>
              </a:rPr>
              <a:t>mild  anemia.</a:t>
            </a:r>
            <a:endParaRPr sz="20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48955" y="268350"/>
            <a:ext cx="718185" cy="567055"/>
          </a:xfrm>
          <a:custGeom>
            <a:avLst/>
            <a:gdLst/>
            <a:ahLst/>
            <a:cxnLst/>
            <a:rect l="l" t="t" r="r" b="b"/>
            <a:pathLst>
              <a:path w="718184" h="567055">
                <a:moveTo>
                  <a:pt x="0" y="566927"/>
                </a:moveTo>
                <a:lnTo>
                  <a:pt x="718070" y="566927"/>
                </a:lnTo>
                <a:lnTo>
                  <a:pt x="718070" y="0"/>
                </a:lnTo>
                <a:lnTo>
                  <a:pt x="0" y="0"/>
                </a:lnTo>
                <a:lnTo>
                  <a:pt x="0" y="566927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0" y="669163"/>
            <a:ext cx="57912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/>
              <a:t>ETIOLOGY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78739" y="1807210"/>
            <a:ext cx="8836661" cy="4316823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 marR="657225" indent="-228600">
              <a:lnSpc>
                <a:spcPts val="3030"/>
              </a:lnSpc>
              <a:spcBef>
                <a:spcPts val="470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400" spc="-10" dirty="0">
                <a:solidFill>
                  <a:srgbClr val="333333"/>
                </a:solidFill>
                <a:latin typeface="Times New Roman"/>
                <a:cs typeface="Times New Roman"/>
              </a:rPr>
              <a:t>Beta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thalassemia is caused by a deficiency of </a:t>
            </a:r>
            <a:r>
              <a:rPr sz="2400" spc="-10" dirty="0">
                <a:solidFill>
                  <a:srgbClr val="333333"/>
                </a:solidFill>
                <a:latin typeface="Times New Roman"/>
                <a:cs typeface="Times New Roman"/>
              </a:rPr>
              <a:t>Beta 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globin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inherited in an autosomal</a:t>
            </a:r>
            <a:r>
              <a:rPr sz="2400" spc="-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recessive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ts val="2805"/>
              </a:lnSpc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pattern, which </a:t>
            </a:r>
            <a:r>
              <a:rPr sz="2400" spc="-10" dirty="0">
                <a:solidFill>
                  <a:srgbClr val="333333"/>
                </a:solidFill>
                <a:latin typeface="Times New Roman"/>
                <a:cs typeface="Times New Roman"/>
              </a:rPr>
              <a:t>means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both copies of</a:t>
            </a:r>
            <a:r>
              <a:rPr sz="24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endParaRPr sz="2400">
              <a:latin typeface="Times New Roman"/>
              <a:cs typeface="Times New Roman"/>
            </a:endParaRPr>
          </a:p>
          <a:p>
            <a:pPr marL="241300" marR="1198880">
              <a:lnSpc>
                <a:spcPts val="3020"/>
              </a:lnSpc>
              <a:spcBef>
                <a:spcPts val="215"/>
              </a:spcBef>
            </a:pPr>
            <a:r>
              <a:rPr sz="2400" i="1" spc="-5" dirty="0">
                <a:solidFill>
                  <a:srgbClr val="333333"/>
                </a:solidFill>
                <a:latin typeface="Times New Roman"/>
                <a:cs typeface="Times New Roman"/>
              </a:rPr>
              <a:t>HBB(Hemoglobin beta)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gene in </a:t>
            </a:r>
            <a:r>
              <a:rPr sz="2400" spc="-10" dirty="0">
                <a:solidFill>
                  <a:srgbClr val="333333"/>
                </a:solidFill>
                <a:latin typeface="Times New Roman"/>
                <a:cs typeface="Times New Roman"/>
              </a:rPr>
              <a:t>each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cell have  mutations.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90000"/>
              </a:lnSpc>
              <a:spcBef>
                <a:spcPts val="1765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The parents of </a:t>
            </a:r>
            <a:r>
              <a:rPr sz="2400" spc="-10" dirty="0">
                <a:solidFill>
                  <a:srgbClr val="333333"/>
                </a:solidFill>
                <a:latin typeface="Times New Roman"/>
                <a:cs typeface="Times New Roman"/>
              </a:rPr>
              <a:t>an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individual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with an autosomal  recessive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condition </a:t>
            </a:r>
            <a:r>
              <a:rPr sz="2400" spc="-10" dirty="0">
                <a:solidFill>
                  <a:srgbClr val="333333"/>
                </a:solidFill>
                <a:latin typeface="Times New Roman"/>
                <a:cs typeface="Times New Roman"/>
              </a:rPr>
              <a:t>each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carry one copy of the mutated  gene,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but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they typically do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not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show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signs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and  symptoms of the</a:t>
            </a:r>
            <a:r>
              <a:rPr sz="24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condition</a:t>
            </a:r>
            <a:r>
              <a:rPr sz="2800" spc="-5" dirty="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48955" y="268350"/>
            <a:ext cx="718185" cy="567055"/>
          </a:xfrm>
          <a:custGeom>
            <a:avLst/>
            <a:gdLst/>
            <a:ahLst/>
            <a:cxnLst/>
            <a:rect l="l" t="t" r="r" b="b"/>
            <a:pathLst>
              <a:path w="718184" h="567055">
                <a:moveTo>
                  <a:pt x="0" y="566927"/>
                </a:moveTo>
                <a:lnTo>
                  <a:pt x="718070" y="566927"/>
                </a:lnTo>
                <a:lnTo>
                  <a:pt x="718070" y="0"/>
                </a:lnTo>
                <a:lnTo>
                  <a:pt x="0" y="0"/>
                </a:lnTo>
                <a:lnTo>
                  <a:pt x="0" y="566927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0927" y="1671375"/>
            <a:ext cx="6577583" cy="45284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8182" y="713983"/>
            <a:ext cx="3101227" cy="3218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1616" y="570941"/>
            <a:ext cx="31019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0000"/>
                </a:solidFill>
              </a:rPr>
              <a:t>INTRODUCTION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154939" y="1545083"/>
            <a:ext cx="8989061" cy="35682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271780" indent="-228600">
              <a:lnSpc>
                <a:spcPct val="100000"/>
              </a:lnSpc>
              <a:spcBef>
                <a:spcPts val="105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Thalassemia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is an </a:t>
            </a:r>
            <a:r>
              <a:rPr sz="2000" u="heavy" spc="-5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Times New Roman"/>
                <a:cs typeface="Times New Roman"/>
              </a:rPr>
              <a:t>inherited </a:t>
            </a:r>
            <a:r>
              <a:rPr sz="2000" u="heavy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Times New Roman"/>
                <a:cs typeface="Times New Roman"/>
              </a:rPr>
              <a:t>autosomal </a:t>
            </a:r>
            <a:r>
              <a:rPr sz="2000" u="heavy" spc="-5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Times New Roman"/>
                <a:cs typeface="Times New Roman"/>
              </a:rPr>
              <a:t>recessive  </a:t>
            </a:r>
            <a:r>
              <a:rPr sz="2000" u="heavy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Times New Roman"/>
                <a:cs typeface="Times New Roman"/>
              </a:rPr>
              <a:t>blood</a:t>
            </a:r>
            <a:r>
              <a:rPr sz="2000" u="heavy" spc="-35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20" dirty="0">
                <a:solidFill>
                  <a:srgbClr val="333333"/>
                </a:solidFill>
                <a:uFill>
                  <a:solidFill>
                    <a:srgbClr val="333333"/>
                  </a:solidFill>
                </a:uFill>
                <a:latin typeface="Times New Roman"/>
                <a:cs typeface="Times New Roman"/>
              </a:rPr>
              <a:t>disorder.</a:t>
            </a:r>
            <a:endParaRPr sz="2000">
              <a:latin typeface="Times New Roman"/>
              <a:cs typeface="Times New Roman"/>
            </a:endParaRPr>
          </a:p>
          <a:p>
            <a:pPr marL="241300" marR="75819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which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results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in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excessive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destruction of</a:t>
            </a:r>
            <a:r>
              <a:rPr sz="2000" spc="-8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red  blood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cells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 further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leads 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to</a:t>
            </a:r>
            <a:r>
              <a:rPr sz="2000" spc="-6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anemia.</a:t>
            </a:r>
            <a:endParaRPr sz="20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It is caused by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variant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or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missing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genes that</a:t>
            </a:r>
            <a:r>
              <a:rPr sz="2000" spc="-7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affect  </a:t>
            </a:r>
            <a:r>
              <a:rPr sz="2000" spc="5" dirty="0">
                <a:solidFill>
                  <a:srgbClr val="333333"/>
                </a:solidFill>
                <a:latin typeface="Times New Roman"/>
                <a:cs typeface="Times New Roman"/>
              </a:rPr>
              <a:t>how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 body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make</a:t>
            </a:r>
            <a:r>
              <a:rPr sz="2000" spc="-8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haemoglobin.</a:t>
            </a:r>
            <a:endParaRPr sz="2000">
              <a:latin typeface="Times New Roman"/>
              <a:cs typeface="Times New Roman"/>
            </a:endParaRPr>
          </a:p>
          <a:p>
            <a:pPr marL="241300" marR="10922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People with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thalassemia make 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less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haemoglobin  and fewer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circulating red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blood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cells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than</a:t>
            </a:r>
            <a:r>
              <a:rPr sz="2000" spc="-7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normal</a:t>
            </a:r>
            <a:endParaRPr sz="20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,result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in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mild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or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severe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anemia</a:t>
            </a:r>
            <a:r>
              <a:rPr sz="2600" spc="-5" dirty="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48955" y="268350"/>
            <a:ext cx="718185" cy="567055"/>
          </a:xfrm>
          <a:custGeom>
            <a:avLst/>
            <a:gdLst/>
            <a:ahLst/>
            <a:cxnLst/>
            <a:rect l="l" t="t" r="r" b="b"/>
            <a:pathLst>
              <a:path w="718184" h="567055">
                <a:moveTo>
                  <a:pt x="0" y="566927"/>
                </a:moveTo>
                <a:lnTo>
                  <a:pt x="718070" y="566927"/>
                </a:lnTo>
                <a:lnTo>
                  <a:pt x="718070" y="0"/>
                </a:lnTo>
                <a:lnTo>
                  <a:pt x="0" y="0"/>
                </a:lnTo>
                <a:lnTo>
                  <a:pt x="0" y="566927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089405"/>
            <a:ext cx="7727315" cy="2814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A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lack of beta-globin leads to a reduced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amount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2400" spc="-25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functional  hemoglobin. </a:t>
            </a:r>
            <a:r>
              <a:rPr sz="2400" spc="-20" dirty="0">
                <a:solidFill>
                  <a:srgbClr val="333333"/>
                </a:solidFill>
                <a:latin typeface="Times New Roman"/>
                <a:cs typeface="Times New Roman"/>
              </a:rPr>
              <a:t>Without </a:t>
            </a:r>
            <a:r>
              <a:rPr sz="2400" spc="-10" dirty="0">
                <a:solidFill>
                  <a:srgbClr val="333333"/>
                </a:solidFill>
                <a:latin typeface="Times New Roman"/>
                <a:cs typeface="Times New Roman"/>
              </a:rPr>
              <a:t>sufficient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hemoglobin,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red blood cells  do not develop </a:t>
            </a:r>
            <a:r>
              <a:rPr sz="2400" spc="-20" dirty="0">
                <a:solidFill>
                  <a:srgbClr val="333333"/>
                </a:solidFill>
                <a:latin typeface="Times New Roman"/>
                <a:cs typeface="Times New Roman"/>
              </a:rPr>
              <a:t>normally,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causing a shortage of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mature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red  blood</a:t>
            </a:r>
            <a:r>
              <a:rPr sz="24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cells.</a:t>
            </a:r>
            <a:endParaRPr sz="2400">
              <a:latin typeface="Times New Roman"/>
              <a:cs typeface="Times New Roman"/>
            </a:endParaRPr>
          </a:p>
          <a:p>
            <a:pPr marL="241300" marR="30861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 2"/>
              <a:buChar char=""/>
              <a:tabLst>
                <a:tab pos="309245" algn="l"/>
                <a:tab pos="309880" algn="l"/>
              </a:tabLst>
            </a:pPr>
            <a:r>
              <a:rPr dirty="0"/>
              <a:t>	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low number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of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mature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red blood cells leads to</a:t>
            </a:r>
            <a:r>
              <a:rPr sz="2400" spc="-8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anemia 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and other associated health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problems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in people with beta 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thalassemia.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48955" y="268350"/>
            <a:ext cx="718185" cy="567055"/>
          </a:xfrm>
          <a:custGeom>
            <a:avLst/>
            <a:gdLst/>
            <a:ahLst/>
            <a:cxnLst/>
            <a:rect l="l" t="t" r="r" b="b"/>
            <a:pathLst>
              <a:path w="718184" h="567055">
                <a:moveTo>
                  <a:pt x="0" y="566927"/>
                </a:moveTo>
                <a:lnTo>
                  <a:pt x="718070" y="566927"/>
                </a:lnTo>
                <a:lnTo>
                  <a:pt x="718070" y="0"/>
                </a:lnTo>
                <a:lnTo>
                  <a:pt x="0" y="0"/>
                </a:lnTo>
                <a:lnTo>
                  <a:pt x="0" y="566927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60677" y="610565"/>
            <a:ext cx="44697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Clinical</a:t>
            </a:r>
            <a:r>
              <a:rPr sz="4000" spc="-105" dirty="0"/>
              <a:t> </a:t>
            </a:r>
            <a:r>
              <a:rPr sz="4000" dirty="0"/>
              <a:t>Presentations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78739" y="1393824"/>
            <a:ext cx="7985125" cy="3144520"/>
          </a:xfrm>
          <a:prstGeom prst="rect">
            <a:avLst/>
          </a:prstGeom>
        </p:spPr>
        <p:txBody>
          <a:bodyPr vert="horz" wrap="square" lIns="0" tIns="2051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14"/>
              </a:spcBef>
              <a:tabLst>
                <a:tab pos="2583815" algn="l"/>
                <a:tab pos="4354830" algn="l"/>
              </a:tabLst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Thalassemia</a:t>
            </a:r>
            <a:r>
              <a:rPr sz="2400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333333"/>
                </a:solidFill>
                <a:latin typeface="Times New Roman"/>
                <a:cs typeface="Times New Roman"/>
              </a:rPr>
              <a:t>minor-	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characterized	by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mild</a:t>
            </a:r>
            <a:r>
              <a:rPr sz="2400" spc="-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anemia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590"/>
              </a:lnSpc>
              <a:spcBef>
                <a:spcPts val="1839"/>
              </a:spcBef>
            </a:pPr>
            <a:r>
              <a:rPr sz="2400" spc="-10" dirty="0">
                <a:solidFill>
                  <a:srgbClr val="333333"/>
                </a:solidFill>
                <a:latin typeface="Times New Roman"/>
                <a:cs typeface="Times New Roman"/>
              </a:rPr>
              <a:t>Symptoms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of beta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thalassemia major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appear in the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first two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years  of</a:t>
            </a:r>
            <a:r>
              <a:rPr sz="24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life.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480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Fatigue and</a:t>
            </a:r>
            <a:r>
              <a:rPr sz="2400" spc="-5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weakness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510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Pale skin or jaundice (yellowing of the</a:t>
            </a:r>
            <a:r>
              <a:rPr sz="2400" spc="-1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skin)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515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Protruding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abdomen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with </a:t>
            </a:r>
            <a:r>
              <a:rPr sz="2400" spc="-10" dirty="0">
                <a:solidFill>
                  <a:srgbClr val="333333"/>
                </a:solidFill>
                <a:latin typeface="Times New Roman"/>
                <a:cs typeface="Times New Roman"/>
              </a:rPr>
              <a:t>enlarged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spleen and</a:t>
            </a:r>
            <a:r>
              <a:rPr sz="2400" spc="-7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liver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62600" y="4800600"/>
            <a:ext cx="2790825" cy="190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90600" y="4724400"/>
            <a:ext cx="3657600" cy="1981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48955" y="268350"/>
            <a:ext cx="718185" cy="567055"/>
          </a:xfrm>
          <a:custGeom>
            <a:avLst/>
            <a:gdLst/>
            <a:ahLst/>
            <a:cxnLst/>
            <a:rect l="l" t="t" r="r" b="b"/>
            <a:pathLst>
              <a:path w="718184" h="567055">
                <a:moveTo>
                  <a:pt x="0" y="566927"/>
                </a:moveTo>
                <a:lnTo>
                  <a:pt x="718070" y="566927"/>
                </a:lnTo>
                <a:lnTo>
                  <a:pt x="718070" y="0"/>
                </a:lnTo>
                <a:lnTo>
                  <a:pt x="0" y="0"/>
                </a:lnTo>
                <a:lnTo>
                  <a:pt x="0" y="566927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39" y="1013205"/>
            <a:ext cx="5749925" cy="2540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Dark</a:t>
            </a:r>
            <a:r>
              <a:rPr sz="2400" spc="-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urine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Abnormal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facial bones and poor</a:t>
            </a:r>
            <a:r>
              <a:rPr sz="2400" spc="-7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growth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A poor</a:t>
            </a:r>
            <a:r>
              <a:rPr sz="2400" spc="-16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appetite.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Adolescents with the severe form of beta 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thalassemia </a:t>
            </a:r>
            <a:r>
              <a:rPr sz="2400" spc="-10" dirty="0">
                <a:solidFill>
                  <a:srgbClr val="333333"/>
                </a:solidFill>
                <a:latin typeface="Times New Roman"/>
                <a:cs typeface="Times New Roman"/>
              </a:rPr>
              <a:t>may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experience delayed</a:t>
            </a:r>
            <a:r>
              <a:rPr sz="2400" spc="-1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333333"/>
                </a:solidFill>
                <a:latin typeface="Times New Roman"/>
                <a:cs typeface="Times New Roman"/>
              </a:rPr>
              <a:t>puberty.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43200" y="4114800"/>
            <a:ext cx="3810000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48955" y="268350"/>
            <a:ext cx="718185" cy="567055"/>
          </a:xfrm>
          <a:custGeom>
            <a:avLst/>
            <a:gdLst/>
            <a:ahLst/>
            <a:cxnLst/>
            <a:rect l="l" t="t" r="r" b="b"/>
            <a:pathLst>
              <a:path w="718184" h="567055">
                <a:moveTo>
                  <a:pt x="0" y="566927"/>
                </a:moveTo>
                <a:lnTo>
                  <a:pt x="718070" y="566927"/>
                </a:lnTo>
                <a:lnTo>
                  <a:pt x="718070" y="0"/>
                </a:lnTo>
                <a:lnTo>
                  <a:pt x="0" y="0"/>
                </a:lnTo>
                <a:lnTo>
                  <a:pt x="0" y="566927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1920" y="458165"/>
            <a:ext cx="48545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85" dirty="0"/>
              <a:t>P</a:t>
            </a:r>
            <a:r>
              <a:rPr sz="4000" spc="-459" dirty="0"/>
              <a:t>A</a:t>
            </a:r>
            <a:r>
              <a:rPr sz="4000" spc="-5" dirty="0"/>
              <a:t>T</a:t>
            </a:r>
            <a:r>
              <a:rPr sz="4000" spc="-20" dirty="0"/>
              <a:t>H</a:t>
            </a:r>
            <a:r>
              <a:rPr sz="4000" spc="-5" dirty="0"/>
              <a:t>OPHY</a:t>
            </a:r>
            <a:r>
              <a:rPr sz="4000" spc="-25" dirty="0"/>
              <a:t>S</a:t>
            </a:r>
            <a:r>
              <a:rPr sz="4000" dirty="0"/>
              <a:t>I</a:t>
            </a:r>
            <a:r>
              <a:rPr sz="4000" spc="-5" dirty="0"/>
              <a:t>OLOGY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78739" y="1625853"/>
            <a:ext cx="8912861" cy="443583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241300" marR="17780" indent="-228600">
              <a:lnSpc>
                <a:spcPct val="80100"/>
              </a:lnSpc>
              <a:spcBef>
                <a:spcPts val="670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In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Beta thalassemia </a:t>
            </a:r>
            <a:r>
              <a:rPr sz="2000" spc="-20" dirty="0">
                <a:solidFill>
                  <a:srgbClr val="333333"/>
                </a:solidFill>
                <a:latin typeface="Times New Roman"/>
                <a:cs typeface="Times New Roman"/>
              </a:rPr>
              <a:t>major,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patients have severe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anemia,</a:t>
            </a:r>
            <a:r>
              <a:rPr sz="2000" spc="-10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ineffective 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erythropoiesis, extramedullary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hematopoiesis,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 iron overload  resulting from transfusion and increased iron</a:t>
            </a:r>
            <a:r>
              <a:rPr sz="2000" spc="-1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absorption.</a:t>
            </a:r>
            <a:endParaRPr sz="2000">
              <a:latin typeface="Times New Roman"/>
              <a:cs typeface="Times New Roman"/>
            </a:endParaRPr>
          </a:p>
          <a:p>
            <a:pPr marL="241300" marR="1102995" indent="-228600">
              <a:lnSpc>
                <a:spcPct val="80000"/>
              </a:lnSpc>
              <a:spcBef>
                <a:spcPts val="1800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 skin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may show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pallor from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anemia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 jaundice</a:t>
            </a:r>
            <a:r>
              <a:rPr sz="2000" spc="-1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from 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hyperbilirubinemia.</a:t>
            </a:r>
            <a:endParaRPr sz="20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310"/>
              </a:lnSpc>
              <a:spcBef>
                <a:spcPts val="1780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 skull and other bones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may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be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deformed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secondary to</a:t>
            </a:r>
            <a:r>
              <a:rPr sz="2000" spc="-114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erythroid  hyperplasia with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intramedullary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expansion and cortical bone  thinning.</a:t>
            </a:r>
            <a:endParaRPr sz="2000">
              <a:latin typeface="Times New Roman"/>
              <a:cs typeface="Times New Roman"/>
            </a:endParaRPr>
          </a:p>
          <a:p>
            <a:pPr marL="241300" marR="760730" indent="-228600">
              <a:lnSpc>
                <a:spcPts val="2590"/>
              </a:lnSpc>
              <a:spcBef>
                <a:spcPts val="1845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Heart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examination 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may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reveal findings of cardiac failure</a:t>
            </a:r>
            <a:r>
              <a:rPr sz="2000" spc="-1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 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arrhythmia,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related to either severe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anemia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or iron</a:t>
            </a:r>
            <a:r>
              <a:rPr sz="2000" spc="-16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overload.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12076" y="268350"/>
            <a:ext cx="1645920" cy="1645920"/>
          </a:xfrm>
          <a:custGeom>
            <a:avLst/>
            <a:gdLst/>
            <a:ahLst/>
            <a:cxnLst/>
            <a:rect l="l" t="t" r="r" b="b"/>
            <a:pathLst>
              <a:path w="1645920" h="1645920">
                <a:moveTo>
                  <a:pt x="0" y="1645920"/>
                </a:moveTo>
                <a:lnTo>
                  <a:pt x="1645920" y="1645920"/>
                </a:lnTo>
                <a:lnTo>
                  <a:pt x="1645920" y="0"/>
                </a:lnTo>
                <a:lnTo>
                  <a:pt x="0" y="0"/>
                </a:lnTo>
                <a:lnTo>
                  <a:pt x="0" y="164592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510029"/>
            <a:ext cx="6149340" cy="31534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165100" indent="-228600">
              <a:lnSpc>
                <a:spcPts val="2590"/>
              </a:lnSpc>
              <a:spcBef>
                <a:spcPts val="425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Abdominal examination </a:t>
            </a:r>
            <a:r>
              <a:rPr sz="2400" spc="-10" dirty="0">
                <a:solidFill>
                  <a:srgbClr val="333333"/>
                </a:solidFill>
                <a:latin typeface="Times New Roman"/>
                <a:cs typeface="Times New Roman"/>
              </a:rPr>
              <a:t>may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reveal changes</a:t>
            </a:r>
            <a:r>
              <a:rPr sz="2400" spc="-8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in  the </a:t>
            </a:r>
            <a:r>
              <a:rPr sz="2400" spc="-15" dirty="0">
                <a:solidFill>
                  <a:srgbClr val="333333"/>
                </a:solidFill>
                <a:latin typeface="Times New Roman"/>
                <a:cs typeface="Times New Roman"/>
              </a:rPr>
              <a:t>liver, </a:t>
            </a:r>
            <a:r>
              <a:rPr sz="2400" spc="-10" dirty="0">
                <a:solidFill>
                  <a:srgbClr val="333333"/>
                </a:solidFill>
                <a:latin typeface="Times New Roman"/>
                <a:cs typeface="Times New Roman"/>
              </a:rPr>
              <a:t>gallbladder,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2400" spc="-9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spleen.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590"/>
              </a:lnSpc>
              <a:spcBef>
                <a:spcPts val="1810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Patients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who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have received blood transfusions  </a:t>
            </a:r>
            <a:r>
              <a:rPr sz="2400" spc="-10" dirty="0">
                <a:solidFill>
                  <a:srgbClr val="333333"/>
                </a:solidFill>
                <a:latin typeface="Times New Roman"/>
                <a:cs typeface="Times New Roman"/>
              </a:rPr>
              <a:t>may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have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hepatomegaly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or chronic hepatitis</a:t>
            </a:r>
            <a:r>
              <a:rPr sz="2400" spc="-1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due  to iron</a:t>
            </a:r>
            <a:r>
              <a:rPr sz="24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overload.</a:t>
            </a:r>
            <a:endParaRPr sz="2400">
              <a:latin typeface="Times New Roman"/>
              <a:cs typeface="Times New Roman"/>
            </a:endParaRPr>
          </a:p>
          <a:p>
            <a:pPr marL="241300" marR="448309" indent="-228600">
              <a:lnSpc>
                <a:spcPts val="2590"/>
              </a:lnSpc>
              <a:spcBef>
                <a:spcPts val="1805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The gallbladder </a:t>
            </a:r>
            <a:r>
              <a:rPr sz="2400" spc="-10" dirty="0">
                <a:solidFill>
                  <a:srgbClr val="333333"/>
                </a:solidFill>
                <a:latin typeface="Times New Roman"/>
                <a:cs typeface="Times New Roman"/>
              </a:rPr>
              <a:t>may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contain bilirubin</a:t>
            </a:r>
            <a:r>
              <a:rPr sz="2400" spc="-1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stones 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formed as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a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result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of the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patient's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lifelong 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hemolytic</a:t>
            </a:r>
            <a:r>
              <a:rPr sz="24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state.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12076" y="268350"/>
            <a:ext cx="1645920" cy="1645920"/>
          </a:xfrm>
          <a:custGeom>
            <a:avLst/>
            <a:gdLst/>
            <a:ahLst/>
            <a:cxnLst/>
            <a:rect l="l" t="t" r="r" b="b"/>
            <a:pathLst>
              <a:path w="1645920" h="1645920">
                <a:moveTo>
                  <a:pt x="0" y="1645920"/>
                </a:moveTo>
                <a:lnTo>
                  <a:pt x="1645920" y="1645920"/>
                </a:lnTo>
                <a:lnTo>
                  <a:pt x="1645920" y="0"/>
                </a:lnTo>
                <a:lnTo>
                  <a:pt x="0" y="0"/>
                </a:lnTo>
                <a:lnTo>
                  <a:pt x="0" y="164592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2068195"/>
            <a:ext cx="8455660" cy="4517262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5080" indent="-228600">
              <a:lnSpc>
                <a:spcPts val="2590"/>
              </a:lnSpc>
              <a:spcBef>
                <a:spcPts val="425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Splenomegaly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typically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is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observed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as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part of the 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extramedullary hematopoiesis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or as a</a:t>
            </a:r>
            <a:r>
              <a:rPr sz="2000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hypertrophic 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response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related to the extravascular</a:t>
            </a:r>
            <a:r>
              <a:rPr sz="2000" spc="-1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hemolysis.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ts val="2735"/>
              </a:lnSpc>
              <a:spcBef>
                <a:spcPts val="1480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In addition to</a:t>
            </a:r>
            <a:r>
              <a:rPr sz="2000" spc="-6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cardiac</a:t>
            </a:r>
            <a:endParaRPr sz="2000">
              <a:latin typeface="Times New Roman"/>
              <a:cs typeface="Times New Roman"/>
            </a:endParaRPr>
          </a:p>
          <a:p>
            <a:pPr marL="241300" marR="550545">
              <a:lnSpc>
                <a:spcPts val="2590"/>
              </a:lnSpc>
              <a:spcBef>
                <a:spcPts val="185"/>
              </a:spcBef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dysfunction, </a:t>
            </a:r>
            <a:r>
              <a:rPr sz="2000" spc="-15" dirty="0">
                <a:solidFill>
                  <a:srgbClr val="333333"/>
                </a:solidFill>
                <a:latin typeface="Times New Roman"/>
                <a:cs typeface="Times New Roman"/>
              </a:rPr>
              <a:t>hepatomegaly,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 hepatitis,</a:t>
            </a:r>
            <a:r>
              <a:rPr sz="2000" spc="-1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iron  overload can also cause endocrine  dysfunction, especially 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affecting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  pancreas, testes, and</a:t>
            </a:r>
            <a:r>
              <a:rPr sz="2000" spc="-8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thyroid.</a:t>
            </a:r>
            <a:endParaRPr sz="2000">
              <a:latin typeface="Times New Roman"/>
              <a:cs typeface="Times New Roman"/>
            </a:endParaRPr>
          </a:p>
          <a:p>
            <a:pPr marL="241300" marR="133985" indent="-228600">
              <a:lnSpc>
                <a:spcPts val="2590"/>
              </a:lnSpc>
              <a:spcBef>
                <a:spcPts val="1810"/>
              </a:spcBef>
              <a:buClr>
                <a:srgbClr val="990000"/>
              </a:buClr>
              <a:buFont typeface="Wingdings 2"/>
              <a:buChar char=""/>
              <a:tabLst>
                <a:tab pos="309245" algn="l"/>
                <a:tab pos="309880" algn="l"/>
              </a:tabLst>
            </a:pPr>
            <a:r>
              <a:rPr sz="1600" dirty="0"/>
              <a:t>	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Transfusion-associated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viral hepatits resulting in  cirrhosis or portal hypertension also 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may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be</a:t>
            </a:r>
            <a:r>
              <a:rPr sz="2000" spc="-14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seen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96849"/>
            <a:ext cx="35052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Surgical</a:t>
            </a:r>
            <a:r>
              <a:rPr spc="-145" dirty="0"/>
              <a:t> </a:t>
            </a:r>
            <a:r>
              <a:rPr spc="-20" dirty="0"/>
              <a:t>Treatment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2001612"/>
            <a:ext cx="7922260" cy="4599336"/>
          </a:xfrm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905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Splenectomy- decrease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transfusion</a:t>
            </a:r>
            <a:r>
              <a:rPr sz="2400" spc="-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requirements</a:t>
            </a:r>
            <a:endParaRPr sz="2400">
              <a:latin typeface="Times New Roman"/>
              <a:cs typeface="Times New Roman"/>
            </a:endParaRPr>
          </a:p>
          <a:p>
            <a:pPr marL="241300" marR="389255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 2"/>
              <a:buChar char=""/>
              <a:tabLst>
                <a:tab pos="241300" algn="l"/>
              </a:tabLst>
            </a:pP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Cholecystectomy- Patients with thalassemia  minor </a:t>
            </a:r>
            <a:r>
              <a:rPr sz="2400" spc="-10" dirty="0">
                <a:solidFill>
                  <a:srgbClr val="333333"/>
                </a:solidFill>
                <a:latin typeface="Times New Roman"/>
                <a:cs typeface="Times New Roman"/>
              </a:rPr>
              <a:t>may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have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bilirubin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stones in their  gallbladder and, if symptomatic, </a:t>
            </a:r>
            <a:r>
              <a:rPr sz="2400" spc="-10" dirty="0">
                <a:solidFill>
                  <a:srgbClr val="333333"/>
                </a:solidFill>
                <a:latin typeface="Times New Roman"/>
                <a:cs typeface="Times New Roman"/>
              </a:rPr>
              <a:t>may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require 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treatment. Perform a cholecystectomy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using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a  laparoscope or carry </a:t>
            </a:r>
            <a:r>
              <a:rPr sz="2400" dirty="0">
                <a:solidFill>
                  <a:srgbClr val="333333"/>
                </a:solidFill>
                <a:latin typeface="Times New Roman"/>
                <a:cs typeface="Times New Roman"/>
              </a:rPr>
              <a:t>out the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procedure at the  </a:t>
            </a:r>
            <a:r>
              <a:rPr sz="2400" spc="-10" dirty="0">
                <a:solidFill>
                  <a:srgbClr val="333333"/>
                </a:solidFill>
                <a:latin typeface="Times New Roman"/>
                <a:cs typeface="Times New Roman"/>
              </a:rPr>
              <a:t>same time </a:t>
            </a:r>
            <a:r>
              <a:rPr sz="2400" spc="-5" dirty="0">
                <a:solidFill>
                  <a:srgbClr val="333333"/>
                </a:solidFill>
                <a:latin typeface="Times New Roman"/>
                <a:cs typeface="Times New Roman"/>
              </a:rPr>
              <a:t>as the</a:t>
            </a:r>
            <a:r>
              <a:rPr sz="24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333333"/>
                </a:solidFill>
                <a:latin typeface="Times New Roman"/>
                <a:cs typeface="Times New Roman"/>
              </a:rPr>
              <a:t>splenectomy</a:t>
            </a:r>
            <a:r>
              <a:rPr sz="2800" spc="-20" dirty="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552450"/>
            <a:ext cx="2447925" cy="1876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17929" y="1170177"/>
            <a:ext cx="8439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LPHA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3400" y="1450670"/>
            <a:ext cx="167068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THALASSEMIA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33550" y="2714625"/>
            <a:ext cx="800100" cy="8096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400" y="3810000"/>
            <a:ext cx="2447925" cy="18764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03400" y="4432172"/>
            <a:ext cx="1670685" cy="61150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indent="533400">
              <a:lnSpc>
                <a:spcPts val="2210"/>
              </a:lnSpc>
              <a:spcBef>
                <a:spcPts val="335"/>
              </a:spcBef>
            </a:pP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BETA  TH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2000" spc="-1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Century Gothic"/>
                <a:cs typeface="Century Gothic"/>
              </a:rPr>
              <a:t>SSEM</a:t>
            </a:r>
            <a:r>
              <a:rPr sz="2000" spc="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20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29025" y="2762250"/>
            <a:ext cx="600075" cy="714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67225" y="1247775"/>
            <a:ext cx="3752850" cy="37528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070094" y="2840177"/>
            <a:ext cx="256667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  <a:latin typeface="Century Gothic"/>
                <a:cs typeface="Century Gothic"/>
              </a:rPr>
              <a:t>THALASSEMA</a:t>
            </a:r>
            <a:endParaRPr sz="3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57197"/>
            <a:ext cx="9143999" cy="29624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2035" y="1057078"/>
            <a:ext cx="1543050" cy="6174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01239" y="705612"/>
            <a:ext cx="3845052" cy="9784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3540" y="2717419"/>
            <a:ext cx="8526780" cy="837024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241300" marR="5080" indent="-228600">
              <a:lnSpc>
                <a:spcPts val="3240"/>
              </a:lnSpc>
              <a:spcBef>
                <a:spcPts val="505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  <a:tab pos="1384300" algn="l"/>
                <a:tab pos="3376295" algn="l"/>
                <a:tab pos="3841115" algn="l"/>
                <a:tab pos="4518025" algn="l"/>
                <a:tab pos="5572760" algn="l"/>
                <a:tab pos="6101715" algn="l"/>
                <a:tab pos="7540625" algn="l"/>
                <a:tab pos="8047990" algn="l"/>
              </a:tabLst>
            </a:pPr>
            <a:r>
              <a:rPr sz="1600" dirty="0">
                <a:solidFill>
                  <a:srgbClr val="333333"/>
                </a:solidFill>
                <a:latin typeface="Times New Roman"/>
                <a:cs typeface="Times New Roman"/>
              </a:rPr>
              <a:t>Alp</a:t>
            </a:r>
            <a:r>
              <a:rPr sz="1600" b="1" dirty="0">
                <a:solidFill>
                  <a:srgbClr val="333333"/>
                </a:solidFill>
                <a:latin typeface="Times New Roman"/>
                <a:cs typeface="Times New Roman"/>
              </a:rPr>
              <a:t>ha</a:t>
            </a:r>
            <a:r>
              <a:rPr sz="1600" dirty="0">
                <a:solidFill>
                  <a:srgbClr val="333333"/>
                </a:solidFill>
                <a:latin typeface="Times New Roman"/>
                <a:cs typeface="Times New Roman"/>
              </a:rPr>
              <a:t>	thalassemia	</a:t>
            </a:r>
            <a:r>
              <a:rPr sz="1600" spc="-15" dirty="0">
                <a:solidFill>
                  <a:srgbClr val="333333"/>
                </a:solidFill>
                <a:latin typeface="Times New Roman"/>
                <a:cs typeface="Times New Roman"/>
              </a:rPr>
              <a:t>i</a:t>
            </a:r>
            <a:r>
              <a:rPr sz="1600" spc="-5" dirty="0">
                <a:solidFill>
                  <a:srgbClr val="333333"/>
                </a:solidFill>
                <a:latin typeface="Times New Roman"/>
                <a:cs typeface="Times New Roman"/>
              </a:rPr>
              <a:t>s</a:t>
            </a:r>
            <a:r>
              <a:rPr sz="1600" dirty="0">
                <a:solidFill>
                  <a:srgbClr val="333333"/>
                </a:solidFill>
                <a:latin typeface="Times New Roman"/>
                <a:cs typeface="Times New Roman"/>
              </a:rPr>
              <a:t>	the	</a:t>
            </a:r>
            <a:r>
              <a:rPr sz="1600" spc="-15" dirty="0">
                <a:solidFill>
                  <a:srgbClr val="333333"/>
                </a:solidFill>
                <a:latin typeface="Times New Roman"/>
                <a:cs typeface="Times New Roman"/>
              </a:rPr>
              <a:t>r</a:t>
            </a:r>
            <a:r>
              <a:rPr sz="1600" dirty="0">
                <a:solidFill>
                  <a:srgbClr val="333333"/>
                </a:solidFill>
                <a:latin typeface="Times New Roman"/>
                <a:cs typeface="Times New Roman"/>
              </a:rPr>
              <a:t>esult	of	changes	</a:t>
            </a:r>
            <a:r>
              <a:rPr sz="1600" spc="5" dirty="0">
                <a:solidFill>
                  <a:srgbClr val="333333"/>
                </a:solidFill>
                <a:latin typeface="Times New Roman"/>
                <a:cs typeface="Times New Roman"/>
              </a:rPr>
              <a:t>i</a:t>
            </a:r>
            <a:r>
              <a:rPr sz="1600" dirty="0">
                <a:solidFill>
                  <a:srgbClr val="333333"/>
                </a:solidFill>
                <a:latin typeface="Times New Roman"/>
                <a:cs typeface="Times New Roman"/>
              </a:rPr>
              <a:t>n	the  genes for the alpha </a:t>
            </a:r>
            <a:r>
              <a:rPr sz="1600" spc="-5" dirty="0">
                <a:solidFill>
                  <a:srgbClr val="333333"/>
                </a:solidFill>
                <a:latin typeface="Times New Roman"/>
                <a:cs typeface="Times New Roman"/>
              </a:rPr>
              <a:t>globin </a:t>
            </a:r>
            <a:r>
              <a:rPr sz="1600" dirty="0">
                <a:solidFill>
                  <a:srgbClr val="333333"/>
                </a:solidFill>
                <a:latin typeface="Times New Roman"/>
                <a:cs typeface="Times New Roman"/>
              </a:rPr>
              <a:t>component </a:t>
            </a:r>
            <a:r>
              <a:rPr sz="1600" spc="-5" dirty="0">
                <a:solidFill>
                  <a:srgbClr val="333333"/>
                </a:solidFill>
                <a:latin typeface="Times New Roman"/>
                <a:cs typeface="Times New Roman"/>
              </a:rPr>
              <a:t>in</a:t>
            </a:r>
            <a:r>
              <a:rPr sz="1600" spc="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333333"/>
                </a:solidFill>
                <a:latin typeface="Times New Roman"/>
                <a:cs typeface="Times New Roman"/>
              </a:rPr>
              <a:t>hemoglobin.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64490" y="3820168"/>
          <a:ext cx="8565515" cy="1248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84520"/>
                <a:gridCol w="1569720"/>
                <a:gridCol w="1311275"/>
              </a:tblGrid>
              <a:tr h="419987">
                <a:tc>
                  <a:txBody>
                    <a:bodyPr/>
                    <a:lstStyle/>
                    <a:p>
                      <a:pPr marL="260350" indent="-228600">
                        <a:lnSpc>
                          <a:spcPts val="3204"/>
                        </a:lnSpc>
                        <a:buClr>
                          <a:srgbClr val="990000"/>
                        </a:buClr>
                        <a:buFont typeface="Wingdings"/>
                        <a:buChar char=""/>
                        <a:tabLst>
                          <a:tab pos="260350" algn="l"/>
                          <a:tab pos="1165225" algn="l"/>
                          <a:tab pos="3105785" algn="l"/>
                          <a:tab pos="5179060" algn="l"/>
                        </a:tabLst>
                      </a:pPr>
                      <a:r>
                        <a:rPr sz="18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The	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worldwide	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distribution	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ts val="3204"/>
                        </a:lnSpc>
                      </a:pPr>
                      <a:r>
                        <a:rPr sz="1800" spc="-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inherited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204"/>
                        </a:lnSpc>
                      </a:pPr>
                      <a:r>
                        <a:rPr sz="18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Alph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1447">
                <a:tc>
                  <a:txBody>
                    <a:bodyPr/>
                    <a:lstStyle/>
                    <a:p>
                      <a:pPr marL="260350">
                        <a:lnSpc>
                          <a:spcPts val="3140"/>
                        </a:lnSpc>
                        <a:tabLst>
                          <a:tab pos="2392045" algn="l"/>
                          <a:tab pos="2871470" algn="l"/>
                          <a:tab pos="5276215" algn="l"/>
                        </a:tabLst>
                      </a:pPr>
                      <a:r>
                        <a:rPr sz="16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Thalassemia	</a:t>
                      </a:r>
                      <a:r>
                        <a:rPr sz="1600" spc="-1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is	</a:t>
                      </a:r>
                      <a:r>
                        <a:rPr sz="16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corresponding	</a:t>
                      </a:r>
                      <a:r>
                        <a:rPr sz="1600" spc="-1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ts val="3140"/>
                        </a:lnSpc>
                        <a:tabLst>
                          <a:tab pos="1007110" algn="l"/>
                        </a:tabLst>
                      </a:pPr>
                      <a:r>
                        <a:rPr sz="1800" spc="-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areas	of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3140"/>
                        </a:lnSpc>
                      </a:pPr>
                      <a:r>
                        <a:rPr sz="18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Mala</a:t>
                      </a:r>
                      <a:r>
                        <a:rPr sz="1800" spc="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ia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6703">
                <a:tc>
                  <a:txBody>
                    <a:bodyPr/>
                    <a:lstStyle/>
                    <a:p>
                      <a:pPr marL="260350">
                        <a:lnSpc>
                          <a:spcPts val="3180"/>
                        </a:lnSpc>
                      </a:pPr>
                      <a:r>
                        <a:rPr sz="1600" spc="-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exposure.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99907" y="1012219"/>
            <a:ext cx="2589882" cy="4004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2230958"/>
            <a:ext cx="8379460" cy="39209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95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z="2800" spc="-5" smtClean="0">
                <a:solidFill>
                  <a:srgbClr val="333333"/>
                </a:solidFill>
                <a:latin typeface="Times New Roman"/>
                <a:cs typeface="Times New Roman"/>
              </a:rPr>
              <a:t>Mutation in </a:t>
            </a:r>
            <a:r>
              <a:rPr sz="2800" smtClean="0">
                <a:solidFill>
                  <a:srgbClr val="333333"/>
                </a:solidFill>
                <a:latin typeface="Times New Roman"/>
                <a:cs typeface="Times New Roman"/>
              </a:rPr>
              <a:t>the </a:t>
            </a:r>
            <a:r>
              <a:rPr sz="2800" spc="-5" smtClean="0">
                <a:solidFill>
                  <a:srgbClr val="333333"/>
                </a:solidFill>
                <a:latin typeface="Times New Roman"/>
                <a:cs typeface="Times New Roman"/>
              </a:rPr>
              <a:t>DNA of cells that</a:t>
            </a:r>
            <a:r>
              <a:rPr sz="2800" spc="-20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800" smtClean="0">
                <a:solidFill>
                  <a:srgbClr val="333333"/>
                </a:solidFill>
                <a:latin typeface="Times New Roman"/>
                <a:cs typeface="Times New Roman"/>
              </a:rPr>
              <a:t>produce  </a:t>
            </a:r>
            <a:r>
              <a:rPr sz="2800" spc="-5" smtClean="0">
                <a:solidFill>
                  <a:srgbClr val="333333"/>
                </a:solidFill>
                <a:latin typeface="Times New Roman"/>
                <a:cs typeface="Times New Roman"/>
              </a:rPr>
              <a:t>hemoglobin</a:t>
            </a:r>
            <a:endParaRPr sz="2800" smtClean="0">
              <a:latin typeface="Times New Roman"/>
              <a:cs typeface="Times New Roman"/>
            </a:endParaRPr>
          </a:p>
          <a:p>
            <a:pPr marL="241300" marR="340995" indent="-228600">
              <a:lnSpc>
                <a:spcPct val="100000"/>
              </a:lnSpc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  <a:tab pos="1225550" algn="l"/>
              </a:tabLst>
            </a:pPr>
            <a:r>
              <a:rPr sz="2800" spc="-5" smtClean="0">
                <a:solidFill>
                  <a:srgbClr val="333333"/>
                </a:solidFill>
                <a:latin typeface="Times New Roman"/>
                <a:cs typeface="Times New Roman"/>
              </a:rPr>
              <a:t>It </a:t>
            </a:r>
            <a:r>
              <a:rPr sz="2800" spc="-5" dirty="0">
                <a:solidFill>
                  <a:srgbClr val="333333"/>
                </a:solidFill>
                <a:latin typeface="Times New Roman"/>
                <a:cs typeface="Times New Roman"/>
              </a:rPr>
              <a:t>is a </a:t>
            </a:r>
            <a:r>
              <a:rPr sz="2800" dirty="0">
                <a:solidFill>
                  <a:srgbClr val="333333"/>
                </a:solidFill>
                <a:latin typeface="Times New Roman"/>
                <a:cs typeface="Times New Roman"/>
              </a:rPr>
              <a:t>form </a:t>
            </a:r>
            <a:r>
              <a:rPr sz="2800" spc="-5" dirty="0">
                <a:solidFill>
                  <a:srgbClr val="333333"/>
                </a:solidFill>
                <a:latin typeface="Times New Roman"/>
                <a:cs typeface="Times New Roman"/>
              </a:rPr>
              <a:t>of thalassemia </a:t>
            </a:r>
            <a:r>
              <a:rPr sz="2800" dirty="0">
                <a:solidFill>
                  <a:srgbClr val="333333"/>
                </a:solidFill>
                <a:latin typeface="Times New Roman"/>
                <a:cs typeface="Times New Roman"/>
              </a:rPr>
              <a:t>involving</a:t>
            </a:r>
            <a:r>
              <a:rPr sz="2800" spc="-8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333333"/>
                </a:solidFill>
                <a:latin typeface="Times New Roman"/>
                <a:cs typeface="Times New Roman"/>
              </a:rPr>
              <a:t>the  </a:t>
            </a:r>
            <a:r>
              <a:rPr sz="2800" spc="-5" dirty="0">
                <a:solidFill>
                  <a:srgbClr val="333333"/>
                </a:solidFill>
                <a:latin typeface="Times New Roman"/>
                <a:cs typeface="Times New Roman"/>
              </a:rPr>
              <a:t>genes	</a:t>
            </a:r>
            <a:r>
              <a:rPr sz="2800" spc="-10" dirty="0">
                <a:solidFill>
                  <a:srgbClr val="333333"/>
                </a:solidFill>
                <a:latin typeface="Times New Roman"/>
                <a:cs typeface="Times New Roman"/>
              </a:rPr>
              <a:t>HB1 </a:t>
            </a:r>
            <a:r>
              <a:rPr sz="2800" spc="-5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2800" spc="1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333333"/>
                </a:solidFill>
                <a:latin typeface="Times New Roman"/>
                <a:cs typeface="Times New Roman"/>
              </a:rPr>
              <a:t>HB2</a:t>
            </a:r>
            <a:endParaRPr sz="2800">
              <a:latin typeface="Times New Roman"/>
              <a:cs typeface="Times New Roman"/>
            </a:endParaRPr>
          </a:p>
          <a:p>
            <a:pPr marL="241300" marR="1122680" indent="-228600">
              <a:lnSpc>
                <a:spcPct val="100000"/>
              </a:lnSpc>
              <a:spcBef>
                <a:spcPts val="1805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z="2800" spc="-5" smtClean="0">
                <a:solidFill>
                  <a:srgbClr val="333333"/>
                </a:solidFill>
                <a:latin typeface="Times New Roman"/>
                <a:cs typeface="Times New Roman"/>
              </a:rPr>
              <a:t>It is </a:t>
            </a:r>
            <a:r>
              <a:rPr sz="2800" spc="-10" smtClean="0">
                <a:solidFill>
                  <a:srgbClr val="333333"/>
                </a:solidFill>
                <a:latin typeface="Times New Roman"/>
                <a:cs typeface="Times New Roman"/>
              </a:rPr>
              <a:t>most commonly </a:t>
            </a:r>
            <a:r>
              <a:rPr sz="2800" spc="-5" smtClean="0">
                <a:solidFill>
                  <a:srgbClr val="333333"/>
                </a:solidFill>
                <a:latin typeface="Times New Roman"/>
                <a:cs typeface="Times New Roman"/>
              </a:rPr>
              <a:t>inherited in a  Mendelian recessive</a:t>
            </a:r>
            <a:r>
              <a:rPr sz="2800" spc="-30" smtClean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800" spc="-5" smtClean="0">
                <a:solidFill>
                  <a:srgbClr val="333333"/>
                </a:solidFill>
                <a:latin typeface="Times New Roman"/>
                <a:cs typeface="Times New Roman"/>
              </a:rPr>
              <a:t>fashion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4930" y="783619"/>
            <a:ext cx="4499142" cy="4004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2400" y="1922729"/>
            <a:ext cx="8991600" cy="4037772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241300" marR="302260" indent="-228600">
              <a:lnSpc>
                <a:spcPct val="80000"/>
              </a:lnSpc>
              <a:spcBef>
                <a:spcPts val="730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Alpha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thalassemia results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when there is  disturbance in production of α-globin from</a:t>
            </a:r>
            <a:r>
              <a:rPr sz="2000" spc="-1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any  or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all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four of the α-globin</a:t>
            </a:r>
            <a:r>
              <a:rPr sz="2000" spc="-8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genes.</a:t>
            </a:r>
            <a:endParaRPr sz="20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500"/>
              </a:lnSpc>
              <a:spcBef>
                <a:spcPts val="1775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Genes are responsible for regulating the  synthesis and structure of </a:t>
            </a:r>
            <a:r>
              <a:rPr sz="2000" spc="-10" dirty="0">
                <a:solidFill>
                  <a:srgbClr val="333333"/>
                </a:solidFill>
                <a:latin typeface="Times New Roman"/>
                <a:cs typeface="Times New Roman"/>
              </a:rPr>
              <a:t>different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globins</a:t>
            </a:r>
            <a:r>
              <a:rPr sz="2000" spc="-9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which  are divided into 2</a:t>
            </a:r>
            <a:r>
              <a:rPr sz="2000" spc="-6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clusters.</a:t>
            </a:r>
            <a:endParaRPr sz="2000">
              <a:latin typeface="Times New Roman"/>
              <a:cs typeface="Times New Roman"/>
            </a:endParaRPr>
          </a:p>
          <a:p>
            <a:pPr marL="241300" marR="104775" indent="-228600">
              <a:lnSpc>
                <a:spcPct val="80000"/>
              </a:lnSpc>
              <a:spcBef>
                <a:spcPts val="1814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The α-globin genes are encoded on</a:t>
            </a:r>
            <a:r>
              <a:rPr sz="2000" spc="-16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chromosome  16 and the γ,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δ,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 β-globin genes are encoded  on chromosome</a:t>
            </a:r>
            <a:r>
              <a:rPr sz="2000" spc="-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0" dirty="0">
                <a:solidFill>
                  <a:srgbClr val="333333"/>
                </a:solidFill>
                <a:latin typeface="Times New Roman"/>
                <a:cs typeface="Times New Roman"/>
              </a:rPr>
              <a:t>11</a:t>
            </a:r>
            <a:endParaRPr sz="2000">
              <a:latin typeface="Times New Roman"/>
              <a:cs typeface="Times New Roman"/>
            </a:endParaRPr>
          </a:p>
          <a:p>
            <a:pPr marL="241300" marR="169545" indent="-228600">
              <a:lnSpc>
                <a:spcPct val="80000"/>
              </a:lnSpc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 normal person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carries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 linked pair of alpha  globin genes, 2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each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from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maternal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and</a:t>
            </a:r>
            <a:r>
              <a:rPr sz="2000" spc="-8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Times New Roman"/>
                <a:cs typeface="Times New Roman"/>
              </a:rPr>
              <a:t>paternal  </a:t>
            </a:r>
            <a:r>
              <a:rPr sz="2000" dirty="0">
                <a:solidFill>
                  <a:srgbClr val="333333"/>
                </a:solidFill>
                <a:latin typeface="Times New Roman"/>
                <a:cs typeface="Times New Roman"/>
              </a:rPr>
              <a:t>chromosome</a:t>
            </a:r>
            <a:r>
              <a:rPr sz="2600" dirty="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12076" y="268350"/>
            <a:ext cx="1645920" cy="1645920"/>
          </a:xfrm>
          <a:custGeom>
            <a:avLst/>
            <a:gdLst/>
            <a:ahLst/>
            <a:cxnLst/>
            <a:rect l="l" t="t" r="r" b="b"/>
            <a:pathLst>
              <a:path w="1645920" h="1645920">
                <a:moveTo>
                  <a:pt x="0" y="1645920"/>
                </a:moveTo>
                <a:lnTo>
                  <a:pt x="1645920" y="1645920"/>
                </a:lnTo>
                <a:lnTo>
                  <a:pt x="1645920" y="0"/>
                </a:lnTo>
                <a:lnTo>
                  <a:pt x="0" y="0"/>
                </a:lnTo>
                <a:lnTo>
                  <a:pt x="0" y="164592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7340" y="1734057"/>
            <a:ext cx="6744334" cy="2082493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41300" marR="212725" indent="-228600" algn="just">
              <a:lnSpc>
                <a:spcPct val="90000"/>
              </a:lnSpc>
              <a:spcBef>
                <a:spcPts val="415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z="2600" dirty="0">
                <a:solidFill>
                  <a:srgbClr val="333333"/>
                </a:solidFill>
                <a:latin typeface="Times New Roman"/>
                <a:cs typeface="Times New Roman"/>
              </a:rPr>
              <a:t>Therefore, alpha </a:t>
            </a:r>
            <a:r>
              <a:rPr sz="2600" spc="-5" dirty="0">
                <a:solidFill>
                  <a:srgbClr val="333333"/>
                </a:solidFill>
                <a:latin typeface="Times New Roman"/>
                <a:cs typeface="Times New Roman"/>
              </a:rPr>
              <a:t>thalassemia </a:t>
            </a:r>
            <a:r>
              <a:rPr sz="2600" dirty="0">
                <a:solidFill>
                  <a:srgbClr val="333333"/>
                </a:solidFill>
                <a:latin typeface="Times New Roman"/>
                <a:cs typeface="Times New Roman"/>
              </a:rPr>
              <a:t>occurs when</a:t>
            </a:r>
            <a:r>
              <a:rPr sz="2600" spc="-14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333333"/>
                </a:solidFill>
                <a:latin typeface="Times New Roman"/>
                <a:cs typeface="Times New Roman"/>
              </a:rPr>
              <a:t>there  is a disturbance in production of α-globin from  any or </a:t>
            </a:r>
            <a:r>
              <a:rPr sz="2600" spc="-5" dirty="0">
                <a:solidFill>
                  <a:srgbClr val="333333"/>
                </a:solidFill>
                <a:latin typeface="Times New Roman"/>
                <a:cs typeface="Times New Roman"/>
              </a:rPr>
              <a:t>all </a:t>
            </a:r>
            <a:r>
              <a:rPr sz="2600" dirty="0">
                <a:solidFill>
                  <a:srgbClr val="333333"/>
                </a:solidFill>
                <a:latin typeface="Times New Roman"/>
                <a:cs typeface="Times New Roman"/>
              </a:rPr>
              <a:t>four of the α-globin</a:t>
            </a:r>
            <a:r>
              <a:rPr sz="2600" spc="-10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333333"/>
                </a:solidFill>
                <a:latin typeface="Times New Roman"/>
                <a:cs typeface="Times New Roman"/>
              </a:rPr>
              <a:t>genes.</a:t>
            </a:r>
            <a:endParaRPr sz="2600">
              <a:latin typeface="Times New Roman"/>
              <a:cs typeface="Times New Roman"/>
            </a:endParaRPr>
          </a:p>
          <a:p>
            <a:pPr marL="241300" marR="749300" indent="-228600">
              <a:lnSpc>
                <a:spcPts val="2810"/>
              </a:lnSpc>
              <a:spcBef>
                <a:spcPts val="1839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z="2600" smtClean="0">
                <a:solidFill>
                  <a:srgbClr val="333333"/>
                </a:solidFill>
                <a:latin typeface="Times New Roman"/>
                <a:cs typeface="Times New Roman"/>
              </a:rPr>
              <a:t>When </a:t>
            </a:r>
            <a:r>
              <a:rPr sz="2600" dirty="0">
                <a:solidFill>
                  <a:srgbClr val="333333"/>
                </a:solidFill>
                <a:latin typeface="Times New Roman"/>
                <a:cs typeface="Times New Roman"/>
              </a:rPr>
              <a:t>that occurs, protein synthesis </a:t>
            </a:r>
            <a:r>
              <a:rPr sz="2600" spc="-5" dirty="0">
                <a:solidFill>
                  <a:srgbClr val="333333"/>
                </a:solidFill>
                <a:latin typeface="Times New Roman"/>
                <a:cs typeface="Times New Roman"/>
              </a:rPr>
              <a:t>may</a:t>
            </a:r>
            <a:r>
              <a:rPr sz="2600" spc="-15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333333"/>
                </a:solidFill>
                <a:latin typeface="Times New Roman"/>
                <a:cs typeface="Times New Roman"/>
              </a:rPr>
              <a:t>be  inhibited.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12076" y="268350"/>
            <a:ext cx="1645920" cy="1645920"/>
          </a:xfrm>
          <a:custGeom>
            <a:avLst/>
            <a:gdLst/>
            <a:ahLst/>
            <a:cxnLst/>
            <a:rect l="l" t="t" r="r" b="b"/>
            <a:pathLst>
              <a:path w="1645920" h="1645920">
                <a:moveTo>
                  <a:pt x="0" y="1645920"/>
                </a:moveTo>
                <a:lnTo>
                  <a:pt x="1645920" y="1645920"/>
                </a:lnTo>
                <a:lnTo>
                  <a:pt x="1645920" y="0"/>
                </a:lnTo>
                <a:lnTo>
                  <a:pt x="0" y="0"/>
                </a:lnTo>
                <a:lnTo>
                  <a:pt x="0" y="164592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557273"/>
            <a:ext cx="7998460" cy="4096506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241300" marR="162560" indent="-228600">
              <a:lnSpc>
                <a:spcPct val="80000"/>
              </a:lnSpc>
              <a:spcBef>
                <a:spcPts val="620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pc="-5" dirty="0">
                <a:solidFill>
                  <a:srgbClr val="333333"/>
                </a:solidFill>
                <a:latin typeface="Times New Roman"/>
                <a:cs typeface="Times New Roman"/>
              </a:rPr>
              <a:t>Normal production of alpha chains is absent which  results in excess production of gamma- globin chains in  the fetus and newborn or </a:t>
            </a:r>
            <a:r>
              <a:rPr dirty="0">
                <a:solidFill>
                  <a:srgbClr val="333333"/>
                </a:solidFill>
                <a:latin typeface="Times New Roman"/>
                <a:cs typeface="Times New Roman"/>
              </a:rPr>
              <a:t>beta- globin </a:t>
            </a:r>
            <a:r>
              <a:rPr spc="-5" dirty="0">
                <a:solidFill>
                  <a:srgbClr val="333333"/>
                </a:solidFill>
                <a:latin typeface="Times New Roman"/>
                <a:cs typeface="Times New Roman"/>
              </a:rPr>
              <a:t>chains in children  and</a:t>
            </a:r>
            <a:r>
              <a:rPr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333333"/>
                </a:solidFill>
                <a:latin typeface="Times New Roman"/>
                <a:cs typeface="Times New Roman"/>
              </a:rPr>
              <a:t>adults.</a:t>
            </a:r>
            <a:endParaRPr>
              <a:latin typeface="Times New Roman"/>
              <a:cs typeface="Times New Roman"/>
            </a:endParaRPr>
          </a:p>
          <a:p>
            <a:pPr marL="241300" marR="688340" indent="-228600">
              <a:lnSpc>
                <a:spcPct val="80000"/>
              </a:lnSpc>
              <a:spcBef>
                <a:spcPts val="1800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pc="-5" dirty="0">
                <a:solidFill>
                  <a:srgbClr val="333333"/>
                </a:solidFill>
                <a:latin typeface="Times New Roman"/>
                <a:cs typeface="Times New Roman"/>
              </a:rPr>
              <a:t>The β-globin chains are capable of forming soluble  tetramers (beta-4, or</a:t>
            </a:r>
            <a:r>
              <a:rPr spc="5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333333"/>
                </a:solidFill>
                <a:latin typeface="Times New Roman"/>
                <a:cs typeface="Times New Roman"/>
              </a:rPr>
              <a:t>HbH)</a:t>
            </a:r>
            <a:endParaRPr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80000"/>
              </a:lnSpc>
              <a:spcBef>
                <a:spcPts val="1805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pc="-5" dirty="0">
                <a:solidFill>
                  <a:srgbClr val="333333"/>
                </a:solidFill>
                <a:latin typeface="Times New Roman"/>
                <a:cs typeface="Times New Roman"/>
              </a:rPr>
              <a:t>This form of hemoglobin is still unstable and precipitates  within the cell, forming insoluble inclusions called </a:t>
            </a:r>
            <a:r>
              <a:rPr b="1" spc="-5" dirty="0">
                <a:solidFill>
                  <a:srgbClr val="333333"/>
                </a:solidFill>
                <a:latin typeface="Times New Roman"/>
                <a:cs typeface="Times New Roman"/>
              </a:rPr>
              <a:t>Heinz  bodies</a:t>
            </a:r>
            <a:endParaRPr b="1">
              <a:latin typeface="Times New Roman"/>
              <a:cs typeface="Times New Roman"/>
            </a:endParaRPr>
          </a:p>
          <a:p>
            <a:pPr marL="241300" indent="-228600" algn="just">
              <a:lnSpc>
                <a:spcPct val="100000"/>
              </a:lnSpc>
              <a:spcBef>
                <a:spcPts val="1270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pc="-5" dirty="0">
                <a:solidFill>
                  <a:srgbClr val="333333"/>
                </a:solidFill>
                <a:latin typeface="Times New Roman"/>
                <a:cs typeface="Times New Roman"/>
              </a:rPr>
              <a:t>These Heinz bodies damage the red blood</a:t>
            </a:r>
            <a:r>
              <a:rPr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pc="-5" dirty="0">
                <a:solidFill>
                  <a:srgbClr val="333333"/>
                </a:solidFill>
                <a:latin typeface="Times New Roman"/>
                <a:cs typeface="Times New Roman"/>
              </a:rPr>
              <a:t>cells.</a:t>
            </a:r>
            <a:endParaRPr>
              <a:latin typeface="Times New Roman"/>
              <a:cs typeface="Times New Roman"/>
            </a:endParaRPr>
          </a:p>
          <a:p>
            <a:pPr marL="241300" marR="196215" indent="-228600">
              <a:lnSpc>
                <a:spcPct val="80000"/>
              </a:lnSpc>
              <a:spcBef>
                <a:spcPts val="1805"/>
              </a:spcBef>
              <a:buClr>
                <a:srgbClr val="990000"/>
              </a:buClr>
              <a:buFont typeface="Wingdings"/>
              <a:buChar char=""/>
              <a:tabLst>
                <a:tab pos="241300" algn="l"/>
              </a:tabLst>
            </a:pPr>
            <a:r>
              <a:rPr spc="-5" dirty="0">
                <a:solidFill>
                  <a:srgbClr val="333333"/>
                </a:solidFill>
                <a:latin typeface="Times New Roman"/>
                <a:cs typeface="Times New Roman"/>
              </a:rPr>
              <a:t>This further results in </a:t>
            </a:r>
            <a:r>
              <a:rPr spc="-10" dirty="0">
                <a:solidFill>
                  <a:srgbClr val="333333"/>
                </a:solidFill>
                <a:latin typeface="Times New Roman"/>
                <a:cs typeface="Times New Roman"/>
              </a:rPr>
              <a:t>damage </a:t>
            </a:r>
            <a:r>
              <a:rPr spc="-5" dirty="0">
                <a:solidFill>
                  <a:srgbClr val="333333"/>
                </a:solidFill>
                <a:latin typeface="Times New Roman"/>
                <a:cs typeface="Times New Roman"/>
              </a:rPr>
              <a:t>to </a:t>
            </a:r>
            <a:r>
              <a:rPr dirty="0">
                <a:solidFill>
                  <a:srgbClr val="333333"/>
                </a:solidFill>
                <a:latin typeface="Times New Roman"/>
                <a:cs typeface="Times New Roman"/>
              </a:rPr>
              <a:t>erythrocyte </a:t>
            </a:r>
            <a:r>
              <a:rPr spc="-5" dirty="0">
                <a:solidFill>
                  <a:srgbClr val="333333"/>
                </a:solidFill>
                <a:latin typeface="Times New Roman"/>
                <a:cs typeface="Times New Roman"/>
              </a:rPr>
              <a:t>precursors  and </a:t>
            </a:r>
            <a:r>
              <a:rPr spc="-10" dirty="0">
                <a:solidFill>
                  <a:srgbClr val="333333"/>
                </a:solidFill>
                <a:latin typeface="Times New Roman"/>
                <a:cs typeface="Times New Roman"/>
              </a:rPr>
              <a:t>ineffective </a:t>
            </a:r>
            <a:r>
              <a:rPr spc="-5" dirty="0">
                <a:solidFill>
                  <a:srgbClr val="333333"/>
                </a:solidFill>
                <a:latin typeface="Times New Roman"/>
                <a:cs typeface="Times New Roman"/>
              </a:rPr>
              <a:t>erythropoiesis in the bone </a:t>
            </a:r>
            <a:r>
              <a:rPr spc="-30" dirty="0">
                <a:solidFill>
                  <a:srgbClr val="333333"/>
                </a:solidFill>
                <a:latin typeface="Times New Roman"/>
                <a:cs typeface="Times New Roman"/>
              </a:rPr>
              <a:t>marrow,  </a:t>
            </a:r>
            <a:r>
              <a:rPr spc="-5" dirty="0">
                <a:solidFill>
                  <a:srgbClr val="333333"/>
                </a:solidFill>
                <a:latin typeface="Times New Roman"/>
                <a:cs typeface="Times New Roman"/>
              </a:rPr>
              <a:t>hypochromia and microcytosis of circulating red blood  cells</a:t>
            </a:r>
            <a:endParaRPr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884</Words>
  <Application>Microsoft Office PowerPoint</Application>
  <PresentationFormat>On-screen Show (4:3)</PresentationFormat>
  <Paragraphs>101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INTRODUCTION</vt:lpstr>
      <vt:lpstr>THALASSEMIA</vt:lpstr>
      <vt:lpstr>Slide 4</vt:lpstr>
      <vt:lpstr>Slide 5</vt:lpstr>
      <vt:lpstr>Slide 6</vt:lpstr>
      <vt:lpstr>Slide 7</vt:lpstr>
      <vt:lpstr>Slide 8</vt:lpstr>
      <vt:lpstr>Slide 9</vt:lpstr>
      <vt:lpstr>Slide 10</vt:lpstr>
      <vt:lpstr>CLINICAL PRESENTATION</vt:lpstr>
      <vt:lpstr>Slide 12</vt:lpstr>
      <vt:lpstr>Treatment of Alpha Thalassemia</vt:lpstr>
      <vt:lpstr>Surgical Treatment</vt:lpstr>
      <vt:lpstr>Slide 15</vt:lpstr>
      <vt:lpstr>Beta Thalassemia</vt:lpstr>
      <vt:lpstr>Types</vt:lpstr>
      <vt:lpstr>ETIOLOGY</vt:lpstr>
      <vt:lpstr>Slide 19</vt:lpstr>
      <vt:lpstr>Slide 20</vt:lpstr>
      <vt:lpstr>Clinical Presentations</vt:lpstr>
      <vt:lpstr>Slide 22</vt:lpstr>
      <vt:lpstr>PATHOPHYSIOLOGY</vt:lpstr>
      <vt:lpstr>Slide 24</vt:lpstr>
      <vt:lpstr>Slide 25</vt:lpstr>
      <vt:lpstr>Surgical Treatment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New</cp:lastModifiedBy>
  <cp:revision>9</cp:revision>
  <dcterms:created xsi:type="dcterms:W3CDTF">2020-06-19T08:42:20Z</dcterms:created>
  <dcterms:modified xsi:type="dcterms:W3CDTF">2020-10-30T08:04:58Z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2013-03-21T00:00:00Z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2020-06-19T00:00:00Z</vt:filetime>
  </property>
</Properties>
</file>