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6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92" r:id="rId17"/>
    <p:sldId id="274" r:id="rId18"/>
    <p:sldId id="273" r:id="rId19"/>
    <p:sldId id="275" r:id="rId20"/>
    <p:sldId id="276" r:id="rId21"/>
    <p:sldId id="277" r:id="rId22"/>
    <p:sldId id="278" r:id="rId23"/>
    <p:sldId id="321" r:id="rId24"/>
    <p:sldId id="279" r:id="rId25"/>
    <p:sldId id="288" r:id="rId26"/>
    <p:sldId id="289" r:id="rId27"/>
    <p:sldId id="290" r:id="rId28"/>
    <p:sldId id="294" r:id="rId29"/>
    <p:sldId id="295" r:id="rId30"/>
    <p:sldId id="322" r:id="rId31"/>
    <p:sldId id="323" r:id="rId32"/>
    <p:sldId id="302" r:id="rId33"/>
    <p:sldId id="312" r:id="rId34"/>
    <p:sldId id="313" r:id="rId35"/>
    <p:sldId id="303" r:id="rId36"/>
    <p:sldId id="305" r:id="rId37"/>
    <p:sldId id="314" r:id="rId38"/>
    <p:sldId id="306" r:id="rId39"/>
    <p:sldId id="316" r:id="rId40"/>
    <p:sldId id="309" r:id="rId41"/>
    <p:sldId id="315" r:id="rId42"/>
    <p:sldId id="308" r:id="rId43"/>
    <p:sldId id="307" r:id="rId44"/>
    <p:sldId id="304" r:id="rId45"/>
    <p:sldId id="319" r:id="rId46"/>
    <p:sldId id="320" r:id="rId47"/>
    <p:sldId id="291" r:id="rId48"/>
    <p:sldId id="296" r:id="rId49"/>
    <p:sldId id="257" r:id="rId50"/>
    <p:sldId id="281" r:id="rId51"/>
    <p:sldId id="282" r:id="rId52"/>
    <p:sldId id="298" r:id="rId53"/>
    <p:sldId id="283" r:id="rId54"/>
    <p:sldId id="284" r:id="rId55"/>
    <p:sldId id="285" r:id="rId56"/>
    <p:sldId id="286" r:id="rId57"/>
    <p:sldId id="287" r:id="rId58"/>
    <p:sldId id="29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1EDC"/>
    <a:srgbClr val="CF2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29" autoAdjust="0"/>
    <p:restoredTop sz="94660"/>
  </p:normalViewPr>
  <p:slideViewPr>
    <p:cSldViewPr snapToGrid="0">
      <p:cViewPr varScale="1">
        <p:scale>
          <a:sx n="67" d="100"/>
          <a:sy n="67" d="100"/>
        </p:scale>
        <p:origin x="300" y="56"/>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21FB1-AD7B-4BF6-A824-9DD324EBC654}" type="datetimeFigureOut">
              <a:rPr lang="en-IN" smtClean="0"/>
              <a:t>20-11-2021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87C43-708E-435D-82DE-2FCADCF6E61F}" type="slidenum">
              <a:rPr lang="en-IN" smtClean="0"/>
              <a:t>‹#›</a:t>
            </a:fld>
            <a:endParaRPr lang="en-IN"/>
          </a:p>
        </p:txBody>
      </p:sp>
    </p:spTree>
    <p:extLst>
      <p:ext uri="{BB962C8B-B14F-4D97-AF65-F5344CB8AC3E}">
        <p14:creationId xmlns:p14="http://schemas.microsoft.com/office/powerpoint/2010/main" val="143920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6A87C43-708E-435D-82DE-2FCADCF6E61F}" type="slidenum">
              <a:rPr lang="en-IN" smtClean="0"/>
              <a:t>47</a:t>
            </a:fld>
            <a:endParaRPr lang="en-IN"/>
          </a:p>
        </p:txBody>
      </p:sp>
    </p:spTree>
    <p:extLst>
      <p:ext uri="{BB962C8B-B14F-4D97-AF65-F5344CB8AC3E}">
        <p14:creationId xmlns:p14="http://schemas.microsoft.com/office/powerpoint/2010/main" val="16344135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11/20/2021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11/20/2021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11/20/2021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11/20/2021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age.slidesharecdn.com/brainstemdeath1-161024051316/95/brain-stem-death-12-638.jpg?cb=147728606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0063-6CDA-41F5-8543-A32889D7B1A6}"/>
              </a:ext>
            </a:extLst>
          </p:cNvPr>
          <p:cNvSpPr>
            <a:spLocks noGrp="1"/>
          </p:cNvSpPr>
          <p:nvPr>
            <p:ph type="ctrTitle"/>
          </p:nvPr>
        </p:nvSpPr>
        <p:spPr/>
        <p:txBody>
          <a:bodyPr/>
          <a:lstStyle/>
          <a:p>
            <a:r>
              <a:rPr lang="en-US" dirty="0"/>
              <a:t>THANATOLOGY</a:t>
            </a:r>
            <a:endParaRPr lang="en-IN" dirty="0"/>
          </a:p>
        </p:txBody>
      </p:sp>
      <p:sp>
        <p:nvSpPr>
          <p:cNvPr id="3" name="Subtitle 2">
            <a:extLst>
              <a:ext uri="{FF2B5EF4-FFF2-40B4-BE49-F238E27FC236}">
                <a16:creationId xmlns:a16="http://schemas.microsoft.com/office/drawing/2014/main" id="{F811042C-6C3C-404C-AFC6-31EBCE2A6135}"/>
              </a:ext>
            </a:extLst>
          </p:cNvPr>
          <p:cNvSpPr>
            <a:spLocks noGrp="1"/>
          </p:cNvSpPr>
          <p:nvPr>
            <p:ph type="subTitle" idx="1"/>
          </p:nvPr>
        </p:nvSpPr>
        <p:spPr/>
        <p:txBody>
          <a:bodyPr/>
          <a:lstStyle/>
          <a:p>
            <a:r>
              <a:rPr lang="en-US" b="1" dirty="0"/>
              <a:t>Dr. SALINI CHANDRAN</a:t>
            </a:r>
          </a:p>
          <a:p>
            <a:r>
              <a:rPr lang="en-US" b="1" dirty="0"/>
              <a:t>FORENSIC MEDICINE &amp; TOXICOLOGY</a:t>
            </a:r>
            <a:endParaRPr lang="en-IN" b="1" dirty="0"/>
          </a:p>
        </p:txBody>
      </p:sp>
    </p:spTree>
    <p:extLst>
      <p:ext uri="{BB962C8B-B14F-4D97-AF65-F5344CB8AC3E}">
        <p14:creationId xmlns:p14="http://schemas.microsoft.com/office/powerpoint/2010/main" val="212447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0CE8-AE10-4C49-A1BA-A86FEBA63E14}"/>
              </a:ext>
            </a:extLst>
          </p:cNvPr>
          <p:cNvSpPr>
            <a:spLocks noGrp="1"/>
          </p:cNvSpPr>
          <p:nvPr>
            <p:ph type="title"/>
          </p:nvPr>
        </p:nvSpPr>
        <p:spPr>
          <a:xfrm>
            <a:off x="1066800" y="617982"/>
            <a:ext cx="10058400" cy="1153668"/>
          </a:xfrm>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DIAGNOSING BRAIN DEATH</a:t>
            </a:r>
            <a:endParaRPr lang="en-IN" dirty="0"/>
          </a:p>
        </p:txBody>
      </p:sp>
      <p:sp>
        <p:nvSpPr>
          <p:cNvPr id="3" name="Content Placeholder 2">
            <a:extLst>
              <a:ext uri="{FF2B5EF4-FFF2-40B4-BE49-F238E27FC236}">
                <a16:creationId xmlns:a16="http://schemas.microsoft.com/office/drawing/2014/main" id="{1490D147-BF85-4AAD-A260-906B15DA46E2}"/>
              </a:ext>
            </a:extLst>
          </p:cNvPr>
          <p:cNvSpPr>
            <a:spLocks noGrp="1"/>
          </p:cNvSpPr>
          <p:nvPr>
            <p:ph idx="1"/>
          </p:nvPr>
        </p:nvSpPr>
        <p:spPr>
          <a:xfrm>
            <a:off x="1063752" y="2019299"/>
            <a:ext cx="10391775" cy="5419726"/>
          </a:xfrm>
        </p:spPr>
        <p:txBody>
          <a:bodyPr>
            <a:normAutofit lnSpcReduction="10000"/>
          </a:bodyPr>
          <a:lstStyle/>
          <a:p>
            <a:pPr marL="0" indent="0">
              <a:buNone/>
            </a:pPr>
            <a:r>
              <a:rPr lang="en-US" sz="3200" b="0" i="0" dirty="0" err="1">
                <a:solidFill>
                  <a:srgbClr val="7030A0"/>
                </a:solidFill>
                <a:effectLst/>
                <a:latin typeface="Arial Rounded MT Bold" panose="020F0704030504030204" pitchFamily="34" charset="0"/>
              </a:rPr>
              <a:t>Apnoea</a:t>
            </a:r>
            <a:r>
              <a:rPr lang="en-US" sz="3200" b="0" i="0" dirty="0">
                <a:solidFill>
                  <a:srgbClr val="7030A0"/>
                </a:solidFill>
                <a:effectLst/>
                <a:latin typeface="Arial Rounded MT Bold" panose="020F0704030504030204" pitchFamily="34" charset="0"/>
              </a:rPr>
              <a:t> </a:t>
            </a:r>
          </a:p>
          <a:p>
            <a:r>
              <a:rPr lang="en-US" sz="2800" b="0" i="0" dirty="0">
                <a:solidFill>
                  <a:srgbClr val="3B3835"/>
                </a:solidFill>
                <a:effectLst/>
                <a:latin typeface="Arial Rounded MT Bold" panose="020F0704030504030204" pitchFamily="34" charset="0"/>
              </a:rPr>
              <a:t>Absence of spontaneous breathing for at least one hour </a:t>
            </a:r>
          </a:p>
          <a:p>
            <a:r>
              <a:rPr lang="en-US" sz="2800" b="0" i="0" dirty="0">
                <a:solidFill>
                  <a:srgbClr val="3B3835"/>
                </a:solidFill>
                <a:effectLst/>
                <a:latin typeface="Arial Rounded MT Bold" panose="020F0704030504030204" pitchFamily="34" charset="0"/>
              </a:rPr>
              <a:t>When patient is on ventilator, total absence of spontaneous breathing may be established by turning off the respirator for 3 min</a:t>
            </a:r>
          </a:p>
          <a:p>
            <a:pPr marL="0" indent="0" algn="l">
              <a:buNone/>
            </a:pPr>
            <a:r>
              <a:rPr lang="en-US" b="0" i="0" u="none" strike="noStrike" dirty="0">
                <a:solidFill>
                  <a:srgbClr val="008ED2"/>
                </a:solidFill>
                <a:effectLst/>
                <a:latin typeface="Arial Rounded MT Bold" panose="020F0704030504030204" pitchFamily="34" charset="0"/>
                <a:hlinkClick r:id="rId3" tooltip="Absenceof elicitable reflexes&#10;Irreversible coma with abolit..."/>
              </a:rPr>
              <a:t> </a:t>
            </a:r>
            <a:r>
              <a:rPr lang="en-US" sz="3200" b="0" i="0" dirty="0">
                <a:solidFill>
                  <a:srgbClr val="7030A0"/>
                </a:solidFill>
                <a:effectLst/>
                <a:latin typeface="Arial Rounded MT Bold" panose="020F0704030504030204" pitchFamily="34" charset="0"/>
              </a:rPr>
              <a:t>Absence of elicitable reflexes </a:t>
            </a:r>
          </a:p>
          <a:p>
            <a:pPr algn="l"/>
            <a:r>
              <a:rPr lang="en-US" sz="2800" b="0" i="0" dirty="0">
                <a:solidFill>
                  <a:srgbClr val="3B3835"/>
                </a:solidFill>
                <a:effectLst/>
                <a:latin typeface="Arial Rounded MT Bold" panose="020F0704030504030204" pitchFamily="34" charset="0"/>
              </a:rPr>
              <a:t>Irreversible coma with abolition of CNS activity</a:t>
            </a:r>
          </a:p>
          <a:p>
            <a:pPr algn="l"/>
            <a:r>
              <a:rPr lang="en-US" sz="2800" b="0" i="0" dirty="0">
                <a:solidFill>
                  <a:srgbClr val="3B3835"/>
                </a:solidFill>
                <a:effectLst/>
                <a:latin typeface="Arial Rounded MT Bold" panose="020F0704030504030204" pitchFamily="34" charset="0"/>
              </a:rPr>
              <a:t>Pupils-fixed and dilated and do not respond to a direct source of bright light </a:t>
            </a:r>
          </a:p>
          <a:p>
            <a:pPr algn="l"/>
            <a:r>
              <a:rPr lang="en-US" sz="2800" b="0" i="0" dirty="0">
                <a:solidFill>
                  <a:srgbClr val="3B3835"/>
                </a:solidFill>
                <a:effectLst/>
                <a:latin typeface="Arial Rounded MT Bold" panose="020F0704030504030204" pitchFamily="34" charset="0"/>
              </a:rPr>
              <a:t>Ocular movement and blinking-absent</a:t>
            </a:r>
          </a:p>
          <a:p>
            <a:pPr marL="0" indent="0" algn="l">
              <a:buNone/>
            </a:pPr>
            <a:r>
              <a:rPr lang="en-US" sz="2800" b="0" i="0" dirty="0">
                <a:solidFill>
                  <a:srgbClr val="3B3835"/>
                </a:solidFill>
                <a:effectLst/>
                <a:latin typeface="Arial Rounded MT Bold" panose="020F0704030504030204" pitchFamily="34" charset="0"/>
              </a:rPr>
              <a:t>   </a:t>
            </a:r>
            <a:endParaRPr lang="en-IN" sz="2800" dirty="0"/>
          </a:p>
        </p:txBody>
      </p:sp>
    </p:spTree>
    <p:extLst>
      <p:ext uri="{BB962C8B-B14F-4D97-AF65-F5344CB8AC3E}">
        <p14:creationId xmlns:p14="http://schemas.microsoft.com/office/powerpoint/2010/main" val="94901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2FA3-36B2-4B15-959C-84FD41C80A50}"/>
              </a:ext>
            </a:extLst>
          </p:cNvPr>
          <p:cNvSpPr>
            <a:spLocks noGrp="1"/>
          </p:cNvSpPr>
          <p:nvPr>
            <p:ph type="title"/>
          </p:nvPr>
        </p:nvSpPr>
        <p:spPr>
          <a:xfrm>
            <a:off x="1069848" y="484632"/>
            <a:ext cx="10058400" cy="1353693"/>
          </a:xfrm>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DIAGNOSING BRAIN DEATH</a:t>
            </a:r>
            <a:endParaRPr lang="en-IN" dirty="0"/>
          </a:p>
        </p:txBody>
      </p:sp>
      <p:sp>
        <p:nvSpPr>
          <p:cNvPr id="3" name="Content Placeholder 2">
            <a:extLst>
              <a:ext uri="{FF2B5EF4-FFF2-40B4-BE49-F238E27FC236}">
                <a16:creationId xmlns:a16="http://schemas.microsoft.com/office/drawing/2014/main" id="{BCDAEA6F-87EE-40C4-8705-75C5E3C49593}"/>
              </a:ext>
            </a:extLst>
          </p:cNvPr>
          <p:cNvSpPr>
            <a:spLocks noGrp="1"/>
          </p:cNvSpPr>
          <p:nvPr>
            <p:ph idx="1"/>
          </p:nvPr>
        </p:nvSpPr>
        <p:spPr>
          <a:xfrm>
            <a:off x="888873" y="1838325"/>
            <a:ext cx="10360152" cy="4724400"/>
          </a:xfrm>
        </p:spPr>
        <p:txBody>
          <a:bodyPr>
            <a:normAutofit/>
          </a:bodyPr>
          <a:lstStyle/>
          <a:p>
            <a:pPr marL="0" marR="0" lvl="0" indent="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ea typeface="+mn-ea"/>
                <a:cs typeface="+mn-cs"/>
              </a:rPr>
              <a:t>No evidence of postural activity </a:t>
            </a:r>
          </a:p>
          <a:p>
            <a:pPr marL="0" marR="0" lvl="0" indent="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ea typeface="+mn-ea"/>
                <a:cs typeface="+mn-cs"/>
              </a:rPr>
              <a:t>Corneal and pharyngeal reflexes- also absent </a:t>
            </a:r>
          </a:p>
          <a:p>
            <a:pPr marL="0" marR="0" lvl="0" indent="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ea typeface="+mn-ea"/>
                <a:cs typeface="+mn-cs"/>
              </a:rPr>
              <a:t>Stretch tendon reflexes also cannot be elicited</a:t>
            </a:r>
          </a:p>
          <a:p>
            <a:pPr marL="0" marR="0" lvl="0" indent="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b="0" i="0" u="none" strike="noStrike" kern="1200" cap="none" spc="0" normalizeH="0" baseline="0" noProof="0" dirty="0">
                <a:ln>
                  <a:noFill/>
                </a:ln>
                <a:solidFill>
                  <a:srgbClr val="0070C0"/>
                </a:solidFill>
                <a:effectLst/>
                <a:uLnTx/>
                <a:uFillTx/>
                <a:latin typeface="Arial Rounded MT Bold" panose="020F0704030504030204" pitchFamily="34" charset="0"/>
                <a:ea typeface="+mn-ea"/>
                <a:cs typeface="+mn-cs"/>
              </a:rPr>
              <a:t>Isoelectric EEG - Confirmatory value</a:t>
            </a:r>
          </a:p>
          <a:p>
            <a:pPr marL="0" indent="0" algn="just">
              <a:buNone/>
            </a:pPr>
            <a:r>
              <a:rPr lang="en-US" sz="2800" b="0" i="0" dirty="0">
                <a:solidFill>
                  <a:srgbClr val="3B3835"/>
                </a:solidFill>
                <a:effectLst/>
                <a:latin typeface="Arial Rounded MT Bold" panose="020F0704030504030204" pitchFamily="34" charset="0"/>
              </a:rPr>
              <a:t>All these tests should be repeated after 24 hours with no change </a:t>
            </a:r>
          </a:p>
          <a:p>
            <a:pPr marL="0" indent="0" algn="just">
              <a:buNone/>
            </a:pPr>
            <a:r>
              <a:rPr lang="en-US" sz="2800" b="0" i="0" dirty="0">
                <a:solidFill>
                  <a:srgbClr val="3B3835"/>
                </a:solidFill>
                <a:effectLst/>
                <a:latin typeface="Arial Rounded MT Bold" panose="020F0704030504030204" pitchFamily="34" charset="0"/>
              </a:rPr>
              <a:t>Patient should be declared dead before any effort is made to take him off the ventilator, if he is then on a ventilator</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420988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FF7F-C89E-441A-9A49-BB215455C8B5}"/>
              </a:ext>
            </a:extLst>
          </p:cNvPr>
          <p:cNvSpPr>
            <a:spLocks noGrp="1"/>
          </p:cNvSpPr>
          <p:nvPr>
            <p:ph type="title"/>
          </p:nvPr>
        </p:nvSpPr>
        <p:spPr/>
        <p:txBody>
          <a:bodyPr/>
          <a:lstStyle/>
          <a:p>
            <a:r>
              <a:rPr lang="en-US" dirty="0"/>
              <a:t>DIAGNOSIS OF BRAIN STEM DEATH </a:t>
            </a:r>
            <a:endParaRPr lang="en-IN" dirty="0"/>
          </a:p>
        </p:txBody>
      </p:sp>
      <p:sp>
        <p:nvSpPr>
          <p:cNvPr id="3" name="Content Placeholder 2">
            <a:extLst>
              <a:ext uri="{FF2B5EF4-FFF2-40B4-BE49-F238E27FC236}">
                <a16:creationId xmlns:a16="http://schemas.microsoft.com/office/drawing/2014/main" id="{7DBC02F8-34DF-4501-8C0A-3A49557441FF}"/>
              </a:ext>
            </a:extLst>
          </p:cNvPr>
          <p:cNvSpPr>
            <a:spLocks noGrp="1"/>
          </p:cNvSpPr>
          <p:nvPr>
            <p:ph idx="1"/>
          </p:nvPr>
        </p:nvSpPr>
        <p:spPr/>
        <p:txBody>
          <a:bodyPr>
            <a:normAutofit fontScale="92500" lnSpcReduction="10000"/>
          </a:bodyPr>
          <a:lstStyle/>
          <a:p>
            <a:r>
              <a:rPr lang="en-IN" sz="2800" b="0" i="0" dirty="0">
                <a:solidFill>
                  <a:srgbClr val="0070C0"/>
                </a:solidFill>
                <a:effectLst/>
                <a:latin typeface="Arial Rounded MT Bold" panose="020F0704030504030204" pitchFamily="34" charset="0"/>
              </a:rPr>
              <a:t>Exclusions: </a:t>
            </a:r>
          </a:p>
          <a:p>
            <a:endParaRPr lang="en-IN" sz="2800" dirty="0">
              <a:solidFill>
                <a:srgbClr val="3B3835"/>
              </a:solidFill>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1.When patient maybe under the effect of drug </a:t>
            </a:r>
            <a:r>
              <a:rPr lang="en-IN" sz="2800" b="0" i="0" dirty="0" err="1">
                <a:solidFill>
                  <a:srgbClr val="3B3835"/>
                </a:solidFill>
                <a:effectLst/>
                <a:latin typeface="Arial Rounded MT Bold" panose="020F0704030504030204" pitchFamily="34" charset="0"/>
              </a:rPr>
              <a:t>eg</a:t>
            </a:r>
            <a:r>
              <a:rPr lang="en-IN" sz="2800" b="0" i="0" dirty="0">
                <a:solidFill>
                  <a:srgbClr val="3B3835"/>
                </a:solidFill>
                <a:effectLst/>
                <a:latin typeface="Arial Rounded MT Bold" panose="020F0704030504030204" pitchFamily="34" charset="0"/>
              </a:rPr>
              <a:t>: therapeutic drugs or overdose </a:t>
            </a:r>
          </a:p>
          <a:p>
            <a:endParaRPr lang="en-IN" sz="2800" b="0" i="0" dirty="0">
              <a:solidFill>
                <a:srgbClr val="3B3835"/>
              </a:solidFill>
              <a:effectLst/>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2.when the core temperature of body below 35oC </a:t>
            </a:r>
          </a:p>
          <a:p>
            <a:endParaRPr lang="en-IN" sz="2800" dirty="0">
              <a:solidFill>
                <a:srgbClr val="3B3835"/>
              </a:solidFill>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3.where the patient is suffering from severe metabolic or endocrine disturbances</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176458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CBFF-0C82-4507-ACE1-B634A8C74DE9}"/>
              </a:ext>
            </a:extLst>
          </p:cNvPr>
          <p:cNvSpPr>
            <a:spLocks noGrp="1"/>
          </p:cNvSpPr>
          <p:nvPr>
            <p:ph type="title"/>
          </p:nvPr>
        </p:nvSpPr>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DIAGNOSIS OF BRAIN DEATH </a:t>
            </a:r>
            <a:endParaRPr lang="en-IN" dirty="0"/>
          </a:p>
        </p:txBody>
      </p:sp>
      <p:sp>
        <p:nvSpPr>
          <p:cNvPr id="3" name="Content Placeholder 2">
            <a:extLst>
              <a:ext uri="{FF2B5EF4-FFF2-40B4-BE49-F238E27FC236}">
                <a16:creationId xmlns:a16="http://schemas.microsoft.com/office/drawing/2014/main" id="{8BDD66E7-9958-42BC-B9AE-997CCB03E3D6}"/>
              </a:ext>
            </a:extLst>
          </p:cNvPr>
          <p:cNvSpPr>
            <a:spLocks noGrp="1"/>
          </p:cNvSpPr>
          <p:nvPr>
            <p:ph idx="1"/>
          </p:nvPr>
        </p:nvSpPr>
        <p:spPr>
          <a:xfrm>
            <a:off x="1069848" y="2121408"/>
            <a:ext cx="10058400" cy="4469892"/>
          </a:xfrm>
        </p:spPr>
        <p:txBody>
          <a:bodyPr>
            <a:normAutofit/>
          </a:bodyPr>
          <a:lstStyle/>
          <a:p>
            <a:pPr marL="0" indent="0">
              <a:buNone/>
            </a:pPr>
            <a:r>
              <a:rPr lang="en-US" sz="3200" b="0" i="0" dirty="0">
                <a:solidFill>
                  <a:srgbClr val="0070C0"/>
                </a:solidFill>
                <a:effectLst/>
                <a:latin typeface="Arial Rounded MT Bold" panose="020F0704030504030204" pitchFamily="34" charset="0"/>
              </a:rPr>
              <a:t>    PRECONDITIONS OF DIAGNOSIS</a:t>
            </a:r>
          </a:p>
          <a:p>
            <a:endParaRPr lang="en-US" sz="3200" b="0" i="0" dirty="0">
              <a:solidFill>
                <a:srgbClr val="3B3835"/>
              </a:solidFill>
              <a:effectLst/>
              <a:latin typeface="Arial Rounded MT Bold" panose="020F0704030504030204" pitchFamily="34" charset="0"/>
            </a:endParaRPr>
          </a:p>
          <a:p>
            <a:r>
              <a:rPr lang="en-US" sz="3200" b="0" i="0" dirty="0">
                <a:solidFill>
                  <a:srgbClr val="3B3835"/>
                </a:solidFill>
                <a:effectLst/>
                <a:latin typeface="Arial Rounded MT Bold" panose="020F0704030504030204" pitchFamily="34" charset="0"/>
              </a:rPr>
              <a:t> 1.Patient must be deeply comatose </a:t>
            </a:r>
          </a:p>
          <a:p>
            <a:endParaRPr lang="en-US" sz="3200" b="0" i="0" dirty="0">
              <a:solidFill>
                <a:srgbClr val="3B3835"/>
              </a:solidFill>
              <a:effectLst/>
              <a:latin typeface="Arial Rounded MT Bold" panose="020F0704030504030204" pitchFamily="34" charset="0"/>
            </a:endParaRPr>
          </a:p>
          <a:p>
            <a:r>
              <a:rPr lang="en-US" sz="3200" dirty="0">
                <a:solidFill>
                  <a:srgbClr val="3B3835"/>
                </a:solidFill>
                <a:latin typeface="Arial Rounded MT Bold" panose="020F0704030504030204" pitchFamily="34" charset="0"/>
              </a:rPr>
              <a:t> </a:t>
            </a:r>
            <a:r>
              <a:rPr lang="en-US" sz="3200" b="0" i="0" dirty="0">
                <a:solidFill>
                  <a:srgbClr val="3B3835"/>
                </a:solidFill>
                <a:effectLst/>
                <a:latin typeface="Arial Rounded MT Bold" panose="020F0704030504030204" pitchFamily="34" charset="0"/>
              </a:rPr>
              <a:t>2.Patient must be maintained in a ventilator </a:t>
            </a:r>
          </a:p>
          <a:p>
            <a:endParaRPr lang="en-US" sz="3200" b="0" i="0" dirty="0">
              <a:solidFill>
                <a:srgbClr val="3B3835"/>
              </a:solidFill>
              <a:effectLst/>
              <a:latin typeface="Arial Rounded MT Bold" panose="020F0704030504030204" pitchFamily="34" charset="0"/>
            </a:endParaRPr>
          </a:p>
          <a:p>
            <a:r>
              <a:rPr lang="en-US" sz="3200" b="0" i="0" dirty="0">
                <a:solidFill>
                  <a:srgbClr val="3B3835"/>
                </a:solidFill>
                <a:effectLst/>
                <a:latin typeface="Arial Rounded MT Bold" panose="020F0704030504030204" pitchFamily="34" charset="0"/>
              </a:rPr>
              <a:t>3.Cause of coma must be known</a:t>
            </a:r>
            <a:endParaRPr lang="en-IN" sz="3200" dirty="0">
              <a:latin typeface="Arial Rounded MT Bold" panose="020F0704030504030204" pitchFamily="34" charset="0"/>
            </a:endParaRPr>
          </a:p>
        </p:txBody>
      </p:sp>
    </p:spTree>
    <p:extLst>
      <p:ext uri="{BB962C8B-B14F-4D97-AF65-F5344CB8AC3E}">
        <p14:creationId xmlns:p14="http://schemas.microsoft.com/office/powerpoint/2010/main" val="173553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4A4C-1EBF-455D-A402-69E53242E190}"/>
              </a:ext>
            </a:extLst>
          </p:cNvPr>
          <p:cNvSpPr>
            <a:spLocks noGrp="1"/>
          </p:cNvSpPr>
          <p:nvPr>
            <p:ph type="title"/>
          </p:nvPr>
        </p:nvSpPr>
        <p:spPr>
          <a:xfrm>
            <a:off x="1069848" y="248031"/>
            <a:ext cx="10058400" cy="1609344"/>
          </a:xfrm>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DIAGNOSIS OF BRAIN DEATH </a:t>
            </a:r>
            <a:endParaRPr lang="en-IN" dirty="0"/>
          </a:p>
        </p:txBody>
      </p:sp>
      <p:sp>
        <p:nvSpPr>
          <p:cNvPr id="3" name="Content Placeholder 2">
            <a:extLst>
              <a:ext uri="{FF2B5EF4-FFF2-40B4-BE49-F238E27FC236}">
                <a16:creationId xmlns:a16="http://schemas.microsoft.com/office/drawing/2014/main" id="{60A4D3CA-E4B1-4D7B-A894-8135EEA496F3}"/>
              </a:ext>
            </a:extLst>
          </p:cNvPr>
          <p:cNvSpPr>
            <a:spLocks noGrp="1"/>
          </p:cNvSpPr>
          <p:nvPr>
            <p:ph idx="1"/>
          </p:nvPr>
        </p:nvSpPr>
        <p:spPr>
          <a:xfrm>
            <a:off x="1063752" y="1857375"/>
            <a:ext cx="10064496" cy="4591050"/>
          </a:xfrm>
        </p:spPr>
        <p:txBody>
          <a:bodyPr>
            <a:normAutofit fontScale="92500" lnSpcReduction="20000"/>
          </a:bodyPr>
          <a:lstStyle/>
          <a:p>
            <a:pPr marL="0" indent="0">
              <a:buNone/>
            </a:pPr>
            <a:r>
              <a:rPr lang="en-US" sz="3200" b="0" i="0" dirty="0">
                <a:solidFill>
                  <a:srgbClr val="0070C0"/>
                </a:solidFill>
                <a:effectLst/>
                <a:latin typeface="Arial Rounded MT Bold" panose="020F0704030504030204" pitchFamily="34" charset="0"/>
              </a:rPr>
              <a:t>PERSONNEL WHO SHOULD PERFORM THE TESTS </a:t>
            </a:r>
          </a:p>
          <a:p>
            <a:endParaRPr lang="en-US" sz="3200" b="0" i="0" dirty="0">
              <a:solidFill>
                <a:srgbClr val="3B3835"/>
              </a:solidFill>
              <a:effectLst/>
              <a:latin typeface="Arial Rounded MT Bold" panose="020F0704030504030204" pitchFamily="34" charset="0"/>
            </a:endParaRPr>
          </a:p>
          <a:p>
            <a:pPr marL="0" indent="0">
              <a:buNone/>
            </a:pPr>
            <a:r>
              <a:rPr lang="en-US" sz="3200" b="0" i="0" dirty="0">
                <a:solidFill>
                  <a:srgbClr val="3B3835"/>
                </a:solidFill>
                <a:effectLst/>
                <a:latin typeface="Arial Rounded MT Bold" panose="020F0704030504030204" pitchFamily="34" charset="0"/>
              </a:rPr>
              <a:t>1.Two medical practitioners </a:t>
            </a:r>
          </a:p>
          <a:p>
            <a:pPr marL="0" indent="0">
              <a:buNone/>
            </a:pPr>
            <a:endParaRPr lang="en-US" sz="3200" b="0" i="0" dirty="0">
              <a:solidFill>
                <a:srgbClr val="3B3835"/>
              </a:solidFill>
              <a:effectLst/>
              <a:latin typeface="Arial Rounded MT Bold" panose="020F0704030504030204" pitchFamily="34" charset="0"/>
            </a:endParaRPr>
          </a:p>
          <a:p>
            <a:pPr marL="0" indent="0">
              <a:buNone/>
            </a:pPr>
            <a:r>
              <a:rPr lang="en-US" sz="3200" b="0" i="0" dirty="0">
                <a:solidFill>
                  <a:srgbClr val="3B3835"/>
                </a:solidFill>
                <a:effectLst/>
                <a:latin typeface="Arial Rounded MT Bold" panose="020F0704030504030204" pitchFamily="34" charset="0"/>
              </a:rPr>
              <a:t>2.Doctors involved must be experts in the field. </a:t>
            </a:r>
          </a:p>
          <a:p>
            <a:pPr marL="0" indent="0">
              <a:buNone/>
            </a:pPr>
            <a:endParaRPr lang="en-US" sz="3200" b="0" i="0" dirty="0">
              <a:solidFill>
                <a:srgbClr val="3B3835"/>
              </a:solidFill>
              <a:effectLst/>
              <a:latin typeface="Arial Rounded MT Bold" panose="020F0704030504030204" pitchFamily="34" charset="0"/>
            </a:endParaRPr>
          </a:p>
          <a:p>
            <a:pPr marL="0" indent="0">
              <a:buNone/>
            </a:pPr>
            <a:r>
              <a:rPr lang="en-US" sz="3200" b="0" i="0" dirty="0">
                <a:solidFill>
                  <a:srgbClr val="3B3835"/>
                </a:solidFill>
                <a:effectLst/>
                <a:latin typeface="Arial Rounded MT Bold" panose="020F0704030504030204" pitchFamily="34" charset="0"/>
              </a:rPr>
              <a:t>3.At least one of them should be of consultant status  </a:t>
            </a:r>
          </a:p>
          <a:p>
            <a:pPr marL="0" indent="0">
              <a:buNone/>
            </a:pPr>
            <a:endParaRPr lang="en-US" sz="3200" b="0" i="0" dirty="0">
              <a:solidFill>
                <a:srgbClr val="3B3835"/>
              </a:solidFill>
              <a:effectLst/>
              <a:latin typeface="Arial Rounded MT Bold" panose="020F0704030504030204" pitchFamily="34" charset="0"/>
            </a:endParaRPr>
          </a:p>
          <a:p>
            <a:pPr marL="0" indent="0">
              <a:buNone/>
            </a:pPr>
            <a:r>
              <a:rPr lang="en-US" sz="3200" b="0" i="0" dirty="0">
                <a:solidFill>
                  <a:srgbClr val="3B3835"/>
                </a:solidFill>
                <a:effectLst/>
                <a:latin typeface="Arial Rounded MT Bold" panose="020F0704030504030204" pitchFamily="34" charset="0"/>
              </a:rPr>
              <a:t>4.Each doctor should perform the tests twice.</a:t>
            </a:r>
            <a:endParaRPr lang="en-IN" sz="3200" dirty="0">
              <a:latin typeface="Arial Rounded MT Bold" panose="020F0704030504030204" pitchFamily="34" charset="0"/>
            </a:endParaRPr>
          </a:p>
        </p:txBody>
      </p:sp>
    </p:spTree>
    <p:extLst>
      <p:ext uri="{BB962C8B-B14F-4D97-AF65-F5344CB8AC3E}">
        <p14:creationId xmlns:p14="http://schemas.microsoft.com/office/powerpoint/2010/main" val="63758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EC05-0BE5-409B-B9AD-A015A0A9CD6C}"/>
              </a:ext>
            </a:extLst>
          </p:cNvPr>
          <p:cNvSpPr>
            <a:spLocks noGrp="1"/>
          </p:cNvSpPr>
          <p:nvPr>
            <p:ph type="title"/>
          </p:nvPr>
        </p:nvSpPr>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DIAGNOSIS OF BRAIN DEATH </a:t>
            </a:r>
            <a:endParaRPr lang="en-IN" dirty="0"/>
          </a:p>
        </p:txBody>
      </p:sp>
      <p:sp>
        <p:nvSpPr>
          <p:cNvPr id="3" name="Content Placeholder 2">
            <a:extLst>
              <a:ext uri="{FF2B5EF4-FFF2-40B4-BE49-F238E27FC236}">
                <a16:creationId xmlns:a16="http://schemas.microsoft.com/office/drawing/2014/main" id="{F2CC704E-D470-4B49-8562-77DB46DCD7EF}"/>
              </a:ext>
            </a:extLst>
          </p:cNvPr>
          <p:cNvSpPr>
            <a:spLocks noGrp="1"/>
          </p:cNvSpPr>
          <p:nvPr>
            <p:ph idx="1"/>
          </p:nvPr>
        </p:nvSpPr>
        <p:spPr>
          <a:xfrm>
            <a:off x="1069848" y="1828799"/>
            <a:ext cx="10058400" cy="4905375"/>
          </a:xfrm>
        </p:spPr>
        <p:txBody>
          <a:bodyPr/>
          <a:lstStyle/>
          <a:p>
            <a:r>
              <a:rPr lang="en-US" sz="2800" b="0" i="0" dirty="0">
                <a:solidFill>
                  <a:srgbClr val="3B3835"/>
                </a:solidFill>
                <a:effectLst/>
                <a:latin typeface="Arial Rounded MT Bold" panose="020F0704030504030204" pitchFamily="34" charset="0"/>
              </a:rPr>
              <a:t>TESTS TO BE PERFORMED </a:t>
            </a:r>
          </a:p>
          <a:p>
            <a:r>
              <a:rPr lang="en-US" sz="2800" b="0" i="0" dirty="0">
                <a:solidFill>
                  <a:srgbClr val="3B3835"/>
                </a:solidFill>
                <a:effectLst/>
                <a:latin typeface="Arial Rounded MT Bold" panose="020F0704030504030204" pitchFamily="34" charset="0"/>
              </a:rPr>
              <a:t>Diagnosis of brain stem death is established by testing the function of cranial nerves</a:t>
            </a:r>
          </a:p>
          <a:p>
            <a:endParaRPr lang="en-US" sz="2800" b="0" i="0" dirty="0">
              <a:solidFill>
                <a:srgbClr val="3B3835"/>
              </a:solidFill>
              <a:effectLst/>
              <a:latin typeface="Arial Rounded MT Bold" panose="020F0704030504030204" pitchFamily="34" charset="0"/>
            </a:endParaRPr>
          </a:p>
          <a:p>
            <a:r>
              <a:rPr lang="en-US" sz="2800" b="0" i="0" dirty="0">
                <a:solidFill>
                  <a:srgbClr val="3B3835"/>
                </a:solidFill>
                <a:effectLst/>
                <a:latin typeface="Arial Rounded MT Bold" panose="020F0704030504030204" pitchFamily="34" charset="0"/>
              </a:rPr>
              <a:t>If there is no response to these tests, the brain is considered to be irreversibly dead</a:t>
            </a:r>
          </a:p>
          <a:p>
            <a:endParaRPr lang="en-US" sz="2800" b="0" i="0" dirty="0">
              <a:solidFill>
                <a:srgbClr val="3B3835"/>
              </a:solidFill>
              <a:effectLst/>
              <a:latin typeface="Arial Rounded MT Bold" panose="020F0704030504030204" pitchFamily="34" charset="0"/>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rPr>
              <a:t>1.Pupils are fixed in diameter and </a:t>
            </a:r>
            <a:r>
              <a:rPr kumimoji="0" lang="en-US" sz="2800" b="0" i="0" u="none" strike="noStrike" kern="1200" cap="none" spc="0" normalizeH="0" baseline="0" noProof="0" dirty="0" err="1">
                <a:ln>
                  <a:noFill/>
                </a:ln>
                <a:solidFill>
                  <a:srgbClr val="3B3835"/>
                </a:solidFill>
                <a:effectLst/>
                <a:uLnTx/>
                <a:uFillTx/>
                <a:latin typeface="Arial Rounded MT Bold" panose="020F0704030504030204" pitchFamily="34" charset="0"/>
              </a:rPr>
              <a:t>donot</a:t>
            </a:r>
            <a:r>
              <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rPr>
              <a:t> respond to changes in intensity of light 2.No corneal reflex  3.Vestibulo-occular reflexes are absent</a:t>
            </a:r>
          </a:p>
          <a:p>
            <a:endParaRPr lang="en-IN" dirty="0"/>
          </a:p>
        </p:txBody>
      </p:sp>
    </p:spTree>
    <p:extLst>
      <p:ext uri="{BB962C8B-B14F-4D97-AF65-F5344CB8AC3E}">
        <p14:creationId xmlns:p14="http://schemas.microsoft.com/office/powerpoint/2010/main" val="831813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BBB7-9CA9-46B4-A9C6-3748A4C1A21C}"/>
              </a:ext>
            </a:extLst>
          </p:cNvPr>
          <p:cNvSpPr>
            <a:spLocks noGrp="1"/>
          </p:cNvSpPr>
          <p:nvPr>
            <p:ph type="title"/>
          </p:nvPr>
        </p:nvSpPr>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DIAGNOSIS OF BRAIN DEATH </a:t>
            </a:r>
            <a:endParaRPr lang="en-IN" dirty="0"/>
          </a:p>
        </p:txBody>
      </p:sp>
      <p:sp>
        <p:nvSpPr>
          <p:cNvPr id="3" name="Content Placeholder 2">
            <a:extLst>
              <a:ext uri="{FF2B5EF4-FFF2-40B4-BE49-F238E27FC236}">
                <a16:creationId xmlns:a16="http://schemas.microsoft.com/office/drawing/2014/main" id="{8ACD69DD-D084-41EA-9602-505C4DFA55CD}"/>
              </a:ext>
            </a:extLst>
          </p:cNvPr>
          <p:cNvSpPr>
            <a:spLocks noGrp="1"/>
          </p:cNvSpPr>
          <p:nvPr>
            <p:ph idx="1"/>
          </p:nvPr>
        </p:nvSpPr>
        <p:spPr>
          <a:xfrm>
            <a:off x="1069848" y="1971675"/>
            <a:ext cx="10058400" cy="4552949"/>
          </a:xfrm>
        </p:spPr>
        <p:txBody>
          <a:bodyPr>
            <a:normAutofit fontScale="92500" lnSpcReduction="10000"/>
          </a:body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rPr>
              <a:t>4.No motor responses within cranial nerve distribution can be elicited by painful or other sensory stimuli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rPr>
              <a:t>5.No gag reflex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rPr>
              <a:t>6.No respiratory movements when disconnected from the ventilator</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srgbClr val="3B3835"/>
                </a:solidFill>
                <a:effectLst/>
                <a:uLnTx/>
                <a:uFillTx/>
                <a:latin typeface="Arial Rounded MT Bold" panose="020F0704030504030204" pitchFamily="34" charset="0"/>
              </a:rPr>
              <a:t>When two doctors have performed these tests twice with negative results, the patient is pronounced dead and a death certificate can be issued</a:t>
            </a:r>
            <a:endParaRPr kumimoji="0" lang="en-IN" sz="2800" b="0" i="0" u="none" strike="noStrike" kern="1200" cap="none" spc="0" normalizeH="0" baseline="0" noProof="0" dirty="0">
              <a:ln>
                <a:noFill/>
              </a:ln>
              <a:solidFill>
                <a:prstClr val="black"/>
              </a:solidFill>
              <a:effectLst/>
              <a:uLnTx/>
              <a:uFillTx/>
              <a:latin typeface="Arial Rounded MT Bold" panose="020F0704030504030204" pitchFamily="34" charset="0"/>
            </a:endParaRPr>
          </a:p>
          <a:p>
            <a:endParaRPr lang="en-IN" dirty="0"/>
          </a:p>
        </p:txBody>
      </p:sp>
    </p:spTree>
    <p:extLst>
      <p:ext uri="{BB962C8B-B14F-4D97-AF65-F5344CB8AC3E}">
        <p14:creationId xmlns:p14="http://schemas.microsoft.com/office/powerpoint/2010/main" val="417837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F3214-AE48-410A-AFB6-5A0E19136B4C}"/>
              </a:ext>
            </a:extLst>
          </p:cNvPr>
          <p:cNvSpPr>
            <a:spLocks noGrp="1"/>
          </p:cNvSpPr>
          <p:nvPr>
            <p:ph type="title"/>
          </p:nvPr>
        </p:nvSpPr>
        <p:spPr>
          <a:xfrm>
            <a:off x="1069848" y="200025"/>
            <a:ext cx="10058400" cy="1609344"/>
          </a:xfrm>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Organ transplantation</a:t>
            </a:r>
            <a:endParaRPr lang="en-IN" dirty="0"/>
          </a:p>
        </p:txBody>
      </p:sp>
      <p:sp>
        <p:nvSpPr>
          <p:cNvPr id="3" name="Content Placeholder 2">
            <a:extLst>
              <a:ext uri="{FF2B5EF4-FFF2-40B4-BE49-F238E27FC236}">
                <a16:creationId xmlns:a16="http://schemas.microsoft.com/office/drawing/2014/main" id="{6D05880A-9900-4E41-B8C3-525107925D9A}"/>
              </a:ext>
            </a:extLst>
          </p:cNvPr>
          <p:cNvSpPr>
            <a:spLocks noGrp="1"/>
          </p:cNvSpPr>
          <p:nvPr>
            <p:ph idx="1"/>
          </p:nvPr>
        </p:nvSpPr>
        <p:spPr>
          <a:xfrm>
            <a:off x="847725" y="1495426"/>
            <a:ext cx="10858499" cy="4905374"/>
          </a:xfrm>
        </p:spPr>
        <p:txBody>
          <a:bodyPr>
            <a:noAutofit/>
          </a:bodyPr>
          <a:lstStyle/>
          <a:p>
            <a:pPr marL="0" indent="0">
              <a:buNone/>
            </a:pPr>
            <a:r>
              <a:rPr lang="en-US" sz="2800" b="0" i="0" dirty="0">
                <a:solidFill>
                  <a:srgbClr val="C00000"/>
                </a:solidFill>
                <a:effectLst/>
                <a:latin typeface="Arial Rounded MT Bold" panose="020F0704030504030204" pitchFamily="34" charset="0"/>
              </a:rPr>
              <a:t>Types of transplants </a:t>
            </a:r>
          </a:p>
          <a:p>
            <a:pPr marL="0" indent="0" algn="just">
              <a:buNone/>
            </a:pPr>
            <a:r>
              <a:rPr lang="en-US" sz="2400" b="0" i="0" dirty="0">
                <a:solidFill>
                  <a:srgbClr val="471EDC"/>
                </a:solidFill>
                <a:effectLst/>
                <a:latin typeface="Arial Rounded MT Bold" panose="020F0704030504030204" pitchFamily="34" charset="0"/>
              </a:rPr>
              <a:t>Autograft: </a:t>
            </a:r>
            <a:r>
              <a:rPr lang="en-US" sz="2400" b="0" i="0" dirty="0">
                <a:solidFill>
                  <a:srgbClr val="3B3835"/>
                </a:solidFill>
                <a:effectLst/>
                <a:latin typeface="Arial Rounded MT Bold" panose="020F0704030504030204" pitchFamily="34" charset="0"/>
              </a:rPr>
              <a:t>Tissue transplanted from one part of the body to another in the same individual. It is also called </a:t>
            </a:r>
            <a:r>
              <a:rPr lang="en-US" sz="2400" b="0" i="0" dirty="0" err="1">
                <a:solidFill>
                  <a:srgbClr val="3B3835"/>
                </a:solidFill>
                <a:effectLst/>
                <a:latin typeface="Arial Rounded MT Bold" panose="020F0704030504030204" pitchFamily="34" charset="0"/>
              </a:rPr>
              <a:t>autotransplant</a:t>
            </a:r>
            <a:r>
              <a:rPr lang="en-US" sz="2400" b="0" i="0" dirty="0">
                <a:solidFill>
                  <a:srgbClr val="3B3835"/>
                </a:solidFill>
                <a:effectLst/>
                <a:latin typeface="Arial Rounded MT Bold" panose="020F0704030504030204" pitchFamily="34" charset="0"/>
              </a:rPr>
              <a:t> or homologous transplantation. </a:t>
            </a:r>
          </a:p>
          <a:p>
            <a:pPr marL="0" indent="0" algn="just">
              <a:buNone/>
            </a:pPr>
            <a:r>
              <a:rPr lang="en-US" sz="2400" b="0" i="0" dirty="0">
                <a:solidFill>
                  <a:srgbClr val="471EDC"/>
                </a:solidFill>
                <a:effectLst/>
                <a:latin typeface="Arial Rounded MT Bold" panose="020F0704030504030204" pitchFamily="34" charset="0"/>
              </a:rPr>
              <a:t>Allograft: </a:t>
            </a:r>
            <a:r>
              <a:rPr lang="en-US" sz="2400" b="0" i="0" dirty="0">
                <a:solidFill>
                  <a:srgbClr val="3B3835"/>
                </a:solidFill>
                <a:effectLst/>
                <a:latin typeface="Arial Rounded MT Bold" panose="020F0704030504030204" pitchFamily="34" charset="0"/>
              </a:rPr>
              <a:t>Organ or tissue transplanted from one individual to another of the same species with a different genotype. It is also called allogeneic graft or homograft</a:t>
            </a:r>
          </a:p>
          <a:p>
            <a:pPr marL="0" indent="0" algn="just">
              <a:buNone/>
            </a:pPr>
            <a:r>
              <a:rPr lang="en-US" sz="2400" b="0" i="0" dirty="0">
                <a:solidFill>
                  <a:srgbClr val="471EDC"/>
                </a:solidFill>
                <a:effectLst/>
                <a:latin typeface="Arial Rounded MT Bold" panose="020F0704030504030204" pitchFamily="34" charset="0"/>
              </a:rPr>
              <a:t>Isograft: </a:t>
            </a:r>
            <a:r>
              <a:rPr lang="en-US" sz="2400" b="0" i="0" dirty="0">
                <a:solidFill>
                  <a:srgbClr val="3B3835"/>
                </a:solidFill>
                <a:effectLst/>
                <a:latin typeface="Arial Rounded MT Bold" panose="020F0704030504030204" pitchFamily="34" charset="0"/>
              </a:rPr>
              <a:t>Organs or tissues are transplanted from a donor to a genetically identical recipient (such as an identical twin).</a:t>
            </a:r>
          </a:p>
          <a:p>
            <a:pPr marL="0" indent="0" algn="just">
              <a:buNone/>
            </a:pPr>
            <a:r>
              <a:rPr lang="en-US" sz="2400" b="0" i="0" dirty="0">
                <a:solidFill>
                  <a:srgbClr val="3B3835"/>
                </a:solidFill>
                <a:effectLst/>
                <a:latin typeface="Arial Rounded MT Bold" panose="020F0704030504030204" pitchFamily="34" charset="0"/>
              </a:rPr>
              <a:t> </a:t>
            </a:r>
            <a:r>
              <a:rPr lang="en-US" sz="2400" b="0" i="0" dirty="0">
                <a:solidFill>
                  <a:srgbClr val="471EDC"/>
                </a:solidFill>
                <a:effectLst/>
                <a:latin typeface="Arial Rounded MT Bold" panose="020F0704030504030204" pitchFamily="34" charset="0"/>
              </a:rPr>
              <a:t>Xenograft: </a:t>
            </a:r>
            <a:r>
              <a:rPr lang="en-US" sz="2400" b="0" i="0" dirty="0">
                <a:solidFill>
                  <a:srgbClr val="3B3835"/>
                </a:solidFill>
                <a:effectLst/>
                <a:latin typeface="Arial Rounded MT Bold" panose="020F0704030504030204" pitchFamily="34" charset="0"/>
              </a:rPr>
              <a:t>Organs or tissue transplanted from one species to another, e.g. grafting of animal tissue into humans. </a:t>
            </a:r>
          </a:p>
          <a:p>
            <a:pPr marL="0" indent="0" algn="just">
              <a:buNone/>
            </a:pPr>
            <a:r>
              <a:rPr lang="en-US" sz="2400" b="0" i="0" dirty="0">
                <a:solidFill>
                  <a:srgbClr val="471EDC"/>
                </a:solidFill>
                <a:effectLst/>
                <a:latin typeface="Arial Rounded MT Bold" panose="020F0704030504030204" pitchFamily="34" charset="0"/>
              </a:rPr>
              <a:t>Split transplants</a:t>
            </a:r>
            <a:r>
              <a:rPr lang="en-US" sz="2400" b="0" i="0" dirty="0">
                <a:solidFill>
                  <a:srgbClr val="3B3835"/>
                </a:solidFill>
                <a:effectLst/>
                <a:latin typeface="Arial Rounded MT Bold" panose="020F0704030504030204" pitchFamily="34" charset="0"/>
              </a:rPr>
              <a:t>: Deceased-donor organ (specifically the liver) may be divided between two recipients, especially an adult and a child.</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1267119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1E31-59D7-4366-80CA-F9130E93E793}"/>
              </a:ext>
            </a:extLst>
          </p:cNvPr>
          <p:cNvSpPr>
            <a:spLocks noGrp="1"/>
          </p:cNvSpPr>
          <p:nvPr>
            <p:ph type="title"/>
          </p:nvPr>
        </p:nvSpPr>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Organ transplantation</a:t>
            </a:r>
            <a:endParaRPr lang="en-IN" dirty="0"/>
          </a:p>
        </p:txBody>
      </p:sp>
      <p:sp>
        <p:nvSpPr>
          <p:cNvPr id="3" name="Content Placeholder 2">
            <a:extLst>
              <a:ext uri="{FF2B5EF4-FFF2-40B4-BE49-F238E27FC236}">
                <a16:creationId xmlns:a16="http://schemas.microsoft.com/office/drawing/2014/main" id="{0BC09D11-7923-4153-8B44-748E03530B56}"/>
              </a:ext>
            </a:extLst>
          </p:cNvPr>
          <p:cNvSpPr>
            <a:spLocks noGrp="1"/>
          </p:cNvSpPr>
          <p:nvPr>
            <p:ph idx="1"/>
          </p:nvPr>
        </p:nvSpPr>
        <p:spPr>
          <a:xfrm>
            <a:off x="1069848" y="1609725"/>
            <a:ext cx="10893552" cy="5172075"/>
          </a:xfrm>
        </p:spPr>
        <p:txBody>
          <a:bodyPr>
            <a:normAutofit/>
          </a:bodyPr>
          <a:lstStyle/>
          <a:p>
            <a:r>
              <a:rPr lang="en-US" sz="2800" b="0" i="0" dirty="0">
                <a:solidFill>
                  <a:srgbClr val="3B3835"/>
                </a:solidFill>
                <a:effectLst/>
                <a:latin typeface="Arial Rounded MT Bold" panose="020F0704030504030204" pitchFamily="34" charset="0"/>
              </a:rPr>
              <a:t>Cornea can be removed from the dead body within 6 h (opacity occurs within 2 h of death, but the changes are reversible), </a:t>
            </a:r>
          </a:p>
          <a:p>
            <a:r>
              <a:rPr lang="en-US" sz="2800" b="0" i="0" dirty="0">
                <a:solidFill>
                  <a:srgbClr val="3B3835"/>
                </a:solidFill>
                <a:effectLst/>
                <a:latin typeface="Arial Rounded MT Bold" panose="020F0704030504030204" pitchFamily="34" charset="0"/>
              </a:rPr>
              <a:t>Skin in 24 h</a:t>
            </a:r>
          </a:p>
          <a:p>
            <a:r>
              <a:rPr lang="en-US" sz="2800" b="0" i="0" dirty="0">
                <a:solidFill>
                  <a:srgbClr val="3B3835"/>
                </a:solidFill>
                <a:effectLst/>
                <a:latin typeface="Arial Rounded MT Bold" panose="020F0704030504030204" pitchFamily="34" charset="0"/>
              </a:rPr>
              <a:t>Bone in 48 h </a:t>
            </a:r>
          </a:p>
          <a:p>
            <a:r>
              <a:rPr lang="en-US" sz="2800" b="0" i="0" dirty="0">
                <a:solidFill>
                  <a:srgbClr val="3B3835"/>
                </a:solidFill>
                <a:effectLst/>
                <a:latin typeface="Arial Rounded MT Bold" panose="020F0704030504030204" pitchFamily="34" charset="0"/>
              </a:rPr>
              <a:t>Blood vessels within 72 h for transplantation. </a:t>
            </a:r>
          </a:p>
          <a:p>
            <a:r>
              <a:rPr lang="en-US" sz="2800" b="0" i="0" dirty="0">
                <a:solidFill>
                  <a:srgbClr val="3B3835"/>
                </a:solidFill>
                <a:effectLst/>
                <a:latin typeface="Arial Rounded MT Bold" panose="020F0704030504030204" pitchFamily="34" charset="0"/>
              </a:rPr>
              <a:t>Kidneys within 45 min, </a:t>
            </a:r>
          </a:p>
          <a:p>
            <a:r>
              <a:rPr lang="en-US" sz="2800" b="0" i="0" dirty="0">
                <a:solidFill>
                  <a:srgbClr val="3B3835"/>
                </a:solidFill>
                <a:effectLst/>
                <a:latin typeface="Arial Rounded MT Bold" panose="020F0704030504030204" pitchFamily="34" charset="0"/>
              </a:rPr>
              <a:t>heart within 1 h, </a:t>
            </a:r>
          </a:p>
          <a:p>
            <a:r>
              <a:rPr lang="en-US" sz="2800" b="0" i="0" dirty="0">
                <a:solidFill>
                  <a:srgbClr val="3B3835"/>
                </a:solidFill>
                <a:effectLst/>
                <a:latin typeface="Arial Rounded MT Bold" panose="020F0704030504030204" pitchFamily="34" charset="0"/>
              </a:rPr>
              <a:t>Lungs and liver within 15 min.</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46240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3113-A2FB-4000-A1BE-1BD1D3A1E04F}"/>
              </a:ext>
            </a:extLst>
          </p:cNvPr>
          <p:cNvSpPr>
            <a:spLocks noGrp="1"/>
          </p:cNvSpPr>
          <p:nvPr>
            <p:ph type="title"/>
          </p:nvPr>
        </p:nvSpPr>
        <p:spPr>
          <a:xfrm>
            <a:off x="1069848" y="484632"/>
            <a:ext cx="10058400" cy="1229868"/>
          </a:xfrm>
        </p:spPr>
        <p:txBody>
          <a:bodyPr>
            <a:normAutofit/>
          </a:bodyPr>
          <a:lstStyle/>
          <a:p>
            <a:r>
              <a:rPr lang="en-US" sz="4800" dirty="0"/>
              <a:t>CAUSE OF DEATH AND MECHANISM OF DEATH</a:t>
            </a:r>
            <a:endParaRPr lang="en-IN" sz="4800" dirty="0"/>
          </a:p>
        </p:txBody>
      </p:sp>
      <p:sp>
        <p:nvSpPr>
          <p:cNvPr id="3" name="Content Placeholder 2">
            <a:extLst>
              <a:ext uri="{FF2B5EF4-FFF2-40B4-BE49-F238E27FC236}">
                <a16:creationId xmlns:a16="http://schemas.microsoft.com/office/drawing/2014/main" id="{A61269A1-C68D-4282-95A8-3CD62C7AB9E9}"/>
              </a:ext>
            </a:extLst>
          </p:cNvPr>
          <p:cNvSpPr>
            <a:spLocks noGrp="1"/>
          </p:cNvSpPr>
          <p:nvPr>
            <p:ph idx="1"/>
          </p:nvPr>
        </p:nvSpPr>
        <p:spPr>
          <a:xfrm>
            <a:off x="1069848" y="1523999"/>
            <a:ext cx="10058400" cy="5114925"/>
          </a:xfrm>
        </p:spPr>
        <p:txBody>
          <a:bodyPr>
            <a:normAutofit/>
          </a:bodyPr>
          <a:lstStyle/>
          <a:p>
            <a:r>
              <a:rPr lang="en-US" sz="2800" b="0" i="0" dirty="0">
                <a:solidFill>
                  <a:srgbClr val="471EDC"/>
                </a:solidFill>
                <a:effectLst/>
                <a:latin typeface="Arial Rounded MT Bold" panose="020F0704030504030204" pitchFamily="34" charset="0"/>
              </a:rPr>
              <a:t>Cause of death </a:t>
            </a:r>
            <a:r>
              <a:rPr lang="en-US" sz="2800" b="0" i="0" dirty="0">
                <a:solidFill>
                  <a:srgbClr val="3B3835"/>
                </a:solidFill>
                <a:effectLst/>
                <a:latin typeface="Arial Rounded MT Bold" panose="020F0704030504030204" pitchFamily="34" charset="0"/>
              </a:rPr>
              <a:t>is any injury or disease producing physiological derangement, briefly or over a prolonged period and which results in the death of the individual, e.g. a gunshot wound to the abdomen, a stab wound to the chest, adenocarcinoma of the lung or coronary atherosclerosis. </a:t>
            </a:r>
          </a:p>
          <a:p>
            <a:endParaRPr lang="en-US" sz="2800" dirty="0">
              <a:solidFill>
                <a:srgbClr val="3B3835"/>
              </a:solidFill>
              <a:latin typeface="Arial Rounded MT Bold" panose="020F0704030504030204" pitchFamily="34" charset="0"/>
            </a:endParaRPr>
          </a:p>
          <a:p>
            <a:r>
              <a:rPr lang="en-US" sz="2800" b="0" i="0" dirty="0">
                <a:solidFill>
                  <a:srgbClr val="471EDC"/>
                </a:solidFill>
                <a:effectLst/>
                <a:latin typeface="Arial Rounded MT Bold" panose="020F0704030504030204" pitchFamily="34" charset="0"/>
              </a:rPr>
              <a:t>Mechanism of death </a:t>
            </a:r>
            <a:r>
              <a:rPr lang="en-US" sz="2800" b="0" i="0" dirty="0">
                <a:solidFill>
                  <a:srgbClr val="3B3835"/>
                </a:solidFill>
                <a:effectLst/>
                <a:latin typeface="Arial Rounded MT Bold" panose="020F0704030504030204" pitchFamily="34" charset="0"/>
              </a:rPr>
              <a:t>is the physiological derangement produced by the cause of death that results in death, e.g. hemorrhage, septicemia, metabolic acidosis or alkalosis, ventricular fibrillation or respiratory paralysis.</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371273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E54C-2813-4EB9-A1DD-68F95F4B412F}"/>
              </a:ext>
            </a:extLst>
          </p:cNvPr>
          <p:cNvSpPr>
            <a:spLocks noGrp="1"/>
          </p:cNvSpPr>
          <p:nvPr>
            <p:ph type="title"/>
          </p:nvPr>
        </p:nvSpPr>
        <p:spPr/>
        <p:txBody>
          <a:bodyPr/>
          <a:lstStyle/>
          <a:p>
            <a:r>
              <a:rPr lang="en-US" dirty="0"/>
              <a:t>THANATOLOGY</a:t>
            </a:r>
            <a:endParaRPr lang="en-IN" dirty="0"/>
          </a:p>
        </p:txBody>
      </p:sp>
      <p:sp>
        <p:nvSpPr>
          <p:cNvPr id="3" name="Content Placeholder 2">
            <a:extLst>
              <a:ext uri="{FF2B5EF4-FFF2-40B4-BE49-F238E27FC236}">
                <a16:creationId xmlns:a16="http://schemas.microsoft.com/office/drawing/2014/main" id="{B43482A9-0146-4A52-AC6A-C168F3F90C9B}"/>
              </a:ext>
            </a:extLst>
          </p:cNvPr>
          <p:cNvSpPr>
            <a:spLocks noGrp="1"/>
          </p:cNvSpPr>
          <p:nvPr>
            <p:ph idx="1"/>
          </p:nvPr>
        </p:nvSpPr>
        <p:spPr>
          <a:xfrm>
            <a:off x="1069848" y="1847850"/>
            <a:ext cx="10058400" cy="4525518"/>
          </a:xfrm>
        </p:spPr>
        <p:txBody>
          <a:bodyPr>
            <a:normAutofit lnSpcReduction="10000"/>
          </a:bodyPr>
          <a:lstStyle/>
          <a:p>
            <a:pPr algn="just"/>
            <a:r>
              <a:rPr lang="en-US" sz="2800" b="0" i="0" dirty="0">
                <a:solidFill>
                  <a:srgbClr val="3B3835"/>
                </a:solidFill>
                <a:effectLst/>
                <a:latin typeface="Arial Rounded MT Bold" panose="020F0704030504030204" pitchFamily="34" charset="0"/>
              </a:rPr>
              <a:t>Thanatology (Greek </a:t>
            </a:r>
            <a:r>
              <a:rPr lang="en-US" sz="2800" b="0" i="0" dirty="0" err="1">
                <a:solidFill>
                  <a:srgbClr val="3B3835"/>
                </a:solidFill>
                <a:effectLst/>
                <a:latin typeface="Arial Rounded MT Bold" panose="020F0704030504030204" pitchFamily="34" charset="0"/>
              </a:rPr>
              <a:t>thanatos</a:t>
            </a:r>
            <a:r>
              <a:rPr lang="en-US" sz="2800" b="0" i="0" dirty="0">
                <a:solidFill>
                  <a:srgbClr val="3B3835"/>
                </a:solidFill>
                <a:effectLst/>
                <a:latin typeface="Arial Rounded MT Bold" panose="020F0704030504030204" pitchFamily="34" charset="0"/>
              </a:rPr>
              <a:t>: death) is the scientific study of death in all its aspects including its cause and phenomena.</a:t>
            </a:r>
          </a:p>
          <a:p>
            <a:pPr algn="just"/>
            <a:endParaRPr lang="en-US" sz="2800" b="0" i="0" dirty="0">
              <a:solidFill>
                <a:srgbClr val="3B3835"/>
              </a:solidFill>
              <a:effectLst/>
              <a:latin typeface="Arial Rounded MT Bold" panose="020F0704030504030204" pitchFamily="34" charset="0"/>
            </a:endParaRPr>
          </a:p>
          <a:p>
            <a:pPr algn="just"/>
            <a:r>
              <a:rPr lang="en-US" sz="2800" b="0" i="0" dirty="0">
                <a:solidFill>
                  <a:srgbClr val="3B3835"/>
                </a:solidFill>
                <a:effectLst/>
                <a:latin typeface="Arial Rounded MT Bold" panose="020F0704030504030204" pitchFamily="34" charset="0"/>
              </a:rPr>
              <a:t> It also includes bodily changes that accompany death (postmortem changes) and their medico-legal significance.</a:t>
            </a:r>
          </a:p>
          <a:p>
            <a:pPr algn="just"/>
            <a:endParaRPr lang="en-US" sz="2800" b="0" i="0" dirty="0">
              <a:solidFill>
                <a:srgbClr val="3B3835"/>
              </a:solidFill>
              <a:effectLst/>
              <a:latin typeface="Arial Rounded MT Bold" panose="020F0704030504030204" pitchFamily="34" charset="0"/>
            </a:endParaRPr>
          </a:p>
          <a:p>
            <a:pPr algn="just"/>
            <a:r>
              <a:rPr lang="en-US" sz="2800" b="0" i="0" dirty="0">
                <a:solidFill>
                  <a:srgbClr val="3B3835"/>
                </a:solidFill>
                <a:effectLst/>
                <a:latin typeface="Arial Rounded MT Bold" panose="020F0704030504030204" pitchFamily="34" charset="0"/>
              </a:rPr>
              <a:t>The question of death is important in resuscitation and organ transplantation.</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2426049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2C71-6C4E-47B9-8147-30CA2FF54091}"/>
              </a:ext>
            </a:extLst>
          </p:cNvPr>
          <p:cNvSpPr>
            <a:spLocks noGrp="1"/>
          </p:cNvSpPr>
          <p:nvPr>
            <p:ph type="title"/>
          </p:nvPr>
        </p:nvSpPr>
        <p:spPr/>
        <p:txBody>
          <a:bodyPr/>
          <a:lstStyle/>
          <a:p>
            <a:r>
              <a:rPr kumimoji="0" lang="en-US" sz="48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CAUSE OF DEATH AND MECHANISM OF DEATH</a:t>
            </a:r>
            <a:endParaRPr lang="en-IN" dirty="0"/>
          </a:p>
        </p:txBody>
      </p:sp>
      <p:sp>
        <p:nvSpPr>
          <p:cNvPr id="3" name="Content Placeholder 2">
            <a:extLst>
              <a:ext uri="{FF2B5EF4-FFF2-40B4-BE49-F238E27FC236}">
                <a16:creationId xmlns:a16="http://schemas.microsoft.com/office/drawing/2014/main" id="{A11CD7CB-D06D-4D00-8D81-074E12436C69}"/>
              </a:ext>
            </a:extLst>
          </p:cNvPr>
          <p:cNvSpPr>
            <a:spLocks noGrp="1"/>
          </p:cNvSpPr>
          <p:nvPr>
            <p:ph idx="1"/>
          </p:nvPr>
        </p:nvSpPr>
        <p:spPr/>
        <p:txBody>
          <a:bodyPr>
            <a:normAutofit fontScale="92500" lnSpcReduction="10000"/>
          </a:bodyPr>
          <a:lstStyle/>
          <a:p>
            <a:pPr algn="just"/>
            <a:r>
              <a:rPr lang="en-US" sz="2800" b="0" i="0" dirty="0">
                <a:solidFill>
                  <a:srgbClr val="3B3835"/>
                </a:solidFill>
                <a:effectLst/>
                <a:latin typeface="Arial Rounded MT Bold" panose="020F0704030504030204" pitchFamily="34" charset="0"/>
              </a:rPr>
              <a:t>A particular mechanism of death can be produced by multiple causes of death and vice versa. </a:t>
            </a:r>
          </a:p>
          <a:p>
            <a:pPr marL="0" indent="0" algn="just">
              <a:buNone/>
            </a:pPr>
            <a:endParaRPr lang="en-US" sz="2800" b="0" i="0" dirty="0">
              <a:solidFill>
                <a:srgbClr val="3B3835"/>
              </a:solidFill>
              <a:effectLst/>
              <a:latin typeface="Arial Rounded MT Bold" panose="020F0704030504030204" pitchFamily="34" charset="0"/>
            </a:endParaRPr>
          </a:p>
          <a:p>
            <a:pPr algn="just"/>
            <a:r>
              <a:rPr lang="en-US" sz="2800" b="0" i="0" dirty="0">
                <a:solidFill>
                  <a:srgbClr val="3B3835"/>
                </a:solidFill>
                <a:effectLst/>
                <a:latin typeface="Arial Rounded MT Bold" panose="020F0704030504030204" pitchFamily="34" charset="0"/>
              </a:rPr>
              <a:t>Thus, if an individual dies of hemorrhage, it can be produced by a gunshot wound or a stab wound or a malignant tumor of the lung eroding into a blood vessel.</a:t>
            </a:r>
          </a:p>
          <a:p>
            <a:pPr algn="just"/>
            <a:endParaRPr lang="en-US" sz="2800" b="0" i="0" dirty="0">
              <a:solidFill>
                <a:srgbClr val="3B3835"/>
              </a:solidFill>
              <a:effectLst/>
              <a:latin typeface="Arial Rounded MT Bold" panose="020F0704030504030204" pitchFamily="34" charset="0"/>
            </a:endParaRPr>
          </a:p>
          <a:p>
            <a:pPr algn="just"/>
            <a:r>
              <a:rPr lang="en-US" sz="2800" b="0" i="0" dirty="0">
                <a:solidFill>
                  <a:srgbClr val="3B3835"/>
                </a:solidFill>
                <a:effectLst/>
                <a:latin typeface="Arial Rounded MT Bold" panose="020F0704030504030204" pitchFamily="34" charset="0"/>
              </a:rPr>
              <a:t> A cause of death, e.g. a gunshot wound of the abdomen can result in many possible mechanisms of death, like hemorrhage or peritonitis</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146223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F0B6-7C55-476F-AC59-E13E53C18FDF}"/>
              </a:ext>
            </a:extLst>
          </p:cNvPr>
          <p:cNvSpPr>
            <a:spLocks noGrp="1"/>
          </p:cNvSpPr>
          <p:nvPr>
            <p:ph type="title"/>
          </p:nvPr>
        </p:nvSpPr>
        <p:spPr>
          <a:xfrm>
            <a:off x="628650" y="84582"/>
            <a:ext cx="10493502" cy="1609344"/>
          </a:xfrm>
        </p:spPr>
        <p:txBody>
          <a:bodyPr>
            <a:normAutofit/>
          </a:bodyPr>
          <a:lstStyle/>
          <a:p>
            <a:r>
              <a:rPr lang="en-IN" sz="3600" dirty="0"/>
              <a:t>Manner of death </a:t>
            </a:r>
          </a:p>
        </p:txBody>
      </p:sp>
      <p:sp>
        <p:nvSpPr>
          <p:cNvPr id="3" name="Content Placeholder 2">
            <a:extLst>
              <a:ext uri="{FF2B5EF4-FFF2-40B4-BE49-F238E27FC236}">
                <a16:creationId xmlns:a16="http://schemas.microsoft.com/office/drawing/2014/main" id="{431F2643-8CEA-4B2F-A41B-2323A22CA8BC}"/>
              </a:ext>
            </a:extLst>
          </p:cNvPr>
          <p:cNvSpPr>
            <a:spLocks noGrp="1"/>
          </p:cNvSpPr>
          <p:nvPr>
            <p:ph idx="1"/>
          </p:nvPr>
        </p:nvSpPr>
        <p:spPr>
          <a:xfrm>
            <a:off x="466725" y="1123951"/>
            <a:ext cx="11287125" cy="5086350"/>
          </a:xfrm>
        </p:spPr>
        <p:txBody>
          <a:bodyPr>
            <a:noAutofit/>
          </a:bodyPr>
          <a:lstStyle/>
          <a:p>
            <a:pPr algn="just"/>
            <a:r>
              <a:rPr lang="en-US" sz="2400" b="0" i="0" dirty="0">
                <a:solidFill>
                  <a:srgbClr val="3B3835"/>
                </a:solidFill>
                <a:effectLst/>
                <a:latin typeface="Arial Rounded MT Bold" panose="020F0704030504030204" pitchFamily="34" charset="0"/>
              </a:rPr>
              <a:t>Manner of death explains how the cause of death came about. </a:t>
            </a:r>
          </a:p>
          <a:p>
            <a:pPr algn="just"/>
            <a:r>
              <a:rPr lang="en-US" sz="2400" b="0" i="0" dirty="0">
                <a:solidFill>
                  <a:srgbClr val="3B3835"/>
                </a:solidFill>
                <a:effectLst/>
                <a:latin typeface="Arial Rounded MT Bold" panose="020F0704030504030204" pitchFamily="34" charset="0"/>
              </a:rPr>
              <a:t>Manner of death can generally be categorized as natural (death due to disease), homicide, suicide, accident or undetermined.</a:t>
            </a:r>
          </a:p>
          <a:p>
            <a:pPr algn="just"/>
            <a:r>
              <a:rPr lang="en-US" sz="2400" b="0" i="0" dirty="0">
                <a:solidFill>
                  <a:srgbClr val="3B3835"/>
                </a:solidFill>
                <a:effectLst/>
                <a:latin typeface="Arial Rounded MT Bold" panose="020F0704030504030204" pitchFamily="34" charset="0"/>
              </a:rPr>
              <a:t> A cause of death may have multiple manners of death.</a:t>
            </a:r>
          </a:p>
          <a:p>
            <a:pPr algn="just"/>
            <a:r>
              <a:rPr lang="en-US" sz="2400" b="0" i="0" dirty="0">
                <a:solidFill>
                  <a:srgbClr val="3B3835"/>
                </a:solidFill>
                <a:effectLst/>
                <a:latin typeface="Arial Rounded MT Bold" panose="020F0704030504030204" pitchFamily="34" charset="0"/>
              </a:rPr>
              <a:t> An individual can die of massive hemorrhage (mechanism of death) due to stab wound of heart (cause of death), with the manner being homicide (someone stabbed him), suicide (stabbed himself), accident (fell over the weapon) or undetermined (not sure what happened). </a:t>
            </a:r>
          </a:p>
          <a:p>
            <a:pPr algn="just"/>
            <a:r>
              <a:rPr lang="en-US" sz="2400" b="0" i="0" dirty="0">
                <a:solidFill>
                  <a:srgbClr val="3B3835"/>
                </a:solidFill>
                <a:effectLst/>
                <a:latin typeface="Arial Rounded MT Bold" panose="020F0704030504030204" pitchFamily="34" charset="0"/>
              </a:rPr>
              <a:t>For some deaths, the manner may be undetermined because the circumstances are unclear; for e.g. whether drowning was accidental or suicidal. </a:t>
            </a:r>
          </a:p>
          <a:p>
            <a:pPr algn="just"/>
            <a:r>
              <a:rPr lang="en-US" sz="2400" b="0" i="0" dirty="0">
                <a:solidFill>
                  <a:srgbClr val="3B3835"/>
                </a:solidFill>
                <a:effectLst/>
                <a:latin typeface="Arial Rounded MT Bold" panose="020F0704030504030204" pitchFamily="34" charset="0"/>
              </a:rPr>
              <a:t>Deaths from alcohol and drug abuse are difficult to classify and are sometimes described as ‘unclassified’. </a:t>
            </a:r>
          </a:p>
          <a:p>
            <a:pPr algn="just"/>
            <a:r>
              <a:rPr lang="en-US" sz="2400" b="0" i="0" dirty="0">
                <a:solidFill>
                  <a:srgbClr val="3B3835"/>
                </a:solidFill>
                <a:effectLst/>
                <a:latin typeface="Arial Rounded MT Bold" panose="020F0704030504030204" pitchFamily="34" charset="0"/>
              </a:rPr>
              <a:t>Agonal period is the time between a lethal occurrence and death.</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1160354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512F-3CD6-4AC0-AFB2-5886DA02A7A7}"/>
              </a:ext>
            </a:extLst>
          </p:cNvPr>
          <p:cNvSpPr>
            <a:spLocks noGrp="1"/>
          </p:cNvSpPr>
          <p:nvPr>
            <p:ph type="title"/>
          </p:nvPr>
        </p:nvSpPr>
        <p:spPr>
          <a:xfrm>
            <a:off x="1181100" y="617982"/>
            <a:ext cx="10058400" cy="1609344"/>
          </a:xfrm>
        </p:spPr>
        <p:txBody>
          <a:bodyPr/>
          <a:lstStyle/>
          <a:p>
            <a:r>
              <a:rPr lang="en-US" dirty="0"/>
              <a:t>ANOXIA</a:t>
            </a:r>
            <a:endParaRPr lang="en-IN" dirty="0"/>
          </a:p>
        </p:txBody>
      </p:sp>
      <p:sp>
        <p:nvSpPr>
          <p:cNvPr id="3" name="Content Placeholder 2">
            <a:extLst>
              <a:ext uri="{FF2B5EF4-FFF2-40B4-BE49-F238E27FC236}">
                <a16:creationId xmlns:a16="http://schemas.microsoft.com/office/drawing/2014/main" id="{85D4407B-69BC-413E-B38A-6D4FF7B8A7CA}"/>
              </a:ext>
            </a:extLst>
          </p:cNvPr>
          <p:cNvSpPr>
            <a:spLocks noGrp="1"/>
          </p:cNvSpPr>
          <p:nvPr>
            <p:ph idx="1"/>
          </p:nvPr>
        </p:nvSpPr>
        <p:spPr>
          <a:xfrm>
            <a:off x="1069848" y="2362200"/>
            <a:ext cx="10058400" cy="4124324"/>
          </a:xfrm>
        </p:spPr>
        <p:txBody>
          <a:bodyPr>
            <a:normAutofit/>
          </a:bodyPr>
          <a:lstStyle/>
          <a:p>
            <a:pPr algn="just"/>
            <a:r>
              <a:rPr lang="en-IN" sz="2400" b="0" i="0" dirty="0">
                <a:solidFill>
                  <a:srgbClr val="3B3835"/>
                </a:solidFill>
                <a:effectLst/>
                <a:latin typeface="Arial Rounded MT Bold" panose="020F0704030504030204" pitchFamily="34" charset="0"/>
              </a:rPr>
              <a:t>Anoxia means complete lack of oxygen, which ultimately leads to cardiac failure and death.</a:t>
            </a:r>
          </a:p>
          <a:p>
            <a:pPr algn="just"/>
            <a:endParaRPr lang="en-IN" sz="2400" dirty="0">
              <a:solidFill>
                <a:srgbClr val="3B3835"/>
              </a:solidFill>
              <a:latin typeface="Arial Rounded MT Bold" panose="020F0704030504030204" pitchFamily="34" charset="0"/>
            </a:endParaRPr>
          </a:p>
          <a:p>
            <a:pPr algn="just"/>
            <a:endParaRPr lang="en-IN" sz="2400" b="0" i="0" dirty="0">
              <a:solidFill>
                <a:srgbClr val="3B3835"/>
              </a:solidFill>
              <a:effectLst/>
              <a:latin typeface="Arial Rounded MT Bold" panose="020F0704030504030204" pitchFamily="34" charset="0"/>
            </a:endParaRPr>
          </a:p>
          <a:p>
            <a:pPr algn="just"/>
            <a:endParaRPr lang="en-IN" sz="2400" dirty="0">
              <a:solidFill>
                <a:srgbClr val="3B3835"/>
              </a:solidFill>
              <a:latin typeface="Arial Rounded MT Bold" panose="020F0704030504030204" pitchFamily="34" charset="0"/>
            </a:endParaRPr>
          </a:p>
          <a:p>
            <a:pPr algn="just"/>
            <a:r>
              <a:rPr lang="en-IN" sz="2400" b="0" i="0" dirty="0">
                <a:solidFill>
                  <a:srgbClr val="3B3835"/>
                </a:solidFill>
                <a:effectLst/>
                <a:latin typeface="Arial Rounded MT Bold" panose="020F0704030504030204" pitchFamily="34" charset="0"/>
              </a:rPr>
              <a:t>The term ‘hypoxia’ is used commonly, which is shortage of oxygen in blood. </a:t>
            </a:r>
          </a:p>
          <a:p>
            <a:pPr algn="just"/>
            <a:endParaRPr lang="en-IN" sz="2400" dirty="0">
              <a:solidFill>
                <a:srgbClr val="3B3835"/>
              </a:solidFill>
              <a:latin typeface="Arial Rounded MT Bold" panose="020F0704030504030204" pitchFamily="34" charset="0"/>
            </a:endParaRPr>
          </a:p>
          <a:p>
            <a:pPr marL="0" indent="0" algn="just">
              <a:buNone/>
            </a:pP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363519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97350-6A7E-47F7-BEA9-E1A9A32052F7}"/>
              </a:ext>
            </a:extLst>
          </p:cNvPr>
          <p:cNvSpPr>
            <a:spLocks noGrp="1"/>
          </p:cNvSpPr>
          <p:nvPr>
            <p:ph type="title"/>
          </p:nvPr>
        </p:nvSpPr>
        <p:spPr/>
        <p:txBody>
          <a:bodyPr/>
          <a:lstStyle/>
          <a:p>
            <a:r>
              <a:rPr lang="en-IN" dirty="0"/>
              <a:t>Gordon’s Classification of Anoxia </a:t>
            </a:r>
          </a:p>
        </p:txBody>
      </p:sp>
      <p:sp>
        <p:nvSpPr>
          <p:cNvPr id="3" name="Content Placeholder 2">
            <a:extLst>
              <a:ext uri="{FF2B5EF4-FFF2-40B4-BE49-F238E27FC236}">
                <a16:creationId xmlns:a16="http://schemas.microsoft.com/office/drawing/2014/main" id="{1B96CB7B-7A7A-4638-8828-A13227D82D29}"/>
              </a:ext>
            </a:extLst>
          </p:cNvPr>
          <p:cNvSpPr>
            <a:spLocks noGrp="1"/>
          </p:cNvSpPr>
          <p:nvPr>
            <p:ph idx="1"/>
          </p:nvPr>
        </p:nvSpPr>
        <p:spPr>
          <a:xfrm>
            <a:off x="715899" y="1711832"/>
            <a:ext cx="10760202" cy="4528185"/>
          </a:xfrm>
        </p:spPr>
        <p:txBody>
          <a:bodyPr>
            <a:noAutofit/>
          </a:bodyPr>
          <a:lstStyle/>
          <a:p>
            <a:r>
              <a:rPr lang="en-IN" sz="2400" dirty="0">
                <a:solidFill>
                  <a:srgbClr val="FF0000"/>
                </a:solidFill>
                <a:latin typeface="Arial Rounded MT Bold" panose="020F0704030504030204" pitchFamily="34" charset="0"/>
              </a:rPr>
              <a:t>(a) Anoxic Anoxia: </a:t>
            </a:r>
            <a:r>
              <a:rPr lang="en-IN" sz="2400" dirty="0">
                <a:latin typeface="Arial Rounded MT Bold" panose="020F0704030504030204" pitchFamily="34" charset="0"/>
              </a:rPr>
              <a:t>Oxygen from the atmosphere cannot get entry into blood. E.g. Hanging, Strangulation, breathing in contaminated atmosphere etc. </a:t>
            </a:r>
          </a:p>
          <a:p>
            <a:r>
              <a:rPr lang="en-IN" sz="2400" dirty="0">
                <a:solidFill>
                  <a:schemeClr val="accent1">
                    <a:lumMod val="60000"/>
                    <a:lumOff val="40000"/>
                  </a:schemeClr>
                </a:solidFill>
                <a:latin typeface="Arial Rounded MT Bold" panose="020F0704030504030204" pitchFamily="34" charset="0"/>
              </a:rPr>
              <a:t>(b) Anaemic Anoxia: </a:t>
            </a:r>
            <a:r>
              <a:rPr lang="en-IN" sz="2400" dirty="0">
                <a:latin typeface="Arial Rounded MT Bold" panose="020F0704030504030204" pitchFamily="34" charset="0"/>
              </a:rPr>
              <a:t>Oxygen carrying capacity of the blood is reduced. e.g., carbon mono oxide poisoning, acute massive haemorrhage etc.</a:t>
            </a:r>
          </a:p>
          <a:p>
            <a:r>
              <a:rPr lang="en-IN" sz="2400" dirty="0">
                <a:solidFill>
                  <a:srgbClr val="C00000"/>
                </a:solidFill>
                <a:latin typeface="Arial Rounded MT Bold" panose="020F0704030504030204" pitchFamily="34" charset="0"/>
              </a:rPr>
              <a:t> (c) Stagnant Anoxia: </a:t>
            </a:r>
            <a:r>
              <a:rPr lang="en-IN" sz="2400" dirty="0">
                <a:latin typeface="Arial Rounded MT Bold" panose="020F0704030504030204" pitchFamily="34" charset="0"/>
              </a:rPr>
              <a:t>where the circulation of blood is impaired so that there is of oxygenated blood transport to the tissues.eg. Heart failure, shock.</a:t>
            </a:r>
          </a:p>
          <a:p>
            <a:r>
              <a:rPr lang="en-IN" sz="2400" dirty="0">
                <a:solidFill>
                  <a:srgbClr val="CF277B"/>
                </a:solidFill>
                <a:latin typeface="Arial Rounded MT Bold" panose="020F0704030504030204" pitchFamily="34" charset="0"/>
              </a:rPr>
              <a:t>(d) Histotoxic Anoxia: </a:t>
            </a:r>
            <a:r>
              <a:rPr lang="en-IN" sz="2400" dirty="0">
                <a:latin typeface="Arial Rounded MT Bold" panose="020F0704030504030204" pitchFamily="34" charset="0"/>
              </a:rPr>
              <a:t>Oxygen although freely available in the bloodstream, cannot be utilized by the tissues due to defect in enzymatic process.eg. Acute cyanide poisoning.</a:t>
            </a:r>
          </a:p>
        </p:txBody>
      </p:sp>
    </p:spTree>
    <p:extLst>
      <p:ext uri="{BB962C8B-B14F-4D97-AF65-F5344CB8AC3E}">
        <p14:creationId xmlns:p14="http://schemas.microsoft.com/office/powerpoint/2010/main" val="3098051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081F-34DF-425D-8D3A-E6A3E9D4D459}"/>
              </a:ext>
            </a:extLst>
          </p:cNvPr>
          <p:cNvSpPr>
            <a:spLocks noGrp="1"/>
          </p:cNvSpPr>
          <p:nvPr>
            <p:ph type="title"/>
          </p:nvPr>
        </p:nvSpPr>
        <p:spPr>
          <a:xfrm>
            <a:off x="1069848" y="484632"/>
            <a:ext cx="10058400" cy="1267968"/>
          </a:xfrm>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ANOXIA</a:t>
            </a:r>
            <a:endParaRPr lang="en-IN" dirty="0"/>
          </a:p>
        </p:txBody>
      </p:sp>
      <p:sp>
        <p:nvSpPr>
          <p:cNvPr id="3" name="Content Placeholder 2">
            <a:extLst>
              <a:ext uri="{FF2B5EF4-FFF2-40B4-BE49-F238E27FC236}">
                <a16:creationId xmlns:a16="http://schemas.microsoft.com/office/drawing/2014/main" id="{92459933-73EE-40D9-8023-862E2F3CE39B}"/>
              </a:ext>
            </a:extLst>
          </p:cNvPr>
          <p:cNvSpPr>
            <a:spLocks noGrp="1"/>
          </p:cNvSpPr>
          <p:nvPr>
            <p:ph idx="1"/>
          </p:nvPr>
        </p:nvSpPr>
        <p:spPr>
          <a:xfrm>
            <a:off x="1069848" y="1638299"/>
            <a:ext cx="10058400" cy="4924425"/>
          </a:xfrm>
        </p:spPr>
        <p:txBody>
          <a:bodyPr>
            <a:normAutofit/>
          </a:bodyPr>
          <a:lstStyle/>
          <a:p>
            <a:r>
              <a:rPr lang="en-US" sz="2800" b="0" i="0" dirty="0">
                <a:solidFill>
                  <a:srgbClr val="FF0000"/>
                </a:solidFill>
                <a:effectLst/>
                <a:latin typeface="Arial Rounded MT Bold" panose="020F0704030504030204" pitchFamily="34" charset="0"/>
              </a:rPr>
              <a:t>Anoxic anoxia </a:t>
            </a:r>
          </a:p>
          <a:p>
            <a:pPr algn="just"/>
            <a:r>
              <a:rPr lang="en-US" sz="2400" b="0" i="0" dirty="0">
                <a:solidFill>
                  <a:srgbClr val="3B3835"/>
                </a:solidFill>
                <a:effectLst/>
                <a:latin typeface="Arial Rounded MT Bold" panose="020F0704030504030204" pitchFamily="34" charset="0"/>
              </a:rPr>
              <a:t>It occurs due to defective oxygenation of blood in the lungs and may be due to:  Breathing in a rarefied atmosphere, as in high altitude climbing, or inhalation of carbon dioxide or sewer gas.</a:t>
            </a:r>
          </a:p>
          <a:p>
            <a:pPr algn="just"/>
            <a:r>
              <a:rPr lang="en-US" sz="2400" b="0" i="0" dirty="0">
                <a:solidFill>
                  <a:srgbClr val="3B3835"/>
                </a:solidFill>
                <a:effectLst/>
                <a:latin typeface="Arial Rounded MT Bold" panose="020F0704030504030204" pitchFamily="34" charset="0"/>
              </a:rPr>
              <a:t> Mechanical interference to the passage of air into the respiratory tract, e.g. smothering, hanging, strangulation, throttling, gagging, choking or drowning. </a:t>
            </a:r>
          </a:p>
          <a:p>
            <a:pPr algn="just"/>
            <a:r>
              <a:rPr lang="en-US" sz="2400" b="0" i="0" dirty="0">
                <a:solidFill>
                  <a:srgbClr val="3B3835"/>
                </a:solidFill>
                <a:effectLst/>
                <a:latin typeface="Arial Rounded MT Bold" panose="020F0704030504030204" pitchFamily="34" charset="0"/>
              </a:rPr>
              <a:t>Prevention of normal movements of the chest, e.g. strychnine poisoning or traumatic asphyxia. </a:t>
            </a:r>
          </a:p>
          <a:p>
            <a:pPr algn="just"/>
            <a:r>
              <a:rPr lang="en-US" sz="2400" b="0" i="0" dirty="0">
                <a:solidFill>
                  <a:srgbClr val="3B3835"/>
                </a:solidFill>
                <a:effectLst/>
                <a:latin typeface="Arial Rounded MT Bold" panose="020F0704030504030204" pitchFamily="34" charset="0"/>
              </a:rPr>
              <a:t>Cessation of the respiratory movements, as in paralysis of the respiratory center, e.g. electric shock and bulbar palsy, or poisoning with morphine or barbiturates</a:t>
            </a:r>
            <a:r>
              <a:rPr lang="en-US" b="0" i="0" dirty="0">
                <a:solidFill>
                  <a:srgbClr val="3B3835"/>
                </a:solidFill>
                <a:effectLst/>
                <a:latin typeface="Helvetica Neue"/>
              </a:rPr>
              <a:t>.</a:t>
            </a:r>
            <a:endParaRPr lang="en-IN" dirty="0"/>
          </a:p>
        </p:txBody>
      </p:sp>
    </p:spTree>
    <p:extLst>
      <p:ext uri="{BB962C8B-B14F-4D97-AF65-F5344CB8AC3E}">
        <p14:creationId xmlns:p14="http://schemas.microsoft.com/office/powerpoint/2010/main" val="699436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251B-85FD-49D7-B4BA-9D65A4102E7E}"/>
              </a:ext>
            </a:extLst>
          </p:cNvPr>
          <p:cNvSpPr>
            <a:spLocks noGrp="1"/>
          </p:cNvSpPr>
          <p:nvPr>
            <p:ph type="title"/>
          </p:nvPr>
        </p:nvSpPr>
        <p:spPr/>
        <p:txBody>
          <a:bodyPr/>
          <a:lstStyle/>
          <a:p>
            <a:r>
              <a:rPr lang="en-IN" dirty="0"/>
              <a:t>Mode of death </a:t>
            </a:r>
          </a:p>
        </p:txBody>
      </p:sp>
      <p:sp>
        <p:nvSpPr>
          <p:cNvPr id="3" name="Content Placeholder 2">
            <a:extLst>
              <a:ext uri="{FF2B5EF4-FFF2-40B4-BE49-F238E27FC236}">
                <a16:creationId xmlns:a16="http://schemas.microsoft.com/office/drawing/2014/main" id="{7756D8EA-1A88-4178-8BC9-7D655A9F4645}"/>
              </a:ext>
            </a:extLst>
          </p:cNvPr>
          <p:cNvSpPr>
            <a:spLocks noGrp="1"/>
          </p:cNvSpPr>
          <p:nvPr>
            <p:ph idx="1"/>
          </p:nvPr>
        </p:nvSpPr>
        <p:spPr>
          <a:xfrm>
            <a:off x="1069848" y="1752599"/>
            <a:ext cx="10058400" cy="4810125"/>
          </a:xfrm>
        </p:spPr>
        <p:txBody>
          <a:bodyPr>
            <a:normAutofit/>
          </a:bodyPr>
          <a:lstStyle/>
          <a:p>
            <a:pPr algn="just"/>
            <a:r>
              <a:rPr lang="en-US" sz="3200" b="0" i="0" dirty="0">
                <a:solidFill>
                  <a:srgbClr val="3B3835"/>
                </a:solidFill>
                <a:effectLst/>
                <a:latin typeface="Arial Rounded MT Bold" panose="020F0704030504030204" pitchFamily="34" charset="0"/>
              </a:rPr>
              <a:t>The term ‘mode of death’ usually refers to the system that initiates the process of death.</a:t>
            </a:r>
          </a:p>
          <a:p>
            <a:pPr algn="just"/>
            <a:r>
              <a:rPr lang="en-US" sz="3200" b="0" i="0" dirty="0">
                <a:solidFill>
                  <a:srgbClr val="3B3835"/>
                </a:solidFill>
                <a:effectLst/>
                <a:latin typeface="Arial Rounded MT Bold" panose="020F0704030504030204" pitchFamily="34" charset="0"/>
              </a:rPr>
              <a:t> Stoppage of which system initiated the process of death. </a:t>
            </a:r>
          </a:p>
          <a:p>
            <a:pPr algn="just"/>
            <a:r>
              <a:rPr lang="en-US" sz="3200" b="0" i="0" dirty="0">
                <a:solidFill>
                  <a:srgbClr val="3B3835"/>
                </a:solidFill>
                <a:effectLst/>
                <a:latin typeface="Arial Rounded MT Bold" panose="020F0704030504030204" pitchFamily="34" charset="0"/>
              </a:rPr>
              <a:t>These modes are: </a:t>
            </a:r>
          </a:p>
          <a:p>
            <a:pPr algn="just"/>
            <a:r>
              <a:rPr lang="en-US" sz="3200" b="0" i="0" dirty="0">
                <a:solidFill>
                  <a:srgbClr val="FF0000"/>
                </a:solidFill>
                <a:effectLst/>
                <a:latin typeface="Arial Rounded MT Bold" panose="020F0704030504030204" pitchFamily="34" charset="0"/>
              </a:rPr>
              <a:t>1. Coma</a:t>
            </a:r>
            <a:r>
              <a:rPr lang="en-US" sz="3200" b="0" i="0" dirty="0">
                <a:solidFill>
                  <a:srgbClr val="3B3835"/>
                </a:solidFill>
                <a:effectLst/>
                <a:latin typeface="Arial Rounded MT Bold" panose="020F0704030504030204" pitchFamily="34" charset="0"/>
              </a:rPr>
              <a:t>. (failure of nervous system). </a:t>
            </a:r>
          </a:p>
          <a:p>
            <a:pPr algn="just"/>
            <a:r>
              <a:rPr lang="en-US" sz="3200" b="0" i="0" dirty="0">
                <a:solidFill>
                  <a:srgbClr val="00B050"/>
                </a:solidFill>
                <a:effectLst/>
                <a:latin typeface="Arial Rounded MT Bold" panose="020F0704030504030204" pitchFamily="34" charset="0"/>
              </a:rPr>
              <a:t>2. Syncope </a:t>
            </a:r>
            <a:r>
              <a:rPr lang="en-US" sz="3200" b="0" i="0" dirty="0">
                <a:solidFill>
                  <a:srgbClr val="3B3835"/>
                </a:solidFill>
                <a:effectLst/>
                <a:latin typeface="Arial Rounded MT Bold" panose="020F0704030504030204" pitchFamily="34" charset="0"/>
              </a:rPr>
              <a:t>(failure of circulatory system). </a:t>
            </a:r>
          </a:p>
          <a:p>
            <a:pPr algn="just"/>
            <a:r>
              <a:rPr lang="en-US" sz="3200" b="0" i="0" dirty="0">
                <a:solidFill>
                  <a:srgbClr val="471EDC"/>
                </a:solidFill>
                <a:effectLst/>
                <a:latin typeface="Arial Rounded MT Bold" panose="020F0704030504030204" pitchFamily="34" charset="0"/>
              </a:rPr>
              <a:t>3. Asphyxia </a:t>
            </a:r>
            <a:r>
              <a:rPr lang="en-US" sz="3200" b="0" i="0" dirty="0">
                <a:solidFill>
                  <a:srgbClr val="3B3835"/>
                </a:solidFill>
                <a:effectLst/>
                <a:latin typeface="Arial Rounded MT Bold" panose="020F0704030504030204" pitchFamily="34" charset="0"/>
              </a:rPr>
              <a:t>(failure of respiratory system).</a:t>
            </a:r>
            <a:endParaRPr lang="en-IN" sz="3200" dirty="0">
              <a:latin typeface="Arial Rounded MT Bold" panose="020F0704030504030204" pitchFamily="34" charset="0"/>
            </a:endParaRPr>
          </a:p>
        </p:txBody>
      </p:sp>
    </p:spTree>
    <p:extLst>
      <p:ext uri="{BB962C8B-B14F-4D97-AF65-F5344CB8AC3E}">
        <p14:creationId xmlns:p14="http://schemas.microsoft.com/office/powerpoint/2010/main" val="2498816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D55-D287-47E3-ADA9-C4FA20E3B2C4}"/>
              </a:ext>
            </a:extLst>
          </p:cNvPr>
          <p:cNvSpPr>
            <a:spLocks noGrp="1"/>
          </p:cNvSpPr>
          <p:nvPr>
            <p:ph type="title"/>
          </p:nvPr>
        </p:nvSpPr>
        <p:spPr>
          <a:xfrm>
            <a:off x="1066800" y="179832"/>
            <a:ext cx="10058400" cy="1609344"/>
          </a:xfrm>
        </p:spPr>
        <p:txBody>
          <a:bodyPr/>
          <a:lstStyle/>
          <a:p>
            <a:r>
              <a:rPr lang="en-IN" dirty="0"/>
              <a:t>Coma</a:t>
            </a:r>
          </a:p>
        </p:txBody>
      </p:sp>
      <p:sp>
        <p:nvSpPr>
          <p:cNvPr id="3" name="Content Placeholder 2">
            <a:extLst>
              <a:ext uri="{FF2B5EF4-FFF2-40B4-BE49-F238E27FC236}">
                <a16:creationId xmlns:a16="http://schemas.microsoft.com/office/drawing/2014/main" id="{A3336C30-C40A-44E1-B06B-95F17267852A}"/>
              </a:ext>
            </a:extLst>
          </p:cNvPr>
          <p:cNvSpPr>
            <a:spLocks noGrp="1"/>
          </p:cNvSpPr>
          <p:nvPr>
            <p:ph idx="1"/>
          </p:nvPr>
        </p:nvSpPr>
        <p:spPr>
          <a:xfrm>
            <a:off x="1066800" y="1371601"/>
            <a:ext cx="10058400" cy="5133974"/>
          </a:xfrm>
        </p:spPr>
        <p:txBody>
          <a:bodyPr>
            <a:noAutofit/>
          </a:bodyPr>
          <a:lstStyle/>
          <a:p>
            <a:r>
              <a:rPr lang="en-US" sz="2400" b="0" i="0" dirty="0">
                <a:solidFill>
                  <a:srgbClr val="3B3835"/>
                </a:solidFill>
                <a:effectLst/>
                <a:latin typeface="Arial Rounded MT Bold" panose="020F0704030504030204" pitchFamily="34" charset="0"/>
              </a:rPr>
              <a:t>Coma means insensibility or loss of </a:t>
            </a:r>
            <a:r>
              <a:rPr lang="en-US" sz="2400" b="0" i="0" dirty="0" err="1">
                <a:solidFill>
                  <a:srgbClr val="3B3835"/>
                </a:solidFill>
                <a:effectLst/>
                <a:latin typeface="Arial Rounded MT Bold" panose="020F0704030504030204" pitchFamily="34" charset="0"/>
              </a:rPr>
              <a:t>consciousness,which</a:t>
            </a:r>
            <a:r>
              <a:rPr lang="en-US" sz="2400" b="0" i="0" dirty="0">
                <a:solidFill>
                  <a:srgbClr val="3B3835"/>
                </a:solidFill>
                <a:effectLst/>
                <a:latin typeface="Arial Rounded MT Bold" panose="020F0704030504030204" pitchFamily="34" charset="0"/>
              </a:rPr>
              <a:t> may be partial or complete depending on the degree of involvement of the C.N.S. </a:t>
            </a:r>
          </a:p>
          <a:p>
            <a:r>
              <a:rPr lang="en-US" sz="2400" b="0" i="0" dirty="0">
                <a:solidFill>
                  <a:srgbClr val="3B3835"/>
                </a:solidFill>
                <a:effectLst/>
                <a:latin typeface="Arial Rounded MT Bold" panose="020F0704030504030204" pitchFamily="34" charset="0"/>
              </a:rPr>
              <a:t>Causes of coma: </a:t>
            </a:r>
          </a:p>
          <a:p>
            <a:r>
              <a:rPr lang="en-US" sz="2400" b="0" i="0" dirty="0">
                <a:solidFill>
                  <a:srgbClr val="3B3835"/>
                </a:solidFill>
                <a:effectLst/>
                <a:latin typeface="Arial Rounded MT Bold" panose="020F0704030504030204" pitchFamily="34" charset="0"/>
              </a:rPr>
              <a:t>1.Cerebral compression. </a:t>
            </a:r>
          </a:p>
          <a:p>
            <a:r>
              <a:rPr lang="en-US" sz="2400" b="0" i="0" dirty="0">
                <a:solidFill>
                  <a:srgbClr val="3B3835"/>
                </a:solidFill>
                <a:effectLst/>
                <a:latin typeface="Arial Rounded MT Bold" panose="020F0704030504030204" pitchFamily="34" charset="0"/>
              </a:rPr>
              <a:t>2.Cerebral injuries. </a:t>
            </a:r>
          </a:p>
          <a:p>
            <a:r>
              <a:rPr lang="en-US" sz="2400" b="0" i="0" dirty="0">
                <a:solidFill>
                  <a:srgbClr val="3B3835"/>
                </a:solidFill>
                <a:effectLst/>
                <a:latin typeface="Arial Rounded MT Bold" panose="020F0704030504030204" pitchFamily="34" charset="0"/>
              </a:rPr>
              <a:t>3.Infective states like, encephalitis, meningitis, abscess. </a:t>
            </a:r>
          </a:p>
          <a:p>
            <a:r>
              <a:rPr lang="en-US" sz="2400" b="0" i="0" dirty="0">
                <a:solidFill>
                  <a:srgbClr val="3B3835"/>
                </a:solidFill>
                <a:effectLst/>
                <a:latin typeface="Arial Rounded MT Bold" panose="020F0704030504030204" pitchFamily="34" charset="0"/>
              </a:rPr>
              <a:t>4.Any growth. </a:t>
            </a:r>
          </a:p>
          <a:p>
            <a:r>
              <a:rPr lang="en-US" sz="2400" b="0" i="0" dirty="0">
                <a:solidFill>
                  <a:srgbClr val="3B3835"/>
                </a:solidFill>
                <a:effectLst/>
                <a:latin typeface="Arial Rounded MT Bold" panose="020F0704030504030204" pitchFamily="34" charset="0"/>
              </a:rPr>
              <a:t>5.Metabolic disorder. </a:t>
            </a:r>
          </a:p>
          <a:p>
            <a:r>
              <a:rPr lang="en-US" sz="2400" b="0" i="0" dirty="0">
                <a:solidFill>
                  <a:srgbClr val="3B3835"/>
                </a:solidFill>
                <a:effectLst/>
                <a:latin typeface="Arial Rounded MT Bold" panose="020F0704030504030204" pitchFamily="34" charset="0"/>
              </a:rPr>
              <a:t>6.Cerebral embolism. </a:t>
            </a:r>
          </a:p>
          <a:p>
            <a:r>
              <a:rPr lang="en-US" sz="2400" b="0" i="0" dirty="0">
                <a:solidFill>
                  <a:srgbClr val="3B3835"/>
                </a:solidFill>
                <a:effectLst/>
                <a:latin typeface="Arial Rounded MT Bold" panose="020F0704030504030204" pitchFamily="34" charset="0"/>
              </a:rPr>
              <a:t>7.The effect of certain drugs. </a:t>
            </a:r>
          </a:p>
          <a:p>
            <a:r>
              <a:rPr lang="en-US" sz="2400" b="0" i="0" dirty="0">
                <a:solidFill>
                  <a:srgbClr val="3B3835"/>
                </a:solidFill>
                <a:effectLst/>
                <a:latin typeface="Arial Rounded MT Bold" panose="020F0704030504030204" pitchFamily="34" charset="0"/>
              </a:rPr>
              <a:t>8.Miscellaneous causes like epilepsy, heat stroke</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292631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A1B9-0D29-49AB-A24F-25330AE305C6}"/>
              </a:ext>
            </a:extLst>
          </p:cNvPr>
          <p:cNvSpPr>
            <a:spLocks noGrp="1"/>
          </p:cNvSpPr>
          <p:nvPr>
            <p:ph type="title"/>
          </p:nvPr>
        </p:nvSpPr>
        <p:spPr/>
        <p:txBody>
          <a:bodyPr/>
          <a:lstStyle/>
          <a:p>
            <a:r>
              <a:rPr lang="en-IN" dirty="0"/>
              <a:t>ASPHYXIA </a:t>
            </a:r>
          </a:p>
        </p:txBody>
      </p:sp>
      <p:sp>
        <p:nvSpPr>
          <p:cNvPr id="3" name="Content Placeholder 2">
            <a:extLst>
              <a:ext uri="{FF2B5EF4-FFF2-40B4-BE49-F238E27FC236}">
                <a16:creationId xmlns:a16="http://schemas.microsoft.com/office/drawing/2014/main" id="{48D4BEA8-F7EA-49E3-BE94-18D46A4B697E}"/>
              </a:ext>
            </a:extLst>
          </p:cNvPr>
          <p:cNvSpPr>
            <a:spLocks noGrp="1"/>
          </p:cNvSpPr>
          <p:nvPr>
            <p:ph idx="1"/>
          </p:nvPr>
        </p:nvSpPr>
        <p:spPr/>
        <p:txBody>
          <a:bodyPr>
            <a:normAutofit/>
          </a:bodyPr>
          <a:lstStyle/>
          <a:p>
            <a:endParaRPr lang="en-US" sz="2800" b="0" i="0" dirty="0">
              <a:solidFill>
                <a:srgbClr val="3B3835"/>
              </a:solidFill>
              <a:effectLst/>
              <a:latin typeface="Arial Rounded MT Bold" panose="020F0704030504030204" pitchFamily="34" charset="0"/>
            </a:endParaRPr>
          </a:p>
          <a:p>
            <a:pPr algn="just"/>
            <a:r>
              <a:rPr lang="en-US" sz="2800" b="0" i="0" dirty="0">
                <a:solidFill>
                  <a:srgbClr val="3B3835"/>
                </a:solidFill>
                <a:effectLst/>
                <a:latin typeface="Arial Rounded MT Bold" panose="020F0704030504030204" pitchFamily="34" charset="0"/>
              </a:rPr>
              <a:t>Asphyxia is a condition caused by interference with respiration, or due to lack of oxygen in respired air due to which the organ and tissues are deprived of oxygen causing unconsciousness or death.</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81110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899F-0C02-45A3-8CBF-554E7C87D9C5}"/>
              </a:ext>
            </a:extLst>
          </p:cNvPr>
          <p:cNvSpPr>
            <a:spLocks noGrp="1"/>
          </p:cNvSpPr>
          <p:nvPr>
            <p:ph type="title"/>
          </p:nvPr>
        </p:nvSpPr>
        <p:spPr/>
        <p:txBody>
          <a:bodyPr/>
          <a:lstStyle/>
          <a:p>
            <a:r>
              <a:rPr lang="en-US" dirty="0"/>
              <a:t>ASPHYXIA</a:t>
            </a:r>
            <a:endParaRPr lang="en-IN" dirty="0"/>
          </a:p>
        </p:txBody>
      </p:sp>
      <p:sp>
        <p:nvSpPr>
          <p:cNvPr id="3" name="Content Placeholder 2">
            <a:extLst>
              <a:ext uri="{FF2B5EF4-FFF2-40B4-BE49-F238E27FC236}">
                <a16:creationId xmlns:a16="http://schemas.microsoft.com/office/drawing/2014/main" id="{2A9D60D7-CFEC-47AE-A96C-2E153AC0A37F}"/>
              </a:ext>
            </a:extLst>
          </p:cNvPr>
          <p:cNvSpPr>
            <a:spLocks noGrp="1"/>
          </p:cNvSpPr>
          <p:nvPr>
            <p:ph idx="1"/>
          </p:nvPr>
        </p:nvSpPr>
        <p:spPr>
          <a:xfrm>
            <a:off x="1069848" y="1704975"/>
            <a:ext cx="10058400" cy="4743450"/>
          </a:xfrm>
        </p:spPr>
        <p:txBody>
          <a:bodyPr>
            <a:normAutofit fontScale="85000" lnSpcReduction="20000"/>
          </a:bodyPr>
          <a:lstStyle/>
          <a:p>
            <a:r>
              <a:rPr lang="en-US" sz="2800" dirty="0">
                <a:latin typeface="Arial Rounded MT Bold" panose="020F0704030504030204" pitchFamily="34" charset="0"/>
              </a:rPr>
              <a:t>Mechanical</a:t>
            </a:r>
          </a:p>
          <a:p>
            <a:endParaRPr lang="en-US" sz="2800" dirty="0">
              <a:latin typeface="Arial Rounded MT Bold" panose="020F0704030504030204" pitchFamily="34" charset="0"/>
            </a:endParaRPr>
          </a:p>
          <a:p>
            <a:r>
              <a:rPr lang="en-US" sz="2800" dirty="0">
                <a:latin typeface="Arial Rounded MT Bold" panose="020F0704030504030204" pitchFamily="34" charset="0"/>
              </a:rPr>
              <a:t>Pathological</a:t>
            </a:r>
          </a:p>
          <a:p>
            <a:endParaRPr lang="en-US" sz="2800" dirty="0">
              <a:latin typeface="Arial Rounded MT Bold" panose="020F0704030504030204" pitchFamily="34" charset="0"/>
            </a:endParaRPr>
          </a:p>
          <a:p>
            <a:r>
              <a:rPr lang="en-US" sz="2800" dirty="0">
                <a:latin typeface="Arial Rounded MT Bold" panose="020F0704030504030204" pitchFamily="34" charset="0"/>
              </a:rPr>
              <a:t>Toxic </a:t>
            </a:r>
          </a:p>
          <a:p>
            <a:endParaRPr lang="en-US" sz="2800" dirty="0">
              <a:latin typeface="Arial Rounded MT Bold" panose="020F0704030504030204" pitchFamily="34" charset="0"/>
            </a:endParaRPr>
          </a:p>
          <a:p>
            <a:r>
              <a:rPr lang="en-US" sz="2800" dirty="0">
                <a:latin typeface="Arial Rounded MT Bold" panose="020F0704030504030204" pitchFamily="34" charset="0"/>
              </a:rPr>
              <a:t>Environmental</a:t>
            </a:r>
          </a:p>
          <a:p>
            <a:endParaRPr lang="en-US" sz="2800" dirty="0">
              <a:latin typeface="Arial Rounded MT Bold" panose="020F0704030504030204" pitchFamily="34" charset="0"/>
            </a:endParaRPr>
          </a:p>
          <a:p>
            <a:r>
              <a:rPr lang="en-US" sz="2800" dirty="0">
                <a:latin typeface="Arial Rounded MT Bold" panose="020F0704030504030204" pitchFamily="34" charset="0"/>
              </a:rPr>
              <a:t>Traumatic</a:t>
            </a:r>
          </a:p>
          <a:p>
            <a:endParaRPr lang="en-US" sz="2800" dirty="0">
              <a:latin typeface="Arial Rounded MT Bold" panose="020F0704030504030204" pitchFamily="34" charset="0"/>
            </a:endParaRPr>
          </a:p>
          <a:p>
            <a:r>
              <a:rPr lang="en-US" sz="2800" dirty="0">
                <a:latin typeface="Arial Rounded MT Bold" panose="020F0704030504030204" pitchFamily="34" charset="0"/>
              </a:rPr>
              <a:t>Postural</a:t>
            </a:r>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3181859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F65A-D8E6-4682-B5B9-ACF5EDEFB383}"/>
              </a:ext>
            </a:extLst>
          </p:cNvPr>
          <p:cNvSpPr>
            <a:spLocks noGrp="1"/>
          </p:cNvSpPr>
          <p:nvPr>
            <p:ph type="title"/>
          </p:nvPr>
        </p:nvSpPr>
        <p:spPr>
          <a:xfrm>
            <a:off x="1066800" y="151257"/>
            <a:ext cx="10058400" cy="1609344"/>
          </a:xfrm>
        </p:spPr>
        <p:txBody>
          <a:bodyPr/>
          <a:lstStyle/>
          <a:p>
            <a:pPr algn="ctr"/>
            <a:r>
              <a:rPr lang="en-US" dirty="0"/>
              <a:t>PATHOLOGY OF ASPHYXIA</a:t>
            </a:r>
            <a:endParaRPr lang="en-IN" dirty="0"/>
          </a:p>
        </p:txBody>
      </p:sp>
      <p:pic>
        <p:nvPicPr>
          <p:cNvPr id="5" name="Picture 4">
            <a:extLst>
              <a:ext uri="{FF2B5EF4-FFF2-40B4-BE49-F238E27FC236}">
                <a16:creationId xmlns:a16="http://schemas.microsoft.com/office/drawing/2014/main" id="{C1E303E6-B378-4033-B31D-2BC09AFABD3F}"/>
              </a:ext>
            </a:extLst>
          </p:cNvPr>
          <p:cNvPicPr>
            <a:picLocks noChangeAspect="1"/>
          </p:cNvPicPr>
          <p:nvPr/>
        </p:nvPicPr>
        <p:blipFill>
          <a:blip r:embed="rId2"/>
          <a:stretch>
            <a:fillRect/>
          </a:stretch>
        </p:blipFill>
        <p:spPr>
          <a:xfrm>
            <a:off x="2225493" y="1235428"/>
            <a:ext cx="8375832" cy="5623987"/>
          </a:xfrm>
          <a:prstGeom prst="rect">
            <a:avLst/>
          </a:prstGeom>
        </p:spPr>
      </p:pic>
    </p:spTree>
    <p:extLst>
      <p:ext uri="{BB962C8B-B14F-4D97-AF65-F5344CB8AC3E}">
        <p14:creationId xmlns:p14="http://schemas.microsoft.com/office/powerpoint/2010/main" val="304660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AE92-7B9D-402D-B845-0FC6CAF82FE7}"/>
              </a:ext>
            </a:extLst>
          </p:cNvPr>
          <p:cNvSpPr>
            <a:spLocks noGrp="1"/>
          </p:cNvSpPr>
          <p:nvPr>
            <p:ph type="title"/>
          </p:nvPr>
        </p:nvSpPr>
        <p:spPr/>
        <p:txBody>
          <a:bodyPr/>
          <a:lstStyle/>
          <a:p>
            <a:r>
              <a:rPr lang="en-US" dirty="0"/>
              <a:t>THANATOLOGY</a:t>
            </a:r>
            <a:endParaRPr lang="en-IN" dirty="0"/>
          </a:p>
        </p:txBody>
      </p:sp>
      <p:sp>
        <p:nvSpPr>
          <p:cNvPr id="3" name="Content Placeholder 2">
            <a:extLst>
              <a:ext uri="{FF2B5EF4-FFF2-40B4-BE49-F238E27FC236}">
                <a16:creationId xmlns:a16="http://schemas.microsoft.com/office/drawing/2014/main" id="{AE00FB23-515B-422E-ABE4-61FEC415FA1E}"/>
              </a:ext>
            </a:extLst>
          </p:cNvPr>
          <p:cNvSpPr>
            <a:spLocks noGrp="1"/>
          </p:cNvSpPr>
          <p:nvPr>
            <p:ph idx="1"/>
          </p:nvPr>
        </p:nvSpPr>
        <p:spPr/>
        <p:txBody>
          <a:bodyPr>
            <a:normAutofit/>
          </a:bodyPr>
          <a:lstStyle/>
          <a:p>
            <a:r>
              <a:rPr lang="en-US" sz="3200" b="0" i="0" dirty="0">
                <a:solidFill>
                  <a:srgbClr val="3B3835"/>
                </a:solidFill>
                <a:effectLst/>
                <a:latin typeface="Arial Rounded MT Bold" panose="020F0704030504030204" pitchFamily="34" charset="0"/>
              </a:rPr>
              <a:t>Death occurs in two stages:</a:t>
            </a:r>
          </a:p>
          <a:p>
            <a:endParaRPr lang="en-US" sz="3200" b="0" i="0" dirty="0">
              <a:solidFill>
                <a:srgbClr val="3B3835"/>
              </a:solidFill>
              <a:effectLst/>
              <a:latin typeface="Arial Rounded MT Bold" panose="020F0704030504030204" pitchFamily="34" charset="0"/>
            </a:endParaRPr>
          </a:p>
          <a:p>
            <a:r>
              <a:rPr lang="en-US" sz="3200" b="0" i="0" dirty="0">
                <a:solidFill>
                  <a:srgbClr val="3B3835"/>
                </a:solidFill>
                <a:effectLst/>
                <a:latin typeface="Arial Rounded MT Bold" panose="020F0704030504030204" pitchFamily="34" charset="0"/>
              </a:rPr>
              <a:t> Somatic, systemic or clinical. </a:t>
            </a:r>
          </a:p>
          <a:p>
            <a:endParaRPr lang="en-US" sz="3200" b="0" i="0" dirty="0">
              <a:solidFill>
                <a:srgbClr val="3B3835"/>
              </a:solidFill>
              <a:effectLst/>
              <a:latin typeface="Arial Rounded MT Bold" panose="020F0704030504030204" pitchFamily="34" charset="0"/>
            </a:endParaRPr>
          </a:p>
          <a:p>
            <a:r>
              <a:rPr lang="en-US" sz="3200" b="0" i="0" dirty="0">
                <a:solidFill>
                  <a:srgbClr val="3B3835"/>
                </a:solidFill>
                <a:effectLst/>
                <a:latin typeface="Arial Rounded MT Bold" panose="020F0704030504030204" pitchFamily="34" charset="0"/>
              </a:rPr>
              <a:t>Molecular or cellular.</a:t>
            </a:r>
            <a:endParaRPr lang="en-IN" sz="3200" dirty="0">
              <a:latin typeface="Arial Rounded MT Bold" panose="020F0704030504030204" pitchFamily="34" charset="0"/>
            </a:endParaRPr>
          </a:p>
        </p:txBody>
      </p:sp>
    </p:spTree>
    <p:extLst>
      <p:ext uri="{BB962C8B-B14F-4D97-AF65-F5344CB8AC3E}">
        <p14:creationId xmlns:p14="http://schemas.microsoft.com/office/powerpoint/2010/main" val="547430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05866-8481-4251-A6E2-6CA427015EB7}"/>
              </a:ext>
            </a:extLst>
          </p:cNvPr>
          <p:cNvSpPr>
            <a:spLocks noGrp="1"/>
          </p:cNvSpPr>
          <p:nvPr>
            <p:ph type="title"/>
          </p:nvPr>
        </p:nvSpPr>
        <p:spPr/>
        <p:txBody>
          <a:bodyPr/>
          <a:lstStyle/>
          <a:p>
            <a:r>
              <a:rPr lang="en-IN" dirty="0"/>
              <a:t>Symptoms </a:t>
            </a:r>
          </a:p>
        </p:txBody>
      </p:sp>
      <p:sp>
        <p:nvSpPr>
          <p:cNvPr id="4" name="Content Placeholder 3">
            <a:extLst>
              <a:ext uri="{FF2B5EF4-FFF2-40B4-BE49-F238E27FC236}">
                <a16:creationId xmlns:a16="http://schemas.microsoft.com/office/drawing/2014/main" id="{EF9F5B65-6A0A-49FC-A179-68BBDC2AFC83}"/>
              </a:ext>
            </a:extLst>
          </p:cNvPr>
          <p:cNvSpPr>
            <a:spLocks noGrp="1"/>
          </p:cNvSpPr>
          <p:nvPr>
            <p:ph idx="1"/>
          </p:nvPr>
        </p:nvSpPr>
        <p:spPr>
          <a:xfrm>
            <a:off x="452437" y="2000249"/>
            <a:ext cx="10920413" cy="4373119"/>
          </a:xfrm>
        </p:spPr>
        <p:txBody>
          <a:bodyPr>
            <a:noAutofit/>
          </a:bodyPr>
          <a:lstStyle/>
          <a:p>
            <a:pPr marL="457200" indent="-457200" algn="just">
              <a:buAutoNum type="arabicParenBoth"/>
            </a:pPr>
            <a:r>
              <a:rPr lang="en-US" sz="2200" dirty="0">
                <a:latin typeface="Arial Rounded MT Bold" panose="020F0704030504030204" pitchFamily="34" charset="0"/>
              </a:rPr>
              <a:t>Stage of DYSPNEA: It is due to stimulation of the respiratory center due to excess of CO2. Clinical picture: Slight cyanosis. </a:t>
            </a:r>
          </a:p>
          <a:p>
            <a:pPr marL="457200" indent="-457200" algn="just">
              <a:buAutoNum type="arabicParenBoth"/>
            </a:pPr>
            <a:endParaRPr lang="en-US" sz="2200" dirty="0">
              <a:latin typeface="Arial Rounded MT Bold" panose="020F0704030504030204" pitchFamily="34" charset="0"/>
            </a:endParaRPr>
          </a:p>
          <a:p>
            <a:pPr marL="0" indent="0" algn="just">
              <a:buNone/>
            </a:pPr>
            <a:r>
              <a:rPr lang="en-US" sz="2200" dirty="0">
                <a:latin typeface="Arial Rounded MT Bold" panose="020F0704030504030204" pitchFamily="34" charset="0"/>
              </a:rPr>
              <a:t>(2) Stage of CONVULSIONS: - It is due to cerebral irritation. The patients gives expiratory effort to breathe.    Clinical picture: Cyanosis, hypertension, loss of consciousness, constricted pupils.</a:t>
            </a:r>
          </a:p>
          <a:p>
            <a:pPr marL="0" indent="0" algn="just">
              <a:buNone/>
            </a:pPr>
            <a:endParaRPr lang="en-US" sz="2200" dirty="0">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2200" dirty="0">
                <a:latin typeface="Arial Rounded MT Bold" panose="020F0704030504030204" pitchFamily="34" charset="0"/>
              </a:rPr>
              <a:t>(3) Stage of EXHAUSTION: Finally the person undergoes stage of exhaustion. </a:t>
            </a:r>
            <a:r>
              <a:rPr kumimoji="0" lang="en-IN" sz="2200" b="0" i="0" u="none" strike="noStrike" kern="1200" cap="none" spc="0" normalizeH="0" baseline="0" noProof="0" dirty="0">
                <a:ln>
                  <a:noFill/>
                </a:ln>
                <a:solidFill>
                  <a:prstClr val="black"/>
                </a:solidFill>
                <a:effectLst/>
                <a:uLnTx/>
                <a:uFillTx/>
                <a:latin typeface="Arial Rounded MT Bold" panose="020F0704030504030204" pitchFamily="34" charset="0"/>
              </a:rPr>
              <a:t>Clinical picture: Loss of consciousness, flaccid muscles &amp; lost reflexes, deep cyanosis, dilated pupils, irregular breathing (</a:t>
            </a:r>
            <a:r>
              <a:rPr kumimoji="0" lang="en-IN" sz="2200" b="0" i="0" u="none" strike="noStrike" kern="1200" cap="none" spc="0" normalizeH="0" baseline="0" noProof="0" dirty="0" err="1">
                <a:ln>
                  <a:noFill/>
                </a:ln>
                <a:solidFill>
                  <a:prstClr val="black"/>
                </a:solidFill>
                <a:effectLst/>
                <a:uLnTx/>
                <a:uFillTx/>
                <a:latin typeface="Arial Rounded MT Bold" panose="020F0704030504030204" pitchFamily="34" charset="0"/>
              </a:rPr>
              <a:t>cheyne</a:t>
            </a:r>
            <a:r>
              <a:rPr kumimoji="0" lang="en-IN" sz="2200" b="0" i="0" u="none" strike="noStrike" kern="1200" cap="none" spc="0" normalizeH="0" baseline="0" noProof="0" dirty="0">
                <a:ln>
                  <a:noFill/>
                </a:ln>
                <a:solidFill>
                  <a:prstClr val="black"/>
                </a:solidFill>
                <a:effectLst/>
                <a:uLnTx/>
                <a:uFillTx/>
                <a:latin typeface="Arial Rounded MT Bold" panose="020F0704030504030204" pitchFamily="34" charset="0"/>
              </a:rPr>
              <a:t>-stokes respiration).</a:t>
            </a:r>
          </a:p>
          <a:p>
            <a:pPr marL="0" indent="0" algn="just">
              <a:buNone/>
            </a:pPr>
            <a:endParaRPr lang="en-US" sz="2400" dirty="0">
              <a:latin typeface="Arial Rounded MT Bold" panose="020F0704030504030204" pitchFamily="34" charset="0"/>
            </a:endParaRPr>
          </a:p>
          <a:p>
            <a:pPr marL="0" indent="0" algn="just">
              <a:buNone/>
            </a:pPr>
            <a:r>
              <a:rPr lang="en-US" sz="2800" dirty="0">
                <a:latin typeface="Arial Rounded MT Bold" panose="020F0704030504030204" pitchFamily="34" charset="0"/>
              </a:rPr>
              <a:t> </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288306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B1D1-21D4-43DB-98FD-36940BD34FCA}"/>
              </a:ext>
            </a:extLst>
          </p:cNvPr>
          <p:cNvSpPr>
            <a:spLocks noGrp="1"/>
          </p:cNvSpPr>
          <p:nvPr>
            <p:ph type="title"/>
          </p:nvPr>
        </p:nvSpPr>
        <p:spPr/>
        <p:txBody>
          <a:bodyPr/>
          <a:lstStyle/>
          <a:p>
            <a:r>
              <a:rPr lang="en-US" dirty="0"/>
              <a:t>ASPHYXIA</a:t>
            </a:r>
            <a:endParaRPr lang="en-IN" dirty="0"/>
          </a:p>
        </p:txBody>
      </p:sp>
      <p:sp>
        <p:nvSpPr>
          <p:cNvPr id="3" name="Content Placeholder 2">
            <a:extLst>
              <a:ext uri="{FF2B5EF4-FFF2-40B4-BE49-F238E27FC236}">
                <a16:creationId xmlns:a16="http://schemas.microsoft.com/office/drawing/2014/main" id="{A70DF59D-A853-4366-870B-301E7C50C6E6}"/>
              </a:ext>
            </a:extLst>
          </p:cNvPr>
          <p:cNvSpPr>
            <a:spLocks noGrp="1"/>
          </p:cNvSpPr>
          <p:nvPr>
            <p:ph idx="1"/>
          </p:nvPr>
        </p:nvSpPr>
        <p:spPr>
          <a:xfrm>
            <a:off x="323850" y="2063877"/>
            <a:ext cx="11496675" cy="4050792"/>
          </a:xfrm>
        </p:spPr>
        <p:txBody>
          <a:bodyPr/>
          <a:lstStyle/>
          <a:p>
            <a:pPr algn="just"/>
            <a:r>
              <a:rPr lang="en-IN" sz="2800" dirty="0">
                <a:latin typeface="Arial Rounded MT Bold" panose="020F0704030504030204" pitchFamily="34" charset="0"/>
              </a:rPr>
              <a:t>Death occurs in about 3-5 minutes. </a:t>
            </a:r>
          </a:p>
          <a:p>
            <a:endParaRPr lang="en-IN" sz="2800" dirty="0">
              <a:latin typeface="Arial Rounded MT Bold" panose="020F0704030504030204" pitchFamily="34" charset="0"/>
            </a:endParaRPr>
          </a:p>
          <a:p>
            <a:endParaRPr lang="en-IN" sz="2800" dirty="0">
              <a:latin typeface="Arial Rounded MT Bold" panose="020F0704030504030204" pitchFamily="34" charset="0"/>
            </a:endParaRPr>
          </a:p>
          <a:p>
            <a:r>
              <a:rPr lang="en-IN" sz="2800" dirty="0">
                <a:latin typeface="Arial Rounded MT Bold" panose="020F0704030504030204" pitchFamily="34" charset="0"/>
              </a:rPr>
              <a:t>The triad of symptoms of asphyxia are : </a:t>
            </a:r>
            <a:r>
              <a:rPr lang="en-IN" sz="3200" dirty="0">
                <a:solidFill>
                  <a:srgbClr val="C00000"/>
                </a:solidFill>
                <a:latin typeface="Arial Rounded MT Bold" panose="020F0704030504030204" pitchFamily="34" charset="0"/>
              </a:rPr>
              <a:t>Congestion,</a:t>
            </a:r>
            <a:r>
              <a:rPr lang="en-IN" sz="3200" dirty="0">
                <a:latin typeface="Arial Rounded MT Bold" panose="020F0704030504030204" pitchFamily="34" charset="0"/>
              </a:rPr>
              <a:t> </a:t>
            </a:r>
            <a:r>
              <a:rPr lang="en-IN" sz="3200" dirty="0">
                <a:solidFill>
                  <a:srgbClr val="471EDC"/>
                </a:solidFill>
                <a:latin typeface="Arial Rounded MT Bold" panose="020F0704030504030204" pitchFamily="34" charset="0"/>
              </a:rPr>
              <a:t>cyanosis a</a:t>
            </a:r>
            <a:r>
              <a:rPr lang="en-IN" sz="3200" dirty="0">
                <a:latin typeface="Arial Rounded MT Bold" panose="020F0704030504030204" pitchFamily="34" charset="0"/>
              </a:rPr>
              <a:t>nd </a:t>
            </a:r>
            <a:r>
              <a:rPr lang="en-IN" sz="3200" dirty="0">
                <a:solidFill>
                  <a:srgbClr val="FF0000"/>
                </a:solidFill>
                <a:latin typeface="Arial Rounded MT Bold" panose="020F0704030504030204" pitchFamily="34" charset="0"/>
              </a:rPr>
              <a:t>petechial </a:t>
            </a:r>
            <a:r>
              <a:rPr lang="en-IN" sz="3200" dirty="0" err="1">
                <a:solidFill>
                  <a:srgbClr val="FF0000"/>
                </a:solidFill>
                <a:latin typeface="Arial Rounded MT Bold" panose="020F0704030504030204" pitchFamily="34" charset="0"/>
              </a:rPr>
              <a:t>hemorrhage</a:t>
            </a:r>
            <a:endParaRPr lang="en-IN" sz="3200" dirty="0">
              <a:solidFill>
                <a:srgbClr val="FF0000"/>
              </a:solidFill>
              <a:latin typeface="Arial Rounded MT Bold" panose="020F0704030504030204" pitchFamily="34" charset="0"/>
            </a:endParaRPr>
          </a:p>
          <a:p>
            <a:endParaRPr lang="en-IN" dirty="0"/>
          </a:p>
        </p:txBody>
      </p:sp>
    </p:spTree>
    <p:extLst>
      <p:ext uri="{BB962C8B-B14F-4D97-AF65-F5344CB8AC3E}">
        <p14:creationId xmlns:p14="http://schemas.microsoft.com/office/powerpoint/2010/main" val="251567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CF95-E629-4171-A54A-4022925DFDF5}"/>
              </a:ext>
            </a:extLst>
          </p:cNvPr>
          <p:cNvSpPr>
            <a:spLocks noGrp="1"/>
          </p:cNvSpPr>
          <p:nvPr>
            <p:ph type="title"/>
          </p:nvPr>
        </p:nvSpPr>
        <p:spPr>
          <a:xfrm>
            <a:off x="1069848" y="484632"/>
            <a:ext cx="10058400" cy="1125093"/>
          </a:xfrm>
        </p:spPr>
        <p:txBody>
          <a:bodyPr>
            <a:normAutofit/>
          </a:bodyPr>
          <a:lstStyle/>
          <a:p>
            <a:pPr algn="ctr"/>
            <a:r>
              <a:rPr lang="en-US" sz="4000" dirty="0"/>
              <a:t>GENERAL POST MORTEM FEATURES OF ASPHYXIA </a:t>
            </a:r>
            <a:endParaRPr lang="en-IN" sz="4000" dirty="0"/>
          </a:p>
        </p:txBody>
      </p:sp>
      <p:sp>
        <p:nvSpPr>
          <p:cNvPr id="3" name="Content Placeholder 2">
            <a:extLst>
              <a:ext uri="{FF2B5EF4-FFF2-40B4-BE49-F238E27FC236}">
                <a16:creationId xmlns:a16="http://schemas.microsoft.com/office/drawing/2014/main" id="{65DB6625-8901-4683-8870-6250BA3FA337}"/>
              </a:ext>
            </a:extLst>
          </p:cNvPr>
          <p:cNvSpPr>
            <a:spLocks noGrp="1"/>
          </p:cNvSpPr>
          <p:nvPr>
            <p:ph idx="1"/>
          </p:nvPr>
        </p:nvSpPr>
        <p:spPr>
          <a:xfrm>
            <a:off x="933450" y="1724025"/>
            <a:ext cx="10648950" cy="4581525"/>
          </a:xfrm>
        </p:spPr>
        <p:txBody>
          <a:bodyPr>
            <a:noAutofit/>
          </a:bodyPr>
          <a:lstStyle/>
          <a:p>
            <a:pPr algn="just"/>
            <a:r>
              <a:rPr lang="en-US" sz="2400" dirty="0">
                <a:latin typeface="Arial Rounded MT Bold" panose="020F0704030504030204" pitchFamily="34" charset="0"/>
              </a:rPr>
              <a:t>There are no specific autopsy findings for asphyxial death.</a:t>
            </a:r>
          </a:p>
          <a:p>
            <a:pPr algn="just"/>
            <a:r>
              <a:rPr lang="en-US" sz="2400" b="0" i="0" dirty="0">
                <a:solidFill>
                  <a:srgbClr val="404040"/>
                </a:solidFill>
                <a:effectLst/>
                <a:latin typeface="Arial Rounded MT Bold" panose="020F0704030504030204" pitchFamily="34" charset="0"/>
              </a:rPr>
              <a:t>General findings include:-</a:t>
            </a:r>
          </a:p>
          <a:p>
            <a:pPr algn="just"/>
            <a:r>
              <a:rPr lang="en-US" sz="2400" b="0" i="0" dirty="0">
                <a:solidFill>
                  <a:srgbClr val="404040"/>
                </a:solidFill>
                <a:effectLst/>
                <a:latin typeface="Arial Rounded MT Bold" panose="020F0704030504030204" pitchFamily="34" charset="0"/>
              </a:rPr>
              <a:t> EXTERNAL </a:t>
            </a:r>
            <a:r>
              <a:rPr lang="en-US" sz="2400" b="0" i="0" dirty="0">
                <a:solidFill>
                  <a:srgbClr val="FF0000"/>
                </a:solidFill>
                <a:effectLst/>
                <a:latin typeface="Arial Rounded MT Bold" panose="020F0704030504030204" pitchFamily="34" charset="0"/>
              </a:rPr>
              <a:t>Petechial hemorrhages (Petechiae): </a:t>
            </a:r>
          </a:p>
          <a:p>
            <a:pPr algn="just"/>
            <a:r>
              <a:rPr lang="en-US" sz="2400" b="0" i="0" dirty="0">
                <a:solidFill>
                  <a:srgbClr val="404040"/>
                </a:solidFill>
                <a:effectLst/>
                <a:latin typeface="Arial Rounded MT Bold" panose="020F0704030504030204" pitchFamily="34" charset="0"/>
              </a:rPr>
              <a:t>They occur most commonly in areas where the vessels are least supported — in this case the face — especially the eyelids, the conjunctivae and sclera. </a:t>
            </a:r>
          </a:p>
          <a:p>
            <a:pPr algn="just"/>
            <a:r>
              <a:rPr lang="en-US" sz="2400" b="0" i="0" dirty="0">
                <a:solidFill>
                  <a:srgbClr val="404040"/>
                </a:solidFill>
                <a:effectLst/>
                <a:latin typeface="Arial Rounded MT Bold" panose="020F0704030504030204" pitchFamily="34" charset="0"/>
              </a:rPr>
              <a:t>Their presence is highly variable and they are common non-specific autopsy findings.</a:t>
            </a:r>
          </a:p>
          <a:p>
            <a:pPr algn="just"/>
            <a:r>
              <a:rPr lang="en-US" sz="2400" b="0" i="0" dirty="0">
                <a:solidFill>
                  <a:srgbClr val="404040"/>
                </a:solidFill>
                <a:effectLst/>
                <a:latin typeface="Arial Rounded MT Bold" panose="020F0704030504030204" pitchFamily="34" charset="0"/>
              </a:rPr>
              <a:t> They are most commonly seen in </a:t>
            </a:r>
            <a:r>
              <a:rPr lang="en-US" sz="2400" b="0" i="0" dirty="0" err="1">
                <a:solidFill>
                  <a:srgbClr val="404040"/>
                </a:solidFill>
                <a:effectLst/>
                <a:latin typeface="Arial Rounded MT Bold" panose="020F0704030504030204" pitchFamily="34" charset="0"/>
              </a:rPr>
              <a:t>asphyxial</a:t>
            </a:r>
            <a:r>
              <a:rPr lang="en-US" sz="2400" b="0" i="0" dirty="0">
                <a:solidFill>
                  <a:srgbClr val="404040"/>
                </a:solidFill>
                <a:effectLst/>
                <a:latin typeface="Arial Rounded MT Bold" panose="020F0704030504030204" pitchFamily="34" charset="0"/>
              </a:rPr>
              <a:t> death related to compression of the neck or chest leading to increased venous pressure in the head.</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150666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355B-BDED-4BA1-A828-F1EA1039D472}"/>
              </a:ext>
            </a:extLst>
          </p:cNvPr>
          <p:cNvSpPr>
            <a:spLocks noGrp="1"/>
          </p:cNvSpPr>
          <p:nvPr>
            <p:ph type="title"/>
          </p:nvPr>
        </p:nvSpPr>
        <p:spPr/>
        <p:txBody>
          <a:bodyPr/>
          <a:lstStyle/>
          <a:p>
            <a:r>
              <a:rPr kumimoji="0" lang="en-US" sz="4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GENERAL POST MORTEM FEATURES OF ASPHYXIA </a:t>
            </a:r>
            <a:endParaRPr lang="en-IN" dirty="0"/>
          </a:p>
        </p:txBody>
      </p:sp>
      <p:sp>
        <p:nvSpPr>
          <p:cNvPr id="3" name="Content Placeholder 2">
            <a:extLst>
              <a:ext uri="{FF2B5EF4-FFF2-40B4-BE49-F238E27FC236}">
                <a16:creationId xmlns:a16="http://schemas.microsoft.com/office/drawing/2014/main" id="{8F796D2B-C97A-4E6A-B67C-AFE0CF52F73C}"/>
              </a:ext>
            </a:extLst>
          </p:cNvPr>
          <p:cNvSpPr>
            <a:spLocks noGrp="1"/>
          </p:cNvSpPr>
          <p:nvPr>
            <p:ph idx="1"/>
          </p:nvPr>
        </p:nvSpPr>
        <p:spPr>
          <a:xfrm>
            <a:off x="828675" y="1819275"/>
            <a:ext cx="10725150" cy="4857750"/>
          </a:xfrm>
        </p:spPr>
        <p:style>
          <a:lnRef idx="2">
            <a:schemeClr val="accent2"/>
          </a:lnRef>
          <a:fillRef idx="1">
            <a:schemeClr val="lt1"/>
          </a:fillRef>
          <a:effectRef idx="0">
            <a:schemeClr val="accent2"/>
          </a:effectRef>
          <a:fontRef idx="minor">
            <a:schemeClr val="dk1"/>
          </a:fontRef>
        </p:style>
        <p:txBody>
          <a:bodyPr>
            <a:normAutofit/>
          </a:bodyPr>
          <a:lstStyle/>
          <a:p>
            <a:r>
              <a:rPr kumimoji="0" lang="en-US" sz="2800" b="0" i="0" u="none" strike="noStrike" kern="1200" cap="none" spc="0" normalizeH="0" baseline="0" noProof="0" dirty="0">
                <a:ln>
                  <a:noFill/>
                </a:ln>
                <a:solidFill>
                  <a:prstClr val="black"/>
                </a:solidFill>
                <a:effectLst/>
                <a:uLnTx/>
                <a:uFillTx/>
                <a:latin typeface="Arial Rounded MT Bold" panose="020F0704030504030204" pitchFamily="34" charset="0"/>
              </a:rPr>
              <a:t>External: Nonspecific signs are seen which are common in any kind of violent </a:t>
            </a:r>
            <a:r>
              <a:rPr kumimoji="0" lang="en-US" sz="2800" b="0" i="0" u="none" strike="noStrike" kern="1200" cap="none" spc="0" normalizeH="0" baseline="0" noProof="0" dirty="0" err="1">
                <a:ln>
                  <a:noFill/>
                </a:ln>
                <a:solidFill>
                  <a:prstClr val="black"/>
                </a:solidFill>
                <a:effectLst/>
                <a:uLnTx/>
                <a:uFillTx/>
                <a:latin typeface="Arial Rounded MT Bold" panose="020F0704030504030204" pitchFamily="34" charset="0"/>
              </a:rPr>
              <a:t>asphyxial</a:t>
            </a:r>
            <a:r>
              <a:rPr kumimoji="0" lang="en-US" sz="2800" b="0" i="0" u="none" strike="noStrike" kern="1200" cap="none" spc="0" normalizeH="0" baseline="0" noProof="0" dirty="0">
                <a:ln>
                  <a:noFill/>
                </a:ln>
                <a:solidFill>
                  <a:prstClr val="black"/>
                </a:solidFill>
                <a:effectLst/>
                <a:uLnTx/>
                <a:uFillTx/>
                <a:latin typeface="Arial Rounded MT Bold" panose="020F0704030504030204" pitchFamily="34" charset="0"/>
              </a:rPr>
              <a:t> deaths</a:t>
            </a:r>
          </a:p>
          <a:p>
            <a:r>
              <a:rPr kumimoji="0" lang="en-US" sz="2800" b="0" i="0" u="none" strike="noStrike" kern="1200" cap="none" spc="0" normalizeH="0" baseline="0" noProof="0" dirty="0">
                <a:ln>
                  <a:noFill/>
                </a:ln>
                <a:solidFill>
                  <a:prstClr val="black"/>
                </a:solidFill>
                <a:effectLst/>
                <a:uLnTx/>
                <a:uFillTx/>
                <a:latin typeface="Arial Rounded MT Bold" panose="020F0704030504030204" pitchFamily="34" charset="0"/>
              </a:rPr>
              <a:t>These are </a:t>
            </a:r>
          </a:p>
          <a:p>
            <a:r>
              <a:rPr kumimoji="0" lang="en-US" sz="2800" b="0" i="0" u="none" strike="noStrike" kern="1200" cap="none" spc="0" normalizeH="0" baseline="0" noProof="0" dirty="0">
                <a:ln>
                  <a:noFill/>
                </a:ln>
                <a:solidFill>
                  <a:srgbClr val="FF0000"/>
                </a:solidFill>
                <a:effectLst/>
                <a:uLnTx/>
                <a:uFillTx/>
                <a:latin typeface="Arial Rounded MT Bold" panose="020F0704030504030204" pitchFamily="34" charset="0"/>
              </a:rPr>
              <a:t>congestion,</a:t>
            </a:r>
          </a:p>
          <a:p>
            <a:r>
              <a:rPr kumimoji="0" lang="en-US" sz="2800" b="0" i="0" u="none" strike="noStrike" kern="1200" cap="none" spc="0" normalizeH="0" baseline="0" noProof="0" dirty="0">
                <a:ln>
                  <a:noFill/>
                </a:ln>
                <a:solidFill>
                  <a:srgbClr val="471EDC"/>
                </a:solidFill>
                <a:effectLst/>
                <a:uLnTx/>
                <a:uFillTx/>
                <a:latin typeface="Arial Rounded MT Bold" panose="020F0704030504030204" pitchFamily="34" charset="0"/>
              </a:rPr>
              <a:t> edema, </a:t>
            </a:r>
          </a:p>
          <a:p>
            <a:r>
              <a:rPr kumimoji="0" lang="en-US" sz="2800" b="0" i="0" u="none" strike="noStrike" kern="1200" cap="none" spc="0" normalizeH="0" baseline="0" noProof="0" dirty="0" err="1">
                <a:ln>
                  <a:noFill/>
                </a:ln>
                <a:solidFill>
                  <a:srgbClr val="00B050"/>
                </a:solidFill>
                <a:effectLst/>
                <a:uLnTx/>
                <a:uFillTx/>
                <a:latin typeface="Arial Rounded MT Bold" panose="020F0704030504030204" pitchFamily="34" charset="0"/>
              </a:rPr>
              <a:t>petechae</a:t>
            </a:r>
            <a:r>
              <a:rPr kumimoji="0" lang="en-US" sz="2800" b="0" i="0" u="none" strike="noStrike" kern="1200" cap="none" spc="0" normalizeH="0" baseline="0" noProof="0" dirty="0">
                <a:ln>
                  <a:noFill/>
                </a:ln>
                <a:solidFill>
                  <a:srgbClr val="00B050"/>
                </a:solidFill>
                <a:effectLst/>
                <a:uLnTx/>
                <a:uFillTx/>
                <a:latin typeface="Arial Rounded MT Bold" panose="020F0704030504030204" pitchFamily="34" charset="0"/>
              </a:rPr>
              <a:t> (0.1-2 mm),</a:t>
            </a:r>
          </a:p>
          <a:p>
            <a:r>
              <a:rPr kumimoji="0" lang="en-US" sz="2800" b="0" i="0" u="none" strike="noStrike" kern="1200" cap="none" spc="0" normalizeH="0" baseline="0" noProof="0" dirty="0">
                <a:ln>
                  <a:noFill/>
                </a:ln>
                <a:solidFill>
                  <a:prstClr val="black"/>
                </a:solidFill>
                <a:effectLst/>
                <a:uLnTx/>
                <a:uFillTx/>
                <a:latin typeface="Arial Rounded MT Bold" panose="020F0704030504030204" pitchFamily="34" charset="0"/>
              </a:rPr>
              <a:t> </a:t>
            </a:r>
            <a:r>
              <a:rPr kumimoji="0" lang="en-US" sz="2800" b="0" i="0" u="none" strike="noStrike" kern="1200" cap="none" spc="0" normalizeH="0" baseline="0" noProof="0" dirty="0">
                <a:ln>
                  <a:noFill/>
                </a:ln>
                <a:solidFill>
                  <a:schemeClr val="accent1"/>
                </a:solidFill>
                <a:effectLst/>
                <a:uLnTx/>
                <a:uFillTx/>
                <a:latin typeface="Arial Rounded MT Bold" panose="020F0704030504030204" pitchFamily="34" charset="0"/>
              </a:rPr>
              <a:t>ecchymosis (&gt; 2mm), </a:t>
            </a:r>
          </a:p>
          <a:p>
            <a:r>
              <a:rPr kumimoji="0" lang="en-US" sz="2800" b="0" i="0" u="none" strike="noStrike" kern="1200" cap="none" spc="0" normalizeH="0" baseline="0" noProof="0" dirty="0">
                <a:ln>
                  <a:noFill/>
                </a:ln>
                <a:solidFill>
                  <a:srgbClr val="471EDC"/>
                </a:solidFill>
                <a:effectLst/>
                <a:uLnTx/>
                <a:uFillTx/>
                <a:latin typeface="Arial Rounded MT Bold" panose="020F0704030504030204" pitchFamily="34" charset="0"/>
              </a:rPr>
              <a:t>cyanosis,</a:t>
            </a:r>
          </a:p>
          <a:p>
            <a:r>
              <a:rPr kumimoji="0" lang="en-US" sz="2800" b="0" i="0" u="none" strike="noStrike" kern="1200" cap="none" spc="0" normalizeH="0" baseline="0" noProof="0" dirty="0">
                <a:ln>
                  <a:noFill/>
                </a:ln>
                <a:solidFill>
                  <a:prstClr val="black"/>
                </a:solidFill>
                <a:effectLst/>
                <a:uLnTx/>
                <a:uFillTx/>
                <a:latin typeface="Arial Rounded MT Bold" panose="020F0704030504030204" pitchFamily="34" charset="0"/>
              </a:rPr>
              <a:t> </a:t>
            </a:r>
            <a:r>
              <a:rPr kumimoji="0" lang="en-US" sz="2800" b="0" i="0" u="none" strike="noStrike" kern="1200" cap="none" spc="0" normalizeH="0" baseline="0" noProof="0" dirty="0">
                <a:ln>
                  <a:noFill/>
                </a:ln>
                <a:solidFill>
                  <a:schemeClr val="accent1">
                    <a:lumMod val="75000"/>
                  </a:schemeClr>
                </a:solidFill>
                <a:effectLst/>
                <a:uLnTx/>
                <a:uFillTx/>
                <a:latin typeface="Arial Rounded MT Bold" panose="020F0704030504030204" pitchFamily="34" charset="0"/>
              </a:rPr>
              <a:t>deep postmortem staining, </a:t>
            </a:r>
            <a:endParaRPr lang="en-IN" sz="2800" dirty="0">
              <a:solidFill>
                <a:schemeClr val="accent1">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3041025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387E-606A-4D82-B353-7B4C612E19D9}"/>
              </a:ext>
            </a:extLst>
          </p:cNvPr>
          <p:cNvSpPr>
            <a:spLocks noGrp="1"/>
          </p:cNvSpPr>
          <p:nvPr>
            <p:ph type="title"/>
          </p:nvPr>
        </p:nvSpPr>
        <p:spPr>
          <a:xfrm>
            <a:off x="1063752" y="427482"/>
            <a:ext cx="10671048" cy="1609344"/>
          </a:xfrm>
        </p:spPr>
        <p:txBody>
          <a:bodyPr>
            <a:normAutofit/>
          </a:bodyPr>
          <a:lstStyle/>
          <a:p>
            <a:r>
              <a:rPr lang="en-US" sz="4400" dirty="0"/>
              <a:t>GENERAL POST MORTEM FEATURES OF ASPHYXIA </a:t>
            </a:r>
            <a:endParaRPr lang="en-IN" sz="4400" dirty="0"/>
          </a:p>
        </p:txBody>
      </p:sp>
      <p:sp>
        <p:nvSpPr>
          <p:cNvPr id="3" name="Content Placeholder 2">
            <a:extLst>
              <a:ext uri="{FF2B5EF4-FFF2-40B4-BE49-F238E27FC236}">
                <a16:creationId xmlns:a16="http://schemas.microsoft.com/office/drawing/2014/main" id="{8E2D64B0-DB9F-49CD-98B2-BE749D53BD44}"/>
              </a:ext>
            </a:extLst>
          </p:cNvPr>
          <p:cNvSpPr>
            <a:spLocks noGrp="1"/>
          </p:cNvSpPr>
          <p:nvPr>
            <p:ph idx="1"/>
          </p:nvPr>
        </p:nvSpPr>
        <p:spPr>
          <a:xfrm>
            <a:off x="1069848" y="1914525"/>
            <a:ext cx="10058400" cy="4257675"/>
          </a:xfrm>
        </p:spPr>
        <p:txBody>
          <a:bodyPr>
            <a:normAutofit fontScale="92500" lnSpcReduction="20000"/>
          </a:bodyPr>
          <a:lstStyle/>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rPr>
              <a:t>Protrusion of tongue</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rPr>
              <a:t>Bloody and frothy fluid from mouth and nose</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rPr>
              <a:t>Swelling of face</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rPr>
              <a:t>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rPr>
              <a:t>Prominence of eye balls</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Arial Rounded MT Bold" panose="020F0704030504030204" pitchFamily="34" charset="0"/>
              </a:rPr>
              <a:t>Spontaneous defecation, urine &amp; sperm excretion.</a:t>
            </a:r>
          </a:p>
          <a:p>
            <a:endParaRPr lang="en-IN" dirty="0"/>
          </a:p>
        </p:txBody>
      </p:sp>
    </p:spTree>
    <p:extLst>
      <p:ext uri="{BB962C8B-B14F-4D97-AF65-F5344CB8AC3E}">
        <p14:creationId xmlns:p14="http://schemas.microsoft.com/office/powerpoint/2010/main" val="1064990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CE9D-7811-4E0C-A6F1-5A3A6110F06F}"/>
              </a:ext>
            </a:extLst>
          </p:cNvPr>
          <p:cNvSpPr>
            <a:spLocks noGrp="1"/>
          </p:cNvSpPr>
          <p:nvPr>
            <p:ph type="title"/>
          </p:nvPr>
        </p:nvSpPr>
        <p:spPr>
          <a:xfrm>
            <a:off x="742950" y="228600"/>
            <a:ext cx="10385298" cy="1609344"/>
          </a:xfrm>
        </p:spPr>
        <p:txBody>
          <a:bodyPr>
            <a:normAutofit/>
          </a:bodyPr>
          <a:lstStyle/>
          <a:p>
            <a:r>
              <a:rPr lang="en-US" sz="4400" dirty="0"/>
              <a:t>GENERAL POST MORTEM FEATURES OF ASPHYXIA </a:t>
            </a:r>
            <a:endParaRPr lang="en-IN" sz="4400" dirty="0"/>
          </a:p>
        </p:txBody>
      </p:sp>
      <p:sp>
        <p:nvSpPr>
          <p:cNvPr id="3" name="Content Placeholder 2">
            <a:extLst>
              <a:ext uri="{FF2B5EF4-FFF2-40B4-BE49-F238E27FC236}">
                <a16:creationId xmlns:a16="http://schemas.microsoft.com/office/drawing/2014/main" id="{7414B348-E879-4B06-9EBD-A0BEE25C1B6A}"/>
              </a:ext>
            </a:extLst>
          </p:cNvPr>
          <p:cNvSpPr>
            <a:spLocks noGrp="1"/>
          </p:cNvSpPr>
          <p:nvPr>
            <p:ph idx="1"/>
          </p:nvPr>
        </p:nvSpPr>
        <p:spPr>
          <a:xfrm>
            <a:off x="657225" y="1524000"/>
            <a:ext cx="11182350" cy="5105400"/>
          </a:xfrm>
        </p:spPr>
        <p:txBody>
          <a:bodyPr>
            <a:normAutofit/>
          </a:bodyPr>
          <a:lstStyle/>
          <a:p>
            <a:r>
              <a:rPr lang="en-US" sz="2800" b="0" i="0" dirty="0">
                <a:solidFill>
                  <a:srgbClr val="471EDC"/>
                </a:solidFill>
                <a:effectLst/>
                <a:latin typeface="Arial Rounded MT Bold" panose="020F0704030504030204" pitchFamily="34" charset="0"/>
              </a:rPr>
              <a:t>Lividity/Congestion/Oedema/Cyanosis: </a:t>
            </a:r>
          </a:p>
          <a:p>
            <a:pPr algn="just"/>
            <a:r>
              <a:rPr lang="en-US" sz="2400" b="0" i="0" dirty="0">
                <a:solidFill>
                  <a:srgbClr val="404040"/>
                </a:solidFill>
                <a:effectLst/>
                <a:latin typeface="Arial Rounded MT Bold" panose="020F0704030504030204" pitchFamily="34" charset="0"/>
              </a:rPr>
              <a:t>Increased venous pressure leads to congestion and oedema of tissues (especially the face) and marked lividity. </a:t>
            </a:r>
          </a:p>
          <a:p>
            <a:pPr algn="just"/>
            <a:r>
              <a:rPr lang="en-US" sz="2400" dirty="0">
                <a:latin typeface="Arial Rounded MT Bold" panose="020F0704030504030204" pitchFamily="34" charset="0"/>
              </a:rPr>
              <a:t>The face, lips, tongue become swollen and reddened due to congestion over the neck.</a:t>
            </a:r>
          </a:p>
          <a:p>
            <a:pPr algn="just"/>
            <a:r>
              <a:rPr lang="en-US" sz="2400" dirty="0">
                <a:latin typeface="Arial Rounded MT Bold" panose="020F0704030504030204" pitchFamily="34" charset="0"/>
              </a:rPr>
              <a:t> Increased capillary permeability results from a combination of stasis and hypoxia. </a:t>
            </a:r>
          </a:p>
          <a:p>
            <a:pPr algn="just"/>
            <a:r>
              <a:rPr lang="en-US" sz="2400" dirty="0">
                <a:latin typeface="Arial Rounded MT Bold" panose="020F0704030504030204" pitchFamily="34" charset="0"/>
              </a:rPr>
              <a:t>The increased capillary and venous permeability causes transudation of fluid into the tissues.</a:t>
            </a:r>
          </a:p>
          <a:p>
            <a:pPr algn="just"/>
            <a:r>
              <a:rPr lang="en-US" sz="2400" dirty="0">
                <a:latin typeface="Arial Rounded MT Bold" panose="020F0704030504030204" pitchFamily="34" charset="0"/>
              </a:rPr>
              <a:t> Initially, in the early stages, the same is also accompanied by lymph drainage and hence edema doesn’t occur.</a:t>
            </a:r>
            <a:endParaRPr lang="en-US" sz="2400" b="0" i="0" dirty="0">
              <a:solidFill>
                <a:srgbClr val="404040"/>
              </a:solidFill>
              <a:effectLst/>
              <a:latin typeface="Arial Rounded MT Bold" panose="020F0704030504030204" pitchFamily="34" charset="0"/>
            </a:endParaRPr>
          </a:p>
        </p:txBody>
      </p:sp>
    </p:spTree>
    <p:extLst>
      <p:ext uri="{BB962C8B-B14F-4D97-AF65-F5344CB8AC3E}">
        <p14:creationId xmlns:p14="http://schemas.microsoft.com/office/powerpoint/2010/main" val="133625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4355-C322-4B04-997A-D4FDD40FE861}"/>
              </a:ext>
            </a:extLst>
          </p:cNvPr>
          <p:cNvSpPr>
            <a:spLocks noGrp="1"/>
          </p:cNvSpPr>
          <p:nvPr>
            <p:ph type="title"/>
          </p:nvPr>
        </p:nvSpPr>
        <p:spPr/>
        <p:txBody>
          <a:bodyPr/>
          <a:lstStyle/>
          <a:p>
            <a:r>
              <a:rPr kumimoji="0" lang="en-US" sz="4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GENERAL POST MORTEM FEATURES OF ASPHYXIA </a:t>
            </a:r>
            <a:endParaRPr lang="en-IN" dirty="0"/>
          </a:p>
        </p:txBody>
      </p:sp>
      <p:sp>
        <p:nvSpPr>
          <p:cNvPr id="3" name="Content Placeholder 2">
            <a:extLst>
              <a:ext uri="{FF2B5EF4-FFF2-40B4-BE49-F238E27FC236}">
                <a16:creationId xmlns:a16="http://schemas.microsoft.com/office/drawing/2014/main" id="{2B827A1C-D332-4AA9-8D59-5E4B325DEBA2}"/>
              </a:ext>
            </a:extLst>
          </p:cNvPr>
          <p:cNvSpPr>
            <a:spLocks noGrp="1"/>
          </p:cNvSpPr>
          <p:nvPr>
            <p:ph idx="1"/>
          </p:nvPr>
        </p:nvSpPr>
        <p:spPr>
          <a:xfrm>
            <a:off x="1063752" y="1759458"/>
            <a:ext cx="10537698" cy="4869942"/>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en-US" sz="2400" dirty="0">
                <a:latin typeface="Arial Rounded MT Bold" panose="020F0704030504030204" pitchFamily="34" charset="0"/>
              </a:rPr>
              <a:t>The face is either pale in slow asphyxia, or distorted, congested often cyanosed.</a:t>
            </a:r>
          </a:p>
          <a:p>
            <a:pPr algn="just"/>
            <a:endParaRPr lang="en-US" sz="2400" dirty="0">
              <a:latin typeface="Arial Rounded MT Bold" panose="020F0704030504030204" pitchFamily="34" charset="0"/>
            </a:endParaRPr>
          </a:p>
          <a:p>
            <a:pPr algn="just"/>
            <a:r>
              <a:rPr lang="en-US" sz="2400" dirty="0">
                <a:latin typeface="Arial Rounded MT Bold" panose="020F0704030504030204" pitchFamily="34" charset="0"/>
              </a:rPr>
              <a:t> The eyes are congested with dilated pupils. </a:t>
            </a:r>
          </a:p>
          <a:p>
            <a:pPr algn="just"/>
            <a:endParaRPr lang="en-US" sz="2400" dirty="0">
              <a:latin typeface="Arial Rounded MT Bold" panose="020F0704030504030204" pitchFamily="34" charset="0"/>
            </a:endParaRPr>
          </a:p>
          <a:p>
            <a:pPr algn="just"/>
            <a:r>
              <a:rPr lang="en-US" sz="2400" dirty="0">
                <a:latin typeface="Arial Rounded MT Bold" panose="020F0704030504030204" pitchFamily="34" charset="0"/>
              </a:rPr>
              <a:t>Petechial hemorrhages, known as </a:t>
            </a:r>
            <a:r>
              <a:rPr lang="en-US" sz="2400" b="1" dirty="0">
                <a:solidFill>
                  <a:srgbClr val="FF0000"/>
                </a:solidFill>
                <a:latin typeface="Arial Rounded MT Bold" panose="020F0704030504030204" pitchFamily="34" charset="0"/>
              </a:rPr>
              <a:t>Tardieu Spots </a:t>
            </a:r>
            <a:r>
              <a:rPr lang="en-US" sz="2400" dirty="0">
                <a:latin typeface="Arial Rounded MT Bold" panose="020F0704030504030204" pitchFamily="34" charset="0"/>
              </a:rPr>
              <a:t>are most marked in areas where capillary congestion is most prominent for mechanical reasons. </a:t>
            </a:r>
          </a:p>
          <a:p>
            <a:pPr algn="just"/>
            <a:endParaRPr lang="en-US" sz="2400" dirty="0">
              <a:latin typeface="Arial Rounded MT Bold" panose="020F0704030504030204" pitchFamily="34" charset="0"/>
            </a:endParaRPr>
          </a:p>
          <a:p>
            <a:pPr algn="just"/>
            <a:r>
              <a:rPr lang="en-US" sz="2400" dirty="0">
                <a:latin typeface="Arial Rounded MT Bold" panose="020F0704030504030204" pitchFamily="34" charset="0"/>
              </a:rPr>
              <a:t>Their distribution lies </a:t>
            </a:r>
            <a:r>
              <a:rPr lang="en-US" sz="2400" dirty="0">
                <a:solidFill>
                  <a:srgbClr val="FF0000"/>
                </a:solidFill>
                <a:latin typeface="Arial Rounded MT Bold" panose="020F0704030504030204" pitchFamily="34" charset="0"/>
              </a:rPr>
              <a:t>above the level of obstruction </a:t>
            </a:r>
            <a:r>
              <a:rPr lang="en-US" sz="2400" dirty="0">
                <a:latin typeface="Arial Rounded MT Bold" panose="020F0704030504030204" pitchFamily="34" charset="0"/>
              </a:rPr>
              <a:t>and commonly appears as a rash-like shower in the </a:t>
            </a:r>
            <a:r>
              <a:rPr lang="en-US" sz="2400" dirty="0">
                <a:solidFill>
                  <a:srgbClr val="FF0000"/>
                </a:solidFill>
                <a:latin typeface="Arial Rounded MT Bold" panose="020F0704030504030204" pitchFamily="34" charset="0"/>
              </a:rPr>
              <a:t>scalp, eyelids and face in hanging and strangulation and in the zone above the level of compression in cases of traumatic asphyxia. </a:t>
            </a:r>
          </a:p>
        </p:txBody>
      </p:sp>
    </p:spTree>
    <p:extLst>
      <p:ext uri="{BB962C8B-B14F-4D97-AF65-F5344CB8AC3E}">
        <p14:creationId xmlns:p14="http://schemas.microsoft.com/office/powerpoint/2010/main" val="109977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1B68-0544-414C-9DE6-2A500D30BF58}"/>
              </a:ext>
            </a:extLst>
          </p:cNvPr>
          <p:cNvSpPr>
            <a:spLocks noGrp="1"/>
          </p:cNvSpPr>
          <p:nvPr>
            <p:ph type="title"/>
          </p:nvPr>
        </p:nvSpPr>
        <p:spPr>
          <a:xfrm>
            <a:off x="981075" y="484632"/>
            <a:ext cx="10147173" cy="1086993"/>
          </a:xfrm>
        </p:spPr>
        <p:txBody>
          <a:bodyPr>
            <a:normAutofit/>
          </a:bodyPr>
          <a:lstStyle/>
          <a:p>
            <a:r>
              <a:rPr kumimoji="0" lang="en-US" sz="2800" b="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Petechial hemorrhages</a:t>
            </a:r>
            <a:endParaRPr lang="en-IN" sz="2800" dirty="0">
              <a:solidFill>
                <a:srgbClr val="FF0000"/>
              </a:solidFill>
            </a:endParaRPr>
          </a:p>
        </p:txBody>
      </p:sp>
      <p:sp>
        <p:nvSpPr>
          <p:cNvPr id="3" name="Content Placeholder 2">
            <a:extLst>
              <a:ext uri="{FF2B5EF4-FFF2-40B4-BE49-F238E27FC236}">
                <a16:creationId xmlns:a16="http://schemas.microsoft.com/office/drawing/2014/main" id="{4162043B-E83C-44A1-9679-CA9681F820CF}"/>
              </a:ext>
            </a:extLst>
          </p:cNvPr>
          <p:cNvSpPr>
            <a:spLocks noGrp="1"/>
          </p:cNvSpPr>
          <p:nvPr>
            <p:ph idx="1"/>
          </p:nvPr>
        </p:nvSpPr>
        <p:spPr>
          <a:xfrm>
            <a:off x="822198" y="1645158"/>
            <a:ext cx="10779252" cy="4728210"/>
          </a:xfrm>
        </p:spPr>
        <p:txBody>
          <a:bodyPr>
            <a:normAutofit/>
          </a:bodyPr>
          <a:lstStyle/>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rPr>
              <a:t>In case of confusion, a hand lens may be used to identify the petechial hemorrhages.</a:t>
            </a:r>
            <a:endParaRPr lang="en-US" sz="2400" dirty="0">
              <a:solidFill>
                <a:prstClr val="black"/>
              </a:solidFill>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rPr>
              <a:t> These are produced by simple mechanical obstruction to the venous return of blood from other parts, thereby causing acute rise in the venous pressure and over distension and rupture of the thin walled peripheral venules, especially in lax and unsupported tissues</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rPr>
              <a:t> - forehead, skin behind the ears, eyelids, conjunctiva, circumoral skin, sclera, buccal mucosa, neck, epiglottis, pericardium, visceral pleura, thymus and very rarely in the serosa of the bowel. </a:t>
            </a:r>
            <a:endParaRPr kumimoji="0" lang="en-IN" sz="2400" b="0" i="0" u="none" strike="noStrike" kern="1200" cap="none" spc="0" normalizeH="0" baseline="0" noProof="0" dirty="0">
              <a:ln>
                <a:noFill/>
              </a:ln>
              <a:solidFill>
                <a:prstClr val="black"/>
              </a:solidFill>
              <a:effectLst/>
              <a:uLnTx/>
              <a:uFillTx/>
              <a:latin typeface="Arial Rounded MT Bold" panose="020F0704030504030204" pitchFamily="34" charset="0"/>
            </a:endParaRPr>
          </a:p>
          <a:p>
            <a:endParaRPr lang="en-IN" dirty="0"/>
          </a:p>
        </p:txBody>
      </p:sp>
    </p:spTree>
    <p:extLst>
      <p:ext uri="{BB962C8B-B14F-4D97-AF65-F5344CB8AC3E}">
        <p14:creationId xmlns:p14="http://schemas.microsoft.com/office/powerpoint/2010/main" val="4221857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F992-697F-41F4-A62B-E072AE1519C2}"/>
              </a:ext>
            </a:extLst>
          </p:cNvPr>
          <p:cNvSpPr>
            <a:spLocks noGrp="1"/>
          </p:cNvSpPr>
          <p:nvPr>
            <p:ph type="title"/>
          </p:nvPr>
        </p:nvSpPr>
        <p:spPr>
          <a:xfrm>
            <a:off x="533400" y="484632"/>
            <a:ext cx="10594848" cy="1163193"/>
          </a:xfrm>
        </p:spPr>
        <p:txBody>
          <a:bodyPr>
            <a:normAutofit/>
          </a:bodyPr>
          <a:lstStyle/>
          <a:p>
            <a:r>
              <a:rPr kumimoji="0" lang="en-US" sz="32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GENERAL POST MORTEM FEATURES OF ASPHYXIA (INTERNAL)</a:t>
            </a:r>
            <a:endParaRPr lang="en-IN" sz="3200" dirty="0"/>
          </a:p>
        </p:txBody>
      </p:sp>
      <p:sp>
        <p:nvSpPr>
          <p:cNvPr id="3" name="Content Placeholder 2">
            <a:extLst>
              <a:ext uri="{FF2B5EF4-FFF2-40B4-BE49-F238E27FC236}">
                <a16:creationId xmlns:a16="http://schemas.microsoft.com/office/drawing/2014/main" id="{62BDF206-E6FC-4E80-8D32-BECD9F5D2489}"/>
              </a:ext>
            </a:extLst>
          </p:cNvPr>
          <p:cNvSpPr>
            <a:spLocks noGrp="1"/>
          </p:cNvSpPr>
          <p:nvPr>
            <p:ph idx="1"/>
          </p:nvPr>
        </p:nvSpPr>
        <p:spPr>
          <a:xfrm>
            <a:off x="533400" y="1771650"/>
            <a:ext cx="11220450" cy="4400550"/>
          </a:xfrm>
        </p:spPr>
        <p:style>
          <a:lnRef idx="2">
            <a:schemeClr val="accent2"/>
          </a:lnRef>
          <a:fillRef idx="1">
            <a:schemeClr val="lt1"/>
          </a:fillRef>
          <a:effectRef idx="0">
            <a:schemeClr val="accent2"/>
          </a:effectRef>
          <a:fontRef idx="minor">
            <a:schemeClr val="dk1"/>
          </a:fontRef>
        </p:style>
        <p:txBody>
          <a:bodyPr>
            <a:noAutofit/>
          </a:bodyPr>
          <a:lstStyle/>
          <a:p>
            <a:pPr algn="just"/>
            <a:endParaRPr lang="en-US" sz="2800" dirty="0">
              <a:latin typeface="Arial Rounded MT Bold" panose="020F0704030504030204" pitchFamily="34" charset="0"/>
            </a:endParaRPr>
          </a:p>
          <a:p>
            <a:pPr algn="just"/>
            <a:r>
              <a:rPr lang="en-US" sz="2800" dirty="0">
                <a:latin typeface="Arial Rounded MT Bold" panose="020F0704030504030204" pitchFamily="34" charset="0"/>
              </a:rPr>
              <a:t>On dissection, the following findings may be seen depending on the type of asphyxia</a:t>
            </a:r>
          </a:p>
          <a:p>
            <a:pPr algn="just"/>
            <a:endParaRPr lang="en-US" sz="2800" dirty="0">
              <a:latin typeface="Arial Rounded MT Bold" panose="020F0704030504030204" pitchFamily="34" charset="0"/>
            </a:endParaRPr>
          </a:p>
          <a:p>
            <a:pPr algn="just"/>
            <a:endParaRPr lang="en-US" sz="2800" dirty="0">
              <a:latin typeface="Arial Rounded MT Bold" panose="020F0704030504030204" pitchFamily="34" charset="0"/>
            </a:endParaRPr>
          </a:p>
          <a:p>
            <a:pPr algn="just"/>
            <a:r>
              <a:rPr lang="en-US" sz="2800" dirty="0">
                <a:solidFill>
                  <a:srgbClr val="FF0000"/>
                </a:solidFill>
                <a:latin typeface="Arial Rounded MT Bold" panose="020F0704030504030204" pitchFamily="34" charset="0"/>
              </a:rPr>
              <a:t>Tardieu spots, </a:t>
            </a:r>
            <a:r>
              <a:rPr lang="en-US" sz="2800" dirty="0">
                <a:solidFill>
                  <a:srgbClr val="00B050"/>
                </a:solidFill>
                <a:latin typeface="Arial Rounded MT Bold" panose="020F0704030504030204" pitchFamily="34" charset="0"/>
              </a:rPr>
              <a:t>dark &amp; fluidity of blood, </a:t>
            </a:r>
            <a:r>
              <a:rPr lang="en-US" sz="2800" dirty="0">
                <a:solidFill>
                  <a:srgbClr val="471EDC"/>
                </a:solidFill>
                <a:latin typeface="Arial Rounded MT Bold" panose="020F0704030504030204" pitchFamily="34" charset="0"/>
              </a:rPr>
              <a:t>congestion of organs</a:t>
            </a:r>
            <a:r>
              <a:rPr lang="en-US" sz="2800" dirty="0">
                <a:latin typeface="Arial Rounded MT Bold" panose="020F0704030504030204" pitchFamily="34" charset="0"/>
              </a:rPr>
              <a:t>, </a:t>
            </a:r>
            <a:r>
              <a:rPr lang="en-US" sz="2800" dirty="0">
                <a:solidFill>
                  <a:srgbClr val="00B050"/>
                </a:solidFill>
                <a:latin typeface="Arial Rounded MT Bold" panose="020F0704030504030204" pitchFamily="34" charset="0"/>
              </a:rPr>
              <a:t>middle ear bleed,</a:t>
            </a:r>
            <a:r>
              <a:rPr lang="en-US" sz="2800" dirty="0">
                <a:latin typeface="Arial Rounded MT Bold" panose="020F0704030504030204" pitchFamily="34" charset="0"/>
              </a:rPr>
              <a:t> </a:t>
            </a:r>
            <a:r>
              <a:rPr lang="en-US" sz="2800" dirty="0">
                <a:solidFill>
                  <a:schemeClr val="accent1"/>
                </a:solidFill>
                <a:latin typeface="Arial Rounded MT Bold" panose="020F0704030504030204" pitchFamily="34" charset="0"/>
              </a:rPr>
              <a:t>emphysematous lungs</a:t>
            </a:r>
            <a:r>
              <a:rPr lang="en-US" sz="2800" dirty="0">
                <a:latin typeface="Arial Rounded MT Bold" panose="020F0704030504030204" pitchFamily="34" charset="0"/>
              </a:rPr>
              <a:t>, </a:t>
            </a:r>
            <a:r>
              <a:rPr lang="en-US" sz="2800" dirty="0">
                <a:solidFill>
                  <a:srgbClr val="00B0F0"/>
                </a:solidFill>
                <a:latin typeface="Arial Rounded MT Bold" panose="020F0704030504030204" pitchFamily="34" charset="0"/>
              </a:rPr>
              <a:t>pulmonary edema, </a:t>
            </a:r>
            <a:r>
              <a:rPr lang="en-US" sz="2800" dirty="0">
                <a:latin typeface="Arial Rounded MT Bold" panose="020F0704030504030204" pitchFamily="34" charset="0"/>
              </a:rPr>
              <a:t>with froth in trachea and bronchi, bulky, crepitant and over-distended lungs, </a:t>
            </a:r>
            <a:r>
              <a:rPr lang="en-US" sz="2800" dirty="0">
                <a:solidFill>
                  <a:schemeClr val="accent1">
                    <a:lumMod val="60000"/>
                    <a:lumOff val="40000"/>
                  </a:schemeClr>
                </a:solidFill>
                <a:latin typeface="Arial Rounded MT Bold" panose="020F0704030504030204" pitchFamily="34" charset="0"/>
              </a:rPr>
              <a:t>Right ventricular dilatation etc.</a:t>
            </a:r>
          </a:p>
          <a:p>
            <a:pPr algn="just"/>
            <a:endParaRPr lang="en-US" sz="2400" dirty="0">
              <a:latin typeface="Arial Rounded MT Bold" panose="020F0704030504030204" pitchFamily="34" charset="0"/>
            </a:endParaRPr>
          </a:p>
          <a:p>
            <a:pPr marL="0" indent="0" algn="just">
              <a:buNone/>
            </a:pPr>
            <a:r>
              <a:rPr lang="en-US" sz="2400" dirty="0">
                <a:latin typeface="Arial Rounded MT Bold" panose="020F0704030504030204" pitchFamily="34" charset="0"/>
              </a:rPr>
              <a:t> </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1582522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FD79-91B1-47BB-990E-382E2C5EB842}"/>
              </a:ext>
            </a:extLst>
          </p:cNvPr>
          <p:cNvSpPr>
            <a:spLocks noGrp="1"/>
          </p:cNvSpPr>
          <p:nvPr>
            <p:ph type="title"/>
          </p:nvPr>
        </p:nvSpPr>
        <p:spPr>
          <a:xfrm>
            <a:off x="1069848" y="484632"/>
            <a:ext cx="10058400" cy="877443"/>
          </a:xfrm>
        </p:spPr>
        <p:txBody>
          <a:bodyPr/>
          <a:lstStyle/>
          <a:p>
            <a:r>
              <a:rPr kumimoji="0" lang="en-US" sz="32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GENERAL POST MORTEM FEATURES OF ASPHYXIA (INTERNAL)</a:t>
            </a:r>
            <a:endParaRPr lang="en-IN" dirty="0"/>
          </a:p>
        </p:txBody>
      </p:sp>
      <p:sp>
        <p:nvSpPr>
          <p:cNvPr id="3" name="Content Placeholder 2">
            <a:extLst>
              <a:ext uri="{FF2B5EF4-FFF2-40B4-BE49-F238E27FC236}">
                <a16:creationId xmlns:a16="http://schemas.microsoft.com/office/drawing/2014/main" id="{ECB1691B-B88F-4CAC-BAA6-03C64C40F17B}"/>
              </a:ext>
            </a:extLst>
          </p:cNvPr>
          <p:cNvSpPr>
            <a:spLocks noGrp="1"/>
          </p:cNvSpPr>
          <p:nvPr>
            <p:ph idx="1"/>
          </p:nvPr>
        </p:nvSpPr>
        <p:spPr>
          <a:xfrm>
            <a:off x="1069848" y="1685925"/>
            <a:ext cx="10550652" cy="4895849"/>
          </a:xfrm>
        </p:spPr>
        <p:txBody>
          <a:bodyPr>
            <a:normAutofit fontScale="92500"/>
          </a:bodyPr>
          <a:lstStyle/>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rPr>
              <a:t>They are usually seen as round, dark and well defined, varying size from pin head to 2 mm which may occur as isolated minute hemorrhages or present in large numbers.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rPr>
              <a:t>At times they fuse together to form patches of red color, especially at the back of heart. They are numerous in number in the region of </a:t>
            </a:r>
            <a:r>
              <a:rPr kumimoji="0" lang="en-US" sz="2000" b="0" i="0" u="none" strike="noStrike" kern="1200" cap="none" spc="0" normalizeH="0" baseline="0" noProof="0" dirty="0" err="1">
                <a:ln>
                  <a:noFill/>
                </a:ln>
                <a:solidFill>
                  <a:prstClr val="black"/>
                </a:solidFill>
                <a:effectLst/>
                <a:uLnTx/>
                <a:uFillTx/>
                <a:latin typeface="Arial Rounded MT Bold" panose="020F0704030504030204" pitchFamily="34" charset="0"/>
              </a:rPr>
              <a:t>auriculo</a:t>
            </a: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rPr>
              <a:t> ventricular junction of heart and lower lobes and interlobar fissures of the lungs and thymus.</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rPr>
              <a:t> In the brain, petechiae are present in the white matter of the brain.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rPr>
              <a:t>There also associated sub-arachnoid hemorrhage may be present because of acute venous engorgement.</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rPr>
              <a:t> Profuse petechiae and ecchymosis are also seen under the scalp for the same reason.</a:t>
            </a:r>
            <a:endParaRPr kumimoji="0" lang="en-IN" sz="2000" b="0" i="0" u="none" strike="noStrike" kern="1200" cap="none" spc="0" normalizeH="0" baseline="0" noProof="0" dirty="0">
              <a:ln>
                <a:noFill/>
              </a:ln>
              <a:solidFill>
                <a:prstClr val="black"/>
              </a:solidFill>
              <a:effectLst/>
              <a:uLnTx/>
              <a:uFillTx/>
              <a:latin typeface="Arial Rounded MT Bold" panose="020F0704030504030204" pitchFamily="34" charset="0"/>
            </a:endParaRPr>
          </a:p>
          <a:p>
            <a:endParaRPr lang="en-IN" dirty="0"/>
          </a:p>
        </p:txBody>
      </p:sp>
    </p:spTree>
    <p:extLst>
      <p:ext uri="{BB962C8B-B14F-4D97-AF65-F5344CB8AC3E}">
        <p14:creationId xmlns:p14="http://schemas.microsoft.com/office/powerpoint/2010/main" val="63161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DFD4-A39F-4560-A7B4-1FEAED645650}"/>
              </a:ext>
            </a:extLst>
          </p:cNvPr>
          <p:cNvSpPr>
            <a:spLocks noGrp="1"/>
          </p:cNvSpPr>
          <p:nvPr>
            <p:ph type="title"/>
          </p:nvPr>
        </p:nvSpPr>
        <p:spPr>
          <a:xfrm>
            <a:off x="590550" y="217932"/>
            <a:ext cx="10537698" cy="1609344"/>
          </a:xfrm>
        </p:spPr>
        <p:txBody>
          <a:bodyPr/>
          <a:lstStyle/>
          <a:p>
            <a:r>
              <a:rPr lang="en-US" dirty="0"/>
              <a:t>SOMATIC DEATH</a:t>
            </a:r>
            <a:endParaRPr lang="en-IN" dirty="0"/>
          </a:p>
        </p:txBody>
      </p:sp>
      <p:sp>
        <p:nvSpPr>
          <p:cNvPr id="3" name="Content Placeholder 2">
            <a:extLst>
              <a:ext uri="{FF2B5EF4-FFF2-40B4-BE49-F238E27FC236}">
                <a16:creationId xmlns:a16="http://schemas.microsoft.com/office/drawing/2014/main" id="{22E03BAE-A453-41DB-94D7-4D52F41F8496}"/>
              </a:ext>
            </a:extLst>
          </p:cNvPr>
          <p:cNvSpPr>
            <a:spLocks noGrp="1"/>
          </p:cNvSpPr>
          <p:nvPr>
            <p:ph idx="1"/>
          </p:nvPr>
        </p:nvSpPr>
        <p:spPr>
          <a:xfrm>
            <a:off x="447675" y="1562100"/>
            <a:ext cx="10680573" cy="5172075"/>
          </a:xfrm>
        </p:spPr>
        <p:txBody>
          <a:bodyPr>
            <a:noAutofit/>
          </a:bodyPr>
          <a:lstStyle/>
          <a:p>
            <a:r>
              <a:rPr lang="en-US" sz="2400" b="0" i="0" dirty="0">
                <a:solidFill>
                  <a:srgbClr val="3B3835"/>
                </a:solidFill>
                <a:effectLst/>
                <a:latin typeface="Arial Rounded MT Bold" panose="020F0704030504030204" pitchFamily="34" charset="0"/>
              </a:rPr>
              <a:t>Complete and irreversible stoppage of the circulation, respiration and brain functions (bishop’s tripod of life) </a:t>
            </a:r>
          </a:p>
          <a:p>
            <a:endParaRPr lang="en-US" sz="2400" dirty="0">
              <a:solidFill>
                <a:srgbClr val="3B3835"/>
              </a:solidFill>
              <a:latin typeface="Arial Rounded MT Bold" panose="020F0704030504030204" pitchFamily="34" charset="0"/>
            </a:endParaRPr>
          </a:p>
          <a:p>
            <a:r>
              <a:rPr lang="en-US" sz="2400" b="0" i="0" dirty="0">
                <a:solidFill>
                  <a:srgbClr val="3B3835"/>
                </a:solidFill>
                <a:effectLst/>
                <a:latin typeface="Arial Rounded MT Bold" panose="020F0704030504030204" pitchFamily="34" charset="0"/>
              </a:rPr>
              <a:t> There is no legal definition of death.</a:t>
            </a:r>
          </a:p>
          <a:p>
            <a:endParaRPr lang="en-US" sz="2400" dirty="0">
              <a:solidFill>
                <a:srgbClr val="3B3835"/>
              </a:solidFill>
              <a:latin typeface="Arial Rounded MT Bold" panose="020F0704030504030204" pitchFamily="34" charset="0"/>
            </a:endParaRPr>
          </a:p>
          <a:p>
            <a:r>
              <a:rPr lang="en-US" sz="2400" b="0" i="0" dirty="0">
                <a:solidFill>
                  <a:srgbClr val="3B3835"/>
                </a:solidFill>
                <a:effectLst/>
                <a:latin typeface="Arial Rounded MT Bold" panose="020F0704030504030204" pitchFamily="34" charset="0"/>
              </a:rPr>
              <a:t>It is important in resuscitation and organ transplantation </a:t>
            </a:r>
          </a:p>
          <a:p>
            <a:endParaRPr lang="en-US" sz="2400" b="0" i="0" dirty="0">
              <a:solidFill>
                <a:srgbClr val="3B3835"/>
              </a:solidFill>
              <a:effectLst/>
              <a:latin typeface="Arial Rounded MT Bold" panose="020F0704030504030204" pitchFamily="34" charset="0"/>
            </a:endParaRPr>
          </a:p>
          <a:p>
            <a:r>
              <a:rPr lang="en-US" sz="2400" b="0" i="0" dirty="0">
                <a:solidFill>
                  <a:srgbClr val="3B3835"/>
                </a:solidFill>
                <a:effectLst/>
                <a:latin typeface="Arial Rounded MT Bold" panose="020F0704030504030204" pitchFamily="34" charset="0"/>
              </a:rPr>
              <a:t>As long as circulation of oxygenated blood is maintained to the brain stem ,life exists.</a:t>
            </a:r>
          </a:p>
          <a:p>
            <a:endParaRPr lang="en-US" sz="2400" b="0" i="0" dirty="0">
              <a:solidFill>
                <a:srgbClr val="3B3835"/>
              </a:solidFill>
              <a:effectLst/>
              <a:latin typeface="Arial Rounded MT Bold" panose="020F0704030504030204" pitchFamily="34" charset="0"/>
            </a:endParaRPr>
          </a:p>
          <a:p>
            <a:r>
              <a:rPr lang="en-US" sz="2400" b="0" i="0" dirty="0">
                <a:solidFill>
                  <a:srgbClr val="3B3835"/>
                </a:solidFill>
                <a:effectLst/>
                <a:latin typeface="Arial Rounded MT Bold" panose="020F0704030504030204" pitchFamily="34" charset="0"/>
              </a:rPr>
              <a:t>Whether the person is alive or dead can only be tested by withdrawal of artificial maintenance . </a:t>
            </a:r>
          </a:p>
          <a:p>
            <a:endParaRPr lang="en-US" sz="2400" b="0" i="0" dirty="0">
              <a:solidFill>
                <a:srgbClr val="3B3835"/>
              </a:solidFill>
              <a:effectLst/>
              <a:latin typeface="Arial Rounded MT Bold" panose="020F0704030504030204" pitchFamily="34" charset="0"/>
            </a:endParaRPr>
          </a:p>
        </p:txBody>
      </p:sp>
    </p:spTree>
    <p:extLst>
      <p:ext uri="{BB962C8B-B14F-4D97-AF65-F5344CB8AC3E}">
        <p14:creationId xmlns:p14="http://schemas.microsoft.com/office/powerpoint/2010/main" val="4045826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7182-FB82-4BD9-8A3B-9712441F96CE}"/>
              </a:ext>
            </a:extLst>
          </p:cNvPr>
          <p:cNvSpPr>
            <a:spLocks noGrp="1"/>
          </p:cNvSpPr>
          <p:nvPr>
            <p:ph type="title"/>
          </p:nvPr>
        </p:nvSpPr>
        <p:spPr/>
        <p:txBody>
          <a:bodyPr/>
          <a:lstStyle/>
          <a:p>
            <a:r>
              <a:rPr kumimoji="0" lang="en-US" sz="2800" b="0" i="0" u="none" strike="noStrike" kern="1200" cap="none" spc="0" normalizeH="0" baseline="0" noProof="0" dirty="0">
                <a:ln>
                  <a:noFill/>
                </a:ln>
                <a:solidFill>
                  <a:srgbClr val="FF0000"/>
                </a:solidFill>
                <a:effectLst/>
                <a:uLnTx/>
                <a:uFillTx/>
                <a:latin typeface="Arial Rounded MT Bold" panose="020F0704030504030204" pitchFamily="34" charset="0"/>
                <a:ea typeface="+mj-ea"/>
                <a:cs typeface="+mj-cs"/>
              </a:rPr>
              <a:t>Petechial hemorrhages</a:t>
            </a:r>
            <a:endParaRPr lang="en-IN" dirty="0"/>
          </a:p>
        </p:txBody>
      </p:sp>
      <p:sp>
        <p:nvSpPr>
          <p:cNvPr id="3" name="Content Placeholder 2">
            <a:extLst>
              <a:ext uri="{FF2B5EF4-FFF2-40B4-BE49-F238E27FC236}">
                <a16:creationId xmlns:a16="http://schemas.microsoft.com/office/drawing/2014/main" id="{EB8083AE-E8D4-4AD5-A635-5D696400428B}"/>
              </a:ext>
            </a:extLst>
          </p:cNvPr>
          <p:cNvSpPr>
            <a:spLocks noGrp="1"/>
          </p:cNvSpPr>
          <p:nvPr>
            <p:ph idx="1"/>
          </p:nvPr>
        </p:nvSpPr>
        <p:spPr>
          <a:xfrm>
            <a:off x="857250" y="1695449"/>
            <a:ext cx="10934700" cy="4924425"/>
          </a:xfrm>
        </p:spPr>
        <p:txBody>
          <a:bodyPr>
            <a:normAutofit/>
          </a:bodyPr>
          <a:lstStyle/>
          <a:p>
            <a:pPr algn="just"/>
            <a:r>
              <a:rPr lang="en-US" sz="2400" dirty="0">
                <a:latin typeface="Arial Rounded MT Bold" panose="020F0704030504030204" pitchFamily="34" charset="0"/>
              </a:rPr>
              <a:t>Most of the times, petechiae occur along with cyanosis and is very difficult to appreciate until unless the blood is drained out during autopsy. </a:t>
            </a:r>
          </a:p>
          <a:p>
            <a:pPr algn="just"/>
            <a:endParaRPr lang="en-US" sz="2400" dirty="0">
              <a:latin typeface="Arial Rounded MT Bold" panose="020F0704030504030204" pitchFamily="34" charset="0"/>
            </a:endParaRPr>
          </a:p>
          <a:p>
            <a:pPr algn="just"/>
            <a:r>
              <a:rPr lang="en-US" sz="2400" dirty="0">
                <a:latin typeface="Arial Rounded MT Bold" panose="020F0704030504030204" pitchFamily="34" charset="0"/>
              </a:rPr>
              <a:t>Microscopic examination confirms the nature of the hemorrhage.</a:t>
            </a:r>
          </a:p>
          <a:p>
            <a:pPr marL="0" indent="0" algn="just">
              <a:buNone/>
            </a:pPr>
            <a:r>
              <a:rPr lang="en-US" sz="2400" dirty="0">
                <a:latin typeface="Arial Rounded MT Bold" panose="020F0704030504030204" pitchFamily="34" charset="0"/>
              </a:rPr>
              <a:t> </a:t>
            </a:r>
          </a:p>
          <a:p>
            <a:pPr algn="just"/>
            <a:r>
              <a:rPr lang="en-US" sz="2400" dirty="0">
                <a:latin typeface="Arial Rounded MT Bold" panose="020F0704030504030204" pitchFamily="34" charset="0"/>
              </a:rPr>
              <a:t>Cutaneous and visceral petechiae can also appear and enlarge as a postmortem phenomenon and can appear on front or back of corpse died of reasons other than asphyxia. </a:t>
            </a:r>
          </a:p>
          <a:p>
            <a:pPr algn="just"/>
            <a:endParaRPr lang="en-US" sz="2400" dirty="0">
              <a:latin typeface="Arial Rounded MT Bold" panose="020F0704030504030204" pitchFamily="34" charset="0"/>
            </a:endParaRPr>
          </a:p>
          <a:p>
            <a:pPr algn="just"/>
            <a:r>
              <a:rPr lang="en-US" sz="2400" dirty="0">
                <a:latin typeface="Arial Rounded MT Bold" panose="020F0704030504030204" pitchFamily="34" charset="0"/>
              </a:rPr>
              <a:t>Thus, petechiae are very unreliable indicator of asphyxial deaths. </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995007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C8BE-7CB0-47AB-9178-F586234BC6A9}"/>
              </a:ext>
            </a:extLst>
          </p:cNvPr>
          <p:cNvSpPr>
            <a:spLocks noGrp="1"/>
          </p:cNvSpPr>
          <p:nvPr>
            <p:ph type="title"/>
          </p:nvPr>
        </p:nvSpPr>
        <p:spPr/>
        <p:txBody>
          <a:bodyPr/>
          <a:lstStyle/>
          <a:p>
            <a:r>
              <a:rPr kumimoji="0" lang="en-US" sz="4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GENERAL POST MORTEM FEATURES OF ASPHYXIA </a:t>
            </a:r>
            <a:endParaRPr lang="en-IN" dirty="0"/>
          </a:p>
        </p:txBody>
      </p:sp>
      <p:sp>
        <p:nvSpPr>
          <p:cNvPr id="3" name="Content Placeholder 2">
            <a:extLst>
              <a:ext uri="{FF2B5EF4-FFF2-40B4-BE49-F238E27FC236}">
                <a16:creationId xmlns:a16="http://schemas.microsoft.com/office/drawing/2014/main" id="{B1C1CB2F-651C-4336-80C5-5B5B923B6229}"/>
              </a:ext>
            </a:extLst>
          </p:cNvPr>
          <p:cNvSpPr>
            <a:spLocks noGrp="1"/>
          </p:cNvSpPr>
          <p:nvPr>
            <p:ph idx="1"/>
          </p:nvPr>
        </p:nvSpPr>
        <p:spPr>
          <a:xfrm>
            <a:off x="1069847" y="2121408"/>
            <a:ext cx="10579227" cy="4050792"/>
          </a:xfrm>
        </p:spPr>
        <p:txBody>
          <a:bodyPr>
            <a:normAutofit lnSpcReduction="10000"/>
          </a:bodyPr>
          <a:lstStyle/>
          <a:p>
            <a:pPr algn="just"/>
            <a:r>
              <a:rPr lang="en-US" sz="2800" dirty="0">
                <a:latin typeface="Arial Rounded MT Bold" panose="020F0704030504030204" pitchFamily="34" charset="0"/>
              </a:rPr>
              <a:t>If heart stops before respiration the </a:t>
            </a:r>
            <a:r>
              <a:rPr lang="en-US" sz="2800" dirty="0" err="1">
                <a:latin typeface="Arial Rounded MT Bold" panose="020F0704030504030204" pitchFamily="34" charset="0"/>
              </a:rPr>
              <a:t>asphyxial</a:t>
            </a:r>
            <a:r>
              <a:rPr lang="en-US" sz="2800" dirty="0">
                <a:latin typeface="Arial Rounded MT Bold" panose="020F0704030504030204" pitchFamily="34" charset="0"/>
              </a:rPr>
              <a:t> signs will be less</a:t>
            </a:r>
          </a:p>
          <a:p>
            <a:pPr algn="just"/>
            <a:endParaRPr lang="en-US" sz="2800" dirty="0">
              <a:latin typeface="Arial Rounded MT Bold" panose="020F0704030504030204" pitchFamily="34" charset="0"/>
            </a:endParaRPr>
          </a:p>
          <a:p>
            <a:pPr algn="just"/>
            <a:r>
              <a:rPr lang="en-US" sz="2800" dirty="0">
                <a:latin typeface="Arial Rounded MT Bold" panose="020F0704030504030204" pitchFamily="34" charset="0"/>
              </a:rPr>
              <a:t>The blood is dark in color and fluid because of increase amount of CO2.</a:t>
            </a:r>
          </a:p>
          <a:p>
            <a:pPr algn="just"/>
            <a:endParaRPr lang="en-US" sz="2800" dirty="0">
              <a:latin typeface="Arial Rounded MT Bold" panose="020F0704030504030204" pitchFamily="34" charset="0"/>
            </a:endParaRPr>
          </a:p>
          <a:p>
            <a:pPr algn="just"/>
            <a:r>
              <a:rPr lang="en-US" sz="2800" dirty="0">
                <a:latin typeface="Arial Rounded MT Bold" panose="020F0704030504030204" pitchFamily="34" charset="0"/>
              </a:rPr>
              <a:t> There may be bursting of small vessels in the ear drums and nose due to increase in back pressure, leading to bleeding. </a:t>
            </a:r>
          </a:p>
          <a:p>
            <a:endParaRPr lang="en-IN" dirty="0"/>
          </a:p>
        </p:txBody>
      </p:sp>
    </p:spTree>
    <p:extLst>
      <p:ext uri="{BB962C8B-B14F-4D97-AF65-F5344CB8AC3E}">
        <p14:creationId xmlns:p14="http://schemas.microsoft.com/office/powerpoint/2010/main" val="3122756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D8E1-9BEF-4196-AB7B-BF17E6F8CF7A}"/>
              </a:ext>
            </a:extLst>
          </p:cNvPr>
          <p:cNvSpPr>
            <a:spLocks noGrp="1"/>
          </p:cNvSpPr>
          <p:nvPr>
            <p:ph type="title"/>
          </p:nvPr>
        </p:nvSpPr>
        <p:spPr/>
        <p:txBody>
          <a:bodyPr/>
          <a:lstStyle/>
          <a:p>
            <a:r>
              <a:rPr kumimoji="0" lang="en-US" sz="4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GENERAL POST MORTEM FEATURES OF ASPHYXIA </a:t>
            </a:r>
            <a:endParaRPr lang="en-IN" dirty="0"/>
          </a:p>
        </p:txBody>
      </p:sp>
      <p:sp>
        <p:nvSpPr>
          <p:cNvPr id="3" name="Content Placeholder 2">
            <a:extLst>
              <a:ext uri="{FF2B5EF4-FFF2-40B4-BE49-F238E27FC236}">
                <a16:creationId xmlns:a16="http://schemas.microsoft.com/office/drawing/2014/main" id="{B30698A3-A41B-4CF7-9858-FF6202D63394}"/>
              </a:ext>
            </a:extLst>
          </p:cNvPr>
          <p:cNvSpPr>
            <a:spLocks noGrp="1"/>
          </p:cNvSpPr>
          <p:nvPr>
            <p:ph idx="1"/>
          </p:nvPr>
        </p:nvSpPr>
        <p:spPr>
          <a:xfrm>
            <a:off x="1063751" y="1835658"/>
            <a:ext cx="10623423" cy="4050792"/>
          </a:xfrm>
        </p:spPr>
        <p:txBody>
          <a:bodyPr>
            <a:normAutofit/>
          </a:bodyPr>
          <a:lstStyle/>
          <a:p>
            <a:pPr algn="just"/>
            <a:endPar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algn="just"/>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rPr>
              <a:t>Time taken for all the internal changes to occur varies from few seconds to several minutes depending on the circumstances. </a:t>
            </a:r>
          </a:p>
          <a:p>
            <a:pPr algn="just"/>
            <a:endParaRPr lang="en-US" sz="2400" dirty="0">
              <a:solidFill>
                <a:prstClr val="black"/>
              </a:solidFill>
              <a:latin typeface="Arial Rounded MT Bold" panose="020F0704030504030204" pitchFamily="34" charset="0"/>
            </a:endParaRPr>
          </a:p>
          <a:p>
            <a:pPr algn="just"/>
            <a:endPar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algn="just"/>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rPr>
              <a:t>Petechiae and ecchymosis are common nonspecific findings and may also be seen in non-</a:t>
            </a:r>
            <a:r>
              <a:rPr kumimoji="0" lang="en-US" sz="2400" b="0" i="0" u="none" strike="noStrike" kern="1200" cap="none" spc="0" normalizeH="0" baseline="0" noProof="0" dirty="0" err="1">
                <a:ln>
                  <a:noFill/>
                </a:ln>
                <a:solidFill>
                  <a:prstClr val="black"/>
                </a:solidFill>
                <a:effectLst/>
                <a:uLnTx/>
                <a:uFillTx/>
                <a:latin typeface="Arial Rounded MT Bold" panose="020F0704030504030204" pitchFamily="34" charset="0"/>
              </a:rPr>
              <a:t>asphyxial</a:t>
            </a:r>
            <a:r>
              <a:rPr kumimoji="0" lang="en-US" sz="2400" b="0" i="0" u="none" strike="noStrike" kern="1200" cap="none" spc="0" normalizeH="0" baseline="0" noProof="0" dirty="0">
                <a:ln>
                  <a:noFill/>
                </a:ln>
                <a:solidFill>
                  <a:prstClr val="black"/>
                </a:solidFill>
                <a:effectLst/>
                <a:uLnTx/>
                <a:uFillTx/>
                <a:latin typeface="Arial Rounded MT Bold" panose="020F0704030504030204" pitchFamily="34" charset="0"/>
              </a:rPr>
              <a:t> deaths as well (beneath pericardium, pleura, inter lobar fissures and around hilum).</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1681366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BC3D-AA2A-432B-9DE3-02121D7CC2A2}"/>
              </a:ext>
            </a:extLst>
          </p:cNvPr>
          <p:cNvSpPr>
            <a:spLocks noGrp="1"/>
          </p:cNvSpPr>
          <p:nvPr>
            <p:ph type="title"/>
          </p:nvPr>
        </p:nvSpPr>
        <p:spPr>
          <a:xfrm>
            <a:off x="1069848" y="484632"/>
            <a:ext cx="10058400" cy="1039368"/>
          </a:xfrm>
        </p:spPr>
        <p:txBody>
          <a:bodyPr/>
          <a:lstStyle/>
          <a:p>
            <a:r>
              <a:rPr kumimoji="0" lang="en-US" sz="4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GENERAL POST MORTEM FEATURES OF ASPHYXIA </a:t>
            </a:r>
            <a:endParaRPr lang="en-IN" dirty="0"/>
          </a:p>
        </p:txBody>
      </p:sp>
      <p:sp>
        <p:nvSpPr>
          <p:cNvPr id="3" name="Content Placeholder 2">
            <a:extLst>
              <a:ext uri="{FF2B5EF4-FFF2-40B4-BE49-F238E27FC236}">
                <a16:creationId xmlns:a16="http://schemas.microsoft.com/office/drawing/2014/main" id="{F91969FD-220E-4B8A-94D6-21DE7BBA57A8}"/>
              </a:ext>
            </a:extLst>
          </p:cNvPr>
          <p:cNvSpPr>
            <a:spLocks noGrp="1"/>
          </p:cNvSpPr>
          <p:nvPr>
            <p:ph idx="1"/>
          </p:nvPr>
        </p:nvSpPr>
        <p:spPr>
          <a:xfrm>
            <a:off x="926973" y="1635632"/>
            <a:ext cx="10703052" cy="4917568"/>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400" dirty="0">
                <a:latin typeface="Arial Rounded MT Bold" panose="020F0704030504030204" pitchFamily="34" charset="0"/>
              </a:rPr>
              <a:t>The larynx and trachea are usually congested and may contain varying amount of blood tinged mucus. </a:t>
            </a:r>
          </a:p>
          <a:p>
            <a:pPr algn="just"/>
            <a:r>
              <a:rPr lang="en-US" sz="2400" dirty="0">
                <a:latin typeface="Arial Rounded MT Bold" panose="020F0704030504030204" pitchFamily="34" charset="0"/>
              </a:rPr>
              <a:t>The lungs are dark and purple in color. </a:t>
            </a:r>
          </a:p>
          <a:p>
            <a:pPr algn="just"/>
            <a:r>
              <a:rPr lang="en-US" sz="2400" dirty="0">
                <a:latin typeface="Arial Rounded MT Bold" panose="020F0704030504030204" pitchFamily="34" charset="0"/>
              </a:rPr>
              <a:t>If the back pressure still exists, then there is exudation of </a:t>
            </a:r>
            <a:r>
              <a:rPr lang="en-US" sz="2400" dirty="0" err="1">
                <a:latin typeface="Arial Rounded MT Bold" panose="020F0704030504030204" pitchFamily="34" charset="0"/>
              </a:rPr>
              <a:t>sero</a:t>
            </a:r>
            <a:r>
              <a:rPr lang="en-US" sz="2400" dirty="0">
                <a:latin typeface="Arial Rounded MT Bold" panose="020F0704030504030204" pitchFamily="34" charset="0"/>
              </a:rPr>
              <a:t> sanguineous fluid in the alveoli, thereby producing edema. </a:t>
            </a:r>
          </a:p>
          <a:p>
            <a:pPr algn="just"/>
            <a:r>
              <a:rPr lang="en-US" sz="2400" dirty="0">
                <a:latin typeface="Arial Rounded MT Bold" panose="020F0704030504030204" pitchFamily="34" charset="0"/>
              </a:rPr>
              <a:t>The lungs may also show emphysematous changes near its margin. </a:t>
            </a:r>
          </a:p>
          <a:p>
            <a:pPr algn="just"/>
            <a:r>
              <a:rPr lang="en-US" sz="2400" dirty="0">
                <a:latin typeface="Arial Rounded MT Bold" panose="020F0704030504030204" pitchFamily="34" charset="0"/>
              </a:rPr>
              <a:t>The abdominal viscera show marked congestion. </a:t>
            </a:r>
          </a:p>
          <a:p>
            <a:pPr algn="just"/>
            <a:r>
              <a:rPr lang="en-US" sz="2400" dirty="0">
                <a:latin typeface="Arial Rounded MT Bold" panose="020F0704030504030204" pitchFamily="34" charset="0"/>
              </a:rPr>
              <a:t> The brain is congested and cranial sinuses are filled with dark blood.</a:t>
            </a:r>
          </a:p>
          <a:p>
            <a:pPr algn="just"/>
            <a:r>
              <a:rPr lang="en-US" sz="2400" dirty="0">
                <a:latin typeface="Arial Rounded MT Bold" panose="020F0704030504030204" pitchFamily="34" charset="0"/>
              </a:rPr>
              <a:t>  Tardieu spots are usually numerous in areas where capillaries are least firmly supported. e.g., in sub-conjunctival tissues, under the pleural and pericardial membranes. </a:t>
            </a:r>
            <a:r>
              <a:rPr lang="en-US" sz="2400">
                <a:latin typeface="Arial Rounded MT Bold" panose="020F0704030504030204" pitchFamily="34" charset="0"/>
              </a:rPr>
              <a:t>1</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2670700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4168-B11A-43B8-87DC-7A39C4DDC506}"/>
              </a:ext>
            </a:extLst>
          </p:cNvPr>
          <p:cNvSpPr>
            <a:spLocks noGrp="1"/>
          </p:cNvSpPr>
          <p:nvPr>
            <p:ph type="title"/>
          </p:nvPr>
        </p:nvSpPr>
        <p:spPr/>
        <p:txBody>
          <a:bodyPr>
            <a:normAutofit/>
          </a:bodyPr>
          <a:lstStyle/>
          <a:p>
            <a:r>
              <a:rPr lang="en-US" sz="4400" dirty="0"/>
              <a:t>GENERAL POST MORTEM FEATURES OF ASPHYXIA </a:t>
            </a:r>
            <a:endParaRPr lang="en-IN" sz="4400" dirty="0"/>
          </a:p>
        </p:txBody>
      </p:sp>
      <p:sp>
        <p:nvSpPr>
          <p:cNvPr id="3" name="Content Placeholder 2">
            <a:extLst>
              <a:ext uri="{FF2B5EF4-FFF2-40B4-BE49-F238E27FC236}">
                <a16:creationId xmlns:a16="http://schemas.microsoft.com/office/drawing/2014/main" id="{D9E1557E-C579-4970-BFC8-0C7C2AF793E7}"/>
              </a:ext>
            </a:extLst>
          </p:cNvPr>
          <p:cNvSpPr>
            <a:spLocks noGrp="1"/>
          </p:cNvSpPr>
          <p:nvPr>
            <p:ph idx="1"/>
          </p:nvPr>
        </p:nvSpPr>
        <p:spPr>
          <a:xfrm>
            <a:off x="869822" y="1922526"/>
            <a:ext cx="10845927" cy="4593717"/>
          </a:xfrm>
        </p:spPr>
        <p:txBody>
          <a:bodyPr>
            <a:normAutofit fontScale="92500" lnSpcReduction="20000"/>
          </a:bodyPr>
          <a:lstStyle/>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srgbClr val="404040"/>
                </a:solidFill>
                <a:effectLst/>
                <a:uLnTx/>
                <a:uFillTx/>
                <a:latin typeface="Arial Rounded MT Bold" panose="020F0704030504030204" pitchFamily="34" charset="0"/>
              </a:rPr>
              <a:t>There is usually dilatation and engorgement of the right side of the heart.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800" b="0" i="0" u="none" strike="noStrike" kern="1200" cap="none" spc="0" normalizeH="0" baseline="0" noProof="0" dirty="0">
              <a:ln>
                <a:noFill/>
              </a:ln>
              <a:solidFill>
                <a:srgbClr val="404040"/>
              </a:solidFill>
              <a:effectLst/>
              <a:uLnTx/>
              <a:uFillTx/>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srgbClr val="404040"/>
                </a:solidFill>
                <a:effectLst/>
                <a:uLnTx/>
                <a:uFillTx/>
                <a:latin typeface="Arial Rounded MT Bold" panose="020F0704030504030204" pitchFamily="34" charset="0"/>
              </a:rPr>
              <a:t>The lungs are congested and </a:t>
            </a:r>
            <a:r>
              <a:rPr kumimoji="0" lang="en-US" sz="2800" b="0" i="0" u="none" strike="noStrike" kern="1200" cap="none" spc="0" normalizeH="0" baseline="0" noProof="0" dirty="0" err="1">
                <a:ln>
                  <a:noFill/>
                </a:ln>
                <a:solidFill>
                  <a:srgbClr val="404040"/>
                </a:solidFill>
                <a:effectLst/>
                <a:uLnTx/>
                <a:uFillTx/>
                <a:latin typeface="Arial Rounded MT Bold" panose="020F0704030504030204" pitchFamily="34" charset="0"/>
              </a:rPr>
              <a:t>oedematous</a:t>
            </a:r>
            <a:r>
              <a:rPr kumimoji="0" lang="en-US" sz="2800" b="0" i="0" u="none" strike="noStrike" kern="1200" cap="none" spc="0" normalizeH="0" baseline="0" noProof="0" dirty="0">
                <a:ln>
                  <a:noFill/>
                </a:ln>
                <a:solidFill>
                  <a:srgbClr val="404040"/>
                </a:solidFill>
                <a:effectLst/>
                <a:uLnTx/>
                <a:uFillTx/>
                <a:latin typeface="Arial Rounded MT Bold" panose="020F0704030504030204" pitchFamily="34" charset="0"/>
              </a:rPr>
              <a:t> and there may be petechiae in serous membranes (pleurae, pericardium)/ meninges and thymus</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800" b="0" i="0" u="none" strike="noStrike" kern="1200" cap="none" spc="0" normalizeH="0" baseline="0" noProof="0" dirty="0">
              <a:ln>
                <a:noFill/>
              </a:ln>
              <a:solidFill>
                <a:srgbClr val="404040"/>
              </a:solidFill>
              <a:effectLst/>
              <a:uLnTx/>
              <a:uFillTx/>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srgbClr val="404040"/>
                </a:solidFill>
                <a:effectLst/>
                <a:uLnTx/>
                <a:uFillTx/>
                <a:latin typeface="Arial Rounded MT Bold" panose="020F0704030504030204" pitchFamily="34" charset="0"/>
              </a:rPr>
              <a:t> Putrefaction: It must be noted that asphyxial signs are very striking in fresh bodies only.</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en-US" sz="2800" b="0" i="0" u="none" strike="noStrike" kern="1200" cap="none" spc="0" normalizeH="0" baseline="0" noProof="0" dirty="0">
              <a:ln>
                <a:noFill/>
              </a:ln>
              <a:solidFill>
                <a:srgbClr val="404040"/>
              </a:solidFill>
              <a:effectLst/>
              <a:uLnTx/>
              <a:uFillTx/>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srgbClr val="404040"/>
                </a:solidFill>
                <a:effectLst/>
                <a:uLnTx/>
                <a:uFillTx/>
                <a:latin typeface="Arial Rounded MT Bold" panose="020F0704030504030204" pitchFamily="34" charset="0"/>
              </a:rPr>
              <a:t> They disappear progressively with the passage of time and as a result of putrefaction.</a:t>
            </a:r>
            <a:endParaRPr kumimoji="0" lang="en-IN" sz="2800" b="0" i="0" u="none" strike="noStrike" kern="1200" cap="none" spc="0" normalizeH="0" baseline="0" noProof="0" dirty="0">
              <a:ln>
                <a:noFill/>
              </a:ln>
              <a:solidFill>
                <a:prstClr val="black"/>
              </a:solidFill>
              <a:effectLst/>
              <a:uLnTx/>
              <a:uFillTx/>
              <a:latin typeface="Arial Rounded MT Bold" panose="020F0704030504030204" pitchFamily="34" charset="0"/>
            </a:endParaRPr>
          </a:p>
          <a:p>
            <a:pPr algn="just"/>
            <a:endParaRPr lang="en-IN" dirty="0"/>
          </a:p>
        </p:txBody>
      </p:sp>
    </p:spTree>
    <p:extLst>
      <p:ext uri="{BB962C8B-B14F-4D97-AF65-F5344CB8AC3E}">
        <p14:creationId xmlns:p14="http://schemas.microsoft.com/office/powerpoint/2010/main" val="3785459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0A08-617B-4BA1-AE0A-AEC8CD677F54}"/>
              </a:ext>
            </a:extLst>
          </p:cNvPr>
          <p:cNvSpPr>
            <a:spLocks noGrp="1"/>
          </p:cNvSpPr>
          <p:nvPr>
            <p:ph type="title"/>
          </p:nvPr>
        </p:nvSpPr>
        <p:spPr>
          <a:xfrm>
            <a:off x="1066800" y="76580"/>
            <a:ext cx="10058400" cy="1609344"/>
          </a:xfrm>
        </p:spPr>
        <p:txBody>
          <a:bodyPr/>
          <a:lstStyle/>
          <a:p>
            <a:r>
              <a:rPr lang="en-US" dirty="0"/>
              <a:t>SUMMARY</a:t>
            </a:r>
            <a:endParaRPr lang="en-IN" dirty="0"/>
          </a:p>
        </p:txBody>
      </p:sp>
      <p:sp>
        <p:nvSpPr>
          <p:cNvPr id="3" name="Content Placeholder 2">
            <a:extLst>
              <a:ext uri="{FF2B5EF4-FFF2-40B4-BE49-F238E27FC236}">
                <a16:creationId xmlns:a16="http://schemas.microsoft.com/office/drawing/2014/main" id="{057803CD-8E83-4BFA-9F84-7FAE26A3E1FC}"/>
              </a:ext>
            </a:extLst>
          </p:cNvPr>
          <p:cNvSpPr>
            <a:spLocks noGrp="1"/>
          </p:cNvSpPr>
          <p:nvPr>
            <p:ph idx="1"/>
          </p:nvPr>
        </p:nvSpPr>
        <p:spPr>
          <a:xfrm>
            <a:off x="742950" y="1419224"/>
            <a:ext cx="11068050" cy="5172075"/>
          </a:xfrm>
        </p:spPr>
        <p:txBody>
          <a:bodyPr>
            <a:normAutofit fontScale="77500" lnSpcReduction="20000"/>
          </a:bodyPr>
          <a:lstStyle/>
          <a:p>
            <a:pPr algn="just">
              <a:lnSpc>
                <a:spcPct val="100000"/>
              </a:lnSpc>
            </a:pPr>
            <a:r>
              <a:rPr lang="en-US" sz="2600" dirty="0">
                <a:latin typeface="Arial Rounded MT Bold" panose="020F0704030504030204" pitchFamily="34" charset="0"/>
              </a:rPr>
              <a:t>Asphyxia is a condition caused by interference with respiration, or due to lack of    </a:t>
            </a:r>
          </a:p>
          <a:p>
            <a:pPr marL="0" indent="0" algn="just">
              <a:lnSpc>
                <a:spcPct val="100000"/>
              </a:lnSpc>
              <a:buNone/>
            </a:pPr>
            <a:r>
              <a:rPr lang="en-US" sz="2600" dirty="0">
                <a:latin typeface="Arial Rounded MT Bold" panose="020F0704030504030204" pitchFamily="34" charset="0"/>
              </a:rPr>
              <a:t>oxygen in respired air, due to which the organs and tissues are deprived of oxygen (together with failure to eliminate CO2), causing unconsciousness or death.</a:t>
            </a:r>
          </a:p>
          <a:p>
            <a:pPr algn="just">
              <a:lnSpc>
                <a:spcPct val="100000"/>
              </a:lnSpc>
            </a:pPr>
            <a:endParaRPr lang="en-US" sz="2600" dirty="0">
              <a:latin typeface="Arial Rounded MT Bold" panose="020F0704030504030204" pitchFamily="34" charset="0"/>
            </a:endParaRPr>
          </a:p>
          <a:p>
            <a:pPr algn="just"/>
            <a:r>
              <a:rPr lang="en-US" sz="2600" dirty="0">
                <a:latin typeface="Arial Rounded MT Bold" panose="020F0704030504030204" pitchFamily="34" charset="0"/>
              </a:rPr>
              <a:t>Hypoxia occurs when PO2 is less than 60 mmHg even though the </a:t>
            </a:r>
            <a:r>
              <a:rPr lang="en-US" sz="2600" dirty="0" err="1">
                <a:latin typeface="Arial Rounded MT Bold" panose="020F0704030504030204" pitchFamily="34" charset="0"/>
              </a:rPr>
              <a:t>haemoglobin</a:t>
            </a:r>
            <a:r>
              <a:rPr lang="en-US" sz="2600" dirty="0">
                <a:latin typeface="Arial Rounded MT Bold" panose="020F0704030504030204" pitchFamily="34" charset="0"/>
              </a:rPr>
              <a:t> is 90%</a:t>
            </a:r>
          </a:p>
          <a:p>
            <a:pPr algn="just"/>
            <a:r>
              <a:rPr lang="en-US" sz="2600" dirty="0">
                <a:latin typeface="Arial Rounded MT Bold" panose="020F0704030504030204" pitchFamily="34" charset="0"/>
              </a:rPr>
              <a:t>saturated. Severe hypoxia occurs when PO2 is 40 mmHg. </a:t>
            </a:r>
          </a:p>
          <a:p>
            <a:pPr algn="just"/>
            <a:endParaRPr lang="en-US" sz="2600" dirty="0">
              <a:latin typeface="Arial Rounded MT Bold" panose="020F0704030504030204" pitchFamily="34" charset="0"/>
            </a:endParaRPr>
          </a:p>
          <a:p>
            <a:pPr algn="just"/>
            <a:r>
              <a:rPr lang="en-US" sz="2600" dirty="0">
                <a:latin typeface="Arial Rounded MT Bold" panose="020F0704030504030204" pitchFamily="34" charset="0"/>
              </a:rPr>
              <a:t>Death occurs when PO2 is less than 20 mmHg.</a:t>
            </a:r>
          </a:p>
          <a:p>
            <a:pPr algn="just"/>
            <a:endParaRPr lang="en-US" sz="2600" dirty="0">
              <a:latin typeface="Arial Rounded MT Bold" panose="020F0704030504030204" pitchFamily="34" charset="0"/>
            </a:endParaRPr>
          </a:p>
          <a:p>
            <a:pPr algn="just"/>
            <a:r>
              <a:rPr lang="en-US" sz="2600" dirty="0">
                <a:latin typeface="Arial Rounded MT Bold" panose="020F0704030504030204" pitchFamily="34" charset="0"/>
              </a:rPr>
              <a:t>Petechial Hemorrhage is mainly due to raised venous pressure, leading to impaired venous return.</a:t>
            </a:r>
          </a:p>
          <a:p>
            <a:pPr algn="just"/>
            <a:endParaRPr lang="en-US" sz="2600" dirty="0">
              <a:latin typeface="Arial Rounded MT Bold" panose="020F0704030504030204" pitchFamily="34" charset="0"/>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en-US" sz="2600" dirty="0">
                <a:latin typeface="Arial Rounded MT Bold" panose="020F0704030504030204" pitchFamily="34" charset="0"/>
              </a:rPr>
              <a:t>In cases where the mode of death is congestive heart failure, they are also present in </a:t>
            </a:r>
            <a:r>
              <a:rPr kumimoji="0" lang="en-US" sz="2600" b="0" i="0" u="none" strike="noStrike" kern="1200" cap="none" spc="0" normalizeH="0" baseline="0" noProof="0" dirty="0">
                <a:ln>
                  <a:noFill/>
                </a:ln>
                <a:solidFill>
                  <a:prstClr val="black"/>
                </a:solidFill>
                <a:effectLst/>
                <a:uLnTx/>
                <a:uFillTx/>
                <a:latin typeface="Arial Rounded MT Bold" panose="020F0704030504030204" pitchFamily="34" charset="0"/>
              </a:rPr>
              <a:t>normal postmortem hypostasis.</a:t>
            </a:r>
          </a:p>
          <a:p>
            <a:pPr algn="just"/>
            <a:endParaRPr lang="en-US" dirty="0">
              <a:latin typeface="Arial Rounded MT Bold" panose="020F0704030504030204" pitchFamily="34" charset="0"/>
            </a:endParaRPr>
          </a:p>
          <a:p>
            <a:pPr algn="just"/>
            <a:endParaRPr lang="en-IN" dirty="0">
              <a:latin typeface="Arial Rounded MT Bold" panose="020F0704030504030204" pitchFamily="34" charset="0"/>
            </a:endParaRPr>
          </a:p>
        </p:txBody>
      </p:sp>
    </p:spTree>
    <p:extLst>
      <p:ext uri="{BB962C8B-B14F-4D97-AF65-F5344CB8AC3E}">
        <p14:creationId xmlns:p14="http://schemas.microsoft.com/office/powerpoint/2010/main" val="78201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9B06-CA1D-4BD5-847B-F2A98103A634}"/>
              </a:ext>
            </a:extLst>
          </p:cNvPr>
          <p:cNvSpPr>
            <a:spLocks noGrp="1"/>
          </p:cNvSpPr>
          <p:nvPr>
            <p:ph type="title"/>
          </p:nvPr>
        </p:nvSpPr>
        <p:spPr>
          <a:xfrm>
            <a:off x="628650" y="484632"/>
            <a:ext cx="10499598" cy="1153668"/>
          </a:xfrm>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SUMMARY</a:t>
            </a:r>
            <a:endParaRPr lang="en-IN" dirty="0"/>
          </a:p>
        </p:txBody>
      </p:sp>
      <p:sp>
        <p:nvSpPr>
          <p:cNvPr id="3" name="Content Placeholder 2">
            <a:extLst>
              <a:ext uri="{FF2B5EF4-FFF2-40B4-BE49-F238E27FC236}">
                <a16:creationId xmlns:a16="http://schemas.microsoft.com/office/drawing/2014/main" id="{9B2AD3ED-8AB0-4D0D-9733-10B294F39D23}"/>
              </a:ext>
            </a:extLst>
          </p:cNvPr>
          <p:cNvSpPr>
            <a:spLocks noGrp="1"/>
          </p:cNvSpPr>
          <p:nvPr>
            <p:ph idx="1"/>
          </p:nvPr>
        </p:nvSpPr>
        <p:spPr>
          <a:xfrm>
            <a:off x="628650" y="1466850"/>
            <a:ext cx="11039475" cy="5276850"/>
          </a:xfrm>
        </p:spPr>
        <p:txBody>
          <a:bodyPr>
            <a:normAutofit/>
          </a:bodyPr>
          <a:lstStyle/>
          <a:p>
            <a:r>
              <a:rPr lang="en-US" dirty="0">
                <a:latin typeface="Arial Rounded MT Bold" panose="020F0704030504030204" pitchFamily="34" charset="0"/>
              </a:rPr>
              <a:t>Petechial hemorrhages, known as Tardieu Spots are most marked in areas where capillary congestion is most prominent for mechanical reasons.</a:t>
            </a:r>
          </a:p>
          <a:p>
            <a:endParaRPr lang="en-US" dirty="0">
              <a:latin typeface="Arial Rounded MT Bold" panose="020F0704030504030204" pitchFamily="34" charset="0"/>
            </a:endParaRPr>
          </a:p>
          <a:p>
            <a:r>
              <a:rPr lang="en-US" dirty="0">
                <a:latin typeface="Arial Rounded MT Bold" panose="020F0704030504030204" pitchFamily="34" charset="0"/>
              </a:rPr>
              <a:t>If heart stops before respiration the </a:t>
            </a:r>
            <a:r>
              <a:rPr lang="en-US" dirty="0" err="1">
                <a:latin typeface="Arial Rounded MT Bold" panose="020F0704030504030204" pitchFamily="34" charset="0"/>
              </a:rPr>
              <a:t>asphyxial</a:t>
            </a:r>
            <a:r>
              <a:rPr lang="en-US" dirty="0">
                <a:latin typeface="Arial Rounded MT Bold" panose="020F0704030504030204" pitchFamily="34" charset="0"/>
              </a:rPr>
              <a:t> signs will be less. The blood is dark in color and fluid because of increase amount of CO2.</a:t>
            </a:r>
          </a:p>
          <a:p>
            <a:endParaRPr lang="en-US" dirty="0">
              <a:latin typeface="Arial Rounded MT Bold" panose="020F0704030504030204" pitchFamily="34" charset="0"/>
            </a:endParaRPr>
          </a:p>
          <a:p>
            <a:r>
              <a:rPr lang="en-US" dirty="0">
                <a:latin typeface="Arial Rounded MT Bold" panose="020F0704030504030204" pitchFamily="34" charset="0"/>
              </a:rPr>
              <a:t>The natural diseases which produce hemorrhages in the skin are: bacterial endocarditis, blood dyscrasias (especially purpura and hemophilia), meningococcal septicemia, coronary thrombosis, acute heart failure, and acute secondary shock.</a:t>
            </a:r>
          </a:p>
          <a:p>
            <a:endParaRPr lang="en-US" dirty="0">
              <a:latin typeface="Arial Rounded MT Bold" panose="020F0704030504030204" pitchFamily="34" charset="0"/>
            </a:endParaRPr>
          </a:p>
          <a:p>
            <a:r>
              <a:rPr lang="en-US" dirty="0">
                <a:latin typeface="Arial Rounded MT Bold" panose="020F0704030504030204" pitchFamily="34" charset="0"/>
              </a:rPr>
              <a:t>Delayed deaths in asphyxia are due to the fact that, in asphyxia the higher cortical centers suffer first from hypoxic injury, followed by basal ganglia and ultimately vegetative centers</a:t>
            </a:r>
            <a:endParaRPr lang="en-IN" dirty="0">
              <a:latin typeface="Arial Rounded MT Bold" panose="020F0704030504030204" pitchFamily="34" charset="0"/>
            </a:endParaRPr>
          </a:p>
        </p:txBody>
      </p:sp>
    </p:spTree>
    <p:extLst>
      <p:ext uri="{BB962C8B-B14F-4D97-AF65-F5344CB8AC3E}">
        <p14:creationId xmlns:p14="http://schemas.microsoft.com/office/powerpoint/2010/main" val="1142691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E85E-16B3-4556-9964-8FC2CEDDAA8E}"/>
              </a:ext>
            </a:extLst>
          </p:cNvPr>
          <p:cNvSpPr>
            <a:spLocks noGrp="1"/>
          </p:cNvSpPr>
          <p:nvPr>
            <p:ph type="title"/>
          </p:nvPr>
        </p:nvSpPr>
        <p:spPr/>
        <p:txBody>
          <a:bodyPr/>
          <a:lstStyle/>
          <a:p>
            <a:r>
              <a:rPr lang="en-IN" dirty="0"/>
              <a:t>SYNCOPE</a:t>
            </a:r>
          </a:p>
        </p:txBody>
      </p:sp>
      <p:sp>
        <p:nvSpPr>
          <p:cNvPr id="3" name="Content Placeholder 2">
            <a:extLst>
              <a:ext uri="{FF2B5EF4-FFF2-40B4-BE49-F238E27FC236}">
                <a16:creationId xmlns:a16="http://schemas.microsoft.com/office/drawing/2014/main" id="{DDAD27E5-6174-4546-A9DC-89EF42B4A615}"/>
              </a:ext>
            </a:extLst>
          </p:cNvPr>
          <p:cNvSpPr>
            <a:spLocks noGrp="1"/>
          </p:cNvSpPr>
          <p:nvPr>
            <p:ph idx="1"/>
          </p:nvPr>
        </p:nvSpPr>
        <p:spPr/>
        <p:txBody>
          <a:bodyPr/>
          <a:lstStyle/>
          <a:p>
            <a:endParaRPr lang="en-US" dirty="0">
              <a:solidFill>
                <a:srgbClr val="3B3835"/>
              </a:solidFill>
              <a:latin typeface="Helvetica Neue"/>
            </a:endParaRPr>
          </a:p>
          <a:p>
            <a:pPr algn="just"/>
            <a:r>
              <a:rPr lang="en-US" sz="2800" b="0" i="0" dirty="0">
                <a:solidFill>
                  <a:srgbClr val="3B3835"/>
                </a:solidFill>
                <a:effectLst/>
                <a:latin typeface="Arial Rounded MT Bold" panose="020F0704030504030204" pitchFamily="34" charset="0"/>
              </a:rPr>
              <a:t>Syncope is the sudden cessation of the action of the heart and failure of circulation leading to death.</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898628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131A-48D8-4342-9717-71632D186AF7}"/>
              </a:ext>
            </a:extLst>
          </p:cNvPr>
          <p:cNvSpPr>
            <a:spLocks noGrp="1"/>
          </p:cNvSpPr>
          <p:nvPr>
            <p:ph type="title"/>
          </p:nvPr>
        </p:nvSpPr>
        <p:spPr/>
        <p:txBody>
          <a:bodyPr/>
          <a:lstStyle/>
          <a:p>
            <a:r>
              <a:rPr kumimoji="0" lang="en-IN"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SYNCOPE -causes</a:t>
            </a:r>
            <a:endParaRPr lang="en-IN" dirty="0"/>
          </a:p>
        </p:txBody>
      </p:sp>
      <p:sp>
        <p:nvSpPr>
          <p:cNvPr id="3" name="Content Placeholder 2">
            <a:extLst>
              <a:ext uri="{FF2B5EF4-FFF2-40B4-BE49-F238E27FC236}">
                <a16:creationId xmlns:a16="http://schemas.microsoft.com/office/drawing/2014/main" id="{A796E5BA-7057-4B68-B05C-FD07FD844F41}"/>
              </a:ext>
            </a:extLst>
          </p:cNvPr>
          <p:cNvSpPr>
            <a:spLocks noGrp="1"/>
          </p:cNvSpPr>
          <p:nvPr>
            <p:ph idx="1"/>
          </p:nvPr>
        </p:nvSpPr>
        <p:spPr>
          <a:xfrm>
            <a:off x="1069848" y="2121407"/>
            <a:ext cx="10058400" cy="4669917"/>
          </a:xfrm>
        </p:spPr>
        <p:txBody>
          <a:bodyPr>
            <a:normAutofit fontScale="92500" lnSpcReduction="10000"/>
          </a:bodyPr>
          <a:lstStyle/>
          <a:p>
            <a:r>
              <a:rPr lang="en-US" sz="2400" dirty="0">
                <a:latin typeface="Arial Rounded MT Bold" panose="020F0704030504030204" pitchFamily="34" charset="0"/>
              </a:rPr>
              <a:t>Heart Disease</a:t>
            </a:r>
          </a:p>
          <a:p>
            <a:endParaRPr lang="en-US" sz="2400" dirty="0">
              <a:latin typeface="Arial Rounded MT Bold" panose="020F0704030504030204" pitchFamily="34" charset="0"/>
            </a:endParaRPr>
          </a:p>
          <a:p>
            <a:r>
              <a:rPr lang="en-US" sz="2400" dirty="0">
                <a:latin typeface="Arial Rounded MT Bold" panose="020F0704030504030204" pitchFamily="34" charset="0"/>
              </a:rPr>
              <a:t>Pathological state of Blood</a:t>
            </a:r>
          </a:p>
          <a:p>
            <a:endParaRPr lang="en-US" sz="2400" dirty="0">
              <a:latin typeface="Arial Rounded MT Bold" panose="020F0704030504030204" pitchFamily="34" charset="0"/>
            </a:endParaRPr>
          </a:p>
          <a:p>
            <a:r>
              <a:rPr lang="en-US" sz="2400" dirty="0" err="1">
                <a:latin typeface="Arial Rounded MT Bold" panose="020F0704030504030204" pitchFamily="34" charset="0"/>
              </a:rPr>
              <a:t>Haemorrhage</a:t>
            </a:r>
            <a:endParaRPr lang="en-US" sz="2400" dirty="0">
              <a:latin typeface="Arial Rounded MT Bold" panose="020F0704030504030204" pitchFamily="34" charset="0"/>
            </a:endParaRPr>
          </a:p>
          <a:p>
            <a:endParaRPr lang="en-US" sz="2400" dirty="0">
              <a:latin typeface="Arial Rounded MT Bold" panose="020F0704030504030204" pitchFamily="34" charset="0"/>
            </a:endParaRPr>
          </a:p>
          <a:p>
            <a:r>
              <a:rPr lang="en-US" sz="2400" dirty="0">
                <a:latin typeface="Arial Rounded MT Bold" panose="020F0704030504030204" pitchFamily="34" charset="0"/>
              </a:rPr>
              <a:t>Exhausting Diseases</a:t>
            </a:r>
          </a:p>
          <a:p>
            <a:endParaRPr lang="en-US" sz="2400" dirty="0">
              <a:latin typeface="Arial Rounded MT Bold" panose="020F0704030504030204" pitchFamily="34" charset="0"/>
            </a:endParaRPr>
          </a:p>
          <a:p>
            <a:r>
              <a:rPr lang="en-US" sz="2400" dirty="0">
                <a:latin typeface="Arial Rounded MT Bold" panose="020F0704030504030204" pitchFamily="34" charset="0"/>
              </a:rPr>
              <a:t>Vagal Inhibition</a:t>
            </a:r>
          </a:p>
          <a:p>
            <a:endParaRPr lang="en-US" sz="2400" dirty="0">
              <a:latin typeface="Arial Rounded MT Bold" panose="020F0704030504030204" pitchFamily="34" charset="0"/>
            </a:endParaRPr>
          </a:p>
          <a:p>
            <a:r>
              <a:rPr lang="en-US" sz="2400" dirty="0">
                <a:latin typeface="Arial Rounded MT Bold" panose="020F0704030504030204" pitchFamily="34" charset="0"/>
              </a:rPr>
              <a:t>Poisoning - Digitalis, Tobacco, Aconite and Oleander</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124685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1C8A-39CB-4E1F-9494-5701A32CA09E}"/>
              </a:ext>
            </a:extLst>
          </p:cNvPr>
          <p:cNvSpPr>
            <a:spLocks noGrp="1"/>
          </p:cNvSpPr>
          <p:nvPr>
            <p:ph type="title"/>
          </p:nvPr>
        </p:nvSpPr>
        <p:spPr/>
        <p:txBody>
          <a:bodyPr/>
          <a:lstStyle/>
          <a:p>
            <a:r>
              <a:rPr lang="en-IN" dirty="0"/>
              <a:t>SUDDEN DEATH </a:t>
            </a:r>
          </a:p>
        </p:txBody>
      </p:sp>
      <p:sp>
        <p:nvSpPr>
          <p:cNvPr id="3" name="Content Placeholder 2">
            <a:extLst>
              <a:ext uri="{FF2B5EF4-FFF2-40B4-BE49-F238E27FC236}">
                <a16:creationId xmlns:a16="http://schemas.microsoft.com/office/drawing/2014/main" id="{DC44FADE-9854-4E99-9D6D-9FD4AD6ADF38}"/>
              </a:ext>
            </a:extLst>
          </p:cNvPr>
          <p:cNvSpPr>
            <a:spLocks noGrp="1"/>
          </p:cNvSpPr>
          <p:nvPr>
            <p:ph idx="1"/>
          </p:nvPr>
        </p:nvSpPr>
        <p:spPr>
          <a:xfrm>
            <a:off x="1069848" y="2638424"/>
            <a:ext cx="10058400" cy="3533775"/>
          </a:xfrm>
        </p:spPr>
        <p:txBody>
          <a:bodyPr>
            <a:normAutofit/>
          </a:bodyPr>
          <a:lstStyle/>
          <a:p>
            <a:pPr algn="just"/>
            <a:r>
              <a:rPr lang="en-US" sz="2800" b="0" i="0" dirty="0">
                <a:solidFill>
                  <a:srgbClr val="3B3835"/>
                </a:solidFill>
                <a:effectLst/>
                <a:latin typeface="Arial Rounded MT Bold" panose="020F0704030504030204" pitchFamily="34" charset="0"/>
              </a:rPr>
              <a:t>Death is said to be sudden &amp; unexpected when a person not known to have been suffering from any dangerous diseases, trauma or injury, poisoning is found dead or dies within 24 hours after the onset of the terminal symptoms.</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273665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DEEA-890E-4A12-92B7-288B6BE38909}"/>
              </a:ext>
            </a:extLst>
          </p:cNvPr>
          <p:cNvSpPr>
            <a:spLocks noGrp="1"/>
          </p:cNvSpPr>
          <p:nvPr>
            <p:ph type="title"/>
          </p:nvPr>
        </p:nvSpPr>
        <p:spPr/>
        <p:txBody>
          <a:bodyPr>
            <a:normAutofit/>
          </a:bodyPr>
          <a:lstStyle/>
          <a:p>
            <a:r>
              <a:rPr kumimoji="0" lang="en-US" sz="4000" b="0" i="0" u="none" strike="noStrike" kern="1200" cap="none" spc="0" normalizeH="0" baseline="0" noProof="0" dirty="0">
                <a:ln>
                  <a:noFill/>
                </a:ln>
                <a:solidFill>
                  <a:srgbClr val="3B3835"/>
                </a:solidFill>
                <a:effectLst/>
                <a:uLnTx/>
                <a:uFillTx/>
                <a:ea typeface="+mn-ea"/>
                <a:cs typeface="+mn-cs"/>
              </a:rPr>
              <a:t>MOLECULAR OR CELLULAR DEATH</a:t>
            </a:r>
            <a:endParaRPr lang="en-IN" sz="4000" cap="none" dirty="0"/>
          </a:p>
        </p:txBody>
      </p:sp>
      <p:sp>
        <p:nvSpPr>
          <p:cNvPr id="3" name="Content Placeholder 2">
            <a:extLst>
              <a:ext uri="{FF2B5EF4-FFF2-40B4-BE49-F238E27FC236}">
                <a16:creationId xmlns:a16="http://schemas.microsoft.com/office/drawing/2014/main" id="{464F3B67-0019-410C-99AC-6E9D4B790150}"/>
              </a:ext>
            </a:extLst>
          </p:cNvPr>
          <p:cNvSpPr>
            <a:spLocks noGrp="1"/>
          </p:cNvSpPr>
          <p:nvPr>
            <p:ph idx="1"/>
          </p:nvPr>
        </p:nvSpPr>
        <p:spPr/>
        <p:txBody>
          <a:bodyPr>
            <a:normAutofit/>
          </a:bodyPr>
          <a:lstStyle/>
          <a:p>
            <a:r>
              <a:rPr lang="en-US" sz="2400" b="0" i="0" dirty="0">
                <a:solidFill>
                  <a:srgbClr val="3B3835"/>
                </a:solidFill>
                <a:effectLst/>
                <a:latin typeface="Arial Rounded MT Bold" panose="020F0704030504030204" pitchFamily="34" charset="0"/>
              </a:rPr>
              <a:t>It means the death of cells and tissues individually , which takes place usually one to two hours after the stoppage of the vital functions .</a:t>
            </a:r>
            <a:endParaRPr lang="en-US" sz="2400" dirty="0">
              <a:solidFill>
                <a:srgbClr val="3B3835"/>
              </a:solidFill>
              <a:latin typeface="Arial Rounded MT Bold" panose="020F0704030504030204" pitchFamily="34" charset="0"/>
            </a:endParaRPr>
          </a:p>
          <a:p>
            <a:r>
              <a:rPr lang="en-IN" sz="2400" b="0" i="0" dirty="0">
                <a:solidFill>
                  <a:srgbClr val="3B3835"/>
                </a:solidFill>
                <a:effectLst/>
                <a:latin typeface="Arial Rounded MT Bold" panose="020F0704030504030204" pitchFamily="34" charset="0"/>
              </a:rPr>
              <a:t>Molecular death occurs piecemeal</a:t>
            </a:r>
          </a:p>
          <a:p>
            <a:endParaRPr lang="en-IN" sz="2400" b="0" i="0" dirty="0">
              <a:solidFill>
                <a:srgbClr val="3B3835"/>
              </a:solidFill>
              <a:effectLst/>
              <a:latin typeface="Arial Rounded MT Bold" panose="020F0704030504030204" pitchFamily="34" charset="0"/>
            </a:endParaRPr>
          </a:p>
          <a:p>
            <a:r>
              <a:rPr lang="en-US" sz="2400" b="0" i="0" dirty="0">
                <a:solidFill>
                  <a:srgbClr val="3B3835"/>
                </a:solidFill>
                <a:effectLst/>
                <a:latin typeface="Arial Rounded MT Bold" panose="020F0704030504030204" pitchFamily="34" charset="0"/>
              </a:rPr>
              <a:t>Nervous tissues die rapidly, the vital centers of the brain in about 3–7 minutes (min)</a:t>
            </a:r>
          </a:p>
          <a:p>
            <a:endParaRPr lang="en-US" sz="2400" b="0" i="0" dirty="0">
              <a:solidFill>
                <a:srgbClr val="3B3835"/>
              </a:solidFill>
              <a:effectLst/>
              <a:latin typeface="Arial Rounded MT Bold" panose="020F0704030504030204" pitchFamily="34" charset="0"/>
            </a:endParaRPr>
          </a:p>
          <a:p>
            <a:r>
              <a:rPr lang="en-US" sz="2400" b="0" i="0" dirty="0">
                <a:solidFill>
                  <a:srgbClr val="3B3835"/>
                </a:solidFill>
                <a:effectLst/>
                <a:latin typeface="Arial Rounded MT Bold" panose="020F0704030504030204" pitchFamily="34" charset="0"/>
              </a:rPr>
              <a:t> Muscles survive </a:t>
            </a:r>
            <a:r>
              <a:rPr lang="en-US" sz="2400" b="0" i="0" dirty="0" err="1">
                <a:solidFill>
                  <a:srgbClr val="3B3835"/>
                </a:solidFill>
                <a:effectLst/>
                <a:latin typeface="Arial Rounded MT Bold" panose="020F0704030504030204" pitchFamily="34" charset="0"/>
              </a:rPr>
              <a:t>upto</a:t>
            </a:r>
            <a:r>
              <a:rPr lang="en-US" sz="2400" b="0" i="0" dirty="0">
                <a:solidFill>
                  <a:srgbClr val="3B3835"/>
                </a:solidFill>
                <a:effectLst/>
                <a:latin typeface="Arial Rounded MT Bold" panose="020F0704030504030204" pitchFamily="34" charset="0"/>
              </a:rPr>
              <a:t> 1–2 hours (h)</a:t>
            </a:r>
          </a:p>
          <a:p>
            <a:endParaRPr lang="en-IN" sz="2400" b="0" i="0" dirty="0">
              <a:solidFill>
                <a:srgbClr val="3B3835"/>
              </a:solidFill>
              <a:effectLst/>
              <a:latin typeface="Arial Rounded MT Bold" panose="020F0704030504030204" pitchFamily="34" charset="0"/>
            </a:endParaRPr>
          </a:p>
          <a:p>
            <a:endParaRPr lang="en-IN" sz="2400" dirty="0">
              <a:solidFill>
                <a:srgbClr val="3B3835"/>
              </a:solidFill>
              <a:latin typeface="Arial Rounded MT Bold" panose="020F0704030504030204" pitchFamily="34" charset="0"/>
            </a:endParaRPr>
          </a:p>
          <a:p>
            <a:endParaRPr lang="en-IN" sz="2400" b="0" i="0" dirty="0">
              <a:solidFill>
                <a:srgbClr val="3B3835"/>
              </a:solidFill>
              <a:effectLst/>
              <a:latin typeface="Arial Rounded MT Bold" panose="020F0704030504030204" pitchFamily="34" charset="0"/>
            </a:endParaRPr>
          </a:p>
          <a:p>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2058168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2A31-13CA-41C0-BCCE-ED117140B9CD}"/>
              </a:ext>
            </a:extLst>
          </p:cNvPr>
          <p:cNvSpPr>
            <a:spLocks noGrp="1"/>
          </p:cNvSpPr>
          <p:nvPr>
            <p:ph type="title"/>
          </p:nvPr>
        </p:nvSpPr>
        <p:spPr>
          <a:xfrm>
            <a:off x="1066800" y="341757"/>
            <a:ext cx="10058400" cy="1609344"/>
          </a:xfrm>
        </p:spPr>
        <p:txBody>
          <a:bodyPr/>
          <a:lstStyle/>
          <a:p>
            <a:r>
              <a:rPr kumimoji="0" lang="en-IN"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SUDDEN DEATH </a:t>
            </a:r>
            <a:endParaRPr lang="en-IN" dirty="0"/>
          </a:p>
        </p:txBody>
      </p:sp>
      <p:sp>
        <p:nvSpPr>
          <p:cNvPr id="3" name="Content Placeholder 2">
            <a:extLst>
              <a:ext uri="{FF2B5EF4-FFF2-40B4-BE49-F238E27FC236}">
                <a16:creationId xmlns:a16="http://schemas.microsoft.com/office/drawing/2014/main" id="{75176430-10BB-46E0-AA53-EF7EA2A0A356}"/>
              </a:ext>
            </a:extLst>
          </p:cNvPr>
          <p:cNvSpPr>
            <a:spLocks noGrp="1"/>
          </p:cNvSpPr>
          <p:nvPr>
            <p:ph idx="1"/>
          </p:nvPr>
        </p:nvSpPr>
        <p:spPr>
          <a:xfrm>
            <a:off x="1069848" y="1951101"/>
            <a:ext cx="10058400" cy="4725924"/>
          </a:xfrm>
        </p:spPr>
        <p:txBody>
          <a:bodyPr>
            <a:normAutofit fontScale="92500" lnSpcReduction="20000"/>
          </a:bodyPr>
          <a:lstStyle/>
          <a:p>
            <a:r>
              <a:rPr lang="en-IN" sz="2800" b="0" i="0" dirty="0">
                <a:solidFill>
                  <a:srgbClr val="3B3835"/>
                </a:solidFill>
                <a:effectLst/>
                <a:latin typeface="Arial Rounded MT Bold" panose="020F0704030504030204" pitchFamily="34" charset="0"/>
              </a:rPr>
              <a:t>CVS causes : 50% </a:t>
            </a:r>
          </a:p>
          <a:p>
            <a:endParaRPr lang="en-IN" sz="2800" b="0" i="0" dirty="0">
              <a:solidFill>
                <a:srgbClr val="3B3835"/>
              </a:solidFill>
              <a:effectLst/>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Respiratory system causes : 15-23%</a:t>
            </a:r>
          </a:p>
          <a:p>
            <a:pPr marL="0" indent="0">
              <a:buNone/>
            </a:pPr>
            <a:r>
              <a:rPr lang="en-IN" sz="2800" b="0" i="0" dirty="0">
                <a:solidFill>
                  <a:srgbClr val="3B3835"/>
                </a:solidFill>
                <a:effectLst/>
                <a:latin typeface="Arial Rounded MT Bold" panose="020F0704030504030204" pitchFamily="34" charset="0"/>
              </a:rPr>
              <a:t> </a:t>
            </a:r>
          </a:p>
          <a:p>
            <a:r>
              <a:rPr lang="en-IN" sz="2800" b="0" i="0" dirty="0">
                <a:solidFill>
                  <a:srgbClr val="3B3835"/>
                </a:solidFill>
                <a:effectLst/>
                <a:latin typeface="Arial Rounded MT Bold" panose="020F0704030504030204" pitchFamily="34" charset="0"/>
              </a:rPr>
              <a:t>CNS causes : 10-18% </a:t>
            </a:r>
          </a:p>
          <a:p>
            <a:endParaRPr lang="en-IN" sz="2800" b="0" i="0" dirty="0">
              <a:solidFill>
                <a:srgbClr val="3B3835"/>
              </a:solidFill>
              <a:effectLst/>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GIT causes : 6-8% </a:t>
            </a:r>
          </a:p>
          <a:p>
            <a:endParaRPr lang="en-IN" sz="2800" b="0" i="0" dirty="0">
              <a:solidFill>
                <a:srgbClr val="3B3835"/>
              </a:solidFill>
              <a:effectLst/>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Genito-urinary system causes : 3-5% </a:t>
            </a:r>
          </a:p>
          <a:p>
            <a:endParaRPr lang="en-IN" sz="2800" b="0" i="0" dirty="0">
              <a:solidFill>
                <a:srgbClr val="3B3835"/>
              </a:solidFill>
              <a:effectLst/>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Miscellaneous : 5-10%</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156179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A10B-D58E-42AF-9A39-0E521599DDDE}"/>
              </a:ext>
            </a:extLst>
          </p:cNvPr>
          <p:cNvSpPr>
            <a:spLocks noGrp="1"/>
          </p:cNvSpPr>
          <p:nvPr>
            <p:ph type="title"/>
          </p:nvPr>
        </p:nvSpPr>
        <p:spPr/>
        <p:txBody>
          <a:bodyPr/>
          <a:lstStyle/>
          <a:p>
            <a:r>
              <a:rPr lang="en-IN" dirty="0"/>
              <a:t>CVS causes </a:t>
            </a:r>
          </a:p>
        </p:txBody>
      </p:sp>
      <p:sp>
        <p:nvSpPr>
          <p:cNvPr id="3" name="Content Placeholder 2">
            <a:extLst>
              <a:ext uri="{FF2B5EF4-FFF2-40B4-BE49-F238E27FC236}">
                <a16:creationId xmlns:a16="http://schemas.microsoft.com/office/drawing/2014/main" id="{94BC96F5-91B2-4B5C-AC86-3794435624CA}"/>
              </a:ext>
            </a:extLst>
          </p:cNvPr>
          <p:cNvSpPr>
            <a:spLocks noGrp="1"/>
          </p:cNvSpPr>
          <p:nvPr>
            <p:ph idx="1"/>
          </p:nvPr>
        </p:nvSpPr>
        <p:spPr>
          <a:xfrm>
            <a:off x="1069848" y="1619249"/>
            <a:ext cx="10058400" cy="4943475"/>
          </a:xfrm>
        </p:spPr>
        <p:txBody>
          <a:bodyPr>
            <a:normAutofit/>
          </a:bodyPr>
          <a:lstStyle/>
          <a:p>
            <a:pPr marL="0" indent="0">
              <a:buNone/>
            </a:pPr>
            <a:endParaRPr lang="en-IN" b="0" i="0" dirty="0">
              <a:solidFill>
                <a:srgbClr val="3B3835"/>
              </a:solidFill>
              <a:effectLst/>
              <a:latin typeface="Helvetica Neue"/>
            </a:endParaRPr>
          </a:p>
          <a:p>
            <a:r>
              <a:rPr lang="en-IN" sz="2400" dirty="0">
                <a:solidFill>
                  <a:srgbClr val="3B3835"/>
                </a:solidFill>
                <a:latin typeface="Arial Rounded MT Bold" panose="020F0704030504030204" pitchFamily="34" charset="0"/>
              </a:rPr>
              <a:t>1.</a:t>
            </a:r>
            <a:r>
              <a:rPr lang="en-IN" sz="2400" b="0" i="0" dirty="0">
                <a:solidFill>
                  <a:srgbClr val="3B3835"/>
                </a:solidFill>
                <a:effectLst/>
                <a:latin typeface="Arial Rounded MT Bold" panose="020F0704030504030204" pitchFamily="34" charset="0"/>
              </a:rPr>
              <a:t>Coronary artery atherosclerosis. </a:t>
            </a:r>
          </a:p>
          <a:p>
            <a:r>
              <a:rPr lang="en-IN" sz="2400" b="0" i="0" dirty="0">
                <a:solidFill>
                  <a:srgbClr val="3B3835"/>
                </a:solidFill>
                <a:effectLst/>
                <a:latin typeface="Arial Rounded MT Bold" panose="020F0704030504030204" pitchFamily="34" charset="0"/>
              </a:rPr>
              <a:t>2. Valvular heart disease – stenosis &amp; insufficiency of mitral &amp; aortic valves. </a:t>
            </a:r>
          </a:p>
          <a:p>
            <a:r>
              <a:rPr lang="en-IN" sz="2400" b="0" i="0" dirty="0">
                <a:solidFill>
                  <a:srgbClr val="3B3835"/>
                </a:solidFill>
                <a:effectLst/>
                <a:latin typeface="Arial Rounded MT Bold" panose="020F0704030504030204" pitchFamily="34" charset="0"/>
              </a:rPr>
              <a:t>3. Congenital heart disease – atrial &amp; ventricular septal defect, coarctation of aorta. </a:t>
            </a:r>
          </a:p>
          <a:p>
            <a:r>
              <a:rPr lang="en-IN" sz="2400" b="0" i="0" dirty="0">
                <a:solidFill>
                  <a:srgbClr val="3B3835"/>
                </a:solidFill>
                <a:effectLst/>
                <a:latin typeface="Arial Rounded MT Bold" panose="020F0704030504030204" pitchFamily="34" charset="0"/>
              </a:rPr>
              <a:t>4. Hypertensive heart disease. </a:t>
            </a:r>
          </a:p>
          <a:p>
            <a:r>
              <a:rPr lang="en-IN" sz="2400" b="0" i="0" dirty="0">
                <a:solidFill>
                  <a:srgbClr val="3B3835"/>
                </a:solidFill>
                <a:effectLst/>
                <a:latin typeface="Arial Rounded MT Bold" panose="020F0704030504030204" pitchFamily="34" charset="0"/>
              </a:rPr>
              <a:t>5. Acute peri /</a:t>
            </a:r>
            <a:r>
              <a:rPr lang="en-IN" sz="2400" b="0" i="0" dirty="0" err="1">
                <a:solidFill>
                  <a:srgbClr val="3B3835"/>
                </a:solidFill>
                <a:effectLst/>
                <a:latin typeface="Arial Rounded MT Bold" panose="020F0704030504030204" pitchFamily="34" charset="0"/>
              </a:rPr>
              <a:t>myo</a:t>
            </a:r>
            <a:r>
              <a:rPr lang="en-IN" sz="2400" b="0" i="0" dirty="0">
                <a:solidFill>
                  <a:srgbClr val="3B3835"/>
                </a:solidFill>
                <a:effectLst/>
                <a:latin typeface="Arial Rounded MT Bold" panose="020F0704030504030204" pitchFamily="34" charset="0"/>
              </a:rPr>
              <a:t> /endocarditis. </a:t>
            </a:r>
          </a:p>
          <a:p>
            <a:r>
              <a:rPr lang="en-IN" sz="2400" b="0" i="0" dirty="0">
                <a:solidFill>
                  <a:srgbClr val="3B3835"/>
                </a:solidFill>
                <a:effectLst/>
                <a:latin typeface="Arial Rounded MT Bold" panose="020F0704030504030204" pitchFamily="34" charset="0"/>
              </a:rPr>
              <a:t>6. Cardiomyopathy. </a:t>
            </a:r>
          </a:p>
          <a:p>
            <a:r>
              <a:rPr lang="en-IN" sz="2400" b="0" i="0" dirty="0">
                <a:solidFill>
                  <a:srgbClr val="3B3835"/>
                </a:solidFill>
                <a:effectLst/>
                <a:latin typeface="Arial Rounded MT Bold" panose="020F0704030504030204" pitchFamily="34" charset="0"/>
              </a:rPr>
              <a:t>7. Rupture of aortic aneurysm. </a:t>
            </a:r>
          </a:p>
          <a:p>
            <a:r>
              <a:rPr lang="en-IN" sz="2400" b="0" i="0" dirty="0">
                <a:solidFill>
                  <a:srgbClr val="3B3835"/>
                </a:solidFill>
                <a:effectLst/>
                <a:latin typeface="Arial Rounded MT Bold" panose="020F0704030504030204" pitchFamily="34" charset="0"/>
              </a:rPr>
              <a:t>8. Infective endocarditis .</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4053665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B6D7-3CF5-4503-A608-BA3AAA69DF46}"/>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CCADA64-0605-4922-A6EC-5DF6D41C446D}"/>
              </a:ext>
            </a:extLst>
          </p:cNvPr>
          <p:cNvPicPr>
            <a:picLocks noGrp="1" noChangeAspect="1"/>
          </p:cNvPicPr>
          <p:nvPr>
            <p:ph idx="1"/>
          </p:nvPr>
        </p:nvPicPr>
        <p:blipFill>
          <a:blip r:embed="rId2"/>
          <a:stretch>
            <a:fillRect/>
          </a:stretch>
        </p:blipFill>
        <p:spPr>
          <a:xfrm>
            <a:off x="612069" y="320674"/>
            <a:ext cx="11283244" cy="6346825"/>
          </a:xfrm>
          <a:prstGeom prst="rect">
            <a:avLst/>
          </a:prstGeom>
        </p:spPr>
      </p:pic>
    </p:spTree>
    <p:extLst>
      <p:ext uri="{BB962C8B-B14F-4D97-AF65-F5344CB8AC3E}">
        <p14:creationId xmlns:p14="http://schemas.microsoft.com/office/powerpoint/2010/main" val="3762042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0D47-1D10-4E9A-90B1-9F45AAEC8B1F}"/>
              </a:ext>
            </a:extLst>
          </p:cNvPr>
          <p:cNvSpPr>
            <a:spLocks noGrp="1"/>
          </p:cNvSpPr>
          <p:nvPr>
            <p:ph type="title"/>
          </p:nvPr>
        </p:nvSpPr>
        <p:spPr/>
        <p:txBody>
          <a:bodyPr/>
          <a:lstStyle/>
          <a:p>
            <a:r>
              <a:rPr lang="en-IN" dirty="0"/>
              <a:t>Respiratory system causes</a:t>
            </a:r>
          </a:p>
        </p:txBody>
      </p:sp>
      <p:sp>
        <p:nvSpPr>
          <p:cNvPr id="3" name="Content Placeholder 2">
            <a:extLst>
              <a:ext uri="{FF2B5EF4-FFF2-40B4-BE49-F238E27FC236}">
                <a16:creationId xmlns:a16="http://schemas.microsoft.com/office/drawing/2014/main" id="{B12C05C9-F8B2-4B93-8168-FA2DDD41BA28}"/>
              </a:ext>
            </a:extLst>
          </p:cNvPr>
          <p:cNvSpPr>
            <a:spLocks noGrp="1"/>
          </p:cNvSpPr>
          <p:nvPr>
            <p:ph idx="1"/>
          </p:nvPr>
        </p:nvSpPr>
        <p:spPr>
          <a:xfrm>
            <a:off x="1069848" y="1857375"/>
            <a:ext cx="10058400" cy="4838699"/>
          </a:xfrm>
        </p:spPr>
        <p:txBody>
          <a:bodyPr>
            <a:normAutofit/>
          </a:bodyPr>
          <a:lstStyle/>
          <a:p>
            <a:r>
              <a:rPr lang="en-IN" sz="2400" b="0" i="0" dirty="0">
                <a:solidFill>
                  <a:srgbClr val="3B3835"/>
                </a:solidFill>
                <a:effectLst/>
                <a:latin typeface="Arial Rounded MT Bold" panose="020F0704030504030204" pitchFamily="34" charset="0"/>
              </a:rPr>
              <a:t>1. Pulmonary embolism. </a:t>
            </a:r>
          </a:p>
          <a:p>
            <a:r>
              <a:rPr lang="en-IN" sz="2400" b="0" i="0" dirty="0">
                <a:solidFill>
                  <a:srgbClr val="3B3835"/>
                </a:solidFill>
                <a:effectLst/>
                <a:latin typeface="Arial Rounded MT Bold" panose="020F0704030504030204" pitchFamily="34" charset="0"/>
              </a:rPr>
              <a:t>2. Lobar /bronchopneumonia. </a:t>
            </a:r>
          </a:p>
          <a:p>
            <a:r>
              <a:rPr lang="en-IN" sz="2400" b="0" i="0" dirty="0">
                <a:solidFill>
                  <a:srgbClr val="3B3835"/>
                </a:solidFill>
                <a:effectLst/>
                <a:latin typeface="Arial Rounded MT Bold" panose="020F0704030504030204" pitchFamily="34" charset="0"/>
              </a:rPr>
              <a:t>3. Massive haemoptysis – in pulmonary tuberculosis.</a:t>
            </a:r>
          </a:p>
          <a:p>
            <a:r>
              <a:rPr lang="en-IN" sz="2400" b="0" i="0" dirty="0">
                <a:solidFill>
                  <a:srgbClr val="3B3835"/>
                </a:solidFill>
                <a:effectLst/>
                <a:latin typeface="Arial Rounded MT Bold" panose="020F0704030504030204" pitchFamily="34" charset="0"/>
              </a:rPr>
              <a:t> 4. Acute oedema of glottis / lungs. </a:t>
            </a:r>
          </a:p>
          <a:p>
            <a:r>
              <a:rPr lang="en-IN" sz="2400" b="0" i="0" dirty="0">
                <a:solidFill>
                  <a:srgbClr val="3B3835"/>
                </a:solidFill>
                <a:effectLst/>
                <a:latin typeface="Arial Rounded MT Bold" panose="020F0704030504030204" pitchFamily="34" charset="0"/>
              </a:rPr>
              <a:t>5. Pulmonary oedema. </a:t>
            </a:r>
          </a:p>
          <a:p>
            <a:r>
              <a:rPr lang="en-IN" sz="2400" b="0" i="0" dirty="0">
                <a:solidFill>
                  <a:srgbClr val="3B3835"/>
                </a:solidFill>
                <a:effectLst/>
                <a:latin typeface="Arial Rounded MT Bold" panose="020F0704030504030204" pitchFamily="34" charset="0"/>
              </a:rPr>
              <a:t>6. Pleural effusion. </a:t>
            </a:r>
          </a:p>
          <a:p>
            <a:r>
              <a:rPr lang="en-IN" sz="2400" b="0" i="0" dirty="0">
                <a:solidFill>
                  <a:srgbClr val="3B3835"/>
                </a:solidFill>
                <a:effectLst/>
                <a:latin typeface="Arial Rounded MT Bold" panose="020F0704030504030204" pitchFamily="34" charset="0"/>
              </a:rPr>
              <a:t>7. Pneumothorax. </a:t>
            </a:r>
          </a:p>
          <a:p>
            <a:r>
              <a:rPr lang="en-IN" sz="2400" b="0" i="0" dirty="0">
                <a:solidFill>
                  <a:srgbClr val="3B3835"/>
                </a:solidFill>
                <a:effectLst/>
                <a:latin typeface="Arial Rounded MT Bold" panose="020F0704030504030204" pitchFamily="34" charset="0"/>
              </a:rPr>
              <a:t>8. Lung abscess. </a:t>
            </a:r>
          </a:p>
          <a:p>
            <a:r>
              <a:rPr lang="en-IN" sz="2400" b="0" i="0" dirty="0">
                <a:solidFill>
                  <a:srgbClr val="3B3835"/>
                </a:solidFill>
                <a:effectLst/>
                <a:latin typeface="Arial Rounded MT Bold" panose="020F0704030504030204" pitchFamily="34" charset="0"/>
              </a:rPr>
              <a:t>9. Pulmonary neoplasm . </a:t>
            </a:r>
          </a:p>
          <a:p>
            <a:r>
              <a:rPr lang="en-IN" sz="2400" b="0" i="0" dirty="0">
                <a:solidFill>
                  <a:srgbClr val="3B3835"/>
                </a:solidFill>
                <a:effectLst/>
                <a:latin typeface="Arial Rounded MT Bold" panose="020F0704030504030204" pitchFamily="34" charset="0"/>
              </a:rPr>
              <a:t>10. Foreign body infection .</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3657400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D1C9-FF90-4890-9C6F-AC9268A54242}"/>
              </a:ext>
            </a:extLst>
          </p:cNvPr>
          <p:cNvSpPr>
            <a:spLocks noGrp="1"/>
          </p:cNvSpPr>
          <p:nvPr>
            <p:ph type="title"/>
          </p:nvPr>
        </p:nvSpPr>
        <p:spPr/>
        <p:txBody>
          <a:bodyPr/>
          <a:lstStyle/>
          <a:p>
            <a:r>
              <a:rPr lang="en-IN" dirty="0"/>
              <a:t>CNS causes </a:t>
            </a:r>
          </a:p>
        </p:txBody>
      </p:sp>
      <p:sp>
        <p:nvSpPr>
          <p:cNvPr id="3" name="Content Placeholder 2">
            <a:extLst>
              <a:ext uri="{FF2B5EF4-FFF2-40B4-BE49-F238E27FC236}">
                <a16:creationId xmlns:a16="http://schemas.microsoft.com/office/drawing/2014/main" id="{9FFD8FA8-F81A-4DB5-AD0B-BFC61D6B85C1}"/>
              </a:ext>
            </a:extLst>
          </p:cNvPr>
          <p:cNvSpPr>
            <a:spLocks noGrp="1"/>
          </p:cNvSpPr>
          <p:nvPr>
            <p:ph idx="1"/>
          </p:nvPr>
        </p:nvSpPr>
        <p:spPr/>
        <p:txBody>
          <a:bodyPr>
            <a:normAutofit/>
          </a:bodyPr>
          <a:lstStyle/>
          <a:p>
            <a:r>
              <a:rPr lang="en-IN" sz="2400" b="0" i="0" dirty="0">
                <a:solidFill>
                  <a:srgbClr val="3B3835"/>
                </a:solidFill>
                <a:effectLst/>
                <a:latin typeface="Arial Rounded MT Bold" panose="020F0704030504030204" pitchFamily="34" charset="0"/>
              </a:rPr>
              <a:t>1. Intracranial haemorrhage- cerebral, cerebellar, pontine, subarachnoid. </a:t>
            </a:r>
          </a:p>
          <a:p>
            <a:r>
              <a:rPr lang="en-IN" sz="2400" b="0" i="0" dirty="0">
                <a:solidFill>
                  <a:srgbClr val="3B3835"/>
                </a:solidFill>
                <a:effectLst/>
                <a:latin typeface="Arial Rounded MT Bold" panose="020F0704030504030204" pitchFamily="34" charset="0"/>
              </a:rPr>
              <a:t>2. Cerebral thrombosis &amp; embolism. </a:t>
            </a:r>
          </a:p>
          <a:p>
            <a:r>
              <a:rPr lang="en-IN" sz="2400" b="0" i="0" dirty="0">
                <a:solidFill>
                  <a:srgbClr val="3B3835"/>
                </a:solidFill>
                <a:effectLst/>
                <a:latin typeface="Arial Rounded MT Bold" panose="020F0704030504030204" pitchFamily="34" charset="0"/>
              </a:rPr>
              <a:t>3. Meningitis. </a:t>
            </a:r>
          </a:p>
          <a:p>
            <a:r>
              <a:rPr lang="en-IN" sz="2400" b="0" i="0" dirty="0">
                <a:solidFill>
                  <a:srgbClr val="3B3835"/>
                </a:solidFill>
                <a:effectLst/>
                <a:latin typeface="Arial Rounded MT Bold" panose="020F0704030504030204" pitchFamily="34" charset="0"/>
              </a:rPr>
              <a:t>4. Acute </a:t>
            </a:r>
            <a:r>
              <a:rPr lang="en-IN" sz="2400" b="0" i="0" dirty="0" err="1">
                <a:solidFill>
                  <a:srgbClr val="3B3835"/>
                </a:solidFill>
                <a:effectLst/>
                <a:latin typeface="Arial Rounded MT Bold" panose="020F0704030504030204" pitchFamily="34" charset="0"/>
              </a:rPr>
              <a:t>polyencephalitis</a:t>
            </a:r>
            <a:r>
              <a:rPr lang="en-IN" sz="2400" b="0" i="0" dirty="0">
                <a:solidFill>
                  <a:srgbClr val="3B3835"/>
                </a:solidFill>
                <a:effectLst/>
                <a:latin typeface="Arial Rounded MT Bold" panose="020F0704030504030204" pitchFamily="34" charset="0"/>
              </a:rPr>
              <a:t>. </a:t>
            </a:r>
          </a:p>
          <a:p>
            <a:r>
              <a:rPr lang="en-IN" sz="2400" b="0" i="0" dirty="0">
                <a:solidFill>
                  <a:srgbClr val="3B3835"/>
                </a:solidFill>
                <a:effectLst/>
                <a:latin typeface="Arial Rounded MT Bold" panose="020F0704030504030204" pitchFamily="34" charset="0"/>
              </a:rPr>
              <a:t>5. Brain tumour &amp; abscess. </a:t>
            </a:r>
          </a:p>
          <a:p>
            <a:r>
              <a:rPr lang="en-IN" sz="2400" b="0" i="0" dirty="0">
                <a:solidFill>
                  <a:srgbClr val="3B3835"/>
                </a:solidFill>
                <a:effectLst/>
                <a:latin typeface="Arial Rounded MT Bold" panose="020F0704030504030204" pitchFamily="34" charset="0"/>
              </a:rPr>
              <a:t>6. Idiopathic epilepsy. </a:t>
            </a:r>
          </a:p>
          <a:p>
            <a:r>
              <a:rPr lang="en-IN" sz="2400" b="0" i="0" dirty="0">
                <a:solidFill>
                  <a:srgbClr val="3B3835"/>
                </a:solidFill>
                <a:effectLst/>
                <a:latin typeface="Arial Rounded MT Bold" panose="020F0704030504030204" pitchFamily="34" charset="0"/>
              </a:rPr>
              <a:t>7. Carotid artery thrombosis.</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191738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C556-AA92-4517-BB7A-DBA3C9A71B14}"/>
              </a:ext>
            </a:extLst>
          </p:cNvPr>
          <p:cNvSpPr>
            <a:spLocks noGrp="1"/>
          </p:cNvSpPr>
          <p:nvPr>
            <p:ph type="title"/>
          </p:nvPr>
        </p:nvSpPr>
        <p:spPr>
          <a:xfrm>
            <a:off x="1069848" y="484632"/>
            <a:ext cx="10058400" cy="1401318"/>
          </a:xfrm>
        </p:spPr>
        <p:txBody>
          <a:bodyPr/>
          <a:lstStyle/>
          <a:p>
            <a:r>
              <a:rPr lang="en-IN" dirty="0"/>
              <a:t>GIT causes </a:t>
            </a:r>
          </a:p>
        </p:txBody>
      </p:sp>
      <p:sp>
        <p:nvSpPr>
          <p:cNvPr id="3" name="Content Placeholder 2">
            <a:extLst>
              <a:ext uri="{FF2B5EF4-FFF2-40B4-BE49-F238E27FC236}">
                <a16:creationId xmlns:a16="http://schemas.microsoft.com/office/drawing/2014/main" id="{1832F35B-D437-41D8-B3DA-FF7CE366524C}"/>
              </a:ext>
            </a:extLst>
          </p:cNvPr>
          <p:cNvSpPr>
            <a:spLocks noGrp="1"/>
          </p:cNvSpPr>
          <p:nvPr>
            <p:ph idx="1"/>
          </p:nvPr>
        </p:nvSpPr>
        <p:spPr>
          <a:xfrm>
            <a:off x="1066800" y="2066925"/>
            <a:ext cx="10058400" cy="4487418"/>
          </a:xfrm>
        </p:spPr>
        <p:txBody>
          <a:bodyPr>
            <a:normAutofit/>
          </a:bodyPr>
          <a:lstStyle/>
          <a:p>
            <a:r>
              <a:rPr lang="en-IN" sz="2400" b="0" i="0" dirty="0">
                <a:solidFill>
                  <a:srgbClr val="3B3835"/>
                </a:solidFill>
                <a:effectLst/>
                <a:latin typeface="Arial Rounded MT Bold" panose="020F0704030504030204" pitchFamily="34" charset="0"/>
              </a:rPr>
              <a:t>1. Haemorrhage &amp; perforation of stomach &amp; intestine from peptic ulcer, oesophageal varices, malignancy. </a:t>
            </a:r>
          </a:p>
          <a:p>
            <a:r>
              <a:rPr lang="en-IN" sz="2400" b="0" i="0" dirty="0">
                <a:solidFill>
                  <a:srgbClr val="3B3835"/>
                </a:solidFill>
                <a:effectLst/>
                <a:latin typeface="Arial Rounded MT Bold" panose="020F0704030504030204" pitchFamily="34" charset="0"/>
              </a:rPr>
              <a:t>2. Strangulated hernia. </a:t>
            </a:r>
          </a:p>
          <a:p>
            <a:r>
              <a:rPr lang="en-IN" sz="2400" b="0" i="0" dirty="0">
                <a:solidFill>
                  <a:srgbClr val="3B3835"/>
                </a:solidFill>
                <a:effectLst/>
                <a:latin typeface="Arial Rounded MT Bold" panose="020F0704030504030204" pitchFamily="34" charset="0"/>
              </a:rPr>
              <a:t>3. Acute appendicitis. </a:t>
            </a:r>
          </a:p>
          <a:p>
            <a:r>
              <a:rPr lang="en-IN" sz="2400" b="0" i="0" dirty="0">
                <a:solidFill>
                  <a:srgbClr val="3B3835"/>
                </a:solidFill>
                <a:effectLst/>
                <a:latin typeface="Arial Rounded MT Bold" panose="020F0704030504030204" pitchFamily="34" charset="0"/>
              </a:rPr>
              <a:t>4. Paralytic ileus. </a:t>
            </a:r>
          </a:p>
          <a:p>
            <a:r>
              <a:rPr lang="en-IN" sz="2400" b="0" i="0" dirty="0">
                <a:solidFill>
                  <a:srgbClr val="3B3835"/>
                </a:solidFill>
                <a:effectLst/>
                <a:latin typeface="Arial Rounded MT Bold" panose="020F0704030504030204" pitchFamily="34" charset="0"/>
              </a:rPr>
              <a:t>5. Rupture of liver abscess. </a:t>
            </a:r>
          </a:p>
          <a:p>
            <a:r>
              <a:rPr lang="en-IN" sz="2400" b="0" i="0" dirty="0">
                <a:solidFill>
                  <a:srgbClr val="3B3835"/>
                </a:solidFill>
                <a:effectLst/>
                <a:latin typeface="Arial Rounded MT Bold" panose="020F0704030504030204" pitchFamily="34" charset="0"/>
              </a:rPr>
              <a:t>6. Acute haemorrhagic pancreatitis. </a:t>
            </a:r>
          </a:p>
          <a:p>
            <a:r>
              <a:rPr lang="en-IN" sz="2400" b="0" i="0" dirty="0">
                <a:solidFill>
                  <a:srgbClr val="3B3835"/>
                </a:solidFill>
                <a:effectLst/>
                <a:latin typeface="Arial Rounded MT Bold" panose="020F0704030504030204" pitchFamily="34" charset="0"/>
              </a:rPr>
              <a:t>7. Intestinal obstruction.</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2443916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E792-9F2D-4B06-906D-F4E06AA480F2}"/>
              </a:ext>
            </a:extLst>
          </p:cNvPr>
          <p:cNvSpPr>
            <a:spLocks noGrp="1"/>
          </p:cNvSpPr>
          <p:nvPr>
            <p:ph type="title"/>
          </p:nvPr>
        </p:nvSpPr>
        <p:spPr/>
        <p:txBody>
          <a:bodyPr/>
          <a:lstStyle/>
          <a:p>
            <a:r>
              <a:rPr lang="en-IN" dirty="0"/>
              <a:t>Genito-urinary system causes </a:t>
            </a:r>
          </a:p>
        </p:txBody>
      </p:sp>
      <p:sp>
        <p:nvSpPr>
          <p:cNvPr id="3" name="Content Placeholder 2">
            <a:extLst>
              <a:ext uri="{FF2B5EF4-FFF2-40B4-BE49-F238E27FC236}">
                <a16:creationId xmlns:a16="http://schemas.microsoft.com/office/drawing/2014/main" id="{82E27A79-74DF-48DC-A2FD-CACE7057755B}"/>
              </a:ext>
            </a:extLst>
          </p:cNvPr>
          <p:cNvSpPr>
            <a:spLocks noGrp="1"/>
          </p:cNvSpPr>
          <p:nvPr>
            <p:ph idx="1"/>
          </p:nvPr>
        </p:nvSpPr>
        <p:spPr>
          <a:xfrm>
            <a:off x="1063752" y="2169033"/>
            <a:ext cx="10058400" cy="4050792"/>
          </a:xfrm>
        </p:spPr>
        <p:txBody>
          <a:bodyPr>
            <a:normAutofit/>
          </a:bodyPr>
          <a:lstStyle/>
          <a:p>
            <a:r>
              <a:rPr lang="en-IN" sz="2400" b="0" i="0" dirty="0">
                <a:solidFill>
                  <a:srgbClr val="3B3835"/>
                </a:solidFill>
                <a:effectLst/>
                <a:latin typeface="Arial Rounded MT Bold" panose="020F0704030504030204" pitchFamily="34" charset="0"/>
              </a:rPr>
              <a:t>1. Chronic nephritis. </a:t>
            </a:r>
          </a:p>
          <a:p>
            <a:r>
              <a:rPr lang="en-IN" sz="2400" b="0" i="0" dirty="0">
                <a:solidFill>
                  <a:srgbClr val="3B3835"/>
                </a:solidFill>
                <a:effectLst/>
                <a:latin typeface="Arial Rounded MT Bold" panose="020F0704030504030204" pitchFamily="34" charset="0"/>
              </a:rPr>
              <a:t>2. Nephrolithiasis. </a:t>
            </a:r>
          </a:p>
          <a:p>
            <a:r>
              <a:rPr lang="en-IN" sz="2400" b="0" i="0" dirty="0">
                <a:solidFill>
                  <a:srgbClr val="3B3835"/>
                </a:solidFill>
                <a:effectLst/>
                <a:latin typeface="Arial Rounded MT Bold" panose="020F0704030504030204" pitchFamily="34" charset="0"/>
              </a:rPr>
              <a:t>3. Rupture of tubal pregnancy. </a:t>
            </a:r>
          </a:p>
          <a:p>
            <a:r>
              <a:rPr lang="en-IN" sz="2400" b="0" i="0" dirty="0">
                <a:solidFill>
                  <a:srgbClr val="3B3835"/>
                </a:solidFill>
                <a:effectLst/>
                <a:latin typeface="Arial Rounded MT Bold" panose="020F0704030504030204" pitchFamily="34" charset="0"/>
              </a:rPr>
              <a:t>4. Tuberculosis of kidney. </a:t>
            </a:r>
          </a:p>
          <a:p>
            <a:r>
              <a:rPr lang="en-IN" sz="2400" b="0" i="0" dirty="0">
                <a:solidFill>
                  <a:srgbClr val="3B3835"/>
                </a:solidFill>
                <a:effectLst/>
                <a:latin typeface="Arial Rounded MT Bold" panose="020F0704030504030204" pitchFamily="34" charset="0"/>
              </a:rPr>
              <a:t>5. Uterine haemorrhage. </a:t>
            </a:r>
          </a:p>
          <a:p>
            <a:r>
              <a:rPr lang="en-IN" sz="2400" b="0" i="0" dirty="0">
                <a:solidFill>
                  <a:srgbClr val="3B3835"/>
                </a:solidFill>
                <a:effectLst/>
                <a:latin typeface="Arial Rounded MT Bold" panose="020F0704030504030204" pitchFamily="34" charset="0"/>
              </a:rPr>
              <a:t>6. Twisting of ovarian cyst. </a:t>
            </a:r>
          </a:p>
          <a:p>
            <a:r>
              <a:rPr lang="en-IN" sz="2400" b="0" i="0" dirty="0">
                <a:solidFill>
                  <a:srgbClr val="3B3835"/>
                </a:solidFill>
                <a:effectLst/>
                <a:latin typeface="Arial Rounded MT Bold" panose="020F0704030504030204" pitchFamily="34" charset="0"/>
              </a:rPr>
              <a:t>7. Obstructive hydro &amp; </a:t>
            </a:r>
            <a:r>
              <a:rPr lang="en-IN" sz="2400" b="0" i="0" dirty="0" err="1">
                <a:solidFill>
                  <a:srgbClr val="3B3835"/>
                </a:solidFill>
                <a:effectLst/>
                <a:latin typeface="Arial Rounded MT Bold" panose="020F0704030504030204" pitchFamily="34" charset="0"/>
              </a:rPr>
              <a:t>pyonephrosis</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4023023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2F1E-A145-48BB-A759-02000616B79E}"/>
              </a:ext>
            </a:extLst>
          </p:cNvPr>
          <p:cNvSpPr>
            <a:spLocks noGrp="1"/>
          </p:cNvSpPr>
          <p:nvPr>
            <p:ph type="title"/>
          </p:nvPr>
        </p:nvSpPr>
        <p:spPr/>
        <p:txBody>
          <a:bodyPr/>
          <a:lstStyle/>
          <a:p>
            <a:r>
              <a:rPr lang="en-IN" dirty="0"/>
              <a:t>Miscellaneous</a:t>
            </a:r>
          </a:p>
        </p:txBody>
      </p:sp>
      <p:sp>
        <p:nvSpPr>
          <p:cNvPr id="3" name="Content Placeholder 2">
            <a:extLst>
              <a:ext uri="{FF2B5EF4-FFF2-40B4-BE49-F238E27FC236}">
                <a16:creationId xmlns:a16="http://schemas.microsoft.com/office/drawing/2014/main" id="{4108F7D2-ECA4-42F2-927B-95A939096701}"/>
              </a:ext>
            </a:extLst>
          </p:cNvPr>
          <p:cNvSpPr>
            <a:spLocks noGrp="1"/>
          </p:cNvSpPr>
          <p:nvPr>
            <p:ph idx="1"/>
          </p:nvPr>
        </p:nvSpPr>
        <p:spPr/>
        <p:txBody>
          <a:bodyPr>
            <a:normAutofit/>
          </a:bodyPr>
          <a:lstStyle/>
          <a:p>
            <a:r>
              <a:rPr lang="en-IN" sz="2400" b="0" i="0" dirty="0">
                <a:solidFill>
                  <a:srgbClr val="3B3835"/>
                </a:solidFill>
                <a:effectLst/>
                <a:latin typeface="Arial Rounded MT Bold" panose="020F0704030504030204" pitchFamily="34" charset="0"/>
              </a:rPr>
              <a:t>1. Anaphylaxis. </a:t>
            </a:r>
          </a:p>
          <a:p>
            <a:r>
              <a:rPr lang="en-IN" sz="2400" b="0" i="0" dirty="0">
                <a:solidFill>
                  <a:srgbClr val="3B3835"/>
                </a:solidFill>
                <a:effectLst/>
                <a:latin typeface="Arial Rounded MT Bold" panose="020F0704030504030204" pitchFamily="34" charset="0"/>
              </a:rPr>
              <a:t>2. Mismatched blood transfusion. </a:t>
            </a:r>
          </a:p>
          <a:p>
            <a:r>
              <a:rPr lang="en-IN" sz="2400" b="0" i="0" dirty="0">
                <a:solidFill>
                  <a:srgbClr val="3B3835"/>
                </a:solidFill>
                <a:effectLst/>
                <a:latin typeface="Arial Rounded MT Bold" panose="020F0704030504030204" pitchFamily="34" charset="0"/>
              </a:rPr>
              <a:t>3. Haemochromatosis.</a:t>
            </a:r>
          </a:p>
          <a:p>
            <a:r>
              <a:rPr lang="en-IN" sz="2400" b="0" i="0" dirty="0">
                <a:solidFill>
                  <a:srgbClr val="3B3835"/>
                </a:solidFill>
                <a:effectLst/>
                <a:latin typeface="Arial Rounded MT Bold" panose="020F0704030504030204" pitchFamily="34" charset="0"/>
              </a:rPr>
              <a:t> 4. Blood dyscrasias. </a:t>
            </a:r>
          </a:p>
          <a:p>
            <a:r>
              <a:rPr lang="en-IN" sz="2400" b="0" i="0" dirty="0">
                <a:solidFill>
                  <a:srgbClr val="3B3835"/>
                </a:solidFill>
                <a:effectLst/>
                <a:latin typeface="Arial Rounded MT Bold" panose="020F0704030504030204" pitchFamily="34" charset="0"/>
              </a:rPr>
              <a:t>5. Cerebral malaria – malignant malaria </a:t>
            </a:r>
          </a:p>
          <a:p>
            <a:r>
              <a:rPr lang="en-IN" sz="2400" b="0" i="0" dirty="0">
                <a:solidFill>
                  <a:srgbClr val="3B3835"/>
                </a:solidFill>
                <a:effectLst/>
                <a:latin typeface="Arial Rounded MT Bold" panose="020F0704030504030204" pitchFamily="34" charset="0"/>
              </a:rPr>
              <a:t>6. Reflex </a:t>
            </a:r>
            <a:r>
              <a:rPr lang="en-IN" sz="2400" b="0" i="0" dirty="0" err="1">
                <a:solidFill>
                  <a:srgbClr val="3B3835"/>
                </a:solidFill>
                <a:effectLst/>
                <a:latin typeface="Arial Rounded MT Bold" panose="020F0704030504030204" pitchFamily="34" charset="0"/>
              </a:rPr>
              <a:t>vegal</a:t>
            </a:r>
            <a:r>
              <a:rPr lang="en-IN" sz="2400" b="0" i="0" dirty="0">
                <a:solidFill>
                  <a:srgbClr val="3B3835"/>
                </a:solidFill>
                <a:effectLst/>
                <a:latin typeface="Arial Rounded MT Bold" panose="020F0704030504030204" pitchFamily="34" charset="0"/>
              </a:rPr>
              <a:t> inhibition. </a:t>
            </a:r>
          </a:p>
          <a:p>
            <a:r>
              <a:rPr lang="en-IN" sz="2400" b="0" i="0" dirty="0">
                <a:solidFill>
                  <a:srgbClr val="3B3835"/>
                </a:solidFill>
                <a:effectLst/>
                <a:latin typeface="Arial Rounded MT Bold" panose="020F0704030504030204" pitchFamily="34" charset="0"/>
              </a:rPr>
              <a:t>7. Shock due to emotional excitement. </a:t>
            </a:r>
          </a:p>
          <a:p>
            <a:r>
              <a:rPr lang="en-IN" sz="2400" b="0" i="0" dirty="0">
                <a:solidFill>
                  <a:srgbClr val="3B3835"/>
                </a:solidFill>
                <a:effectLst/>
                <a:latin typeface="Arial Rounded MT Bold" panose="020F0704030504030204" pitchFamily="34" charset="0"/>
              </a:rPr>
              <a:t>8. Hyperthyroidism.</a:t>
            </a:r>
            <a:endParaRPr lang="en-IN" sz="2400" dirty="0">
              <a:latin typeface="Arial Rounded MT Bold" panose="020F0704030504030204" pitchFamily="34" charset="0"/>
            </a:endParaRPr>
          </a:p>
        </p:txBody>
      </p:sp>
    </p:spTree>
    <p:extLst>
      <p:ext uri="{BB962C8B-B14F-4D97-AF65-F5344CB8AC3E}">
        <p14:creationId xmlns:p14="http://schemas.microsoft.com/office/powerpoint/2010/main" val="3973012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4CEA32-580B-4AA4-829C-5465A2950002}"/>
              </a:ext>
            </a:extLst>
          </p:cNvPr>
          <p:cNvPicPr>
            <a:picLocks noChangeAspect="1"/>
          </p:cNvPicPr>
          <p:nvPr/>
        </p:nvPicPr>
        <p:blipFill>
          <a:blip r:embed="rId2"/>
          <a:stretch>
            <a:fillRect/>
          </a:stretch>
        </p:blipFill>
        <p:spPr>
          <a:xfrm>
            <a:off x="85725" y="48220"/>
            <a:ext cx="12020550" cy="6761559"/>
          </a:xfrm>
          <a:prstGeom prst="rect">
            <a:avLst/>
          </a:prstGeom>
        </p:spPr>
      </p:pic>
    </p:spTree>
    <p:extLst>
      <p:ext uri="{BB962C8B-B14F-4D97-AF65-F5344CB8AC3E}">
        <p14:creationId xmlns:p14="http://schemas.microsoft.com/office/powerpoint/2010/main" val="208481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9DE6-3705-4FA2-92DF-BD504B1035A1}"/>
              </a:ext>
            </a:extLst>
          </p:cNvPr>
          <p:cNvSpPr>
            <a:spLocks noGrp="1"/>
          </p:cNvSpPr>
          <p:nvPr>
            <p:ph type="title"/>
          </p:nvPr>
        </p:nvSpPr>
        <p:spPr/>
        <p:txBody>
          <a:bodyPr/>
          <a:lstStyle/>
          <a:p>
            <a:r>
              <a:rPr lang="en-US" dirty="0"/>
              <a:t>DIAGNOSING BRAIN DEATH</a:t>
            </a:r>
            <a:endParaRPr lang="en-IN" dirty="0"/>
          </a:p>
        </p:txBody>
      </p:sp>
      <p:sp>
        <p:nvSpPr>
          <p:cNvPr id="3" name="Content Placeholder 2">
            <a:extLst>
              <a:ext uri="{FF2B5EF4-FFF2-40B4-BE49-F238E27FC236}">
                <a16:creationId xmlns:a16="http://schemas.microsoft.com/office/drawing/2014/main" id="{862422CF-6E67-47AE-8A6B-9848C3DB7BD5}"/>
              </a:ext>
            </a:extLst>
          </p:cNvPr>
          <p:cNvSpPr>
            <a:spLocks noGrp="1"/>
          </p:cNvSpPr>
          <p:nvPr>
            <p:ph idx="1"/>
          </p:nvPr>
        </p:nvSpPr>
        <p:spPr/>
        <p:txBody>
          <a:bodyPr>
            <a:normAutofit/>
          </a:bodyPr>
          <a:lstStyle/>
          <a:p>
            <a:r>
              <a:rPr lang="en-IN" sz="2800" b="0" i="0" dirty="0">
                <a:solidFill>
                  <a:srgbClr val="3B3835"/>
                </a:solidFill>
                <a:effectLst/>
                <a:latin typeface="Arial Rounded MT Bold" panose="020F0704030504030204" pitchFamily="34" charset="0"/>
              </a:rPr>
              <a:t>Causes of brainstem death</a:t>
            </a:r>
          </a:p>
          <a:p>
            <a:endParaRPr lang="en-IN" sz="2800" b="0" i="0" dirty="0">
              <a:solidFill>
                <a:srgbClr val="3B3835"/>
              </a:solidFill>
              <a:effectLst/>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Raised intracranial pressure </a:t>
            </a:r>
          </a:p>
          <a:p>
            <a:endParaRPr lang="en-IN" sz="2800" b="0" i="0" dirty="0">
              <a:solidFill>
                <a:srgbClr val="3B3835"/>
              </a:solidFill>
              <a:effectLst/>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Cerebral oedema</a:t>
            </a:r>
          </a:p>
          <a:p>
            <a:endParaRPr lang="en-IN" sz="2800" b="0" i="0" dirty="0">
              <a:solidFill>
                <a:srgbClr val="3B3835"/>
              </a:solidFill>
              <a:effectLst/>
              <a:latin typeface="Arial Rounded MT Bold" panose="020F0704030504030204" pitchFamily="34" charset="0"/>
            </a:endParaRPr>
          </a:p>
          <a:p>
            <a:r>
              <a:rPr lang="en-IN" sz="2800" b="0" i="0" dirty="0">
                <a:solidFill>
                  <a:srgbClr val="3B3835"/>
                </a:solidFill>
                <a:effectLst/>
                <a:latin typeface="Arial Rounded MT Bold" panose="020F0704030504030204" pitchFamily="34" charset="0"/>
              </a:rPr>
              <a:t> Intracranial haemorrhage, etc.</a:t>
            </a:r>
            <a:endParaRPr lang="en-IN" sz="2800" dirty="0">
              <a:latin typeface="Arial Rounded MT Bold" panose="020F0704030504030204" pitchFamily="34" charset="0"/>
            </a:endParaRPr>
          </a:p>
        </p:txBody>
      </p:sp>
    </p:spTree>
    <p:extLst>
      <p:ext uri="{BB962C8B-B14F-4D97-AF65-F5344CB8AC3E}">
        <p14:creationId xmlns:p14="http://schemas.microsoft.com/office/powerpoint/2010/main" val="103007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B181-95AB-4886-A8F8-F020A014E095}"/>
              </a:ext>
            </a:extLst>
          </p:cNvPr>
          <p:cNvSpPr>
            <a:spLocks noGrp="1"/>
          </p:cNvSpPr>
          <p:nvPr>
            <p:ph type="title"/>
          </p:nvPr>
        </p:nvSpPr>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j-ea"/>
                <a:cs typeface="+mj-cs"/>
              </a:rPr>
              <a:t>DIAGNOSING BRAIN DEATH</a:t>
            </a:r>
            <a:endParaRPr lang="en-IN" dirty="0"/>
          </a:p>
        </p:txBody>
      </p:sp>
      <p:sp>
        <p:nvSpPr>
          <p:cNvPr id="3" name="Content Placeholder 2">
            <a:extLst>
              <a:ext uri="{FF2B5EF4-FFF2-40B4-BE49-F238E27FC236}">
                <a16:creationId xmlns:a16="http://schemas.microsoft.com/office/drawing/2014/main" id="{39E2FBAD-DFB5-4979-9CA4-BF7740C8D8CC}"/>
              </a:ext>
            </a:extLst>
          </p:cNvPr>
          <p:cNvSpPr>
            <a:spLocks noGrp="1"/>
          </p:cNvSpPr>
          <p:nvPr>
            <p:ph idx="1"/>
          </p:nvPr>
        </p:nvSpPr>
        <p:spPr/>
        <p:txBody>
          <a:bodyPr>
            <a:normAutofit lnSpcReduction="10000"/>
          </a:bodyPr>
          <a:lstStyle/>
          <a:p>
            <a:r>
              <a:rPr lang="en-IN" sz="3200" b="0" i="0" dirty="0">
                <a:solidFill>
                  <a:srgbClr val="3B3835"/>
                </a:solidFill>
                <a:effectLst/>
                <a:latin typeface="Arial Rounded MT Bold" panose="020F0704030504030204" pitchFamily="34" charset="0"/>
              </a:rPr>
              <a:t>Various criteria for determining brain death </a:t>
            </a:r>
          </a:p>
          <a:p>
            <a:endParaRPr lang="en-IN" sz="3200" b="0" i="0" dirty="0">
              <a:solidFill>
                <a:srgbClr val="3B3835"/>
              </a:solidFill>
              <a:effectLst/>
              <a:latin typeface="Arial Rounded MT Bold" panose="020F0704030504030204" pitchFamily="34" charset="0"/>
            </a:endParaRPr>
          </a:p>
          <a:p>
            <a:r>
              <a:rPr lang="en-IN" sz="3200" b="0" i="0" dirty="0">
                <a:solidFill>
                  <a:srgbClr val="3B3835"/>
                </a:solidFill>
                <a:effectLst/>
                <a:latin typeface="Arial Rounded MT Bold" panose="020F0704030504030204" pitchFamily="34" charset="0"/>
              </a:rPr>
              <a:t>PHILADELPHIA PROTOCOL (1969)</a:t>
            </a:r>
          </a:p>
          <a:p>
            <a:endParaRPr lang="en-IN" sz="3200" b="0" i="0" dirty="0">
              <a:solidFill>
                <a:srgbClr val="3B3835"/>
              </a:solidFill>
              <a:effectLst/>
              <a:latin typeface="Arial Rounded MT Bold" panose="020F0704030504030204" pitchFamily="34" charset="0"/>
            </a:endParaRPr>
          </a:p>
          <a:p>
            <a:r>
              <a:rPr lang="en-IN" sz="3200" b="0" i="0" dirty="0">
                <a:solidFill>
                  <a:srgbClr val="3B3835"/>
                </a:solidFill>
                <a:effectLst/>
                <a:latin typeface="Arial Rounded MT Bold" panose="020F0704030504030204" pitchFamily="34" charset="0"/>
              </a:rPr>
              <a:t>MINNESOTA CRITERIA (1971) </a:t>
            </a:r>
          </a:p>
          <a:p>
            <a:endParaRPr lang="en-IN" sz="3200" b="0" i="0" dirty="0">
              <a:solidFill>
                <a:srgbClr val="3B3835"/>
              </a:solidFill>
              <a:effectLst/>
              <a:latin typeface="Arial Rounded MT Bold" panose="020F0704030504030204" pitchFamily="34" charset="0"/>
            </a:endParaRPr>
          </a:p>
          <a:p>
            <a:r>
              <a:rPr lang="en-IN" sz="3200" b="0" i="0" dirty="0">
                <a:solidFill>
                  <a:srgbClr val="3B3835"/>
                </a:solidFill>
                <a:effectLst/>
                <a:latin typeface="Arial Rounded MT Bold" panose="020F0704030504030204" pitchFamily="34" charset="0"/>
              </a:rPr>
              <a:t>HARVARD CRITERIA</a:t>
            </a:r>
            <a:endParaRPr lang="en-IN" sz="3200" dirty="0">
              <a:latin typeface="Arial Rounded MT Bold" panose="020F0704030504030204" pitchFamily="34" charset="0"/>
            </a:endParaRPr>
          </a:p>
        </p:txBody>
      </p:sp>
    </p:spTree>
    <p:extLst>
      <p:ext uri="{BB962C8B-B14F-4D97-AF65-F5344CB8AC3E}">
        <p14:creationId xmlns:p14="http://schemas.microsoft.com/office/powerpoint/2010/main" val="66983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1136-E2F6-40F1-A856-F0DF9F33EDA4}"/>
              </a:ext>
            </a:extLst>
          </p:cNvPr>
          <p:cNvSpPr>
            <a:spLocks noGrp="1"/>
          </p:cNvSpPr>
          <p:nvPr>
            <p:ph type="title"/>
          </p:nvPr>
        </p:nvSpPr>
        <p:spPr/>
        <p:txBody>
          <a:bodyPr>
            <a:normAutofit fontScale="90000"/>
          </a:bodyPr>
          <a:lstStyle/>
          <a:p>
            <a:pPr marL="182880" marR="0" lvl="0" indent="-182880" defTabSz="914400" rtl="0" eaLnBrk="1" fontAlgn="auto" latinLnBrk="0" hangingPunct="1">
              <a:lnSpc>
                <a:spcPct val="90000"/>
              </a:lnSpc>
              <a:spcBef>
                <a:spcPts val="1200"/>
              </a:spcBef>
              <a:spcAft>
                <a:spcPts val="0"/>
              </a:spcAft>
              <a:tabLst/>
              <a:defRPr/>
            </a:pPr>
            <a:br>
              <a:rPr kumimoji="0" lang="en-IN" sz="3200" b="0" i="0" u="none" strike="noStrike" kern="1200" cap="none" spc="0" normalizeH="0" baseline="0" noProof="0" dirty="0">
                <a:ln>
                  <a:noFill/>
                </a:ln>
                <a:solidFill>
                  <a:srgbClr val="3B3835"/>
                </a:solidFill>
                <a:effectLst/>
                <a:uLnTx/>
                <a:uFillTx/>
                <a:latin typeface="Arial Rounded MT Bold" panose="020F0704030504030204" pitchFamily="34" charset="0"/>
                <a:ea typeface="+mn-ea"/>
                <a:cs typeface="+mn-cs"/>
              </a:rPr>
            </a:br>
            <a:r>
              <a:rPr kumimoji="0" lang="en-IN" sz="5300" b="0" i="0" u="none" strike="noStrike" kern="1200" cap="none" spc="0" normalizeH="0" baseline="0" noProof="0" dirty="0">
                <a:ln>
                  <a:noFill/>
                </a:ln>
                <a:solidFill>
                  <a:srgbClr val="3B3835"/>
                </a:solidFill>
                <a:effectLst/>
                <a:uLnTx/>
                <a:uFillTx/>
                <a:ea typeface="+mn-ea"/>
                <a:cs typeface="+mn-cs"/>
              </a:rPr>
              <a:t>HARVARD CRITERIA</a:t>
            </a:r>
            <a:br>
              <a:rPr kumimoji="0" lang="en-IN"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br>
            <a:endParaRPr lang="en-IN" dirty="0"/>
          </a:p>
        </p:txBody>
      </p:sp>
      <p:sp>
        <p:nvSpPr>
          <p:cNvPr id="3" name="Content Placeholder 2">
            <a:extLst>
              <a:ext uri="{FF2B5EF4-FFF2-40B4-BE49-F238E27FC236}">
                <a16:creationId xmlns:a16="http://schemas.microsoft.com/office/drawing/2014/main" id="{86C95652-7816-4951-816A-D57C826429E1}"/>
              </a:ext>
            </a:extLst>
          </p:cNvPr>
          <p:cNvSpPr>
            <a:spLocks noGrp="1"/>
          </p:cNvSpPr>
          <p:nvPr>
            <p:ph idx="1"/>
          </p:nvPr>
        </p:nvSpPr>
        <p:spPr>
          <a:xfrm>
            <a:off x="1069848" y="1914525"/>
            <a:ext cx="10058400" cy="4257675"/>
          </a:xfrm>
        </p:spPr>
        <p:txBody>
          <a:bodyPr>
            <a:normAutofit fontScale="92500" lnSpcReduction="20000"/>
          </a:bodyPr>
          <a:lstStyle/>
          <a:p>
            <a:r>
              <a:rPr lang="en-US" sz="3200" b="0" i="0" dirty="0">
                <a:solidFill>
                  <a:srgbClr val="3B3835"/>
                </a:solidFill>
                <a:effectLst/>
                <a:latin typeface="Arial Rounded MT Bold" panose="020F0704030504030204" pitchFamily="34" charset="0"/>
              </a:rPr>
              <a:t>1. </a:t>
            </a:r>
            <a:r>
              <a:rPr lang="en-US" sz="3200" b="0" i="0" dirty="0">
                <a:solidFill>
                  <a:schemeClr val="accent1"/>
                </a:solidFill>
                <a:effectLst/>
                <a:latin typeface="Arial Rounded MT Bold" panose="020F0704030504030204" pitchFamily="34" charset="0"/>
              </a:rPr>
              <a:t>Unreceptivity and unresponsively</a:t>
            </a:r>
          </a:p>
          <a:p>
            <a:pPr marL="0" indent="0">
              <a:buNone/>
            </a:pPr>
            <a:r>
              <a:rPr lang="en-US" sz="3200" b="0" i="0" dirty="0">
                <a:solidFill>
                  <a:srgbClr val="3B3835"/>
                </a:solidFill>
                <a:effectLst/>
                <a:latin typeface="Arial Rounded MT Bold" panose="020F0704030504030204" pitchFamily="34" charset="0"/>
              </a:rPr>
              <a:t> </a:t>
            </a:r>
          </a:p>
          <a:p>
            <a:r>
              <a:rPr lang="en-US" sz="3200" b="0" i="0" dirty="0">
                <a:solidFill>
                  <a:srgbClr val="3B3835"/>
                </a:solidFill>
                <a:effectLst/>
                <a:latin typeface="Arial Rounded MT Bold" panose="020F0704030504030204" pitchFamily="34" charset="0"/>
              </a:rPr>
              <a:t>2. </a:t>
            </a:r>
            <a:r>
              <a:rPr lang="en-US" sz="3200" b="0" i="0" dirty="0">
                <a:solidFill>
                  <a:srgbClr val="00B050"/>
                </a:solidFill>
                <a:effectLst/>
                <a:latin typeface="Arial Rounded MT Bold" panose="020F0704030504030204" pitchFamily="34" charset="0"/>
              </a:rPr>
              <a:t>No movements </a:t>
            </a:r>
          </a:p>
          <a:p>
            <a:endParaRPr lang="en-US" sz="3200" b="0" i="0" dirty="0">
              <a:solidFill>
                <a:srgbClr val="3B3835"/>
              </a:solidFill>
              <a:effectLst/>
              <a:latin typeface="Arial Rounded MT Bold" panose="020F0704030504030204" pitchFamily="34" charset="0"/>
            </a:endParaRPr>
          </a:p>
          <a:p>
            <a:r>
              <a:rPr lang="en-US" sz="3200" b="0" i="0" dirty="0">
                <a:solidFill>
                  <a:srgbClr val="7030A0"/>
                </a:solidFill>
                <a:effectLst/>
                <a:latin typeface="Arial Rounded MT Bold" panose="020F0704030504030204" pitchFamily="34" charset="0"/>
              </a:rPr>
              <a:t>3. </a:t>
            </a:r>
            <a:r>
              <a:rPr lang="en-US" sz="3200" b="0" i="0" dirty="0" err="1">
                <a:solidFill>
                  <a:srgbClr val="7030A0"/>
                </a:solidFill>
                <a:effectLst/>
                <a:latin typeface="Arial Rounded MT Bold" panose="020F0704030504030204" pitchFamily="34" charset="0"/>
              </a:rPr>
              <a:t>Apnoea</a:t>
            </a:r>
            <a:r>
              <a:rPr lang="en-US" sz="3200" b="0" i="0" dirty="0">
                <a:solidFill>
                  <a:srgbClr val="7030A0"/>
                </a:solidFill>
                <a:effectLst/>
                <a:latin typeface="Arial Rounded MT Bold" panose="020F0704030504030204" pitchFamily="34" charset="0"/>
              </a:rPr>
              <a:t> </a:t>
            </a:r>
          </a:p>
          <a:p>
            <a:endParaRPr lang="en-US" sz="3200" b="0" i="0" dirty="0">
              <a:solidFill>
                <a:srgbClr val="3B3835"/>
              </a:solidFill>
              <a:effectLst/>
              <a:latin typeface="Arial Rounded MT Bold" panose="020F0704030504030204" pitchFamily="34" charset="0"/>
            </a:endParaRPr>
          </a:p>
          <a:p>
            <a:r>
              <a:rPr lang="en-US" sz="3200" b="0" i="0" dirty="0">
                <a:solidFill>
                  <a:srgbClr val="3B3835"/>
                </a:solidFill>
                <a:effectLst/>
                <a:latin typeface="Arial Rounded MT Bold" panose="020F0704030504030204" pitchFamily="34" charset="0"/>
              </a:rPr>
              <a:t>4. </a:t>
            </a:r>
            <a:r>
              <a:rPr lang="en-US" sz="3200" b="0" i="0" dirty="0">
                <a:solidFill>
                  <a:srgbClr val="471EDC"/>
                </a:solidFill>
                <a:effectLst/>
                <a:latin typeface="Arial Rounded MT Bold" panose="020F0704030504030204" pitchFamily="34" charset="0"/>
              </a:rPr>
              <a:t>Absence of elicitable reflexes </a:t>
            </a:r>
          </a:p>
          <a:p>
            <a:endParaRPr lang="en-US" sz="3200" b="0" i="0" dirty="0">
              <a:solidFill>
                <a:srgbClr val="3B3835"/>
              </a:solidFill>
              <a:effectLst/>
              <a:latin typeface="Arial Rounded MT Bold" panose="020F0704030504030204" pitchFamily="34" charset="0"/>
            </a:endParaRPr>
          </a:p>
          <a:p>
            <a:r>
              <a:rPr lang="en-US" sz="3200" b="0" i="0" dirty="0">
                <a:solidFill>
                  <a:srgbClr val="3B3835"/>
                </a:solidFill>
                <a:effectLst/>
                <a:latin typeface="Arial Rounded MT Bold" panose="020F0704030504030204" pitchFamily="34" charset="0"/>
              </a:rPr>
              <a:t>5. Isoelectric EEG</a:t>
            </a:r>
            <a:endParaRPr lang="en-IN" sz="3200" dirty="0">
              <a:latin typeface="Arial Rounded MT Bold" panose="020F0704030504030204" pitchFamily="34" charset="0"/>
            </a:endParaRPr>
          </a:p>
        </p:txBody>
      </p:sp>
    </p:spTree>
    <p:extLst>
      <p:ext uri="{BB962C8B-B14F-4D97-AF65-F5344CB8AC3E}">
        <p14:creationId xmlns:p14="http://schemas.microsoft.com/office/powerpoint/2010/main" val="120027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920D-5662-4AF1-97BB-FF6D52912400}"/>
              </a:ext>
            </a:extLst>
          </p:cNvPr>
          <p:cNvSpPr>
            <a:spLocks noGrp="1"/>
          </p:cNvSpPr>
          <p:nvPr>
            <p:ph type="title"/>
          </p:nvPr>
        </p:nvSpPr>
        <p:spPr/>
        <p:txBody>
          <a:bodyPr/>
          <a:lstStyle/>
          <a:p>
            <a:r>
              <a:rPr kumimoji="0" lang="en-IN" sz="4800" b="0" i="0" u="none" strike="noStrike" kern="1200" cap="none" spc="0" normalizeH="0" baseline="0" noProof="0" dirty="0">
                <a:ln>
                  <a:noFill/>
                </a:ln>
                <a:solidFill>
                  <a:srgbClr val="3B3835"/>
                </a:solidFill>
                <a:effectLst/>
                <a:uLnTx/>
                <a:uFillTx/>
                <a:latin typeface="Rockwell Condensed" panose="02060603050405020104"/>
                <a:ea typeface="+mj-ea"/>
                <a:cs typeface="+mj-cs"/>
              </a:rPr>
              <a:t>HARVARD CRITERIA</a:t>
            </a:r>
            <a:endParaRPr lang="en-IN" dirty="0"/>
          </a:p>
        </p:txBody>
      </p:sp>
      <p:sp>
        <p:nvSpPr>
          <p:cNvPr id="3" name="Content Placeholder 2">
            <a:extLst>
              <a:ext uri="{FF2B5EF4-FFF2-40B4-BE49-F238E27FC236}">
                <a16:creationId xmlns:a16="http://schemas.microsoft.com/office/drawing/2014/main" id="{95D49A72-F8C3-42D2-8D45-8F91C3CFBF93}"/>
              </a:ext>
            </a:extLst>
          </p:cNvPr>
          <p:cNvSpPr>
            <a:spLocks noGrp="1"/>
          </p:cNvSpPr>
          <p:nvPr>
            <p:ph idx="1"/>
          </p:nvPr>
        </p:nvSpPr>
        <p:spPr>
          <a:xfrm>
            <a:off x="936498" y="1740408"/>
            <a:ext cx="10436352" cy="4565142"/>
          </a:xfrm>
        </p:spPr>
        <p:txBody>
          <a:bodyPr>
            <a:normAutofit/>
          </a:bodyPr>
          <a:lstStyle/>
          <a:p>
            <a:r>
              <a:rPr lang="en-US" sz="2800" b="0" i="0" dirty="0">
                <a:solidFill>
                  <a:srgbClr val="FF0000"/>
                </a:solidFill>
                <a:effectLst/>
                <a:latin typeface="Arial Rounded MT Bold" panose="020F0704030504030204" pitchFamily="34" charset="0"/>
              </a:rPr>
              <a:t>Unreceptivity and </a:t>
            </a:r>
            <a:r>
              <a:rPr lang="en-US" sz="2800" b="0" i="0" dirty="0" err="1">
                <a:solidFill>
                  <a:srgbClr val="FF0000"/>
                </a:solidFill>
                <a:effectLst/>
                <a:latin typeface="Arial Rounded MT Bold" panose="020F0704030504030204" pitchFamily="34" charset="0"/>
              </a:rPr>
              <a:t>unresponsivity</a:t>
            </a:r>
            <a:r>
              <a:rPr lang="en-US" sz="2800" b="0" i="0" dirty="0">
                <a:solidFill>
                  <a:srgbClr val="FF0000"/>
                </a:solidFill>
                <a:effectLst/>
                <a:latin typeface="Arial Rounded MT Bold" panose="020F0704030504030204" pitchFamily="34" charset="0"/>
              </a:rPr>
              <a:t> </a:t>
            </a:r>
          </a:p>
          <a:p>
            <a:r>
              <a:rPr lang="en-US" sz="2800" b="0" i="0" dirty="0">
                <a:solidFill>
                  <a:srgbClr val="3B3835"/>
                </a:solidFill>
                <a:effectLst/>
                <a:latin typeface="Arial Rounded MT Bold" panose="020F0704030504030204" pitchFamily="34" charset="0"/>
              </a:rPr>
              <a:t> Total unawareness to externally applied stimuli and inner need </a:t>
            </a:r>
          </a:p>
          <a:p>
            <a:r>
              <a:rPr lang="en-US" sz="2800" b="0" i="0" dirty="0">
                <a:solidFill>
                  <a:srgbClr val="3B3835"/>
                </a:solidFill>
                <a:effectLst/>
                <a:latin typeface="Arial Rounded MT Bold" panose="020F0704030504030204" pitchFamily="34" charset="0"/>
              </a:rPr>
              <a:t> Complete unresponsiveness to even the most intense painful stimuli</a:t>
            </a:r>
          </a:p>
          <a:p>
            <a:r>
              <a:rPr lang="en-US" sz="2800" b="0" i="0" dirty="0">
                <a:solidFill>
                  <a:srgbClr val="00B050"/>
                </a:solidFill>
                <a:effectLst/>
                <a:latin typeface="Arial Rounded MT Bold" panose="020F0704030504030204" pitchFamily="34" charset="0"/>
              </a:rPr>
              <a:t>No movements </a:t>
            </a:r>
          </a:p>
          <a:p>
            <a:r>
              <a:rPr lang="en-US" sz="2800" b="0" i="0" dirty="0">
                <a:solidFill>
                  <a:srgbClr val="3B3835"/>
                </a:solidFill>
                <a:effectLst/>
                <a:latin typeface="Arial Rounded MT Bold" panose="020F0704030504030204" pitchFamily="34" charset="0"/>
              </a:rPr>
              <a:t>No spontaneous muscular movements in response to stimuli such as pain, touch, sound or light </a:t>
            </a:r>
          </a:p>
          <a:p>
            <a:r>
              <a:rPr lang="en-US" sz="2800" b="0" i="0" dirty="0">
                <a:solidFill>
                  <a:srgbClr val="3B3835"/>
                </a:solidFill>
                <a:effectLst/>
                <a:latin typeface="Arial Rounded MT Bold" panose="020F0704030504030204" pitchFamily="34" charset="0"/>
              </a:rPr>
              <a:t> For a period of at least one hour</a:t>
            </a:r>
          </a:p>
          <a:p>
            <a:endParaRPr lang="en-IN" dirty="0"/>
          </a:p>
        </p:txBody>
      </p:sp>
    </p:spTree>
    <p:extLst>
      <p:ext uri="{BB962C8B-B14F-4D97-AF65-F5344CB8AC3E}">
        <p14:creationId xmlns:p14="http://schemas.microsoft.com/office/powerpoint/2010/main" val="4110351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748</TotalTime>
  <Words>3599</Words>
  <Application>Microsoft Office PowerPoint</Application>
  <PresentationFormat>Widescreen</PresentationFormat>
  <Paragraphs>428</Paragraphs>
  <Slides>58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 Rounded MT Bold</vt:lpstr>
      <vt:lpstr>Calibri</vt:lpstr>
      <vt:lpstr>Helvetica Neue</vt:lpstr>
      <vt:lpstr>Rockwell</vt:lpstr>
      <vt:lpstr>Rockwell Condensed</vt:lpstr>
      <vt:lpstr>Wingdings</vt:lpstr>
      <vt:lpstr>Wood Type</vt:lpstr>
      <vt:lpstr>THANATOLOGY</vt:lpstr>
      <vt:lpstr>THANATOLOGY</vt:lpstr>
      <vt:lpstr>THANATOLOGY</vt:lpstr>
      <vt:lpstr>SOMATIC DEATH</vt:lpstr>
      <vt:lpstr>MOLECULAR OR CELLULAR DEATH</vt:lpstr>
      <vt:lpstr>DIAGNOSING BRAIN DEATH</vt:lpstr>
      <vt:lpstr>DIAGNOSING BRAIN DEATH</vt:lpstr>
      <vt:lpstr> HARVARD CRITERIA </vt:lpstr>
      <vt:lpstr>HARVARD CRITERIA</vt:lpstr>
      <vt:lpstr>DIAGNOSING BRAIN DEATH</vt:lpstr>
      <vt:lpstr>DIAGNOSING BRAIN DEATH</vt:lpstr>
      <vt:lpstr>DIAGNOSIS OF BRAIN STEM DEATH </vt:lpstr>
      <vt:lpstr>DIAGNOSIS OF BRAIN DEATH </vt:lpstr>
      <vt:lpstr>DIAGNOSIS OF BRAIN DEATH </vt:lpstr>
      <vt:lpstr>DIAGNOSIS OF BRAIN DEATH </vt:lpstr>
      <vt:lpstr>DIAGNOSIS OF BRAIN DEATH </vt:lpstr>
      <vt:lpstr>Organ transplantation</vt:lpstr>
      <vt:lpstr>Organ transplantation</vt:lpstr>
      <vt:lpstr>CAUSE OF DEATH AND MECHANISM OF DEATH</vt:lpstr>
      <vt:lpstr>CAUSE OF DEATH AND MECHANISM OF DEATH</vt:lpstr>
      <vt:lpstr>Manner of death </vt:lpstr>
      <vt:lpstr>ANOXIA</vt:lpstr>
      <vt:lpstr>Gordon’s Classification of Anoxia </vt:lpstr>
      <vt:lpstr>ANOXIA</vt:lpstr>
      <vt:lpstr>Mode of death </vt:lpstr>
      <vt:lpstr>Coma</vt:lpstr>
      <vt:lpstr>ASPHYXIA </vt:lpstr>
      <vt:lpstr>ASPHYXIA</vt:lpstr>
      <vt:lpstr>PATHOLOGY OF ASPHYXIA</vt:lpstr>
      <vt:lpstr>Symptoms </vt:lpstr>
      <vt:lpstr>ASPHYXIA</vt:lpstr>
      <vt:lpstr>GENERAL POST MORTEM FEATURES OF ASPHYXIA </vt:lpstr>
      <vt:lpstr>GENERAL POST MORTEM FEATURES OF ASPHYXIA </vt:lpstr>
      <vt:lpstr>GENERAL POST MORTEM FEATURES OF ASPHYXIA </vt:lpstr>
      <vt:lpstr>GENERAL POST MORTEM FEATURES OF ASPHYXIA </vt:lpstr>
      <vt:lpstr>GENERAL POST MORTEM FEATURES OF ASPHYXIA </vt:lpstr>
      <vt:lpstr>Petechial hemorrhages</vt:lpstr>
      <vt:lpstr>GENERAL POST MORTEM FEATURES OF ASPHYXIA (INTERNAL)</vt:lpstr>
      <vt:lpstr>GENERAL POST MORTEM FEATURES OF ASPHYXIA (INTERNAL)</vt:lpstr>
      <vt:lpstr>Petechial hemorrhages</vt:lpstr>
      <vt:lpstr>GENERAL POST MORTEM FEATURES OF ASPHYXIA </vt:lpstr>
      <vt:lpstr>GENERAL POST MORTEM FEATURES OF ASPHYXIA </vt:lpstr>
      <vt:lpstr>GENERAL POST MORTEM FEATURES OF ASPHYXIA </vt:lpstr>
      <vt:lpstr>GENERAL POST MORTEM FEATURES OF ASPHYXIA </vt:lpstr>
      <vt:lpstr>SUMMARY</vt:lpstr>
      <vt:lpstr>SUMMARY</vt:lpstr>
      <vt:lpstr>SYNCOPE</vt:lpstr>
      <vt:lpstr>SYNCOPE -causes</vt:lpstr>
      <vt:lpstr>SUDDEN DEATH </vt:lpstr>
      <vt:lpstr>SUDDEN DEATH </vt:lpstr>
      <vt:lpstr>CVS causes </vt:lpstr>
      <vt:lpstr>PowerPoint Presentation</vt:lpstr>
      <vt:lpstr>Respiratory system causes</vt:lpstr>
      <vt:lpstr>CNS causes </vt:lpstr>
      <vt:lpstr>GIT causes </vt:lpstr>
      <vt:lpstr>Genito-urinary system causes </vt:lpstr>
      <vt:lpstr>Miscellaneous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THANATOLOGY</dc:title>
  <dc:creator>salini C</dc:creator>
  <cp:lastModifiedBy>salini C</cp:lastModifiedBy>
  <cp:revision>45</cp:revision>
  <dcterms:created xsi:type="dcterms:W3CDTF">2021-01-24T13:26:36Z</dcterms:created>
  <dcterms:modified xsi:type="dcterms:W3CDTF">2021-11-19T18:37:41Z</dcterms:modified>
</cp:coreProperties>
</file>