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80" r:id="rId2"/>
    <p:sldId id="259" r:id="rId3"/>
    <p:sldId id="281" r:id="rId4"/>
    <p:sldId id="282" r:id="rId5"/>
    <p:sldId id="260" r:id="rId6"/>
    <p:sldId id="283" r:id="rId7"/>
    <p:sldId id="315" r:id="rId8"/>
    <p:sldId id="284" r:id="rId9"/>
    <p:sldId id="316" r:id="rId10"/>
    <p:sldId id="261" r:id="rId11"/>
    <p:sldId id="285" r:id="rId12"/>
    <p:sldId id="318" r:id="rId13"/>
    <p:sldId id="262" r:id="rId14"/>
    <p:sldId id="287" r:id="rId15"/>
    <p:sldId id="288" r:id="rId16"/>
    <p:sldId id="289" r:id="rId17"/>
    <p:sldId id="263" r:id="rId18"/>
    <p:sldId id="290" r:id="rId19"/>
    <p:sldId id="291" r:id="rId20"/>
    <p:sldId id="264" r:id="rId21"/>
    <p:sldId id="292" r:id="rId22"/>
    <p:sldId id="293" r:id="rId23"/>
    <p:sldId id="294" r:id="rId24"/>
    <p:sldId id="265" r:id="rId25"/>
    <p:sldId id="319" r:id="rId26"/>
    <p:sldId id="320" r:id="rId27"/>
    <p:sldId id="266" r:id="rId28"/>
    <p:sldId id="267" r:id="rId29"/>
    <p:sldId id="268" r:id="rId30"/>
    <p:sldId id="295" r:id="rId31"/>
    <p:sldId id="296" r:id="rId32"/>
    <p:sldId id="297" r:id="rId33"/>
    <p:sldId id="298" r:id="rId34"/>
    <p:sldId id="269" r:id="rId35"/>
    <p:sldId id="299" r:id="rId36"/>
    <p:sldId id="270" r:id="rId37"/>
    <p:sldId id="300" r:id="rId38"/>
    <p:sldId id="271" r:id="rId39"/>
    <p:sldId id="301" r:id="rId40"/>
    <p:sldId id="302" r:id="rId41"/>
    <p:sldId id="272" r:id="rId42"/>
    <p:sldId id="304" r:id="rId43"/>
    <p:sldId id="273" r:id="rId44"/>
    <p:sldId id="274" r:id="rId45"/>
    <p:sldId id="305" r:id="rId46"/>
    <p:sldId id="306" r:id="rId47"/>
    <p:sldId id="307" r:id="rId48"/>
    <p:sldId id="275" r:id="rId49"/>
    <p:sldId id="308" r:id="rId50"/>
    <p:sldId id="309" r:id="rId51"/>
    <p:sldId id="310" r:id="rId52"/>
    <p:sldId id="276" r:id="rId53"/>
    <p:sldId id="311" r:id="rId54"/>
    <p:sldId id="312" r:id="rId55"/>
    <p:sldId id="277" r:id="rId56"/>
    <p:sldId id="278" r:id="rId57"/>
    <p:sldId id="314" r:id="rId58"/>
    <p:sldId id="279"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B1FFEEB-145A-4227-9839-DC0F6CA3851E}" type="datetimeFigureOut">
              <a:rPr lang="en-US" smtClean="0"/>
              <a:pPr/>
              <a:t>1/6/2021</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C5BA78D8-BDFB-4DFE-AE93-396A7FB746DF}"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1FFEEB-145A-4227-9839-DC0F6CA3851E}" type="datetimeFigureOut">
              <a:rPr lang="en-US" smtClean="0"/>
              <a:pPr/>
              <a:t>1/6/2021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5BA78D8-BDFB-4DFE-AE93-396A7FB746D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1FFEEB-145A-4227-9839-DC0F6CA3851E}" type="datetimeFigureOut">
              <a:rPr lang="en-US" smtClean="0"/>
              <a:pPr/>
              <a:t>1/6/2021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5BA78D8-BDFB-4DFE-AE93-396A7FB746D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1FFEEB-145A-4227-9839-DC0F6CA3851E}" type="datetimeFigureOut">
              <a:rPr lang="en-US" smtClean="0"/>
              <a:pPr/>
              <a:t>1/6/2021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5BA78D8-BDFB-4DFE-AE93-396A7FB746DF}"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B1FFEEB-145A-4227-9839-DC0F6CA3851E}" type="datetimeFigureOut">
              <a:rPr lang="en-US" smtClean="0"/>
              <a:pPr/>
              <a:t>1/6/2021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5BA78D8-BDFB-4DFE-AE93-396A7FB746DF}"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1FFEEB-145A-4227-9839-DC0F6CA3851E}" type="datetimeFigureOut">
              <a:rPr lang="en-US" smtClean="0"/>
              <a:pPr/>
              <a:t>1/6/2021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5BA78D8-BDFB-4DFE-AE93-396A7FB746DF}"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B1FFEEB-145A-4227-9839-DC0F6CA3851E}" type="datetimeFigureOut">
              <a:rPr lang="en-US" smtClean="0"/>
              <a:pPr/>
              <a:t>1/6/2021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5BA78D8-BDFB-4DFE-AE93-396A7FB746DF}"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B1FFEEB-145A-4227-9839-DC0F6CA3851E}" type="datetimeFigureOut">
              <a:rPr lang="en-US" smtClean="0"/>
              <a:pPr/>
              <a:t>1/6/2021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5BA78D8-BDFB-4DFE-AE93-396A7FB746DF}"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1FFEEB-145A-4227-9839-DC0F6CA3851E}" type="datetimeFigureOut">
              <a:rPr lang="en-US" smtClean="0"/>
              <a:pPr/>
              <a:t>1/6/2021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5BA78D8-BDFB-4DFE-AE93-396A7FB746D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1FFEEB-145A-4227-9839-DC0F6CA3851E}" type="datetimeFigureOut">
              <a:rPr lang="en-US" smtClean="0"/>
              <a:pPr/>
              <a:t>1/6/2021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5BA78D8-BDFB-4DFE-AE93-396A7FB746DF}"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B1FFEEB-145A-4227-9839-DC0F6CA3851E}" type="datetimeFigureOut">
              <a:rPr lang="en-US" smtClean="0"/>
              <a:pPr/>
              <a:t>1/6/2021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C5BA78D8-BDFB-4DFE-AE93-396A7FB746DF}"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B1FFEEB-145A-4227-9839-DC0F6CA3851E}" type="datetimeFigureOut">
              <a:rPr lang="en-US" smtClean="0"/>
              <a:pPr/>
              <a:t>1/6/2021</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5BA78D8-BDFB-4DFE-AE93-396A7FB746DF}"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HOMOEOPATHIC THERAPEUTICS FOR PREGANCY AND CHILDBIRTH</a:t>
            </a:r>
            <a:endParaRPr lang="en-IN" dirty="0"/>
          </a:p>
        </p:txBody>
      </p:sp>
      <p:pic>
        <p:nvPicPr>
          <p:cNvPr id="4" name="Content Placeholder 3" descr="Homeopathy-for-Pregnancy-Childbirth.jpg"/>
          <p:cNvPicPr>
            <a:picLocks noGrp="1" noChangeAspect="1"/>
          </p:cNvPicPr>
          <p:nvPr>
            <p:ph idx="1"/>
          </p:nvPr>
        </p:nvPicPr>
        <p:blipFill>
          <a:blip r:embed="rId2"/>
          <a:stretch>
            <a:fillRect/>
          </a:stretch>
        </p:blipFill>
        <p:spPr>
          <a:xfrm>
            <a:off x="1547812" y="2115345"/>
            <a:ext cx="6048375" cy="2969840"/>
          </a:xfrm>
        </p:spPr>
      </p:pic>
      <p:sp>
        <p:nvSpPr>
          <p:cNvPr id="5" name="Rectangle 2"/>
          <p:cNvSpPr txBox="1">
            <a:spLocks noChangeArrowheads="1"/>
          </p:cNvSpPr>
          <p:nvPr/>
        </p:nvSpPr>
        <p:spPr bwMode="auto">
          <a:xfrm>
            <a:off x="5652120" y="5517232"/>
            <a:ext cx="3352800" cy="990599"/>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a:lstStyle>
          <a:p>
            <a:pPr algn="l" eaLnBrk="1" hangingPunct="1">
              <a:defRPr/>
            </a:pPr>
            <a:endParaRPr lang="en-US" sz="1200" b="1" kern="0" dirty="0" smtClean="0"/>
          </a:p>
          <a:p>
            <a:pPr algn="l" eaLnBrk="1" hangingPunct="1">
              <a:defRPr/>
            </a:pPr>
            <a:endParaRPr lang="en-US" sz="1200" b="1" kern="0" dirty="0"/>
          </a:p>
          <a:p>
            <a:pPr algn="l" eaLnBrk="1" hangingPunct="1">
              <a:defRPr/>
            </a:pPr>
            <a:endParaRPr lang="en-US" sz="1200" b="1" kern="0" dirty="0" smtClean="0"/>
          </a:p>
          <a:p>
            <a:pPr eaLnBrk="1" hangingPunct="1">
              <a:defRPr/>
            </a:pPr>
            <a:r>
              <a:rPr lang="en-US" sz="1400" b="1" kern="0" dirty="0" err="1" smtClean="0">
                <a:solidFill>
                  <a:srgbClr val="FFFF00"/>
                </a:solidFill>
              </a:rPr>
              <a:t>Dr.Sheeba</a:t>
            </a:r>
            <a:r>
              <a:rPr lang="en-US" sz="1400" b="1" kern="0" dirty="0" smtClean="0">
                <a:solidFill>
                  <a:srgbClr val="FFFF00"/>
                </a:solidFill>
              </a:rPr>
              <a:t> .S  MD (</a:t>
            </a:r>
            <a:r>
              <a:rPr lang="en-US" sz="1400" b="1" kern="0" dirty="0" err="1" smtClean="0">
                <a:solidFill>
                  <a:srgbClr val="FFFF00"/>
                </a:solidFill>
              </a:rPr>
              <a:t>Hom</a:t>
            </a:r>
            <a:r>
              <a:rPr lang="en-US" sz="1400" b="1" kern="0" dirty="0" smtClean="0">
                <a:solidFill>
                  <a:srgbClr val="FFFF00"/>
                </a:solidFill>
              </a:rPr>
              <a:t>)</a:t>
            </a:r>
          </a:p>
          <a:p>
            <a:pPr eaLnBrk="1" hangingPunct="1">
              <a:defRPr/>
            </a:pPr>
            <a:r>
              <a:rPr lang="en-US" sz="1400" b="1" kern="0" dirty="0" smtClean="0">
                <a:solidFill>
                  <a:srgbClr val="FFFF00"/>
                </a:solidFill>
              </a:rPr>
              <a:t>Assistant Professor </a:t>
            </a:r>
          </a:p>
          <a:p>
            <a:pPr eaLnBrk="1" hangingPunct="1">
              <a:defRPr/>
            </a:pPr>
            <a:r>
              <a:rPr lang="en-US" sz="1400" b="1" kern="0" dirty="0" smtClean="0">
                <a:solidFill>
                  <a:srgbClr val="FFFF00"/>
                </a:solidFill>
              </a:rPr>
              <a:t>Dept. of OBG</a:t>
            </a:r>
          </a:p>
          <a:p>
            <a:pPr eaLnBrk="1" hangingPunct="1">
              <a:defRPr/>
            </a:pPr>
            <a:r>
              <a:rPr lang="en-US" sz="1400" b="1" kern="0" dirty="0" smtClean="0">
                <a:solidFill>
                  <a:srgbClr val="FFFF00"/>
                </a:solidFill>
              </a:rPr>
              <a:t>SKHMC</a:t>
            </a:r>
            <a:endParaRPr lang="en-US" sz="1400" b="1" kern="0" dirty="0" smtClean="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58204" cy="2214554"/>
          </a:xfrm>
        </p:spPr>
        <p:txBody>
          <a:bodyPr>
            <a:normAutofit fontScale="90000"/>
          </a:bodyPr>
          <a:lstStyle/>
          <a:p>
            <a:pPr algn="ct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t>
            </a:r>
            <a:r>
              <a:rPr lang="en-IN" sz="4400" b="1" dirty="0" smtClean="0"/>
              <a:t>WHAT COMPLAINTS CAN BE HELPED BY HOMEOPATHY?</a:t>
            </a:r>
            <a:br>
              <a:rPr lang="en-IN" sz="4400" b="1" dirty="0" smtClean="0"/>
            </a:br>
            <a:endParaRPr lang="en-IN" sz="4400" dirty="0"/>
          </a:p>
        </p:txBody>
      </p:sp>
      <p:sp>
        <p:nvSpPr>
          <p:cNvPr id="3" name="Content Placeholder 2"/>
          <p:cNvSpPr>
            <a:spLocks noGrp="1"/>
          </p:cNvSpPr>
          <p:nvPr>
            <p:ph idx="1"/>
          </p:nvPr>
        </p:nvSpPr>
        <p:spPr/>
        <p:txBody>
          <a:bodyPr>
            <a:normAutofit fontScale="92500" lnSpcReduction="20000"/>
          </a:bodyPr>
          <a:lstStyle/>
          <a:p>
            <a:endParaRPr lang="en-IN" sz="2000" b="1" dirty="0" smtClean="0"/>
          </a:p>
          <a:p>
            <a:r>
              <a:rPr lang="en-IN" sz="3200" b="1" dirty="0" smtClean="0"/>
              <a:t>MORNING SICKNESS:</a:t>
            </a:r>
          </a:p>
          <a:p>
            <a:endParaRPr lang="en-IN" sz="2000" b="1" dirty="0" smtClean="0"/>
          </a:p>
          <a:p>
            <a:pPr algn="just">
              <a:buNone/>
            </a:pPr>
            <a:r>
              <a:rPr lang="en-IN" sz="2000" b="1" dirty="0"/>
              <a:t> </a:t>
            </a:r>
            <a:r>
              <a:rPr lang="en-IN" sz="2000" b="1" dirty="0" smtClean="0"/>
              <a:t>    </a:t>
            </a:r>
            <a:r>
              <a:rPr lang="en-IN" sz="3900" dirty="0" smtClean="0"/>
              <a:t>Symptoms </a:t>
            </a:r>
            <a:r>
              <a:rPr lang="en-IN" sz="3900" dirty="0"/>
              <a:t>of morning sickness include nausea, occasional vomiting and tiredness. Many women experience these symptoms during the first three months of pregnancy, usually in the morning when the stomach is </a:t>
            </a:r>
            <a:r>
              <a:rPr lang="en-IN" sz="3900" dirty="0" smtClean="0"/>
              <a:t>empty. </a:t>
            </a:r>
            <a:r>
              <a:rPr lang="en-IN" sz="2800" dirty="0"/>
              <a:t/>
            </a:r>
            <a:br>
              <a:rPr lang="en-IN" sz="2800" dirty="0"/>
            </a:br>
            <a:endParaRPr lang="en-IN" sz="2800" dirty="0"/>
          </a:p>
          <a:p>
            <a:endParaRPr lang="en-IN"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sz="3600" dirty="0" smtClean="0"/>
              <a:t>Nausea during pregnancy can be miserable. Some women only feel ill or queasy in the morning, but for some it lasts all day and is even troublesome at night. Discomfort usually eases off by the third or fourth month.</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sz="4400" dirty="0" smtClean="0"/>
              <a:t>Homeopathic remedies can be very helpful to a woman with morning sickness and are safe to take during pregnancy. The following remedies are the more commonly indicated</a:t>
            </a:r>
            <a:r>
              <a:rPr lang="en-IN" sz="4000" dirty="0" smtClean="0"/>
              <a:t>:</a:t>
            </a:r>
            <a:endParaRPr lang="en-US" sz="4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normAutofit/>
          </a:bodyPr>
          <a:lstStyle/>
          <a:p>
            <a:pPr>
              <a:buNone/>
            </a:pPr>
            <a:r>
              <a:rPr lang="en-IN" sz="4400" dirty="0" smtClean="0"/>
              <a:t>ARNICA:</a:t>
            </a:r>
          </a:p>
          <a:p>
            <a:pPr algn="just">
              <a:buNone/>
            </a:pPr>
            <a:r>
              <a:rPr lang="en-IN" sz="3800" dirty="0" smtClean="0"/>
              <a:t>  </a:t>
            </a:r>
          </a:p>
          <a:p>
            <a:pPr algn="just">
              <a:buNone/>
            </a:pPr>
            <a:r>
              <a:rPr lang="en-IN" sz="3800" dirty="0" smtClean="0"/>
              <a:t>  Used </a:t>
            </a:r>
            <a:r>
              <a:rPr lang="en-IN" sz="3800" dirty="0"/>
              <a:t>for relief of soreness that comes from physical exertion and muscle strain. It is also useful for soreness after </a:t>
            </a:r>
            <a:r>
              <a:rPr lang="en-IN" sz="3800" dirty="0" smtClean="0"/>
              <a:t>labour </a:t>
            </a:r>
            <a:r>
              <a:rPr lang="en-IN" sz="3800" dirty="0"/>
              <a:t>and delivery, and for </a:t>
            </a:r>
            <a:r>
              <a:rPr lang="en-IN" sz="3800" dirty="0" smtClean="0"/>
              <a:t>haemorrhoids </a:t>
            </a:r>
            <a:r>
              <a:rPr lang="en-IN" sz="3800" dirty="0"/>
              <a:t>that may follow childbirth.</a:t>
            </a:r>
          </a:p>
          <a:p>
            <a:pPr>
              <a:buNone/>
            </a:pPr>
            <a:endParaRPr lang="en-IN" sz="3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181616"/>
          </a:xfrm>
        </p:spPr>
        <p:txBody>
          <a:bodyPr/>
          <a:lstStyle/>
          <a:p>
            <a:pPr>
              <a:buNone/>
            </a:pPr>
            <a:r>
              <a:rPr lang="en-IN" sz="4000" dirty="0" smtClean="0"/>
              <a:t>ASARUM EUROPAEUM</a:t>
            </a:r>
            <a:r>
              <a:rPr lang="en-IN" sz="2800" dirty="0" smtClean="0"/>
              <a:t>:</a:t>
            </a:r>
          </a:p>
          <a:p>
            <a:pPr>
              <a:buNone/>
            </a:pPr>
            <a:endParaRPr lang="en-IN" sz="2800" dirty="0" smtClean="0"/>
          </a:p>
          <a:p>
            <a:pPr algn="just">
              <a:buNone/>
            </a:pPr>
            <a:r>
              <a:rPr lang="en-IN" sz="2800" dirty="0" smtClean="0"/>
              <a:t>   </a:t>
            </a:r>
            <a:r>
              <a:rPr lang="en-IN" sz="3200" dirty="0" smtClean="0"/>
              <a:t>Pregnant women feels very ill, with constant nausea and retching. She is extremely sensitive to everything—especially noise, which can aggravate the nauseous feelings, and she feels best when lying down and rest.</a:t>
            </a:r>
            <a:endParaRPr lang="en-US"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181616"/>
          </a:xfrm>
        </p:spPr>
        <p:txBody>
          <a:bodyPr>
            <a:normAutofit/>
          </a:bodyPr>
          <a:lstStyle/>
          <a:p>
            <a:r>
              <a:rPr lang="en-IN" sz="4000" dirty="0" smtClean="0"/>
              <a:t>CALCAREA PHOS:</a:t>
            </a:r>
          </a:p>
          <a:p>
            <a:endParaRPr lang="en-IN" sz="2800" dirty="0" smtClean="0"/>
          </a:p>
          <a:p>
            <a:pPr algn="just">
              <a:buNone/>
            </a:pPr>
            <a:r>
              <a:rPr lang="en-IN" sz="2800" dirty="0" smtClean="0"/>
              <a:t>   </a:t>
            </a:r>
            <a:r>
              <a:rPr lang="en-IN" sz="3200" dirty="0" smtClean="0"/>
              <a:t>Help to strengthen a woman who tends toward easy tiredness, poor digestion, cold hands and feet, and poor absorption of nutrients. Many women who need this remedy find only “junk food” appealing during pregnancy, or have cravings for smoked and salty food.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normAutofit/>
          </a:bodyPr>
          <a:lstStyle/>
          <a:p>
            <a:r>
              <a:rPr lang="en-IN" sz="4000" dirty="0" smtClean="0"/>
              <a:t>CARBO VEGETABILIS</a:t>
            </a:r>
            <a:r>
              <a:rPr lang="en-IN" sz="2800" dirty="0" smtClean="0"/>
              <a:t>:</a:t>
            </a:r>
          </a:p>
          <a:p>
            <a:pPr>
              <a:buNone/>
            </a:pPr>
            <a:endParaRPr lang="en-IN" sz="2800" dirty="0" smtClean="0"/>
          </a:p>
          <a:p>
            <a:pPr algn="just">
              <a:buNone/>
            </a:pPr>
            <a:r>
              <a:rPr lang="en-IN" sz="2800" dirty="0" smtClean="0"/>
              <a:t>    </a:t>
            </a:r>
            <a:r>
              <a:rPr lang="en-IN" sz="3600" dirty="0" smtClean="0"/>
              <a:t>Woman who feels weak and faint during pregnancy, with poor circulation, a general feeling of coldness, and a craving for fresh or moving air. She may also experience frequent digestive upsets with burning pain and a tendency to belching.</a:t>
            </a:r>
          </a:p>
          <a:p>
            <a:pPr algn="just"/>
            <a:endParaRPr lang="en-IN" sz="3200"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181616"/>
          </a:xfrm>
        </p:spPr>
        <p:txBody>
          <a:bodyPr>
            <a:normAutofit/>
          </a:bodyPr>
          <a:lstStyle/>
          <a:p>
            <a:pPr>
              <a:buNone/>
            </a:pPr>
            <a:r>
              <a:rPr lang="en-IN" sz="4000" dirty="0" smtClean="0"/>
              <a:t>CAULOPHYLLUM</a:t>
            </a:r>
            <a:r>
              <a:rPr lang="en-IN" dirty="0" smtClean="0"/>
              <a:t> </a:t>
            </a:r>
          </a:p>
          <a:p>
            <a:pPr>
              <a:buNone/>
            </a:pPr>
            <a:r>
              <a:rPr lang="en-IN" dirty="0" smtClean="0"/>
              <a:t>   </a:t>
            </a:r>
          </a:p>
          <a:p>
            <a:pPr algn="just">
              <a:buNone/>
            </a:pPr>
            <a:r>
              <a:rPr lang="en-IN" sz="3200" dirty="0" smtClean="0"/>
              <a:t>  Women </a:t>
            </a:r>
            <a:r>
              <a:rPr lang="en-IN" sz="3200" dirty="0"/>
              <a:t>with weak muscle tone </a:t>
            </a:r>
            <a:r>
              <a:rPr lang="en-IN" sz="3200" dirty="0" smtClean="0"/>
              <a:t>esp. n uterine cavity. </a:t>
            </a:r>
            <a:r>
              <a:rPr lang="en-IN" sz="3200" dirty="0"/>
              <a:t>A history of irregular periods, slow and difficult </a:t>
            </a:r>
            <a:r>
              <a:rPr lang="en-IN" sz="3200" dirty="0" smtClean="0"/>
              <a:t>labour </a:t>
            </a:r>
            <a:r>
              <a:rPr lang="en-IN" sz="3200" dirty="0"/>
              <a:t>with previous deliveries, or weakness of the </a:t>
            </a:r>
            <a:r>
              <a:rPr lang="en-IN" sz="3200" dirty="0" smtClean="0"/>
              <a:t>cervix. The </a:t>
            </a:r>
            <a:r>
              <a:rPr lang="en-IN" sz="3200" dirty="0"/>
              <a:t>woman may feel erratic pains like sticking needles, or episodes of contracting pain, and she can feel nervous, shaky, trembling and sometimes irritable as well.</a:t>
            </a:r>
          </a:p>
          <a:p>
            <a:pPr>
              <a:buNone/>
            </a:pPr>
            <a:endParaRPr lang="en-IN" dirty="0"/>
          </a:p>
          <a:p>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normAutofit lnSpcReduction="10000"/>
          </a:bodyPr>
          <a:lstStyle/>
          <a:p>
            <a:pPr>
              <a:buNone/>
            </a:pPr>
            <a:r>
              <a:rPr lang="en-IN" sz="4000" dirty="0" smtClean="0"/>
              <a:t>  CIMICIFUGA</a:t>
            </a:r>
          </a:p>
          <a:p>
            <a:pPr>
              <a:buNone/>
            </a:pPr>
            <a:r>
              <a:rPr lang="en-IN" dirty="0" smtClean="0"/>
              <a:t>      also known </a:t>
            </a:r>
            <a:r>
              <a:rPr lang="en-IN" i="1" dirty="0" smtClean="0"/>
              <a:t>as </a:t>
            </a:r>
            <a:r>
              <a:rPr lang="en-IN" b="1" i="1" dirty="0" smtClean="0"/>
              <a:t>ACTAEA RACEMOSA</a:t>
            </a:r>
          </a:p>
          <a:p>
            <a:pPr>
              <a:buNone/>
            </a:pPr>
            <a:endParaRPr lang="en-IN" i="1" dirty="0" smtClean="0"/>
          </a:p>
          <a:p>
            <a:pPr algn="just">
              <a:buNone/>
            </a:pPr>
            <a:r>
              <a:rPr lang="en-IN" i="1" dirty="0" smtClean="0"/>
              <a:t>   </a:t>
            </a:r>
            <a:r>
              <a:rPr lang="en-IN" sz="3600" i="1" dirty="0" smtClean="0"/>
              <a:t>Women who are nervous and </a:t>
            </a:r>
            <a:r>
              <a:rPr lang="en-IN" sz="3600" dirty="0" smtClean="0"/>
              <a:t>talkative, with a tendency to feel fearful and gloomy during pregnancy. They may become over agitated and fear a miscarriage  feel like labour pains too early, or pains that shoot from hip to hip and down the thighs.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181616"/>
          </a:xfrm>
        </p:spPr>
        <p:txBody>
          <a:bodyPr>
            <a:normAutofit/>
          </a:bodyPr>
          <a:lstStyle/>
          <a:p>
            <a:pPr>
              <a:buNone/>
            </a:pPr>
            <a:r>
              <a:rPr lang="en-IN" sz="4000" dirty="0" smtClean="0"/>
              <a:t>COLCHICUM </a:t>
            </a:r>
          </a:p>
          <a:p>
            <a:pPr>
              <a:buNone/>
            </a:pPr>
            <a:r>
              <a:rPr lang="en-IN" dirty="0" smtClean="0"/>
              <a:t>    </a:t>
            </a:r>
          </a:p>
          <a:p>
            <a:pPr algn="just">
              <a:buNone/>
            </a:pPr>
            <a:r>
              <a:rPr lang="en-IN" dirty="0" smtClean="0"/>
              <a:t>   </a:t>
            </a:r>
            <a:r>
              <a:rPr lang="en-IN" sz="3200" dirty="0" smtClean="0"/>
              <a:t>Helpful for relief of horrible nausea that is worse from the sight and smell of food (especially eggs or fish). The woman retches and vomits, and has a sore and bloated feeling in the abdomen. Although she often craves things, when she tries to eat them they make her sick. </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643074"/>
          </a:xfrm>
        </p:spPr>
        <p:txBody>
          <a:bodyPr>
            <a:normAutofit fontScale="90000"/>
          </a:bodyPr>
          <a:lstStyle/>
          <a:p>
            <a:r>
              <a:rPr lang="en-IN" sz="3600" b="1" dirty="0" smtClean="0"/>
              <a:t/>
            </a:r>
            <a:br>
              <a:rPr lang="en-IN" sz="3600" b="1" dirty="0" smtClean="0"/>
            </a:br>
            <a:r>
              <a:rPr lang="en-IN" sz="3600" b="1" dirty="0" smtClean="0"/>
              <a:t>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t>
            </a:r>
            <a:br>
              <a:rPr lang="en-IN" sz="3600" b="1" dirty="0" smtClean="0"/>
            </a:br>
            <a:r>
              <a:rPr lang="en-IN" sz="3600" b="1" dirty="0" smtClean="0"/>
              <a:t/>
            </a:r>
            <a:br>
              <a:rPr lang="en-IN" sz="3600" b="1" dirty="0" smtClean="0"/>
            </a:br>
            <a:r>
              <a:rPr lang="en-IN" sz="3600" b="1" dirty="0" smtClean="0"/>
              <a:t>           </a:t>
            </a:r>
            <a:br>
              <a:rPr lang="en-IN" sz="3600" b="1" dirty="0" smtClean="0"/>
            </a:br>
            <a:r>
              <a:rPr lang="en-IN" sz="3600" b="1" dirty="0" smtClean="0"/>
              <a:t/>
            </a:r>
            <a:br>
              <a:rPr lang="en-IN" sz="3600" b="1" dirty="0" smtClean="0"/>
            </a:br>
            <a:r>
              <a:rPr lang="en-IN" sz="3600" b="1" dirty="0" smtClean="0"/>
              <a:t>                </a:t>
            </a:r>
            <a:br>
              <a:rPr lang="en-IN" sz="3600" b="1" dirty="0" smtClean="0"/>
            </a:br>
            <a:r>
              <a:rPr lang="en-IN" sz="3600" b="1" dirty="0" smtClean="0"/>
              <a:t> 		</a:t>
            </a:r>
            <a:r>
              <a:rPr lang="en-IN" sz="6000" b="1" dirty="0" smtClean="0"/>
              <a:t>INTRODUCTION</a:t>
            </a:r>
            <a:r>
              <a:rPr lang="en-IN" b="1" dirty="0" smtClean="0"/>
              <a:t/>
            </a:r>
            <a:br>
              <a:rPr lang="en-IN" b="1" dirty="0" smtClean="0"/>
            </a:br>
            <a:endParaRPr lang="en-IN" dirty="0"/>
          </a:p>
        </p:txBody>
      </p:sp>
      <p:sp>
        <p:nvSpPr>
          <p:cNvPr id="3" name="Content Placeholder 2"/>
          <p:cNvSpPr>
            <a:spLocks noGrp="1"/>
          </p:cNvSpPr>
          <p:nvPr>
            <p:ph idx="1"/>
          </p:nvPr>
        </p:nvSpPr>
        <p:spPr>
          <a:xfrm>
            <a:off x="457200" y="1428736"/>
            <a:ext cx="8229600" cy="4895864"/>
          </a:xfrm>
        </p:spPr>
        <p:txBody>
          <a:bodyPr>
            <a:normAutofit/>
          </a:bodyPr>
          <a:lstStyle/>
          <a:p>
            <a:pPr algn="just">
              <a:buNone/>
            </a:pPr>
            <a:r>
              <a:rPr lang="en-IN" dirty="0" smtClean="0"/>
              <a:t>   </a:t>
            </a:r>
            <a:r>
              <a:rPr lang="en-IN" sz="3200" dirty="0" smtClean="0"/>
              <a:t>Homeopathic remedies that can help with various stresses, and help to maintain its balance as the pregnancy proceeds. </a:t>
            </a:r>
          </a:p>
          <a:p>
            <a:pPr algn="just">
              <a:buNone/>
            </a:pPr>
            <a:endParaRPr lang="en-IN" sz="3200" dirty="0" smtClean="0"/>
          </a:p>
          <a:p>
            <a:pPr algn="just">
              <a:buNone/>
            </a:pPr>
            <a:r>
              <a:rPr lang="en-IN" sz="3200" dirty="0" smtClean="0"/>
              <a:t>  Homeopathy is ideal for women in their childbearing years as it is a gentle yet highly effective system of medicine. </a:t>
            </a:r>
          </a:p>
          <a:p>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normAutofit/>
          </a:bodyPr>
          <a:lstStyle/>
          <a:p>
            <a:pPr>
              <a:buNone/>
            </a:pPr>
            <a:endParaRPr lang="en-IN" dirty="0" smtClean="0"/>
          </a:p>
          <a:p>
            <a:pPr>
              <a:buNone/>
            </a:pPr>
            <a:r>
              <a:rPr lang="en-IN" dirty="0" smtClean="0"/>
              <a:t> </a:t>
            </a:r>
            <a:r>
              <a:rPr lang="en-IN" sz="4400" dirty="0" smtClean="0"/>
              <a:t>FERRUM METALLICUM</a:t>
            </a:r>
          </a:p>
          <a:p>
            <a:endParaRPr lang="en-IN" dirty="0" smtClean="0"/>
          </a:p>
          <a:p>
            <a:pPr algn="just">
              <a:buNone/>
            </a:pPr>
            <a:r>
              <a:rPr lang="en-IN" dirty="0" smtClean="0"/>
              <a:t>    </a:t>
            </a:r>
            <a:r>
              <a:rPr lang="en-IN" sz="3600" dirty="0" smtClean="0"/>
              <a:t>Helpful </a:t>
            </a:r>
            <a:r>
              <a:rPr lang="en-IN" sz="3600" dirty="0"/>
              <a:t>in correcting </a:t>
            </a:r>
            <a:r>
              <a:rPr lang="en-IN" sz="3600" dirty="0" smtClean="0"/>
              <a:t>anaemic </a:t>
            </a:r>
            <a:r>
              <a:rPr lang="en-IN" sz="3600" dirty="0"/>
              <a:t>tendencies. A woman </a:t>
            </a:r>
            <a:r>
              <a:rPr lang="en-IN" sz="3600" dirty="0" smtClean="0"/>
              <a:t>who looks </a:t>
            </a:r>
            <a:r>
              <a:rPr lang="en-IN" sz="3600" dirty="0"/>
              <a:t>very pale and weary and flushes red from exertion or emotion may respond to this remedy.</a:t>
            </a:r>
          </a:p>
          <a:p>
            <a:pPr>
              <a:buNone/>
            </a:pPr>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normAutofit/>
          </a:bodyPr>
          <a:lstStyle/>
          <a:p>
            <a:pPr>
              <a:buNone/>
            </a:pPr>
            <a:r>
              <a:rPr lang="en-IN" dirty="0" smtClean="0"/>
              <a:t> </a:t>
            </a:r>
          </a:p>
          <a:p>
            <a:pPr>
              <a:buNone/>
            </a:pPr>
            <a:r>
              <a:rPr lang="en-IN" sz="4000" dirty="0" smtClean="0"/>
              <a:t>FERRUM PHOSPHORICUM</a:t>
            </a:r>
          </a:p>
          <a:p>
            <a:pPr>
              <a:buNone/>
            </a:pPr>
            <a:endParaRPr lang="en-IN" dirty="0" smtClean="0"/>
          </a:p>
          <a:p>
            <a:pPr algn="just">
              <a:buNone/>
            </a:pPr>
            <a:r>
              <a:rPr lang="en-IN" sz="3200" dirty="0" smtClean="0"/>
              <a:t>   </a:t>
            </a:r>
            <a:r>
              <a:rPr lang="en-IN" sz="3600" dirty="0" smtClean="0"/>
              <a:t>Helpful for nervous, sensitive women who often feel weak or tired, with easy flushing of the face and a tendency toward anaemia, often have a slender build and may develop frequent neck and shoulder stiffness.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lstStyle/>
          <a:p>
            <a:pPr>
              <a:buNone/>
            </a:pPr>
            <a:r>
              <a:rPr lang="en-IN" sz="4000" dirty="0" smtClean="0"/>
              <a:t>  IPECACUANHA </a:t>
            </a:r>
          </a:p>
          <a:p>
            <a:pPr>
              <a:buNone/>
            </a:pPr>
            <a:endParaRPr lang="en-IN" sz="4000" dirty="0" smtClean="0"/>
          </a:p>
          <a:p>
            <a:pPr algn="just">
              <a:buNone/>
            </a:pPr>
            <a:r>
              <a:rPr lang="en-IN" dirty="0" smtClean="0"/>
              <a:t>   </a:t>
            </a:r>
            <a:r>
              <a:rPr lang="en-IN" sz="3200" dirty="0" smtClean="0"/>
              <a:t>Remedy for relief of intense and constant nausea that is felt all day (not only in the morning) with retching, belching, and excessive salivation. The woman may feel worse from lying down and motion. Even after the woman vomits, she remains nauseous.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253054"/>
          </a:xfrm>
        </p:spPr>
        <p:txBody>
          <a:bodyPr/>
          <a:lstStyle/>
          <a:p>
            <a:pPr>
              <a:buNone/>
            </a:pPr>
            <a:r>
              <a:rPr lang="en-IN" sz="4000" dirty="0" smtClean="0"/>
              <a:t> </a:t>
            </a:r>
          </a:p>
          <a:p>
            <a:pPr>
              <a:buNone/>
            </a:pPr>
            <a:r>
              <a:rPr lang="en-IN" sz="4000" dirty="0" smtClean="0"/>
              <a:t>KREOSOTUM</a:t>
            </a:r>
            <a:r>
              <a:rPr lang="en-IN" dirty="0" smtClean="0"/>
              <a:t> </a:t>
            </a:r>
          </a:p>
          <a:p>
            <a:pPr algn="just">
              <a:buNone/>
            </a:pPr>
            <a:r>
              <a:rPr lang="en-IN" dirty="0" smtClean="0"/>
              <a:t>   </a:t>
            </a:r>
            <a:r>
              <a:rPr lang="en-IN" sz="4000" dirty="0" smtClean="0"/>
              <a:t>Remedy indicated when the woman salivates that she constantly swallows it, becoming nauseous. She may also vomit up food that looks undigested, several hours after eating.</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253054"/>
          </a:xfrm>
        </p:spPr>
        <p:txBody>
          <a:bodyPr>
            <a:normAutofit/>
          </a:bodyPr>
          <a:lstStyle/>
          <a:p>
            <a:pPr>
              <a:buNone/>
            </a:pPr>
            <a:r>
              <a:rPr lang="en-IN" sz="2000" dirty="0" smtClean="0"/>
              <a:t>   </a:t>
            </a:r>
            <a:r>
              <a:rPr lang="en-IN" sz="4000" dirty="0" smtClean="0"/>
              <a:t>LACTICUM ACIDUM </a:t>
            </a:r>
          </a:p>
          <a:p>
            <a:pPr>
              <a:buNone/>
            </a:pPr>
            <a:r>
              <a:rPr lang="en-IN" sz="2000" dirty="0" smtClean="0"/>
              <a:t> </a:t>
            </a:r>
          </a:p>
          <a:p>
            <a:pPr algn="just">
              <a:buNone/>
            </a:pPr>
            <a:r>
              <a:rPr lang="en-IN" sz="2000" dirty="0" smtClean="0"/>
              <a:t>    </a:t>
            </a:r>
            <a:r>
              <a:rPr lang="en-IN" sz="3600" dirty="0" smtClean="0"/>
              <a:t>“Classic </a:t>
            </a:r>
            <a:r>
              <a:rPr lang="en-IN" sz="3600" dirty="0"/>
              <a:t>morning sickness” - nausea worse immediately upon waking in the morning and opening the eyes. The woman may salivate a lot and have burning stomach pain. She usually will have a decent appetite and feel better after eating.</a:t>
            </a:r>
          </a:p>
          <a:p>
            <a:endParaRPr lang="en-I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normAutofit fontScale="92500" lnSpcReduction="20000"/>
          </a:bodyPr>
          <a:lstStyle/>
          <a:p>
            <a:pPr>
              <a:buNone/>
            </a:pPr>
            <a:endParaRPr lang="en-IN" sz="3600" dirty="0" smtClean="0"/>
          </a:p>
          <a:p>
            <a:pPr>
              <a:buNone/>
            </a:pPr>
            <a:r>
              <a:rPr lang="en-IN" sz="3600" dirty="0" smtClean="0"/>
              <a:t>  PULSATILLA</a:t>
            </a:r>
          </a:p>
          <a:p>
            <a:pPr>
              <a:buNone/>
            </a:pPr>
            <a:endParaRPr lang="en-IN" sz="3600" dirty="0" smtClean="0"/>
          </a:p>
          <a:p>
            <a:pPr algn="just">
              <a:buNone/>
            </a:pPr>
            <a:r>
              <a:rPr lang="en-IN" sz="2800" dirty="0" smtClean="0"/>
              <a:t>   </a:t>
            </a:r>
            <a:r>
              <a:rPr lang="en-IN" sz="3200" dirty="0" smtClean="0"/>
              <a:t>Helpful at strong hormonal changes, especially for women who are moody and emotional, and crave a lot of affection and attention. They often want desserts or butter and may tend to overeat, which can lead to indigestion and nausea, or excessive weight-gain. Pregnant women who need this remedy often feel uncomfortable in hot weather and in stuffy rooms.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lstStyle/>
          <a:p>
            <a:pPr>
              <a:buNone/>
            </a:pPr>
            <a:r>
              <a:rPr lang="en-IN" sz="4000" dirty="0" smtClean="0"/>
              <a:t> </a:t>
            </a:r>
          </a:p>
          <a:p>
            <a:pPr>
              <a:buNone/>
            </a:pPr>
            <a:r>
              <a:rPr lang="en-IN" sz="4000" dirty="0" smtClean="0"/>
              <a:t>  NUX VOMICA </a:t>
            </a:r>
          </a:p>
          <a:p>
            <a:pPr algn="just">
              <a:buNone/>
            </a:pPr>
            <a:r>
              <a:rPr lang="en-IN" sz="4000" dirty="0" smtClean="0"/>
              <a:t>  </a:t>
            </a:r>
            <a:r>
              <a:rPr lang="en-IN" sz="3200" dirty="0" smtClean="0"/>
              <a:t>Useful for indigestion, heartburn, stomach pain, and constipation during pregnancy. A woman who needs this remedy is usually impatient, irritable, and chilly. Nausea, especially in the morning and after eating, may respond to this remedy.</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253054"/>
          </a:xfrm>
        </p:spPr>
        <p:txBody>
          <a:bodyPr>
            <a:normAutofit lnSpcReduction="10000"/>
          </a:bodyPr>
          <a:lstStyle/>
          <a:p>
            <a:pPr>
              <a:buNone/>
            </a:pPr>
            <a:r>
              <a:rPr lang="en-IN" sz="4000" dirty="0" smtClean="0"/>
              <a:t>  </a:t>
            </a:r>
          </a:p>
          <a:p>
            <a:pPr>
              <a:buNone/>
            </a:pPr>
            <a:r>
              <a:rPr lang="en-IN" sz="4000" dirty="0" smtClean="0"/>
              <a:t>  SEPIA:</a:t>
            </a:r>
          </a:p>
          <a:p>
            <a:pPr algn="just">
              <a:buNone/>
            </a:pPr>
            <a:r>
              <a:rPr lang="en-IN" sz="4000" dirty="0" smtClean="0"/>
              <a:t>  </a:t>
            </a:r>
            <a:r>
              <a:rPr lang="en-IN" sz="2800" dirty="0" smtClean="0"/>
              <a:t>They </a:t>
            </a:r>
            <a:r>
              <a:rPr lang="en-IN" sz="2800" dirty="0"/>
              <a:t>may feel overburdened by demands of family members or have little enthusiasm for the pregnancy. Poor circulation, nausea, constipation, a tendency toward accidental urine loss, and a feeling of sagging or weakness in the pelvic </a:t>
            </a:r>
            <a:r>
              <a:rPr lang="en-IN" sz="2800" dirty="0" smtClean="0"/>
              <a:t>floor. Gnawing</a:t>
            </a:r>
            <a:r>
              <a:rPr lang="en-IN" sz="2800" dirty="0"/>
              <a:t>, intermittent nausea with an empty feeling in the </a:t>
            </a:r>
            <a:r>
              <a:rPr lang="en-IN" sz="2800" dirty="0" smtClean="0"/>
              <a:t>stomach, </a:t>
            </a:r>
            <a:r>
              <a:rPr lang="en-IN" sz="2800" dirty="0"/>
              <a:t>worse when she is </a:t>
            </a:r>
            <a:r>
              <a:rPr lang="en-IN" sz="2800" dirty="0" smtClean="0"/>
              <a:t>lying. Food </a:t>
            </a:r>
            <a:r>
              <a:rPr lang="en-IN" sz="2800" dirty="0"/>
              <a:t>often tastes too </a:t>
            </a:r>
            <a:r>
              <a:rPr lang="en-IN" sz="2800" dirty="0" smtClean="0"/>
              <a:t>salty but </a:t>
            </a:r>
            <a:r>
              <a:rPr lang="en-IN" sz="2800" dirty="0"/>
              <a:t>still </a:t>
            </a:r>
            <a:r>
              <a:rPr lang="en-IN" sz="2800" dirty="0" smtClean="0"/>
              <a:t>craves for </a:t>
            </a:r>
            <a:r>
              <a:rPr lang="en-IN" sz="2800" dirty="0"/>
              <a:t>vinegar and sour </a:t>
            </a:r>
            <a:r>
              <a:rPr lang="en-IN" sz="2800" dirty="0" smtClean="0"/>
              <a:t>things.</a:t>
            </a:r>
            <a:endParaRPr lang="en-IN"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lstStyle/>
          <a:p>
            <a:pPr>
              <a:buNone/>
            </a:pPr>
            <a:r>
              <a:rPr lang="en-IN" sz="4000" dirty="0" smtClean="0"/>
              <a:t>TABACUM</a:t>
            </a:r>
          </a:p>
          <a:p>
            <a:pPr algn="just">
              <a:buNone/>
            </a:pPr>
            <a:r>
              <a:rPr lang="en-IN" sz="4000" dirty="0" smtClean="0"/>
              <a:t>  </a:t>
            </a:r>
            <a:r>
              <a:rPr lang="en-IN" sz="3600" dirty="0" smtClean="0"/>
              <a:t>Helpful </a:t>
            </a:r>
            <a:r>
              <a:rPr lang="en-IN" sz="3600" dirty="0"/>
              <a:t>to a woman who feels a ghastly nausea with a sinking feeling in the pit of her stomach. She looks extremely pale, feels very cold and faint, and needs to </a:t>
            </a:r>
            <a:r>
              <a:rPr lang="en-IN" sz="3600" dirty="0" smtClean="0"/>
              <a:t>lie down but still </a:t>
            </a:r>
            <a:r>
              <a:rPr lang="en-IN" sz="3600" dirty="0"/>
              <a:t>keep her eyes closed. If she </a:t>
            </a:r>
            <a:r>
              <a:rPr lang="en-IN" sz="3600" dirty="0" smtClean="0"/>
              <a:t>moves, </a:t>
            </a:r>
            <a:r>
              <a:rPr lang="en-IN" sz="3600" dirty="0"/>
              <a:t>she may vomit violently—or break out in cold sweat and feel terrible.</a:t>
            </a:r>
          </a:p>
          <a:p>
            <a:endParaRPr lang="en-IN"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632798"/>
          </a:xfrm>
        </p:spPr>
        <p:txBody>
          <a:bodyPr>
            <a:normAutofit fontScale="90000"/>
          </a:bodyPr>
          <a:lstStyle/>
          <a:p>
            <a:r>
              <a:rPr lang="en-IN" b="1" dirty="0" smtClean="0"/>
              <a:t/>
            </a:r>
            <a:br>
              <a:rPr lang="en-IN" b="1" dirty="0" smtClean="0"/>
            </a:br>
            <a:r>
              <a:rPr lang="en-IN" b="1" dirty="0" smtClean="0"/>
              <a:t>     </a:t>
            </a:r>
            <a:r>
              <a:rPr lang="en-IN" sz="4400" b="1" dirty="0" smtClean="0"/>
              <a:t>CONSTIPATION IN PREGNANCY</a:t>
            </a:r>
            <a:r>
              <a:rPr lang="en-IN" b="1" dirty="0"/>
              <a:t/>
            </a:r>
            <a:br>
              <a:rPr lang="en-IN" b="1" dirty="0"/>
            </a:br>
            <a:endParaRPr lang="en-IN" dirty="0"/>
          </a:p>
        </p:txBody>
      </p:sp>
      <p:sp>
        <p:nvSpPr>
          <p:cNvPr id="3" name="Content Placeholder 2"/>
          <p:cNvSpPr>
            <a:spLocks noGrp="1"/>
          </p:cNvSpPr>
          <p:nvPr>
            <p:ph idx="1"/>
          </p:nvPr>
        </p:nvSpPr>
        <p:spPr>
          <a:xfrm>
            <a:off x="457200" y="1785926"/>
            <a:ext cx="8229600" cy="4538674"/>
          </a:xfrm>
        </p:spPr>
        <p:txBody>
          <a:bodyPr>
            <a:normAutofit lnSpcReduction="10000"/>
          </a:bodyPr>
          <a:lstStyle/>
          <a:p>
            <a:pPr>
              <a:buNone/>
            </a:pPr>
            <a:r>
              <a:rPr lang="en-IN" sz="2000" dirty="0" smtClean="0"/>
              <a:t>    </a:t>
            </a:r>
          </a:p>
          <a:p>
            <a:pPr algn="just">
              <a:buNone/>
            </a:pPr>
            <a:r>
              <a:rPr lang="en-IN" sz="2000" dirty="0" smtClean="0"/>
              <a:t>    </a:t>
            </a:r>
            <a:r>
              <a:rPr lang="en-IN" sz="3200" dirty="0" smtClean="0"/>
              <a:t>Constipation </a:t>
            </a:r>
            <a:r>
              <a:rPr lang="en-IN" sz="3200" dirty="0"/>
              <a:t>is common in pregnancy </a:t>
            </a:r>
            <a:r>
              <a:rPr lang="en-IN" sz="3200" dirty="0" smtClean="0"/>
              <a:t>as per by the role of </a:t>
            </a:r>
            <a:r>
              <a:rPr lang="en-IN" sz="3200" dirty="0"/>
              <a:t>hormones, which prepare the muscles of the pelvis for labour, can slow the digestive processes down. Adjusting your diet can often help mild constipation. Increase your intake of fluids (especially water), fruit and vegetables, go easy on wheat products (as the gluten can have a clogging effect) and avoid iron tablets</a:t>
            </a:r>
            <a:r>
              <a:rPr lang="en-IN" sz="3200" dirty="0" smtClean="0"/>
              <a:t>.</a:t>
            </a:r>
          </a:p>
          <a:p>
            <a:endParaRPr lang="en-IN"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sz="3600" dirty="0" smtClean="0"/>
              <a:t>During pregnancy, some women have discomfort of minor complaints such as morning sickness or heartburn, rather than seek treatment in our system.</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181616"/>
          </a:xfrm>
        </p:spPr>
        <p:txBody>
          <a:bodyPr>
            <a:normAutofit/>
          </a:bodyPr>
          <a:lstStyle/>
          <a:p>
            <a:pPr>
              <a:buNone/>
            </a:pPr>
            <a:r>
              <a:rPr lang="en-IN" sz="4000" dirty="0" smtClean="0"/>
              <a:t>  BRYONIA</a:t>
            </a:r>
            <a:r>
              <a:rPr lang="en-IN" sz="2800" dirty="0" smtClean="0"/>
              <a:t> </a:t>
            </a:r>
          </a:p>
          <a:p>
            <a:pPr>
              <a:buNone/>
            </a:pPr>
            <a:endParaRPr lang="en-IN" sz="2800" dirty="0" smtClean="0"/>
          </a:p>
          <a:p>
            <a:pPr algn="just">
              <a:buNone/>
            </a:pPr>
            <a:r>
              <a:rPr lang="en-IN" sz="4000" dirty="0" smtClean="0"/>
              <a:t>  </a:t>
            </a:r>
            <a:r>
              <a:rPr lang="en-IN" sz="4400" dirty="0" smtClean="0"/>
              <a:t>Large, hard, dry stools which are difficult to expel; often with a headache which is worse for the slightest movement.</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lstStyle/>
          <a:p>
            <a:pPr>
              <a:buNone/>
            </a:pPr>
            <a:r>
              <a:rPr lang="en-IN" sz="4000" b="1" dirty="0" smtClean="0"/>
              <a:t>  NUX VOMICA</a:t>
            </a:r>
          </a:p>
          <a:p>
            <a:pPr>
              <a:buNone/>
            </a:pPr>
            <a:endParaRPr lang="en-IN" sz="4000" b="1" dirty="0" smtClean="0"/>
          </a:p>
          <a:p>
            <a:pPr algn="just">
              <a:buNone/>
            </a:pPr>
            <a:r>
              <a:rPr lang="en-IN" sz="4000" dirty="0" smtClean="0"/>
              <a:t>  </a:t>
            </a:r>
            <a:r>
              <a:rPr lang="en-IN" sz="4800" dirty="0" smtClean="0"/>
              <a:t>Frequent urging to pass stool but in spite of straining, passes only small amounts at a time; it feels as if some is left behind.</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181616"/>
          </a:xfrm>
        </p:spPr>
        <p:txBody>
          <a:bodyPr>
            <a:normAutofit lnSpcReduction="10000"/>
          </a:bodyPr>
          <a:lstStyle/>
          <a:p>
            <a:pPr>
              <a:buNone/>
            </a:pPr>
            <a:r>
              <a:rPr lang="en-IN" sz="4000" dirty="0" smtClean="0"/>
              <a:t>   SEPIA</a:t>
            </a:r>
            <a:r>
              <a:rPr lang="en-IN" sz="2800" dirty="0" smtClean="0"/>
              <a:t> </a:t>
            </a:r>
          </a:p>
          <a:p>
            <a:pPr>
              <a:buNone/>
            </a:pPr>
            <a:endParaRPr lang="en-IN" sz="2800" dirty="0" smtClean="0"/>
          </a:p>
          <a:p>
            <a:pPr algn="just">
              <a:buNone/>
            </a:pPr>
            <a:r>
              <a:rPr lang="en-IN" sz="4400" dirty="0" smtClean="0"/>
              <a:t>   Straining to pass  large, hard stool; always stomach feels full and there is a sensation of a lump in the rectum that may remain even after passing a stool. </a:t>
            </a:r>
          </a:p>
          <a:p>
            <a:pPr>
              <a:buNone/>
            </a:pPr>
            <a:endParaRPr lang="en-IN" sz="2800"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normAutofit lnSpcReduction="10000"/>
          </a:bodyPr>
          <a:lstStyle/>
          <a:p>
            <a:pPr>
              <a:buNone/>
            </a:pPr>
            <a:r>
              <a:rPr lang="en-IN" sz="4000" dirty="0" smtClean="0"/>
              <a:t>  SULPHUR</a:t>
            </a:r>
          </a:p>
          <a:p>
            <a:endParaRPr lang="en-IN" sz="4000" dirty="0" smtClean="0"/>
          </a:p>
          <a:p>
            <a:pPr algn="just">
              <a:buNone/>
            </a:pPr>
            <a:r>
              <a:rPr lang="en-IN" sz="2400" dirty="0" smtClean="0"/>
              <a:t>   </a:t>
            </a:r>
            <a:r>
              <a:rPr lang="en-IN" sz="4400" dirty="0" smtClean="0"/>
              <a:t>Constipation with piles with itching and burning sensation,  worse for heat. During pregnancy patient generally restless, thirsty and sensitive to the heat.</a:t>
            </a:r>
            <a:endParaRPr lang="en-US" sz="4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800" b="1" dirty="0" smtClean="0"/>
              <a:t>         HAEMORRHOIDS</a:t>
            </a:r>
            <a:endParaRPr lang="en-IN" sz="4800" dirty="0"/>
          </a:p>
        </p:txBody>
      </p:sp>
      <p:sp>
        <p:nvSpPr>
          <p:cNvPr id="3" name="Content Placeholder 2"/>
          <p:cNvSpPr>
            <a:spLocks noGrp="1"/>
          </p:cNvSpPr>
          <p:nvPr>
            <p:ph idx="1"/>
          </p:nvPr>
        </p:nvSpPr>
        <p:spPr/>
        <p:txBody>
          <a:bodyPr>
            <a:normAutofit lnSpcReduction="10000"/>
          </a:bodyPr>
          <a:lstStyle/>
          <a:p>
            <a:pPr fontAlgn="base">
              <a:buNone/>
            </a:pPr>
            <a:r>
              <a:rPr lang="en-IN" sz="2000" dirty="0" smtClean="0"/>
              <a:t>  </a:t>
            </a:r>
          </a:p>
          <a:p>
            <a:pPr fontAlgn="base">
              <a:buNone/>
            </a:pPr>
            <a:r>
              <a:rPr lang="en-IN" sz="2000" dirty="0" smtClean="0"/>
              <a:t> </a:t>
            </a:r>
            <a:r>
              <a:rPr lang="en-IN" sz="2400" b="1" dirty="0" smtClean="0"/>
              <a:t>COLLINSONIA </a:t>
            </a:r>
          </a:p>
          <a:p>
            <a:pPr fontAlgn="base">
              <a:buNone/>
            </a:pPr>
            <a:r>
              <a:rPr lang="en-IN" sz="2400" dirty="0" smtClean="0"/>
              <a:t>    </a:t>
            </a:r>
            <a:r>
              <a:rPr lang="en-IN" sz="2400" dirty="0"/>
              <a:t>Known to be the most common medicine for piles during </a:t>
            </a:r>
            <a:r>
              <a:rPr lang="en-IN" sz="2400" dirty="0" smtClean="0"/>
              <a:t>pregnancy.</a:t>
            </a:r>
          </a:p>
          <a:p>
            <a:pPr fontAlgn="base">
              <a:buNone/>
            </a:pPr>
            <a:endParaRPr lang="en-IN" sz="2400" dirty="0" smtClean="0"/>
          </a:p>
          <a:p>
            <a:pPr fontAlgn="base">
              <a:buNone/>
            </a:pPr>
            <a:r>
              <a:rPr lang="en-IN" sz="2400" dirty="0" smtClean="0"/>
              <a:t> </a:t>
            </a:r>
            <a:r>
              <a:rPr lang="en-IN" sz="2400" b="1" dirty="0" smtClean="0"/>
              <a:t>LACHESIS </a:t>
            </a:r>
          </a:p>
          <a:p>
            <a:pPr fontAlgn="base">
              <a:buNone/>
            </a:pPr>
            <a:r>
              <a:rPr lang="en-IN" sz="2400" dirty="0" smtClean="0"/>
              <a:t>    For </a:t>
            </a:r>
            <a:r>
              <a:rPr lang="en-IN" sz="2400" dirty="0"/>
              <a:t>Haemorrhoids during </a:t>
            </a:r>
            <a:r>
              <a:rPr lang="en-IN" sz="2400" dirty="0" smtClean="0"/>
              <a:t>first </a:t>
            </a:r>
            <a:r>
              <a:rPr lang="en-IN" sz="2400" dirty="0"/>
              <a:t>month of </a:t>
            </a:r>
            <a:r>
              <a:rPr lang="en-IN" sz="2400" dirty="0" smtClean="0"/>
              <a:t>pregnancy</a:t>
            </a:r>
          </a:p>
          <a:p>
            <a:pPr fontAlgn="base">
              <a:buNone/>
            </a:pPr>
            <a:endParaRPr lang="en-IN" sz="2400" dirty="0" smtClean="0"/>
          </a:p>
          <a:p>
            <a:pPr fontAlgn="base">
              <a:buNone/>
            </a:pPr>
            <a:r>
              <a:rPr lang="en-IN" sz="2400" dirty="0" smtClean="0"/>
              <a:t> </a:t>
            </a:r>
            <a:r>
              <a:rPr lang="en-IN" sz="2400" b="1" dirty="0" smtClean="0"/>
              <a:t>SULPHUR </a:t>
            </a:r>
          </a:p>
          <a:p>
            <a:pPr fontAlgn="base">
              <a:buNone/>
            </a:pPr>
            <a:r>
              <a:rPr lang="en-IN" sz="2400" dirty="0" smtClean="0"/>
              <a:t>    Burning </a:t>
            </a:r>
            <a:r>
              <a:rPr lang="en-IN" sz="2400" dirty="0"/>
              <a:t>&amp; intolerable itching of the anus with constipation &lt;at night</a:t>
            </a:r>
          </a:p>
          <a:p>
            <a:pPr>
              <a:buNone/>
            </a:pPr>
            <a:endParaRPr lang="en-IN" sz="20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normAutofit lnSpcReduction="10000"/>
          </a:bodyPr>
          <a:lstStyle/>
          <a:p>
            <a:pPr fontAlgn="base">
              <a:buNone/>
            </a:pPr>
            <a:endParaRPr lang="en-IN" sz="2800" dirty="0" smtClean="0"/>
          </a:p>
          <a:p>
            <a:pPr fontAlgn="base">
              <a:buNone/>
            </a:pPr>
            <a:r>
              <a:rPr lang="en-IN" sz="2800" dirty="0" smtClean="0"/>
              <a:t>  </a:t>
            </a:r>
            <a:r>
              <a:rPr lang="en-IN" sz="2800" b="1" dirty="0" smtClean="0"/>
              <a:t>SEPIA </a:t>
            </a:r>
          </a:p>
          <a:p>
            <a:pPr fontAlgn="base">
              <a:buNone/>
            </a:pPr>
            <a:r>
              <a:rPr lang="en-IN" sz="2800" dirty="0" smtClean="0"/>
              <a:t>     Painful protruding haemorrhoids during stool &lt;    	when walking</a:t>
            </a:r>
          </a:p>
          <a:p>
            <a:pPr fontAlgn="base">
              <a:buNone/>
            </a:pPr>
            <a:endParaRPr lang="en-IN" sz="2800" dirty="0" smtClean="0"/>
          </a:p>
          <a:p>
            <a:pPr fontAlgn="base">
              <a:buNone/>
            </a:pPr>
            <a:r>
              <a:rPr lang="en-IN" sz="2800" dirty="0" smtClean="0"/>
              <a:t>  </a:t>
            </a:r>
            <a:r>
              <a:rPr lang="en-IN" sz="2800" b="1" dirty="0" smtClean="0"/>
              <a:t>MURIATIC ACID </a:t>
            </a:r>
          </a:p>
          <a:p>
            <a:pPr fontAlgn="base">
              <a:buNone/>
            </a:pPr>
            <a:r>
              <a:rPr lang="en-IN" sz="2800" dirty="0" smtClean="0"/>
              <a:t>     Most painful piles, Even slightest touch of linen 	makes her crazy.</a:t>
            </a:r>
          </a:p>
          <a:p>
            <a:pPr fontAlgn="base">
              <a:buNone/>
            </a:pPr>
            <a:endParaRPr lang="en-IN" sz="2800" dirty="0" smtClean="0"/>
          </a:p>
          <a:p>
            <a:pPr fontAlgn="base">
              <a:buNone/>
            </a:pPr>
            <a:r>
              <a:rPr lang="en-IN" sz="2800" dirty="0" smtClean="0"/>
              <a:t>  </a:t>
            </a:r>
            <a:r>
              <a:rPr lang="en-IN" sz="2800" b="1" dirty="0" smtClean="0"/>
              <a:t>RATANHIA </a:t>
            </a:r>
          </a:p>
          <a:p>
            <a:pPr fontAlgn="base">
              <a:buNone/>
            </a:pPr>
            <a:r>
              <a:rPr lang="en-IN" sz="2800" dirty="0" smtClean="0"/>
              <a:t>      Intense burning in the anus , Remains even for 1 	or 2 hours after stools.</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 </a:t>
            </a:r>
            <a:r>
              <a:rPr lang="en-IN" b="1" dirty="0" smtClean="0"/>
              <a:t>     URINARY FREQUENCY</a:t>
            </a:r>
            <a:endParaRPr lang="en-IN" dirty="0"/>
          </a:p>
        </p:txBody>
      </p:sp>
      <p:sp>
        <p:nvSpPr>
          <p:cNvPr id="3" name="Content Placeholder 2"/>
          <p:cNvSpPr>
            <a:spLocks noGrp="1"/>
          </p:cNvSpPr>
          <p:nvPr>
            <p:ph idx="1"/>
          </p:nvPr>
        </p:nvSpPr>
        <p:spPr/>
        <p:txBody>
          <a:bodyPr>
            <a:normAutofit/>
          </a:bodyPr>
          <a:lstStyle/>
          <a:p>
            <a:pPr fontAlgn="base">
              <a:buNone/>
            </a:pPr>
            <a:endParaRPr lang="en-IN" sz="2000" dirty="0" smtClean="0"/>
          </a:p>
          <a:p>
            <a:pPr algn="just" fontAlgn="base">
              <a:buNone/>
            </a:pPr>
            <a:r>
              <a:rPr lang="en-IN" sz="2800" b="1" dirty="0" smtClean="0"/>
              <a:t>CAUSTICUM</a:t>
            </a:r>
          </a:p>
          <a:p>
            <a:pPr algn="just" fontAlgn="base">
              <a:buNone/>
            </a:pPr>
            <a:r>
              <a:rPr lang="en-IN" sz="2800" dirty="0" smtClean="0"/>
              <a:t>    Frequent </a:t>
            </a:r>
            <a:r>
              <a:rPr lang="en-IN" sz="2800" dirty="0"/>
              <a:t>desire to urinate, a small portion passing involuntarily. Also there are signs of paralysis of bladder from prolonged over distension</a:t>
            </a:r>
            <a:r>
              <a:rPr lang="en-IN" sz="2800" dirty="0" smtClean="0"/>
              <a:t>.</a:t>
            </a:r>
          </a:p>
          <a:p>
            <a:pPr algn="just" fontAlgn="base">
              <a:buNone/>
            </a:pPr>
            <a:endParaRPr lang="en-IN" sz="2800" dirty="0"/>
          </a:p>
          <a:p>
            <a:pPr algn="just" fontAlgn="base">
              <a:buNone/>
            </a:pPr>
            <a:r>
              <a:rPr lang="en-IN" sz="2800" b="1" dirty="0" smtClean="0"/>
              <a:t>COCCUS CACTI</a:t>
            </a:r>
          </a:p>
          <a:p>
            <a:pPr algn="just" fontAlgn="base">
              <a:buNone/>
            </a:pPr>
            <a:r>
              <a:rPr lang="en-IN" sz="2800" dirty="0" smtClean="0"/>
              <a:t>    The </a:t>
            </a:r>
            <a:r>
              <a:rPr lang="en-IN" sz="2800" dirty="0"/>
              <a:t>urine does not form the usual jet, but runs </a:t>
            </a:r>
            <a:r>
              <a:rPr lang="en-IN" sz="2800" dirty="0" smtClean="0"/>
              <a:t>in split manner with cutting sensation in </a:t>
            </a:r>
            <a:r>
              <a:rPr lang="en-IN" sz="2800" dirty="0" err="1" smtClean="0"/>
              <a:t>urethera</a:t>
            </a:r>
            <a:r>
              <a:rPr lang="en-IN" sz="2800" dirty="0" smtClean="0"/>
              <a:t>.</a:t>
            </a:r>
            <a:endParaRPr lang="en-IN" sz="2800" dirty="0"/>
          </a:p>
          <a:p>
            <a:pPr algn="just">
              <a:buNone/>
            </a:pPr>
            <a:endParaRPr lang="en-IN" sz="28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normAutofit lnSpcReduction="10000"/>
          </a:bodyPr>
          <a:lstStyle/>
          <a:p>
            <a:pPr fontAlgn="base">
              <a:buNone/>
            </a:pPr>
            <a:endParaRPr lang="en-IN" sz="2800" dirty="0" smtClean="0"/>
          </a:p>
          <a:p>
            <a:pPr algn="just" fontAlgn="base">
              <a:buNone/>
            </a:pPr>
            <a:r>
              <a:rPr lang="en-IN" sz="2800" dirty="0" smtClean="0"/>
              <a:t> </a:t>
            </a:r>
            <a:r>
              <a:rPr lang="en-IN" sz="3200" b="1" dirty="0" smtClean="0"/>
              <a:t>MERC SOL</a:t>
            </a:r>
          </a:p>
          <a:p>
            <a:pPr algn="just" fontAlgn="base">
              <a:buNone/>
            </a:pPr>
            <a:r>
              <a:rPr lang="en-IN" sz="3200" dirty="0" smtClean="0"/>
              <a:t>    Constant desire to urinate, the desire not ameliorated by urinating. Sour smelling urine.</a:t>
            </a:r>
          </a:p>
          <a:p>
            <a:pPr algn="just" fontAlgn="base">
              <a:buNone/>
            </a:pPr>
            <a:endParaRPr lang="en-IN" sz="3200" dirty="0" smtClean="0"/>
          </a:p>
          <a:p>
            <a:pPr algn="just" fontAlgn="base">
              <a:buNone/>
            </a:pPr>
            <a:r>
              <a:rPr lang="en-IN" sz="3200" dirty="0" smtClean="0"/>
              <a:t>  </a:t>
            </a:r>
            <a:r>
              <a:rPr lang="en-IN" sz="3200" b="1" dirty="0" smtClean="0"/>
              <a:t>RUTA</a:t>
            </a:r>
          </a:p>
          <a:p>
            <a:pPr algn="just" fontAlgn="base">
              <a:buNone/>
            </a:pPr>
            <a:r>
              <a:rPr lang="en-IN" sz="3200" dirty="0" smtClean="0"/>
              <a:t>          At every step after </a:t>
            </a:r>
            <a:r>
              <a:rPr lang="en-IN" sz="3200" dirty="0" err="1" smtClean="0"/>
              <a:t>micturation</a:t>
            </a:r>
            <a:r>
              <a:rPr lang="en-IN" sz="3200" dirty="0" smtClean="0"/>
              <a:t> she feels as if the bladder were full and moved up and down. Involuntary emission of urine, both at rest 	and motion.</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 </a:t>
            </a:r>
            <a:r>
              <a:rPr lang="en-IN" b="1" dirty="0" smtClean="0"/>
              <a:t>BACKACHE &amp;  ANKLE OEDEMA</a:t>
            </a:r>
            <a:endParaRPr lang="en-IN" dirty="0"/>
          </a:p>
        </p:txBody>
      </p:sp>
      <p:sp>
        <p:nvSpPr>
          <p:cNvPr id="3" name="Content Placeholder 2"/>
          <p:cNvSpPr>
            <a:spLocks noGrp="1"/>
          </p:cNvSpPr>
          <p:nvPr>
            <p:ph idx="1"/>
          </p:nvPr>
        </p:nvSpPr>
        <p:spPr/>
        <p:txBody>
          <a:bodyPr/>
          <a:lstStyle/>
          <a:p>
            <a:pPr fontAlgn="base">
              <a:buNone/>
            </a:pPr>
            <a:r>
              <a:rPr lang="en-IN" sz="4000" dirty="0" smtClean="0"/>
              <a:t>  </a:t>
            </a:r>
          </a:p>
          <a:p>
            <a:pPr fontAlgn="base">
              <a:buNone/>
            </a:pPr>
            <a:r>
              <a:rPr lang="en-IN" sz="4000" dirty="0" smtClean="0"/>
              <a:t>  </a:t>
            </a:r>
            <a:r>
              <a:rPr lang="en-IN" sz="4000" b="1" dirty="0" smtClean="0"/>
              <a:t>KALI CARB</a:t>
            </a:r>
          </a:p>
          <a:p>
            <a:pPr algn="just" fontAlgn="base">
              <a:buNone/>
            </a:pPr>
            <a:r>
              <a:rPr lang="en-IN" sz="3600" dirty="0" smtClean="0"/>
              <a:t>   </a:t>
            </a:r>
            <a:r>
              <a:rPr lang="en-IN" sz="3600" dirty="0"/>
              <a:t>It is for backache during pregnancy and during labour. Backache while walking,  feels as if she must give up and lie </a:t>
            </a:r>
            <a:r>
              <a:rPr lang="en-IN" sz="3600" dirty="0" smtClean="0"/>
              <a:t>down.</a:t>
            </a:r>
            <a:endParaRPr lang="en-IN" sz="36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normAutofit/>
          </a:bodyPr>
          <a:lstStyle/>
          <a:p>
            <a:pPr fontAlgn="base">
              <a:buNone/>
            </a:pPr>
            <a:r>
              <a:rPr lang="en-IN" sz="3200" dirty="0" smtClean="0"/>
              <a:t> </a:t>
            </a:r>
          </a:p>
          <a:p>
            <a:pPr fontAlgn="base">
              <a:buNone/>
            </a:pPr>
            <a:r>
              <a:rPr lang="en-IN" sz="3200" dirty="0" smtClean="0"/>
              <a:t> </a:t>
            </a:r>
            <a:r>
              <a:rPr lang="en-IN" sz="3200" b="1" dirty="0" smtClean="0"/>
              <a:t>AESCULUS HIPPOCASTANUM</a:t>
            </a:r>
          </a:p>
          <a:p>
            <a:pPr fontAlgn="base">
              <a:buNone/>
            </a:pPr>
            <a:r>
              <a:rPr lang="en-IN" sz="3200" dirty="0" smtClean="0"/>
              <a:t>  </a:t>
            </a:r>
          </a:p>
          <a:p>
            <a:pPr algn="just" fontAlgn="base">
              <a:buNone/>
            </a:pPr>
            <a:r>
              <a:rPr lang="en-IN" sz="3200" dirty="0" smtClean="0"/>
              <a:t>  </a:t>
            </a:r>
            <a:r>
              <a:rPr lang="en-IN" sz="4000" dirty="0" smtClean="0"/>
              <a:t>It is another important remedy for backache during pregnancy. Backache along with constipation &amp; haemorrhoids</a:t>
            </a:r>
          </a:p>
          <a:p>
            <a:pPr fontAlgn="base">
              <a:buNone/>
            </a:pPr>
            <a:endParaRPr lang="en-US" sz="2800" dirty="0" smtClean="0"/>
          </a:p>
          <a:p>
            <a:pPr fontAlgn="base"/>
            <a:endParaRPr lang="en-IN" sz="2800"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sz="3200" dirty="0" smtClean="0"/>
              <a:t>Homeopathic medicines are safe for your growing baby because only a minute amount of the active ingredient is used in their preparation. They work by stimulating the body’s own healing powers. Good homeopathic treatment prior to conception can prepare you for a healthy pregnancy.</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normAutofit fontScale="85000" lnSpcReduction="10000"/>
          </a:bodyPr>
          <a:lstStyle/>
          <a:p>
            <a:pPr>
              <a:buNone/>
            </a:pPr>
            <a:r>
              <a:rPr lang="en-IN" sz="2400" dirty="0" smtClean="0"/>
              <a:t>  </a:t>
            </a:r>
          </a:p>
          <a:p>
            <a:pPr>
              <a:buNone/>
            </a:pPr>
            <a:r>
              <a:rPr lang="en-IN" sz="2400" dirty="0" smtClean="0"/>
              <a:t>   </a:t>
            </a:r>
            <a:r>
              <a:rPr lang="en-IN" sz="4300" b="1" dirty="0" smtClean="0"/>
              <a:t>APIS  MELLIFICA</a:t>
            </a:r>
          </a:p>
          <a:p>
            <a:pPr>
              <a:buNone/>
            </a:pPr>
            <a:r>
              <a:rPr lang="en-IN" sz="2400" dirty="0" smtClean="0"/>
              <a:t>   </a:t>
            </a:r>
          </a:p>
          <a:p>
            <a:pPr algn="just">
              <a:buNone/>
            </a:pPr>
            <a:r>
              <a:rPr lang="en-IN" sz="3600" dirty="0" smtClean="0"/>
              <a:t>   It is a common medicine for </a:t>
            </a:r>
            <a:r>
              <a:rPr lang="en-IN" sz="3600" dirty="0" err="1" smtClean="0"/>
              <a:t>oedematic</a:t>
            </a:r>
            <a:r>
              <a:rPr lang="en-IN" sz="3600" dirty="0" smtClean="0"/>
              <a:t> feet during pregnancy, especially pitting oedema. </a:t>
            </a:r>
          </a:p>
          <a:p>
            <a:pPr algn="just">
              <a:buNone/>
            </a:pPr>
            <a:r>
              <a:rPr lang="en-IN" sz="3600" dirty="0" smtClean="0"/>
              <a:t>  Complaints worse from:</a:t>
            </a:r>
          </a:p>
          <a:p>
            <a:pPr algn="just">
              <a:buNone/>
            </a:pPr>
            <a:endParaRPr lang="en-IN" sz="3600" dirty="0" smtClean="0"/>
          </a:p>
          <a:p>
            <a:pPr algn="just">
              <a:buNone/>
            </a:pPr>
            <a:r>
              <a:rPr lang="en-IN" sz="3300" dirty="0" smtClean="0"/>
              <a:t>&lt; Hanging the limbs down,      &gt; Profuse urination </a:t>
            </a:r>
          </a:p>
          <a:p>
            <a:pPr algn="just">
              <a:buNone/>
            </a:pPr>
            <a:r>
              <a:rPr lang="en-IN" sz="3300" dirty="0" smtClean="0"/>
              <a:t>&lt; Prolonged straining,               &gt; Rest</a:t>
            </a:r>
          </a:p>
          <a:p>
            <a:pPr algn="just">
              <a:buNone/>
            </a:pPr>
            <a:r>
              <a:rPr lang="en-IN" sz="3300" dirty="0" smtClean="0"/>
              <a:t>&lt; Long walk &amp; standing, </a:t>
            </a:r>
          </a:p>
          <a:p>
            <a:pPr algn="just">
              <a:buNone/>
            </a:pPr>
            <a:r>
              <a:rPr lang="en-IN" sz="3300" dirty="0" smtClean="0"/>
              <a:t>&lt; Heat in general, </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normAutofit fontScale="90000"/>
          </a:bodyPr>
          <a:lstStyle/>
          <a:p>
            <a:r>
              <a:rPr lang="en-IN" b="1" dirty="0" smtClean="0"/>
              <a:t>HYPERTENSION IN PREGNANCY</a:t>
            </a:r>
            <a:endParaRPr lang="en-IN" dirty="0"/>
          </a:p>
        </p:txBody>
      </p:sp>
      <p:sp>
        <p:nvSpPr>
          <p:cNvPr id="3" name="Content Placeholder 2"/>
          <p:cNvSpPr>
            <a:spLocks noGrp="1"/>
          </p:cNvSpPr>
          <p:nvPr>
            <p:ph idx="1"/>
          </p:nvPr>
        </p:nvSpPr>
        <p:spPr/>
        <p:txBody>
          <a:bodyPr>
            <a:normAutofit fontScale="92500" lnSpcReduction="10000"/>
          </a:bodyPr>
          <a:lstStyle/>
          <a:p>
            <a:pPr fontAlgn="base">
              <a:buNone/>
            </a:pPr>
            <a:r>
              <a:rPr lang="en-IN" sz="3600" b="1" dirty="0" smtClean="0"/>
              <a:t>KALI CHLOR:</a:t>
            </a:r>
          </a:p>
          <a:p>
            <a:pPr algn="just" fontAlgn="base">
              <a:buNone/>
            </a:pPr>
            <a:r>
              <a:rPr lang="en-IN" sz="3600" dirty="0" smtClean="0"/>
              <a:t>  Suitable for toxaemic conditions during </a:t>
            </a:r>
            <a:r>
              <a:rPr lang="en-IN" sz="3600" b="1" dirty="0" smtClean="0"/>
              <a:t>pregnancy</a:t>
            </a:r>
            <a:r>
              <a:rPr lang="en-IN" sz="3600" dirty="0" smtClean="0"/>
              <a:t> when associated with renal symptoms.</a:t>
            </a:r>
          </a:p>
          <a:p>
            <a:pPr fontAlgn="base">
              <a:buNone/>
            </a:pPr>
            <a:endParaRPr lang="en-IN" sz="3600" dirty="0" smtClean="0"/>
          </a:p>
          <a:p>
            <a:pPr fontAlgn="base">
              <a:buNone/>
            </a:pPr>
            <a:r>
              <a:rPr lang="en-IN" sz="3600" dirty="0" smtClean="0"/>
              <a:t>  </a:t>
            </a:r>
            <a:r>
              <a:rPr lang="en-IN" sz="3600" b="1" i="1" dirty="0" smtClean="0"/>
              <a:t>RAUWOLFIA:</a:t>
            </a:r>
          </a:p>
          <a:p>
            <a:pPr algn="just" fontAlgn="base">
              <a:buNone/>
            </a:pPr>
            <a:r>
              <a:rPr lang="en-IN" sz="3600" dirty="0" smtClean="0"/>
              <a:t>  Suitable for reducing blood pressure, most effective in mother tincture form.</a:t>
            </a:r>
          </a:p>
          <a:p>
            <a:pPr>
              <a:buNone/>
            </a:pPr>
            <a:endParaRPr lang="en-IN" sz="20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normAutofit lnSpcReduction="10000"/>
          </a:bodyPr>
          <a:lstStyle/>
          <a:p>
            <a:pPr fontAlgn="base">
              <a:buNone/>
            </a:pPr>
            <a:r>
              <a:rPr lang="en-IN" sz="4000" b="1" dirty="0" smtClean="0"/>
              <a:t>GLONOINE:</a:t>
            </a:r>
            <a:r>
              <a:rPr lang="en-IN" sz="4000" dirty="0" smtClean="0"/>
              <a:t> </a:t>
            </a:r>
          </a:p>
          <a:p>
            <a:pPr fontAlgn="base">
              <a:buNone/>
            </a:pPr>
            <a:endParaRPr lang="en-IN" sz="2400" dirty="0" smtClean="0"/>
          </a:p>
          <a:p>
            <a:pPr fontAlgn="base">
              <a:buNone/>
            </a:pPr>
            <a:r>
              <a:rPr lang="en-IN" sz="2400" dirty="0" smtClean="0"/>
              <a:t>    </a:t>
            </a:r>
            <a:r>
              <a:rPr lang="en-IN" sz="3200" dirty="0" smtClean="0"/>
              <a:t>A remedy for high blood pressure with rush of blood to head in pregnant women. There is a throbbing headache, which is better from uncovering the head.    </a:t>
            </a:r>
          </a:p>
          <a:p>
            <a:pPr fontAlgn="base">
              <a:buNone/>
            </a:pPr>
            <a:endParaRPr lang="en-IN" sz="2400" dirty="0" smtClean="0"/>
          </a:p>
          <a:p>
            <a:pPr fontAlgn="base">
              <a:buNone/>
            </a:pPr>
            <a:r>
              <a:rPr lang="en-IN" sz="4000" b="1" dirty="0" smtClean="0"/>
              <a:t>HELONIAS:</a:t>
            </a:r>
            <a:r>
              <a:rPr lang="en-IN" sz="4000" dirty="0" smtClean="0"/>
              <a:t> </a:t>
            </a:r>
          </a:p>
          <a:p>
            <a:pPr fontAlgn="base">
              <a:buNone/>
            </a:pPr>
            <a:endParaRPr lang="en-IN" sz="2400" dirty="0" smtClean="0"/>
          </a:p>
          <a:p>
            <a:pPr fontAlgn="base">
              <a:buNone/>
            </a:pPr>
            <a:r>
              <a:rPr lang="en-IN" sz="2400" dirty="0" smtClean="0"/>
              <a:t>   </a:t>
            </a:r>
            <a:r>
              <a:rPr lang="en-IN" sz="3200" dirty="0" smtClean="0"/>
              <a:t>Albuminuria during pregnancy.</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ANAEMIA IN PREGNANCY</a:t>
            </a:r>
            <a:endParaRPr lang="en-IN" dirty="0"/>
          </a:p>
        </p:txBody>
      </p:sp>
      <p:sp>
        <p:nvSpPr>
          <p:cNvPr id="3" name="Content Placeholder 2"/>
          <p:cNvSpPr>
            <a:spLocks noGrp="1"/>
          </p:cNvSpPr>
          <p:nvPr>
            <p:ph idx="1"/>
          </p:nvPr>
        </p:nvSpPr>
        <p:spPr/>
        <p:txBody>
          <a:bodyPr>
            <a:normAutofit fontScale="85000" lnSpcReduction="20000"/>
          </a:bodyPr>
          <a:lstStyle/>
          <a:p>
            <a:pPr fontAlgn="base">
              <a:buNone/>
            </a:pPr>
            <a:endParaRPr lang="en-IN" sz="2000" dirty="0"/>
          </a:p>
          <a:p>
            <a:pPr fontAlgn="base">
              <a:buNone/>
            </a:pPr>
            <a:r>
              <a:rPr lang="en-IN" sz="3600" b="1" dirty="0" smtClean="0"/>
              <a:t>CHINA OFFICINALIS</a:t>
            </a:r>
          </a:p>
          <a:p>
            <a:pPr algn="just" fontAlgn="base">
              <a:buNone/>
            </a:pPr>
            <a:r>
              <a:rPr lang="en-IN" sz="3600" dirty="0" smtClean="0"/>
              <a:t>   Helps </a:t>
            </a:r>
            <a:r>
              <a:rPr lang="en-IN" sz="3600" dirty="0"/>
              <a:t>in assimilation and uptake of iron from the gut when, even after improvement of diet, anaemia does not improve</a:t>
            </a:r>
            <a:r>
              <a:rPr lang="en-IN" sz="3600" dirty="0" smtClean="0"/>
              <a:t>.</a:t>
            </a:r>
          </a:p>
          <a:p>
            <a:pPr algn="just" fontAlgn="base">
              <a:buNone/>
            </a:pPr>
            <a:endParaRPr lang="en-IN" sz="3600" dirty="0"/>
          </a:p>
          <a:p>
            <a:pPr fontAlgn="base">
              <a:buNone/>
            </a:pPr>
            <a:r>
              <a:rPr lang="en-IN" sz="3600" b="1" dirty="0" smtClean="0"/>
              <a:t>LECITHIN</a:t>
            </a:r>
          </a:p>
          <a:p>
            <a:pPr algn="just" fontAlgn="base">
              <a:buNone/>
            </a:pPr>
            <a:r>
              <a:rPr lang="en-IN" sz="3600" dirty="0" smtClean="0"/>
              <a:t>  Best </a:t>
            </a:r>
            <a:r>
              <a:rPr lang="en-IN" sz="3600" dirty="0"/>
              <a:t>action in 6X potency. It increases the number of RBCs and the amount of Hb in </a:t>
            </a:r>
            <a:r>
              <a:rPr lang="en-IN" sz="3600" dirty="0" smtClean="0"/>
              <a:t>body</a:t>
            </a:r>
            <a:endParaRPr lang="en-IN" sz="3600" dirty="0"/>
          </a:p>
          <a:p>
            <a:pPr>
              <a:buNone/>
            </a:pPr>
            <a:endParaRPr lang="en-IN" sz="20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THREATENED ABORTION</a:t>
            </a:r>
            <a:endParaRPr lang="en-IN" dirty="0"/>
          </a:p>
        </p:txBody>
      </p:sp>
      <p:sp>
        <p:nvSpPr>
          <p:cNvPr id="3" name="Content Placeholder 2"/>
          <p:cNvSpPr>
            <a:spLocks noGrp="1"/>
          </p:cNvSpPr>
          <p:nvPr>
            <p:ph idx="1"/>
          </p:nvPr>
        </p:nvSpPr>
        <p:spPr/>
        <p:txBody>
          <a:bodyPr>
            <a:normAutofit fontScale="85000" lnSpcReduction="20000"/>
          </a:bodyPr>
          <a:lstStyle/>
          <a:p>
            <a:pPr algn="just" fontAlgn="base">
              <a:buNone/>
            </a:pPr>
            <a:endParaRPr lang="en-IN" sz="3600" b="1" dirty="0" smtClean="0"/>
          </a:p>
          <a:p>
            <a:pPr algn="just" fontAlgn="base">
              <a:buNone/>
            </a:pPr>
            <a:r>
              <a:rPr lang="en-IN" sz="3600" b="1" dirty="0" smtClean="0"/>
              <a:t>BELLADONNA</a:t>
            </a:r>
            <a:r>
              <a:rPr lang="en-IN" sz="3600" dirty="0" smtClean="0"/>
              <a:t>: </a:t>
            </a:r>
          </a:p>
          <a:p>
            <a:pPr algn="just" fontAlgn="base">
              <a:buNone/>
            </a:pPr>
            <a:r>
              <a:rPr lang="en-IN" sz="3600" dirty="0" smtClean="0"/>
              <a:t>   Bearing </a:t>
            </a:r>
            <a:r>
              <a:rPr lang="en-IN" sz="3600" dirty="0"/>
              <a:t>down sensation, as if all the viscera will come out. Hot gushes of blood, with pain in loins</a:t>
            </a:r>
            <a:r>
              <a:rPr lang="en-IN" sz="3600" dirty="0" smtClean="0"/>
              <a:t>.</a:t>
            </a:r>
          </a:p>
          <a:p>
            <a:pPr algn="just" fontAlgn="base">
              <a:buNone/>
            </a:pPr>
            <a:endParaRPr lang="en-IN" sz="3600" dirty="0"/>
          </a:p>
          <a:p>
            <a:pPr algn="just" fontAlgn="base">
              <a:buNone/>
            </a:pPr>
            <a:r>
              <a:rPr lang="en-IN" sz="3600" b="1" dirty="0" smtClean="0"/>
              <a:t>CHAMOMILLA</a:t>
            </a:r>
            <a:r>
              <a:rPr lang="en-IN" sz="3600" dirty="0" smtClean="0"/>
              <a:t>:</a:t>
            </a:r>
          </a:p>
          <a:p>
            <a:pPr algn="just" fontAlgn="base">
              <a:buNone/>
            </a:pPr>
            <a:r>
              <a:rPr lang="en-IN" sz="3600" dirty="0" smtClean="0"/>
              <a:t>   Profuse </a:t>
            </a:r>
            <a:r>
              <a:rPr lang="en-IN" sz="3600" dirty="0"/>
              <a:t>discharge of dark, clotted blood with </a:t>
            </a:r>
            <a:r>
              <a:rPr lang="en-IN" sz="3600" dirty="0" err="1"/>
              <a:t>labor</a:t>
            </a:r>
            <a:r>
              <a:rPr lang="en-IN" sz="3600" dirty="0"/>
              <a:t> like pains. Pain spasmodic, pressing upward</a:t>
            </a:r>
            <a:r>
              <a:rPr lang="en-IN" sz="3600" dirty="0" smtClean="0"/>
              <a:t>.</a:t>
            </a:r>
          </a:p>
          <a:p>
            <a:pPr algn="just" fontAlgn="base">
              <a:buNone/>
            </a:pPr>
            <a:endParaRPr lang="en-IN" sz="36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normAutofit fontScale="85000" lnSpcReduction="20000"/>
          </a:bodyPr>
          <a:lstStyle/>
          <a:p>
            <a:pPr fontAlgn="base">
              <a:buNone/>
            </a:pPr>
            <a:r>
              <a:rPr lang="en-IN" sz="3600" b="1" dirty="0" smtClean="0"/>
              <a:t>IPECAC: </a:t>
            </a:r>
          </a:p>
          <a:p>
            <a:pPr fontAlgn="base">
              <a:buNone/>
            </a:pPr>
            <a:r>
              <a:rPr lang="en-IN" sz="3600" dirty="0" smtClean="0"/>
              <a:t>   Profuse, bright blood with nausea. Pain from navel to the uterus.</a:t>
            </a:r>
          </a:p>
          <a:p>
            <a:pPr fontAlgn="base">
              <a:buNone/>
            </a:pPr>
            <a:endParaRPr lang="en-IN" sz="3600" dirty="0" smtClean="0"/>
          </a:p>
          <a:p>
            <a:pPr fontAlgn="base">
              <a:buNone/>
            </a:pPr>
            <a:r>
              <a:rPr lang="en-IN" sz="3600" b="1" dirty="0" smtClean="0"/>
              <a:t>CROCUS SAT: </a:t>
            </a:r>
          </a:p>
          <a:p>
            <a:pPr fontAlgn="base">
              <a:buNone/>
            </a:pPr>
            <a:r>
              <a:rPr lang="en-IN" sz="3600" dirty="0" smtClean="0"/>
              <a:t>  Bleeding from </a:t>
            </a:r>
            <a:r>
              <a:rPr lang="en-IN" sz="3600" dirty="0" err="1" smtClean="0"/>
              <a:t>overlifting</a:t>
            </a:r>
            <a:r>
              <a:rPr lang="en-IN" sz="3600" dirty="0" smtClean="0"/>
              <a:t>.</a:t>
            </a:r>
          </a:p>
          <a:p>
            <a:pPr fontAlgn="base">
              <a:buNone/>
            </a:pPr>
            <a:endParaRPr lang="en-IN" sz="3600" dirty="0" smtClean="0"/>
          </a:p>
          <a:p>
            <a:pPr algn="just" fontAlgn="base">
              <a:buNone/>
            </a:pPr>
            <a:r>
              <a:rPr lang="en-IN" sz="3600" b="1" dirty="0" smtClean="0"/>
              <a:t>SABINA: </a:t>
            </a:r>
          </a:p>
          <a:p>
            <a:pPr algn="just" fontAlgn="base">
              <a:buNone/>
            </a:pPr>
            <a:r>
              <a:rPr lang="en-IN" sz="3600" dirty="0" smtClean="0"/>
              <a:t>  Pain from sacrum to pubis, and from below upwards, shooting up the vagina. Haemorrhage, partly clotted, worse from least motion.</a:t>
            </a:r>
            <a:r>
              <a:rPr lang="en-IN" sz="3600" b="1" dirty="0" smtClean="0"/>
              <a:t> </a:t>
            </a:r>
            <a:endParaRPr lang="en-IN" sz="1600" dirty="0" smtClean="0"/>
          </a:p>
          <a:p>
            <a:pPr fontAlgn="base"/>
            <a:endParaRPr lang="en-IN" sz="2800" dirty="0" smtClean="0"/>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normAutofit/>
          </a:bodyPr>
          <a:lstStyle/>
          <a:p>
            <a:pPr algn="just" fontAlgn="base">
              <a:buNone/>
            </a:pPr>
            <a:r>
              <a:rPr lang="en-IN" sz="3200" b="1" dirty="0" smtClean="0"/>
              <a:t>SECALE COR: </a:t>
            </a:r>
          </a:p>
          <a:p>
            <a:pPr algn="just" fontAlgn="base">
              <a:buNone/>
            </a:pPr>
            <a:r>
              <a:rPr lang="en-IN" sz="3200" dirty="0" smtClean="0"/>
              <a:t>  Threatened abortion around the third month. Burning pains in the uterus.</a:t>
            </a:r>
          </a:p>
          <a:p>
            <a:pPr algn="just" fontAlgn="base">
              <a:buNone/>
            </a:pPr>
            <a:endParaRPr lang="en-IN" sz="3200" dirty="0" smtClean="0"/>
          </a:p>
          <a:p>
            <a:pPr algn="just" fontAlgn="base">
              <a:buNone/>
            </a:pPr>
            <a:r>
              <a:rPr lang="en-IN" sz="3200" b="1" dirty="0" smtClean="0"/>
              <a:t>VIBURNUM OP:</a:t>
            </a:r>
          </a:p>
          <a:p>
            <a:pPr algn="just" fontAlgn="base">
              <a:buNone/>
            </a:pPr>
            <a:r>
              <a:rPr lang="en-IN" sz="3200" dirty="0" smtClean="0"/>
              <a:t>   To prevent miscarriage, especially in the 8th month. It even neutralises the effects of </a:t>
            </a:r>
            <a:r>
              <a:rPr lang="en-IN" sz="3200" dirty="0" err="1" smtClean="0"/>
              <a:t>abortifacients</a:t>
            </a:r>
            <a:r>
              <a:rPr lang="en-IN" sz="3200" dirty="0" smtClean="0"/>
              <a:t>. Given at 1X it acts as uterine sedative, can be used for long periods as preventive of abortion.</a:t>
            </a:r>
            <a:r>
              <a:rPr lang="en-IN" sz="3200" b="1" dirty="0" smtClean="0"/>
              <a:t> </a:t>
            </a:r>
            <a:endParaRPr lang="en-IN" sz="2400"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normAutofit fontScale="92500" lnSpcReduction="20000"/>
          </a:bodyPr>
          <a:lstStyle/>
          <a:p>
            <a:pPr algn="just" fontAlgn="base">
              <a:buNone/>
            </a:pPr>
            <a:r>
              <a:rPr lang="en-IN" sz="3600" b="1" dirty="0" smtClean="0"/>
              <a:t>SEPIA:</a:t>
            </a:r>
          </a:p>
          <a:p>
            <a:pPr algn="just" fontAlgn="base">
              <a:buNone/>
            </a:pPr>
            <a:r>
              <a:rPr lang="en-IN" sz="3600" dirty="0" smtClean="0"/>
              <a:t>  Habitual abortion from 5th to 7th month of gestation.</a:t>
            </a:r>
          </a:p>
          <a:p>
            <a:pPr algn="just" fontAlgn="base">
              <a:buNone/>
            </a:pPr>
            <a:endParaRPr lang="en-IN" sz="3600" dirty="0" smtClean="0"/>
          </a:p>
          <a:p>
            <a:pPr algn="just" fontAlgn="base">
              <a:buNone/>
            </a:pPr>
            <a:r>
              <a:rPr lang="en-IN" sz="3600" b="1" dirty="0" smtClean="0"/>
              <a:t>CHINA</a:t>
            </a:r>
            <a:r>
              <a:rPr lang="en-IN" sz="3600" dirty="0" smtClean="0"/>
              <a:t>:</a:t>
            </a:r>
          </a:p>
          <a:p>
            <a:pPr algn="just" fontAlgn="base">
              <a:buNone/>
            </a:pPr>
            <a:r>
              <a:rPr lang="en-IN" sz="3600" dirty="0" smtClean="0"/>
              <a:t>  Haemorrhage with fainting, loss of sight and ringing in ears from debility.</a:t>
            </a:r>
          </a:p>
          <a:p>
            <a:pPr algn="just" fontAlgn="base">
              <a:buNone/>
            </a:pPr>
            <a:endParaRPr lang="en-US" sz="3600" dirty="0" smtClean="0"/>
          </a:p>
          <a:p>
            <a:pPr algn="just" fontAlgn="base">
              <a:buNone/>
            </a:pPr>
            <a:r>
              <a:rPr lang="en-IN" sz="3600" b="1" dirty="0" smtClean="0"/>
              <a:t>PHOSPHORUS:</a:t>
            </a:r>
            <a:r>
              <a:rPr lang="en-IN" sz="3600" dirty="0" smtClean="0"/>
              <a:t> </a:t>
            </a:r>
          </a:p>
          <a:p>
            <a:pPr algn="just" fontAlgn="base">
              <a:buNone/>
            </a:pPr>
            <a:r>
              <a:rPr lang="en-IN" sz="3600" dirty="0" smtClean="0"/>
              <a:t>  Painless flow of bright red blood in tall lean thin women.</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b="1" dirty="0" smtClean="0"/>
              <a:t>DELAYED AND PROLONGED LABOUR</a:t>
            </a:r>
            <a:endParaRPr lang="en-IN" dirty="0"/>
          </a:p>
        </p:txBody>
      </p:sp>
      <p:sp>
        <p:nvSpPr>
          <p:cNvPr id="3" name="Content Placeholder 2"/>
          <p:cNvSpPr>
            <a:spLocks noGrp="1"/>
          </p:cNvSpPr>
          <p:nvPr>
            <p:ph idx="1"/>
          </p:nvPr>
        </p:nvSpPr>
        <p:spPr/>
        <p:txBody>
          <a:bodyPr>
            <a:normAutofit lnSpcReduction="10000"/>
          </a:bodyPr>
          <a:lstStyle/>
          <a:p>
            <a:pPr algn="just" fontAlgn="base">
              <a:buNone/>
            </a:pPr>
            <a:r>
              <a:rPr lang="en-IN" sz="3200" b="1" dirty="0" smtClean="0"/>
              <a:t>CAULOPHYLLUM 30</a:t>
            </a:r>
            <a:r>
              <a:rPr lang="en-IN" sz="3200" dirty="0" smtClean="0"/>
              <a:t>:</a:t>
            </a:r>
          </a:p>
          <a:p>
            <a:pPr algn="just" fontAlgn="base">
              <a:buNone/>
            </a:pPr>
            <a:r>
              <a:rPr lang="en-IN" sz="3200" dirty="0" smtClean="0"/>
              <a:t>   </a:t>
            </a:r>
            <a:r>
              <a:rPr lang="en-IN" sz="3200" dirty="0"/>
              <a:t>It is used during labour when there is spasmodic and severe pains which radiate in all directions. Timely administration of this medicine furthers progress of labour. This remedy acts as tonic to the uterine muscles. It improves the power of contractility thereby shortening the labour and ensures a smooth and uneventful delivery</a:t>
            </a:r>
            <a:r>
              <a:rPr lang="en-IN" sz="2000" dirty="0"/>
              <a:t>.</a:t>
            </a:r>
          </a:p>
          <a:p>
            <a:pPr>
              <a:buNone/>
            </a:pPr>
            <a:endParaRPr lang="en-IN" sz="20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253054"/>
          </a:xfrm>
        </p:spPr>
        <p:txBody>
          <a:bodyPr>
            <a:normAutofit/>
          </a:bodyPr>
          <a:lstStyle/>
          <a:p>
            <a:pPr fontAlgn="base">
              <a:buNone/>
            </a:pPr>
            <a:r>
              <a:rPr lang="en-IN" sz="4000" b="1" dirty="0" smtClean="0"/>
              <a:t>GELSEMIUM 30: </a:t>
            </a:r>
          </a:p>
          <a:p>
            <a:pPr algn="just" fontAlgn="base">
              <a:buNone/>
            </a:pPr>
            <a:r>
              <a:rPr lang="en-IN" sz="2800" b="1" dirty="0" smtClean="0"/>
              <a:t>   </a:t>
            </a:r>
            <a:r>
              <a:rPr lang="en-IN" sz="4400" dirty="0" smtClean="0"/>
              <a:t>When labour pains are wanting, prolonged labour with exhaustion. Gelsemium restores labour pains and ensures smooth and successful delivery.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sz="3600" dirty="0"/>
              <a:t>Staying as healthy as possible during </a:t>
            </a:r>
            <a:r>
              <a:rPr lang="en-IN" sz="3600" dirty="0" err="1" smtClean="0"/>
              <a:t>pregnancy,homeopaths</a:t>
            </a:r>
            <a:r>
              <a:rPr lang="en-IN" sz="3600" dirty="0" smtClean="0"/>
              <a:t> </a:t>
            </a:r>
            <a:r>
              <a:rPr lang="en-IN" sz="3600" dirty="0"/>
              <a:t>will also offer advice on your diet and lifestyle to encourage a healthy pregnancy and birth</a:t>
            </a:r>
            <a:r>
              <a:rPr lang="en-IN" sz="2400" dirty="0"/>
              <a:t>.</a:t>
            </a:r>
          </a:p>
          <a:p>
            <a:pPr>
              <a:buNone/>
            </a:pPr>
            <a:endParaRPr lang="en-IN" sz="2400" dirty="0"/>
          </a:p>
          <a:p>
            <a:endParaRPr lang="en-IN" sz="24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181616"/>
          </a:xfrm>
        </p:spPr>
        <p:txBody>
          <a:bodyPr/>
          <a:lstStyle/>
          <a:p>
            <a:pPr fontAlgn="base">
              <a:buNone/>
            </a:pPr>
            <a:r>
              <a:rPr lang="en-IN" sz="4000" dirty="0" smtClean="0"/>
              <a:t>PULSATILLA</a:t>
            </a:r>
          </a:p>
          <a:p>
            <a:pPr algn="just" fontAlgn="base">
              <a:buNone/>
            </a:pPr>
            <a:r>
              <a:rPr lang="en-IN" sz="3600" dirty="0" smtClean="0"/>
              <a:t>   To correct malpositions and convert difficult labour into easy deliveries, corrected want of expulsive power. Pains with chilliness – more severe the pain, more severe the chill. Pain appears suddenly and leaves gradually.</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normAutofit fontScale="92500" lnSpcReduction="20000"/>
          </a:bodyPr>
          <a:lstStyle/>
          <a:p>
            <a:pPr algn="just" fontAlgn="base">
              <a:buNone/>
            </a:pPr>
            <a:r>
              <a:rPr lang="en-IN" sz="3600" dirty="0" smtClean="0"/>
              <a:t>KAIL CARB </a:t>
            </a:r>
          </a:p>
          <a:p>
            <a:pPr algn="just" fontAlgn="base">
              <a:buNone/>
            </a:pPr>
            <a:r>
              <a:rPr lang="en-IN" sz="3600" dirty="0" smtClean="0"/>
              <a:t>  Backache in pregnancy and labour.</a:t>
            </a:r>
          </a:p>
          <a:p>
            <a:pPr algn="just" fontAlgn="base">
              <a:buNone/>
            </a:pPr>
            <a:endParaRPr lang="en-IN" sz="3600" dirty="0" smtClean="0"/>
          </a:p>
          <a:p>
            <a:pPr algn="just" fontAlgn="base">
              <a:buNone/>
            </a:pPr>
            <a:r>
              <a:rPr lang="en-IN" sz="3600" dirty="0" smtClean="0"/>
              <a:t>GELSEMIUM  </a:t>
            </a:r>
          </a:p>
          <a:p>
            <a:pPr algn="just" fontAlgn="base">
              <a:buNone/>
            </a:pPr>
            <a:r>
              <a:rPr lang="en-IN" sz="3600" dirty="0" smtClean="0"/>
              <a:t>  In rigid </a:t>
            </a:r>
            <a:r>
              <a:rPr lang="en-IN" sz="3600" dirty="0" err="1" smtClean="0"/>
              <a:t>os</a:t>
            </a:r>
            <a:r>
              <a:rPr lang="en-IN" sz="3600" dirty="0" smtClean="0"/>
              <a:t> with chilliness in the back.</a:t>
            </a:r>
          </a:p>
          <a:p>
            <a:pPr algn="just" fontAlgn="base">
              <a:buNone/>
            </a:pPr>
            <a:endParaRPr lang="en-IN" sz="3600" dirty="0" smtClean="0"/>
          </a:p>
          <a:p>
            <a:pPr algn="just" fontAlgn="base">
              <a:buNone/>
            </a:pPr>
            <a:r>
              <a:rPr lang="en-IN" sz="3600" dirty="0" smtClean="0"/>
              <a:t>SECALE COR: </a:t>
            </a:r>
          </a:p>
          <a:p>
            <a:pPr algn="just" fontAlgn="base">
              <a:buNone/>
            </a:pPr>
            <a:r>
              <a:rPr lang="en-IN" sz="3600" dirty="0" smtClean="0"/>
              <a:t>   A sensation of a constant tonic pressure in the uterine region; this causes great distress; desires fresh air; don’t like to be covered much.</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normAutofit/>
          </a:bodyPr>
          <a:lstStyle/>
          <a:p>
            <a:pPr algn="just" fontAlgn="base">
              <a:buNone/>
            </a:pPr>
            <a:r>
              <a:rPr lang="en-IN" sz="4000" dirty="0" smtClean="0"/>
              <a:t>CIMICIFUGA</a:t>
            </a:r>
            <a:endParaRPr lang="en-IN" sz="3600" dirty="0" smtClean="0"/>
          </a:p>
          <a:p>
            <a:pPr algn="just" fontAlgn="base">
              <a:buNone/>
            </a:pPr>
            <a:r>
              <a:rPr lang="en-IN" sz="3600" dirty="0" smtClean="0"/>
              <a:t>  Adapted to </a:t>
            </a:r>
            <a:r>
              <a:rPr lang="en-IN" sz="3600" dirty="0"/>
              <a:t>nervous excitable temperament with rigidity of </a:t>
            </a:r>
            <a:r>
              <a:rPr lang="en-IN" sz="3600" dirty="0" err="1"/>
              <a:t>os</a:t>
            </a:r>
            <a:r>
              <a:rPr lang="en-IN" sz="3600" dirty="0"/>
              <a:t> during </a:t>
            </a:r>
            <a:r>
              <a:rPr lang="en-IN" sz="3600" dirty="0" smtClean="0"/>
              <a:t>labour. </a:t>
            </a:r>
            <a:r>
              <a:rPr lang="en-IN" sz="3600" dirty="0"/>
              <a:t>Intolerable, irregular, spasmodic pains that  radiate to hips, thighs or back. Electric shock like pains causing faintness. Intense nervous excitement causes shivering, without coldness, false labour pains, rigid </a:t>
            </a:r>
            <a:r>
              <a:rPr lang="en-IN" sz="3600" dirty="0" err="1" smtClean="0"/>
              <a:t>os</a:t>
            </a:r>
            <a:r>
              <a:rPr lang="en-IN" sz="3600" dirty="0"/>
              <a:t>.</a:t>
            </a:r>
          </a:p>
          <a:p>
            <a:endParaRPr lang="en-IN"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253054"/>
          </a:xfrm>
        </p:spPr>
        <p:txBody>
          <a:bodyPr>
            <a:normAutofit lnSpcReduction="10000"/>
          </a:bodyPr>
          <a:lstStyle/>
          <a:p>
            <a:pPr algn="just" fontAlgn="base">
              <a:buNone/>
            </a:pPr>
            <a:r>
              <a:rPr lang="en-IN" sz="4400" dirty="0" smtClean="0"/>
              <a:t>CINNAMONUM</a:t>
            </a:r>
          </a:p>
          <a:p>
            <a:pPr algn="just" fontAlgn="base">
              <a:buNone/>
            </a:pPr>
            <a:r>
              <a:rPr lang="en-IN" sz="4400" dirty="0" smtClean="0"/>
              <a:t>  Ineffectual or false labour pains. </a:t>
            </a:r>
          </a:p>
          <a:p>
            <a:pPr algn="just" fontAlgn="base">
              <a:buNone/>
            </a:pPr>
            <a:endParaRPr lang="en-IN" sz="4400" dirty="0" smtClean="0"/>
          </a:p>
          <a:p>
            <a:pPr algn="just" fontAlgn="base">
              <a:buNone/>
            </a:pPr>
            <a:r>
              <a:rPr lang="en-IN" sz="4400" dirty="0" smtClean="0"/>
              <a:t>COCCULUS INDICUS: </a:t>
            </a:r>
          </a:p>
          <a:p>
            <a:pPr algn="just" fontAlgn="base">
              <a:buNone/>
            </a:pPr>
            <a:r>
              <a:rPr lang="en-IN" sz="4400" dirty="0" smtClean="0"/>
              <a:t>  Terrible pain in the small of the back; lower limbs feel paralyzed; frequent vomiting.</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lstStyle/>
          <a:p>
            <a:pPr>
              <a:buNone/>
            </a:pPr>
            <a:r>
              <a:rPr lang="en-IN" sz="4000" dirty="0" smtClean="0"/>
              <a:t>PLATINA: </a:t>
            </a:r>
          </a:p>
          <a:p>
            <a:pPr algn="just">
              <a:buNone/>
            </a:pPr>
            <a:r>
              <a:rPr lang="en-IN" sz="4000" dirty="0" smtClean="0"/>
              <a:t>  Very great sensitiveness of the organs; severe cramping pains in the region of the uterus; constant oozing of dark, </a:t>
            </a:r>
            <a:r>
              <a:rPr lang="en-IN" sz="4000" dirty="0" err="1" smtClean="0"/>
              <a:t>grumous</a:t>
            </a:r>
            <a:r>
              <a:rPr lang="en-IN" sz="4000" dirty="0" smtClean="0"/>
              <a:t> blood from the vagina. Horrified by her thoughts</a:t>
            </a:r>
            <a:r>
              <a:rPr lang="en-IN" dirty="0" smtClean="0"/>
              <a:t>.</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500726"/>
          </a:xfrm>
        </p:spPr>
        <p:txBody>
          <a:bodyPr>
            <a:noAutofit/>
          </a:bodyPr>
          <a:lstStyle/>
          <a:p>
            <a:pPr fontAlgn="base">
              <a:buNone/>
            </a:pPr>
            <a:r>
              <a:rPr lang="en-IN" sz="3600" dirty="0" smtClean="0"/>
              <a:t>SEPIA: </a:t>
            </a:r>
          </a:p>
          <a:p>
            <a:pPr fontAlgn="base">
              <a:buNone/>
            </a:pPr>
            <a:r>
              <a:rPr lang="en-IN" sz="3600" dirty="0" smtClean="0"/>
              <a:t>  </a:t>
            </a:r>
            <a:r>
              <a:rPr lang="en-IN" sz="3200" dirty="0" smtClean="0"/>
              <a:t>Numerous </a:t>
            </a:r>
            <a:r>
              <a:rPr lang="en-IN" sz="3200" dirty="0"/>
              <a:t>darting pains, shooting upward from the neck of the uterus; flushes of </a:t>
            </a:r>
            <a:r>
              <a:rPr lang="en-IN" sz="3200" dirty="0" smtClean="0"/>
              <a:t>heat.</a:t>
            </a:r>
          </a:p>
          <a:p>
            <a:pPr fontAlgn="base">
              <a:buNone/>
            </a:pPr>
            <a:endParaRPr lang="en-IN" sz="3200" dirty="0"/>
          </a:p>
          <a:p>
            <a:pPr fontAlgn="base">
              <a:buNone/>
            </a:pPr>
            <a:r>
              <a:rPr lang="en-IN" sz="3200" dirty="0" smtClean="0"/>
              <a:t>CONIUM: </a:t>
            </a:r>
          </a:p>
          <a:p>
            <a:pPr fontAlgn="base">
              <a:buNone/>
            </a:pPr>
            <a:r>
              <a:rPr lang="en-IN" sz="3200" dirty="0" smtClean="0"/>
              <a:t>  In </a:t>
            </a:r>
            <a:r>
              <a:rPr lang="en-IN" sz="3200" dirty="0"/>
              <a:t>either the breasts or uterus and labour does not progress normally </a:t>
            </a:r>
            <a:r>
              <a:rPr lang="en-IN" sz="3200" dirty="0" smtClean="0"/>
              <a:t> </a:t>
            </a:r>
            <a:r>
              <a:rPr lang="en-IN" sz="3200" dirty="0"/>
              <a:t>pains spasmodic’ vertigo, particularly on turning in bed; rigidity of </a:t>
            </a:r>
            <a:r>
              <a:rPr lang="en-IN" sz="3200" dirty="0" err="1"/>
              <a:t>os</a:t>
            </a:r>
            <a:r>
              <a:rPr lang="en-IN" sz="3200" dirty="0"/>
              <a:t> uteri.</a:t>
            </a:r>
          </a:p>
          <a:p>
            <a:endParaRPr lang="en-IN" sz="36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857364"/>
          </a:xfrm>
        </p:spPr>
        <p:txBody>
          <a:bodyPr>
            <a:normAutofit fontScale="90000"/>
          </a:bodyPr>
          <a:lstStyle/>
          <a:p>
            <a:r>
              <a:rPr lang="en-IN" b="1" dirty="0" smtClean="0"/>
              <a:t/>
            </a:r>
            <a:br>
              <a:rPr lang="en-IN" b="1" dirty="0" smtClean="0"/>
            </a:br>
            <a:r>
              <a:rPr lang="en-IN" b="1" dirty="0" smtClean="0"/>
              <a:t/>
            </a:r>
            <a:br>
              <a:rPr lang="en-IN" b="1" dirty="0" smtClean="0"/>
            </a:br>
            <a:r>
              <a:rPr lang="en-IN" b="1" dirty="0" smtClean="0"/>
              <a:t/>
            </a:r>
            <a:br>
              <a:rPr lang="en-IN" b="1" dirty="0" smtClean="0"/>
            </a:br>
            <a:r>
              <a:rPr lang="en-IN" b="1" dirty="0" smtClean="0"/>
              <a:t/>
            </a:r>
            <a:br>
              <a:rPr lang="en-IN" b="1" dirty="0" smtClean="0"/>
            </a:br>
            <a:r>
              <a:rPr lang="en-IN" b="1" dirty="0" smtClean="0"/>
              <a:t/>
            </a:r>
            <a:br>
              <a:rPr lang="en-IN" b="1" dirty="0" smtClean="0"/>
            </a:br>
            <a:r>
              <a:rPr lang="en-IN" b="1" dirty="0" smtClean="0"/>
              <a:t/>
            </a:r>
            <a:br>
              <a:rPr lang="en-IN" b="1" dirty="0" smtClean="0"/>
            </a:br>
            <a:r>
              <a:rPr lang="en-IN" b="1" dirty="0" smtClean="0"/>
              <a:t/>
            </a:r>
            <a:br>
              <a:rPr lang="en-IN" b="1" dirty="0" smtClean="0"/>
            </a:br>
            <a:r>
              <a:rPr lang="en-IN" b="1" dirty="0" smtClean="0"/>
              <a:t>    </a:t>
            </a:r>
            <a:br>
              <a:rPr lang="en-IN" b="1" dirty="0" smtClean="0"/>
            </a:br>
            <a:r>
              <a:rPr lang="en-IN" b="1" dirty="0" smtClean="0"/>
              <a:t/>
            </a:r>
            <a:br>
              <a:rPr lang="en-IN" b="1" dirty="0" smtClean="0"/>
            </a:br>
            <a:r>
              <a:rPr lang="en-IN" b="1" dirty="0" smtClean="0"/>
              <a:t/>
            </a:r>
            <a:br>
              <a:rPr lang="en-IN" b="1" dirty="0" smtClean="0"/>
            </a:br>
            <a:r>
              <a:rPr lang="en-IN" b="1" dirty="0" smtClean="0"/>
              <a:t/>
            </a:r>
            <a:br>
              <a:rPr lang="en-IN" b="1" dirty="0" smtClean="0"/>
            </a:br>
            <a:r>
              <a:rPr lang="en-IN" b="1" dirty="0" smtClean="0"/>
              <a:t/>
            </a:r>
            <a:br>
              <a:rPr lang="en-IN" b="1" dirty="0" smtClean="0"/>
            </a:br>
            <a:r>
              <a:rPr lang="en-IN" b="1" dirty="0" smtClean="0"/>
              <a:t/>
            </a:r>
            <a:br>
              <a:rPr lang="en-IN" b="1" dirty="0" smtClean="0"/>
            </a:br>
            <a:r>
              <a:rPr lang="en-IN" b="1" dirty="0" smtClean="0"/>
              <a:t/>
            </a:r>
            <a:br>
              <a:rPr lang="en-IN" b="1" dirty="0" smtClean="0"/>
            </a:br>
            <a:r>
              <a:rPr lang="en-IN" b="1" dirty="0" smtClean="0"/>
              <a:t/>
            </a:r>
            <a:br>
              <a:rPr lang="en-IN" b="1" dirty="0" smtClean="0"/>
            </a:br>
            <a:r>
              <a:rPr lang="en-IN" b="1" dirty="0" smtClean="0"/>
              <a:t/>
            </a:r>
            <a:br>
              <a:rPr lang="en-IN" b="1" dirty="0" smtClean="0"/>
            </a:br>
            <a:r>
              <a:rPr lang="en-IN" b="1" dirty="0" smtClean="0"/>
              <a:t>     HEALING AFTER THE BIRTH</a:t>
            </a:r>
            <a:br>
              <a:rPr lang="en-IN" b="1" dirty="0" smtClean="0"/>
            </a:br>
            <a:endParaRPr lang="en-IN" dirty="0"/>
          </a:p>
        </p:txBody>
      </p:sp>
      <p:sp>
        <p:nvSpPr>
          <p:cNvPr id="3" name="Content Placeholder 2"/>
          <p:cNvSpPr>
            <a:spLocks noGrp="1"/>
          </p:cNvSpPr>
          <p:nvPr>
            <p:ph idx="1"/>
          </p:nvPr>
        </p:nvSpPr>
        <p:spPr>
          <a:xfrm>
            <a:off x="457200" y="1643050"/>
            <a:ext cx="8229600" cy="4681550"/>
          </a:xfrm>
        </p:spPr>
        <p:txBody>
          <a:bodyPr>
            <a:noAutofit/>
          </a:bodyPr>
          <a:lstStyle/>
          <a:p>
            <a:pPr algn="just">
              <a:buNone/>
            </a:pPr>
            <a:r>
              <a:rPr lang="en-IN" sz="3200" dirty="0" smtClean="0"/>
              <a:t>ACONITE: </a:t>
            </a:r>
          </a:p>
          <a:p>
            <a:pPr algn="just">
              <a:buNone/>
            </a:pPr>
            <a:r>
              <a:rPr lang="en-IN" sz="3200" dirty="0" smtClean="0"/>
              <a:t>  For </a:t>
            </a:r>
            <a:r>
              <a:rPr lang="en-IN" sz="3200" dirty="0"/>
              <a:t>shock following the fear of the intensity of </a:t>
            </a:r>
            <a:r>
              <a:rPr lang="en-IN" sz="3200" dirty="0" smtClean="0"/>
              <a:t>birth.</a:t>
            </a:r>
          </a:p>
          <a:p>
            <a:pPr algn="just">
              <a:buNone/>
            </a:pPr>
            <a:endParaRPr lang="en-IN" sz="3200" dirty="0"/>
          </a:p>
          <a:p>
            <a:pPr algn="just">
              <a:buNone/>
            </a:pPr>
            <a:r>
              <a:rPr lang="en-IN" sz="3200" dirty="0" smtClean="0"/>
              <a:t>ARNICA: </a:t>
            </a:r>
          </a:p>
          <a:p>
            <a:pPr algn="just">
              <a:buNone/>
            </a:pPr>
            <a:r>
              <a:rPr lang="en-IN" sz="3200" dirty="0" smtClean="0"/>
              <a:t>   To relieve </a:t>
            </a:r>
            <a:r>
              <a:rPr lang="en-IN" sz="3200" dirty="0"/>
              <a:t>soreness, </a:t>
            </a:r>
            <a:r>
              <a:rPr lang="en-IN" sz="3200" dirty="0" smtClean="0"/>
              <a:t>bruising </a:t>
            </a:r>
            <a:r>
              <a:rPr lang="en-IN" sz="3200" dirty="0"/>
              <a:t>a</a:t>
            </a:r>
            <a:r>
              <a:rPr lang="en-IN" sz="3200" dirty="0" smtClean="0"/>
              <a:t>lso </a:t>
            </a:r>
            <a:r>
              <a:rPr lang="en-IN" sz="3200" dirty="0"/>
              <a:t>helpful for babies who are bruised (from a long labour or a forceps delivery). </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normAutofit fontScale="92500" lnSpcReduction="10000"/>
          </a:bodyPr>
          <a:lstStyle/>
          <a:p>
            <a:pPr algn="just">
              <a:buNone/>
            </a:pPr>
            <a:r>
              <a:rPr lang="en-IN" sz="3600" dirty="0" smtClean="0"/>
              <a:t>KALI PHOS: </a:t>
            </a:r>
          </a:p>
          <a:p>
            <a:pPr algn="just">
              <a:buNone/>
            </a:pPr>
            <a:r>
              <a:rPr lang="en-IN" sz="3600" dirty="0" smtClean="0"/>
              <a:t>  For mental exhaustion after delivery, with headache, tiredness but too excited to sleep, especially in the first day or two after the birth.</a:t>
            </a:r>
          </a:p>
          <a:p>
            <a:pPr algn="just">
              <a:buNone/>
            </a:pPr>
            <a:endParaRPr lang="en-IN" sz="3600" dirty="0" smtClean="0"/>
          </a:p>
          <a:p>
            <a:pPr algn="just">
              <a:buNone/>
            </a:pPr>
            <a:r>
              <a:rPr lang="en-IN" sz="3600" dirty="0" smtClean="0"/>
              <a:t>PULSATILLA: </a:t>
            </a:r>
          </a:p>
          <a:p>
            <a:pPr algn="just">
              <a:buNone/>
            </a:pPr>
            <a:r>
              <a:rPr lang="en-IN" sz="3600" dirty="0" smtClean="0"/>
              <a:t>   Post-natal ‘blues’, especially when the milk comes in. You feel utterly miserable and burst into tears at the slightest movement.</a:t>
            </a:r>
          </a:p>
          <a:p>
            <a:endParaRPr lang="en-IN" sz="2800" dirty="0" smtClean="0"/>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s.jpg"/>
          <p:cNvPicPr>
            <a:picLocks noGrp="1" noChangeAspect="1"/>
          </p:cNvPicPr>
          <p:nvPr>
            <p:ph idx="1"/>
          </p:nvPr>
        </p:nvPicPr>
        <p:blipFill>
          <a:blip r:embed="rId2"/>
          <a:stretch>
            <a:fillRect/>
          </a:stretch>
        </p:blipFill>
        <p:spPr>
          <a:xfrm>
            <a:off x="0" y="1071546"/>
            <a:ext cx="9144000" cy="5786454"/>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sz="3600" dirty="0" smtClean="0"/>
              <a:t>Self-care with homeopathy during pregnancy can be rewarding. A correctly-chosen remedy can work gently and efficiently to relieve discomfort and help the body heal itself without toxicity or side-effects.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IN" sz="2400" dirty="0" smtClean="0"/>
              <a:t>   </a:t>
            </a:r>
            <a:r>
              <a:rPr lang="en-IN" sz="4000" dirty="0" smtClean="0"/>
              <a:t>Care and guidance from a competent, sympathetic physician is very important during pregnancy for both general support and to monitor for complications</a:t>
            </a:r>
            <a:r>
              <a:rPr lang="en-IN" sz="2400"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sz="3600" dirty="0" smtClean="0"/>
              <a:t>Physical and emotional changes during pregnancy may cause minor health problems such as nausea, mild urinary problems, diarrhoea, heartburn, anaemia, varicose veins, backache, cramps, thrush or emotional distress</a:t>
            </a:r>
            <a:r>
              <a:rPr lang="en-IN" sz="2800"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sz="4000" dirty="0" smtClean="0"/>
              <a:t>All these problems and more potentially complicated symptoms such as raised blood pressure, can also be helped by professional homeopathic treatment</a:t>
            </a:r>
            <a:endParaRPr lang="en-US" sz="4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192</TotalTime>
  <Words>2355</Words>
  <Application>Microsoft Office PowerPoint</Application>
  <PresentationFormat>On-screen Show (4:3)</PresentationFormat>
  <Paragraphs>231</Paragraphs>
  <Slides>58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Calibri</vt:lpstr>
      <vt:lpstr>Constantia</vt:lpstr>
      <vt:lpstr>Wingdings 2</vt:lpstr>
      <vt:lpstr>Flow</vt:lpstr>
      <vt:lpstr>HOMOEOPATHIC THERAPEUTICS FOR PREGANCY AND CHILDBIRTH</vt:lpstr>
      <vt:lpstr>                                                                      INTRODUCTION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WHAT COMPLAINTS CAN BE HELPED BY HOMEOPATHY?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CONSTIPATION IN PREGNANCY </vt:lpstr>
      <vt:lpstr>PowerPoint Presentation</vt:lpstr>
      <vt:lpstr>PowerPoint Presentation</vt:lpstr>
      <vt:lpstr>PowerPoint Presentation</vt:lpstr>
      <vt:lpstr>PowerPoint Presentation</vt:lpstr>
      <vt:lpstr>         HAEMORRHOIDS</vt:lpstr>
      <vt:lpstr>PowerPoint Presentation</vt:lpstr>
      <vt:lpstr>      URINARY FREQUENCY</vt:lpstr>
      <vt:lpstr>PowerPoint Presentation</vt:lpstr>
      <vt:lpstr> BACKACHE &amp;  ANKLE OEDEMA</vt:lpstr>
      <vt:lpstr>PowerPoint Presentation</vt:lpstr>
      <vt:lpstr>PowerPoint Presentation</vt:lpstr>
      <vt:lpstr>HYPERTENSION IN PREGNANCY</vt:lpstr>
      <vt:lpstr>PowerPoint Presentation</vt:lpstr>
      <vt:lpstr>ANAEMIA IN PREGNANCY</vt:lpstr>
      <vt:lpstr>THREATENED ABORTION</vt:lpstr>
      <vt:lpstr>PowerPoint Presentation</vt:lpstr>
      <vt:lpstr>PowerPoint Presentation</vt:lpstr>
      <vt:lpstr>PowerPoint Presentation</vt:lpstr>
      <vt:lpstr>DELAYED AND PROLONGED LABOUR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HEALING AFTER THE BIRTH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Homeopathy for Pregnancy &amp; Childbirth</dc:title>
  <dc:creator>RED</dc:creator>
  <cp:lastModifiedBy>Lib Lab One</cp:lastModifiedBy>
  <cp:revision>62</cp:revision>
  <dcterms:created xsi:type="dcterms:W3CDTF">2018-11-28T06:09:31Z</dcterms:created>
  <dcterms:modified xsi:type="dcterms:W3CDTF">2021-01-06T04:32:57Z</dcterms:modified>
</cp:coreProperties>
</file>