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88" r:id="rId20"/>
    <p:sldId id="276" r:id="rId21"/>
    <p:sldId id="277" r:id="rId22"/>
    <p:sldId id="278" r:id="rId23"/>
    <p:sldId id="279" r:id="rId24"/>
    <p:sldId id="287" r:id="rId25"/>
    <p:sldId id="285" r:id="rId26"/>
    <p:sldId id="297" r:id="rId27"/>
    <p:sldId id="289" r:id="rId28"/>
    <p:sldId id="299" r:id="rId29"/>
    <p:sldId id="298" r:id="rId30"/>
    <p:sldId id="280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114A05-103A-447B-A970-7B844E6D43A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D58901-B9A1-47FB-90F7-DF57FB2AF306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23DD49-D754-408B-A7AC-D06DD02A9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09800"/>
            <a:ext cx="61722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THROMBOSIS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44196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err="1">
                <a:latin typeface="Mistral" panose="03090702030407020403" pitchFamily="66" charset="0"/>
              </a:rPr>
              <a:t>Dr.</a:t>
            </a:r>
            <a:r>
              <a:rPr lang="en-IN" sz="2400" b="1" dirty="0">
                <a:latin typeface="Mistral" panose="03090702030407020403" pitchFamily="66" charset="0"/>
              </a:rPr>
              <a:t> R. S. </a:t>
            </a:r>
            <a:r>
              <a:rPr lang="en-IN" sz="2400" b="1" dirty="0" err="1">
                <a:latin typeface="Mistral" panose="03090702030407020403" pitchFamily="66" charset="0"/>
              </a:rPr>
              <a:t>Gopika</a:t>
            </a:r>
            <a:r>
              <a:rPr lang="en-IN" sz="2400" b="1" dirty="0">
                <a:latin typeface="Mistral" panose="03090702030407020403" pitchFamily="66" charset="0"/>
              </a:rPr>
              <a:t> M.D. (</a:t>
            </a:r>
            <a:r>
              <a:rPr lang="en-IN" sz="2400" b="1" dirty="0" err="1">
                <a:latin typeface="Mistral" panose="03090702030407020403" pitchFamily="66" charset="0"/>
              </a:rPr>
              <a:t>Hom</a:t>
            </a:r>
            <a:r>
              <a:rPr lang="en-IN" sz="2400" b="1" dirty="0">
                <a:latin typeface="Mistral" panose="03090702030407020403" pitchFamily="66" charset="0"/>
              </a:rPr>
              <a:t>)</a:t>
            </a:r>
          </a:p>
          <a:p>
            <a:r>
              <a:rPr lang="en-IN" sz="2400" b="1" dirty="0" err="1">
                <a:latin typeface="Mistral" panose="03090702030407020403" pitchFamily="66" charset="0"/>
              </a:rPr>
              <a:t>Prof.</a:t>
            </a:r>
            <a:r>
              <a:rPr lang="en-IN" sz="2400" b="1" dirty="0">
                <a:latin typeface="Mistral" panose="03090702030407020403" pitchFamily="66" charset="0"/>
              </a:rPr>
              <a:t> &amp; </a:t>
            </a:r>
            <a:r>
              <a:rPr lang="en-IN" sz="2400" b="1" dirty="0" err="1">
                <a:latin typeface="Mistral" panose="03090702030407020403" pitchFamily="66" charset="0"/>
              </a:rPr>
              <a:t>HoD</a:t>
            </a:r>
            <a:endParaRPr lang="en-IN" sz="2400" b="1" dirty="0">
              <a:latin typeface="Mistral" panose="03090702030407020403" pitchFamily="66" charset="0"/>
            </a:endParaRPr>
          </a:p>
          <a:p>
            <a:r>
              <a:rPr lang="en-IN" sz="2400" b="1" dirty="0">
                <a:latin typeface="Mistral" panose="03090702030407020403" pitchFamily="66" charset="0"/>
              </a:rPr>
              <a:t>Department of Pathology</a:t>
            </a:r>
          </a:p>
          <a:p>
            <a:endParaRPr lang="en-IN" sz="2400" b="1" dirty="0">
              <a:latin typeface="Mistral" panose="03090702030407020403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17538"/>
            <a:ext cx="869315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>(2) Changes in blood flow: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420938"/>
            <a:ext cx="8955088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zh-CN" dirty="0" smtClean="0"/>
              <a:t>     </a:t>
            </a:r>
            <a:r>
              <a:rPr lang="en-US" altLang="zh-CN" sz="3200" b="1" dirty="0" smtClean="0">
                <a:solidFill>
                  <a:schemeClr val="accent2">
                    <a:lumMod val="50000"/>
                  </a:schemeClr>
                </a:solidFill>
              </a:rPr>
              <a:t>①</a:t>
            </a: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200" b="1" dirty="0" smtClean="0">
                <a:solidFill>
                  <a:schemeClr val="accent2">
                    <a:lumMod val="50000"/>
                  </a:schemeClr>
                </a:solidFill>
              </a:rPr>
              <a:t>Stasis 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altLang="zh-CN" sz="3200" b="1" dirty="0" smtClean="0">
                <a:solidFill>
                  <a:schemeClr val="accent2">
                    <a:lumMod val="50000"/>
                  </a:schemeClr>
                </a:solidFill>
              </a:rPr>
              <a:t>② 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Turbulence /</a:t>
            </a:r>
            <a:r>
              <a:rPr lang="en-US" altLang="zh-CN" sz="3200" b="1" dirty="0" smtClean="0">
                <a:solidFill>
                  <a:schemeClr val="accent2">
                    <a:lumMod val="50000"/>
                  </a:schemeClr>
                </a:solidFill>
              </a:rPr>
              <a:t>Disruption 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</a:rPr>
              <a:t>of laminar flow</a:t>
            </a:r>
            <a:r>
              <a:rPr lang="en-US" altLang="zh-CN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Turbulence and stasis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disrupt laminar flow - bring platelets into contact with the endothelium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prevent dilution of activated clotting factors by fresh flowing blood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retard the inflow of clotting factor inhibitors and permit the build-up of thrombi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promote endothelial cell activation, predisposing to local thrombosis, leukocyte adhesion and a variety of other endothelial cell effects.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Causes 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Ulcerated atherosclerotic plaques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Aneurysms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Chronic dilation of the left atrium (associated with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atrial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fibrillation)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Bifurcation of arteries (turbulence)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>(3) Changes in the constitution of the blood:</a:t>
            </a:r>
            <a:b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CN" b="1" dirty="0" err="1" smtClean="0">
                <a:solidFill>
                  <a:schemeClr val="accent2">
                    <a:lumMod val="50000"/>
                  </a:schemeClr>
                </a:solidFill>
              </a:rPr>
              <a:t>Hypercoagulability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81200"/>
            <a:ext cx="8955088" cy="4554538"/>
          </a:xfrm>
        </p:spPr>
        <p:txBody>
          <a:bodyPr>
            <a:normAutofit fontScale="925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zh-CN" altLang="en-US" sz="2800" dirty="0" smtClean="0"/>
              <a:t>     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Following major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surgery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In pregnancy and parturition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In some users of the oral contraceptive pill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After </a:t>
            </a:r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</a:rPr>
              <a:t>splenectomy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</a:rPr>
              <a:t>endotoxic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shock, hypersensitivity reactions.  </a:t>
            </a:r>
          </a:p>
          <a:p>
            <a:pPr>
              <a:buNone/>
            </a:pP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In association with some tumors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Prolonged bed rest or immobilization 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    Tissue damage (surgery, fracture, burns) </a:t>
            </a:r>
          </a:p>
          <a:p>
            <a:pPr marL="609600" indent="-609600">
              <a:buFont typeface="Wingdings" pitchFamily="2" charset="2"/>
              <a:buNone/>
            </a:pPr>
            <a:endParaRPr lang="zh-CN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228600"/>
            <a:ext cx="7924800" cy="20574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zh-CN" sz="2800" dirty="0"/>
              <a:t>   </a:t>
            </a:r>
            <a:endParaRPr lang="en-US" altLang="zh-CN" sz="2800" dirty="0"/>
          </a:p>
          <a:p>
            <a:pPr>
              <a:lnSpc>
                <a:spcPct val="90000"/>
              </a:lnSpc>
              <a:buNone/>
            </a:pPr>
            <a:r>
              <a:rPr lang="en-US" altLang="zh-CN" sz="8000" b="1" dirty="0">
                <a:solidFill>
                  <a:schemeClr val="accent2">
                    <a:lumMod val="50000"/>
                  </a:schemeClr>
                </a:solidFill>
              </a:rPr>
              <a:t>Steps in the formation of a thrombus</a:t>
            </a:r>
          </a:p>
          <a:p>
            <a:pPr>
              <a:lnSpc>
                <a:spcPct val="90000"/>
              </a:lnSpc>
            </a:pPr>
            <a:endParaRPr lang="en-US" altLang="zh-CN" sz="8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8000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8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23906" name="Picture 2" descr="3-06%20拷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set301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535488" y="6400800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Photo is offered by Prof. Orr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Morphology of thrombi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493776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Location: anywhere in the cardiovascular system (75% in veins and heart, 25% in arteries) 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Aortic or cardiac thrombi are typically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nonocclusive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(mural) as a result of rapid and high-volume flow 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Arterial thrombi are frequently occlusive 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Cardiac and arterial thrombi usually begin at sites of endothelial injury or turbulence ,Venous thrombi occur in sites of stasis and are occlusive. 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At sites of origin, thrombi are generally firmly attached 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Arterial thrombi extend retrograde from the attachment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Venous thrombi extend into the direction of blood flow; the propagating tail may fragment to create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thromboemboli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>Morphological types of thrombi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CN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</a:rPr>
              <a:t>(1)    pale thrombus</a:t>
            </a:r>
          </a:p>
          <a:p>
            <a:pPr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Constitution: alternating layers of platelet</a:t>
            </a:r>
          </a:p>
          <a:p>
            <a:pPr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Location: </a:t>
            </a:r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</a:rPr>
              <a:t>arteria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, cardiac valves and the initiative part of venous thrombus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DSCN6710风湿性疣性心内膜炎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12000"/>
          </a:blip>
          <a:srcRect l="10042" t="29355" r="9624" b="11935"/>
          <a:stretch>
            <a:fillRect/>
          </a:stretch>
        </p:blipFill>
        <p:spPr>
          <a:xfrm>
            <a:off x="-252413" y="4763"/>
            <a:ext cx="9396413" cy="68532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219200"/>
            <a:ext cx="80645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</a:rPr>
              <a:t> (2)  red thrombus</a:t>
            </a:r>
          </a:p>
          <a:p>
            <a:pPr>
              <a:buFont typeface="Wingdings" pitchFamily="2" charset="2"/>
              <a:buNone/>
            </a:pPr>
            <a:endParaRPr lang="en-US" altLang="zh-CN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Constitution: coagulated red blood cells</a:t>
            </a:r>
          </a:p>
          <a:p>
            <a:pPr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Location: at the end part of venous thrombus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A50021"/>
                </a:solidFill>
              </a:rPr>
              <a:t>Thrombosis</a:t>
            </a:r>
            <a:endParaRPr lang="en-US" altLang="zh-CN" sz="4000" b="1" dirty="0">
              <a:solidFill>
                <a:srgbClr val="A5002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00212"/>
            <a:ext cx="9144000" cy="515778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altLang="zh-CN" sz="3800" dirty="0" smtClean="0">
                <a:solidFill>
                  <a:schemeClr val="accent2">
                    <a:lumMod val="50000"/>
                  </a:schemeClr>
                </a:solidFill>
              </a:rPr>
              <a:t>Thrombosis </a:t>
            </a:r>
            <a:r>
              <a:rPr lang="en-US" altLang="zh-CN" sz="3800" dirty="0">
                <a:solidFill>
                  <a:schemeClr val="accent2">
                    <a:lumMod val="50000"/>
                  </a:schemeClr>
                </a:solidFill>
              </a:rPr>
              <a:t>is the formation of a blood clot within the vascular system during life.</a:t>
            </a:r>
          </a:p>
          <a:p>
            <a:pPr algn="just">
              <a:buFont typeface="Wingdings" pitchFamily="2" charset="2"/>
              <a:buNone/>
            </a:pPr>
            <a:r>
              <a:rPr lang="en-US" altLang="zh-CN" sz="380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en-US" altLang="zh-CN" sz="3800" dirty="0">
                <a:solidFill>
                  <a:schemeClr val="accent2">
                    <a:lumMod val="50000"/>
                  </a:schemeClr>
                </a:solidFill>
              </a:rPr>
              <a:t>  The blood clot is adherent to the vessel wall</a:t>
            </a:r>
            <a:r>
              <a:rPr lang="en-US" altLang="zh-CN" sz="3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3800" dirty="0" smtClean="0"/>
          </a:p>
          <a:p>
            <a:endParaRPr lang="en-US" sz="3800" dirty="0" smtClean="0"/>
          </a:p>
          <a:p>
            <a:r>
              <a:rPr lang="en-US" sz="3800" dirty="0" smtClean="0">
                <a:solidFill>
                  <a:schemeClr val="accent2">
                    <a:lumMod val="50000"/>
                  </a:schemeClr>
                </a:solidFill>
              </a:rPr>
              <a:t>A thrombus is always a potential source of further complications. </a:t>
            </a:r>
          </a:p>
          <a:p>
            <a:r>
              <a:rPr lang="en-US" sz="3800" dirty="0" smtClean="0">
                <a:solidFill>
                  <a:schemeClr val="accent2">
                    <a:lumMod val="50000"/>
                  </a:schemeClr>
                </a:solidFill>
              </a:rPr>
              <a:t>The process of thrombosis depends on the interaction of the endothelial cells, platelets, and the coagulation proteins. </a:t>
            </a:r>
          </a:p>
          <a:p>
            <a:pPr algn="just">
              <a:buFont typeface="Wingdings" pitchFamily="2" charset="2"/>
              <a:buNone/>
            </a:pPr>
            <a:r>
              <a:rPr lang="en-US" altLang="zh-CN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altLang="zh-CN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848600" cy="4419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zh-CN" altLang="zh-CN" sz="2800" b="1" dirty="0"/>
              <a:t>   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</a:rPr>
              <a:t>3) </a:t>
            </a:r>
            <a:r>
              <a:rPr lang="zh-CN" altLang="zh-CN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</a:rPr>
              <a:t>mixed thrombus</a:t>
            </a:r>
          </a:p>
          <a:p>
            <a:pPr>
              <a:buFont typeface="Wingdings" pitchFamily="2" charset="2"/>
              <a:buNone/>
            </a:pPr>
            <a:endParaRPr lang="zh-CN" altLang="zh-CN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CN" altLang="zh-CN" sz="3200" dirty="0">
                <a:solidFill>
                  <a:schemeClr val="accent2">
                    <a:lumMod val="50000"/>
                  </a:schemeClr>
                </a:solidFill>
              </a:rPr>
              <a:t> Constitution: fibrin with meshed red blood cells between platelet layers</a:t>
            </a:r>
          </a:p>
          <a:p>
            <a:pPr>
              <a:buFont typeface="Wingdings" pitchFamily="2" charset="2"/>
              <a:buNone/>
            </a:pPr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zh-CN" altLang="zh-CN" sz="3200" dirty="0">
                <a:solidFill>
                  <a:schemeClr val="accent2">
                    <a:lumMod val="50000"/>
                  </a:schemeClr>
                </a:solidFill>
              </a:rPr>
              <a:t>Location: at the middle part of venous thrombus,ball thrombus in cardiac atrium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zh-CN" altLang="zh-CN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/>
              <a:t> </a:t>
            </a:r>
            <a:endParaRPr lang="zh-CN" altLang="en-US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幻灯片" r:id="rId3" imgW="4571966" imgH="3429069" progId="PowerPoint.Slide.8">
                  <p:embed/>
                </p:oleObj>
              </mc:Choice>
              <mc:Fallback>
                <p:oleObj name="幻灯片" r:id="rId3" imgW="4571966" imgH="3429069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914400" y="1295400"/>
            <a:ext cx="7618413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</a:rPr>
              <a:t>  (4)  Fibrin  thrombus(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</a:rPr>
              <a:t>Microthrombus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altLang="zh-CN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CN" altLang="zh-CN" sz="3200" dirty="0">
                <a:solidFill>
                  <a:schemeClr val="accent2">
                    <a:lumMod val="50000"/>
                  </a:schemeClr>
                </a:solidFill>
              </a:rPr>
              <a:t>Constitution: fibrin</a:t>
            </a:r>
          </a:p>
          <a:p>
            <a:pPr>
              <a:buFont typeface="Wingdings" pitchFamily="2" charset="2"/>
              <a:buNone/>
            </a:pPr>
            <a:r>
              <a:rPr lang="zh-CN" altLang="zh-CN" sz="3200" dirty="0">
                <a:solidFill>
                  <a:schemeClr val="accent2">
                    <a:lumMod val="50000"/>
                  </a:schemeClr>
                </a:solidFill>
              </a:rPr>
              <a:t>Location: microcirculatin in DIC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1007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folHlink"/>
                </a:solidFill>
              </a:rPr>
              <a:t/>
            </a:r>
            <a:br>
              <a:rPr lang="en-US" altLang="zh-CN" dirty="0" smtClean="0">
                <a:solidFill>
                  <a:schemeClr val="folHlin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87096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Occur in a stagnating environment,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the thrombi contain more enmeshed RBCs among sparse fibrin strands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appear as long, red-blue cast of the vein lumen </a:t>
            </a:r>
            <a:endParaRPr lang="zh-CN" alt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Venous thrombi  </a:t>
            </a: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edema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8000"/>
          <a:stretch>
            <a:fillRect/>
          </a:stretch>
        </p:blipFill>
        <p:spPr>
          <a:xfrm>
            <a:off x="0" y="1125538"/>
            <a:ext cx="4489450" cy="2159000"/>
          </a:xfrm>
          <a:noFill/>
          <a:ln/>
        </p:spPr>
      </p:pic>
      <p:pic>
        <p:nvPicPr>
          <p:cNvPr id="136197" name="Picture 5" descr="set30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t="15985" r="5844" b="13287"/>
          <a:stretch>
            <a:fillRect/>
          </a:stretch>
        </p:blipFill>
        <p:spPr bwMode="auto">
          <a:xfrm>
            <a:off x="4572000" y="1125538"/>
            <a:ext cx="4572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0" y="3678238"/>
            <a:ext cx="41007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CN" sz="2800" b="1" dirty="0">
                <a:solidFill>
                  <a:schemeClr val="accent2">
                    <a:lumMod val="50000"/>
                  </a:schemeClr>
                </a:solidFill>
              </a:rPr>
              <a:t>Marked passive </a:t>
            </a:r>
          </a:p>
          <a:p>
            <a:pPr eaLnBrk="0" hangingPunct="0"/>
            <a:r>
              <a:rPr kumimoji="0" lang="en-US" altLang="zh-CN" sz="2800" b="1" dirty="0">
                <a:solidFill>
                  <a:schemeClr val="accent2">
                    <a:lumMod val="50000"/>
                  </a:schemeClr>
                </a:solidFill>
              </a:rPr>
              <a:t>congestion </a:t>
            </a:r>
          </a:p>
          <a:p>
            <a:pPr eaLnBrk="0" hangingPunct="0"/>
            <a:r>
              <a:rPr kumimoji="0" lang="en-US" altLang="zh-CN" sz="2800" b="1" dirty="0">
                <a:solidFill>
                  <a:schemeClr val="accent2">
                    <a:lumMod val="50000"/>
                  </a:schemeClr>
                </a:solidFill>
              </a:rPr>
              <a:t>of the left lower leg </a:t>
            </a:r>
          </a:p>
          <a:p>
            <a:pPr eaLnBrk="0" hangingPunct="0"/>
            <a:r>
              <a:rPr kumimoji="0" lang="en-US" altLang="zh-CN" sz="2800" b="1" dirty="0">
                <a:solidFill>
                  <a:schemeClr val="accent2">
                    <a:lumMod val="50000"/>
                  </a:schemeClr>
                </a:solidFill>
              </a:rPr>
              <a:t>in a patient with a </a:t>
            </a:r>
          </a:p>
          <a:p>
            <a:pPr eaLnBrk="0" hangingPunct="0"/>
            <a:r>
              <a:rPr kumimoji="0" lang="en-US" altLang="zh-CN" sz="2800" b="1" dirty="0">
                <a:solidFill>
                  <a:schemeClr val="accent2">
                    <a:lumMod val="50000"/>
                  </a:schemeClr>
                </a:solidFill>
              </a:rPr>
              <a:t>deep venous thrombus</a:t>
            </a:r>
            <a:r>
              <a:rPr kumimoji="0" lang="en-US" altLang="zh-CN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5435600" y="4005263"/>
            <a:ext cx="33906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CN" sz="2800" b="1" dirty="0">
                <a:solidFill>
                  <a:schemeClr val="accent2">
                    <a:lumMod val="50000"/>
                  </a:schemeClr>
                </a:solidFill>
              </a:rPr>
              <a:t>Surgical dissection </a:t>
            </a:r>
          </a:p>
          <a:p>
            <a:pPr eaLnBrk="0" hangingPunct="0"/>
            <a:r>
              <a:rPr kumimoji="0" lang="en-US" altLang="zh-CN" sz="2800" b="1" dirty="0">
                <a:solidFill>
                  <a:schemeClr val="accent2">
                    <a:lumMod val="50000"/>
                  </a:schemeClr>
                </a:solidFill>
              </a:rPr>
              <a:t>of the thrombus.</a:t>
            </a:r>
            <a:r>
              <a:rPr kumimoji="0" lang="en-US" altLang="zh-CN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Arterial thrombi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are usually occlusive;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the most common sites, in descending order, are coronary, cerebral, and femoral arteries.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usually superimposed on an atherosclerotic plaque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typically firmly adherent to the injured arterial wall and are gray-white and friable,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composed of a tangled mesh of platelets, fibrin, erythrocytes, and degenerating leukocytes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pale layers of platelets and fibrin, alternating with darker, RBC-rich layers  ( lines of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Zahn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Valvular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thrombi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9154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On heart valves, also called vegetations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May contain bacteria, e.g., in infective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endocarditis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May be sterile, e.g., in patients with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hypercoagulable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states, particularly in those with disseminated cancer.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Mural thrombi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Thrombi occurring in heart chambers or in the aortic lumen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Causes of mural thrombi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Abnormal myocardial contraction (due to arrhythmias, dilated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cardiomyopathy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or myocardial infarction) </a:t>
            </a:r>
          </a:p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endomyocardial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injury (caused by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myocarditis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, catheter trauma)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Ulcerated atherosclerotic plaques and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aneurysmal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dilation promote aortic thrombosis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00972"/>
            <a:ext cx="8382000" cy="36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Mural thrombi. 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, Thrombus in the left and right ventricular apices, overlying a white fibrous scar. </a:t>
            </a:r>
            <a:endParaRPr lang="en-US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, Laminated thrombus in a dilated abdominal aortic aneurysm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Factors promoting thrombus formation /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thrombogenesis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86800" cy="493776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Virchow’s triad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Endothelial/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endocardial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injury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Changes in blood flow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Changes in the composition of blood (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hypercoagulability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05200"/>
            <a:ext cx="55626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</a:rPr>
              <a:t>Consequences of thrombosis: </a:t>
            </a:r>
            <a:r>
              <a:rPr lang="en-US" altLang="zh-CN" dirty="0" smtClean="0">
                <a:solidFill>
                  <a:schemeClr val="folHlink"/>
                </a:solidFill>
              </a:rPr>
              <a:t/>
            </a:r>
            <a:br>
              <a:rPr lang="en-US" altLang="zh-CN" dirty="0" smtClean="0">
                <a:solidFill>
                  <a:schemeClr val="folHlink"/>
                </a:solidFill>
              </a:rPr>
            </a:b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zh-CN" sz="3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(1</a:t>
            </a:r>
            <a:r>
              <a:rPr lang="en-US" altLang="zh-CN" sz="3200" i="1" dirty="0">
                <a:solidFill>
                  <a:schemeClr val="accent2">
                    <a:lumMod val="50000"/>
                  </a:schemeClr>
                </a:solidFill>
              </a:rPr>
              <a:t>) Resolution: </a:t>
            </a:r>
          </a:p>
          <a:p>
            <a:pPr>
              <a:buFont typeface="Wingdings" pitchFamily="2" charset="2"/>
              <a:buNone/>
            </a:pPr>
            <a:r>
              <a:rPr lang="en-US" altLang="zh-CN" sz="3200" i="1" dirty="0">
                <a:solidFill>
                  <a:schemeClr val="accent2">
                    <a:lumMod val="50000"/>
                  </a:schemeClr>
                </a:solidFill>
              </a:rPr>
              <a:t>(2) Organization and re-canalization. </a:t>
            </a:r>
            <a:endParaRPr lang="zh-CN" altLang="en-US" sz="32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CN" sz="3200" i="1" dirty="0">
                <a:solidFill>
                  <a:schemeClr val="accent2">
                    <a:lumMod val="50000"/>
                  </a:schemeClr>
                </a:solidFill>
              </a:rPr>
              <a:t>(3) Detachment:   </a:t>
            </a:r>
            <a:r>
              <a:rPr lang="en-US" altLang="zh-CN" sz="3200" i="1" dirty="0" err="1">
                <a:solidFill>
                  <a:schemeClr val="accent2">
                    <a:lumMod val="50000"/>
                  </a:schemeClr>
                </a:solidFill>
              </a:rPr>
              <a:t>thromboembolism</a:t>
            </a:r>
            <a:r>
              <a:rPr lang="en-US" altLang="zh-CN" sz="32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US" altLang="zh-CN" sz="3200" i="1" dirty="0">
                <a:solidFill>
                  <a:schemeClr val="accent2">
                    <a:lumMod val="50000"/>
                  </a:schemeClr>
                </a:solidFill>
              </a:rPr>
              <a:t>(4) Calcification: intravascular "stones" are   formed. </a:t>
            </a:r>
            <a:endParaRPr lang="en-US" altLang="zh-CN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(5)Propagation, causing complete obstruction </a:t>
            </a:r>
          </a:p>
          <a:p>
            <a:pPr>
              <a:buFont typeface="Wingdings" pitchFamily="2" charset="2"/>
              <a:buNone/>
            </a:pPr>
            <a:endParaRPr lang="zh-CN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Complications of thrombosis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Arterial occlusion: ischemic necrosis of the tissue supplied by the artery (infarction).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Venous occlusion: obstruction of venous flow and edema of the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envolved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extremity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Embolism (regardless of whether the thrombi are arterial, cardiac, or venous). 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Infection. Thrombi are a fertile soil for bacteria and are easily infected. </a:t>
            </a:r>
          </a:p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Thrombophlebitis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. Inflammation of the vein, induced by organization of infected thrombi </a:t>
            </a:r>
          </a:p>
          <a:p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895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Disseminated intravascular coagulation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DIC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thrombohemorrhagic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disorder characterized by the formation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microthrombi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in arterioles, capillaries, and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venules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Formation of these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microthrombi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consumes the platelets          thrombocytopenia,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and leads to the depletion of fibrinogen and other coagulation proteins           severe diffuse bleeding 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048000" y="3505200"/>
            <a:ext cx="7620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34000" y="4572000"/>
            <a:ext cx="8382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Causes of DIC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709160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Infections – Gram-negative sepsis, N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meningitidis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 fungal infections </a:t>
            </a:r>
          </a:p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Neoplasms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– carcinomas of the gastrointestinal tract and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promyelocytic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leukemia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Massive tissue injury - trauma, burns, and extensive surgery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Shock – any form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Obstetric complications – amniotic fluid embolism,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eclampsia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, and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abruptio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placentae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Pathogenesis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458200" cy="448056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Intravascular coagulation can be initiated by three often interrelated pathways: </a:t>
            </a:r>
          </a:p>
          <a:p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Activation of Hageman factor initiating the intrinsic coagulation cascade </a:t>
            </a:r>
          </a:p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Thromboplastins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activating the extrinsic coagulation pathway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Endothelial cell injury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Pathologic findings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Gross: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hemorrhages of skin, mucous membranes,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serosal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surfaces, and viscera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LM: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numerous fibrin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microthrombi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in small vessels, particularly in the heart, brain,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glomeruli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of the kidneys, and other sites  </a:t>
            </a:r>
            <a:r>
              <a:rPr lang="en-US" sz="3200" u="sng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microinfarcts</a:t>
            </a:r>
            <a:r>
              <a:rPr lang="en-US" sz="32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Most patients die before such foci of ischemic necrosis become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histologically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apparent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Laboratory findings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Bleeding tests (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prothrombin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[PT] and activated partial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thromboplastin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time [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aPTT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]) are prolonged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Thrombocytopenia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Fibrin degradation products in the urine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17538"/>
            <a:ext cx="869315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>Endothelial injury: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017713"/>
            <a:ext cx="8955088" cy="4114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</a:rPr>
              <a:t>Causes: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atherosclerosis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(the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single most important cause),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myocardial infarction,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cardiac surgery,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inflammatory or immunologic injuries to the heart valves or blood vessels.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17538"/>
            <a:ext cx="869315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</a:rPr>
              <a:t> Mechanisms: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71600"/>
            <a:ext cx="8955088" cy="4760913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  a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Adhesion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of platelets to exposed collagen at the site of endothelial damage.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b.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Secretion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ADP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</a:rPr>
              <a:t>thromboxane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A2 by the adherent platelets.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c.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ADP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</a:rPr>
              <a:t>thromboxane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induce platelet aggregation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d.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Activation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of blood coagulation by: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 (</a:t>
            </a:r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) The intrinsic pathway, initiated by collagen activation of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3200" dirty="0" err="1">
                <a:solidFill>
                  <a:schemeClr val="accent2">
                    <a:lumMod val="50000"/>
                  </a:schemeClr>
                </a:solidFill>
              </a:rPr>
              <a:t>FactorⅫ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     (ii) The extrinsic coagulation pathway, initiated by 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tissue    </a:t>
            </a:r>
            <a:r>
              <a:rPr lang="en-US" altLang="zh-CN" sz="3200" dirty="0">
                <a:solidFill>
                  <a:schemeClr val="accent2">
                    <a:lumMod val="50000"/>
                  </a:schemeClr>
                </a:solidFill>
              </a:rPr>
              <a:t>factor, derived  from damaged endothelium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7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611188"/>
            <a:ext cx="7847013" cy="563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7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611188"/>
            <a:ext cx="7847013" cy="563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1027" descr="7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7847013" cy="563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 descr="7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874713"/>
            <a:ext cx="7847013" cy="476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1308</Words>
  <Application>Microsoft Office PowerPoint</Application>
  <PresentationFormat>On-screen Show (4:3)</PresentationFormat>
  <Paragraphs>160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宋体</vt:lpstr>
      <vt:lpstr>Century Schoolbook</vt:lpstr>
      <vt:lpstr>Mistral</vt:lpstr>
      <vt:lpstr>华文楷体</vt:lpstr>
      <vt:lpstr>Wingdings</vt:lpstr>
      <vt:lpstr>Wingdings 2</vt:lpstr>
      <vt:lpstr>Oriel</vt:lpstr>
      <vt:lpstr>幻灯片</vt:lpstr>
      <vt:lpstr>THROMBOSIS</vt:lpstr>
      <vt:lpstr>Thrombosis</vt:lpstr>
      <vt:lpstr>  Factors promoting thrombus formation /thrombogenesis</vt:lpstr>
      <vt:lpstr>Endothelial injury:  </vt:lpstr>
      <vt:lpstr> Mechanisms: </vt:lpstr>
      <vt:lpstr>PowerPoint Presentation</vt:lpstr>
      <vt:lpstr>PowerPoint Presentation</vt:lpstr>
      <vt:lpstr>PowerPoint Presentation</vt:lpstr>
      <vt:lpstr>PowerPoint Presentation</vt:lpstr>
      <vt:lpstr>(2) Changes in blood flow:  </vt:lpstr>
      <vt:lpstr>Turbulence and stasis  </vt:lpstr>
      <vt:lpstr>Causes  </vt:lpstr>
      <vt:lpstr>    (3) Changes in the constitution of the blood: Hypercoagulability </vt:lpstr>
      <vt:lpstr>PowerPoint Presentation</vt:lpstr>
      <vt:lpstr>PowerPoint Presentation</vt:lpstr>
      <vt:lpstr>Morphology of thrombi  </vt:lpstr>
      <vt:lpstr>Morphological types of thrombi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Arterial thrombi</vt:lpstr>
      <vt:lpstr>Valvular thrombi  </vt:lpstr>
      <vt:lpstr>Mural thrombi</vt:lpstr>
      <vt:lpstr>PowerPoint Presentation</vt:lpstr>
      <vt:lpstr>Consequences of thrombosis:  </vt:lpstr>
      <vt:lpstr>Complications of thrombosis  </vt:lpstr>
      <vt:lpstr>Disseminated intravascular coagulation</vt:lpstr>
      <vt:lpstr>                 DIC</vt:lpstr>
      <vt:lpstr>Causes of DIC  </vt:lpstr>
      <vt:lpstr>Pathogenesis</vt:lpstr>
      <vt:lpstr>Pathologic findings  </vt:lpstr>
      <vt:lpstr>Laboratory findings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THROMBOSIS</dc:title>
  <dc:creator>user</dc:creator>
  <cp:lastModifiedBy>Lib Lab One</cp:lastModifiedBy>
  <cp:revision>15</cp:revision>
  <dcterms:created xsi:type="dcterms:W3CDTF">2014-11-17T08:35:08Z</dcterms:created>
  <dcterms:modified xsi:type="dcterms:W3CDTF">2019-12-30T08:44:41Z</dcterms:modified>
</cp:coreProperties>
</file>