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8/1/2019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8/1/2019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7200" b="1" dirty="0" smtClean="0">
                <a:solidFill>
                  <a:srgbClr val="FF0000"/>
                </a:solidFill>
              </a:rPr>
              <a:t>TONSILITIS</a:t>
            </a:r>
            <a:endParaRPr lang="en-IN" sz="7200" b="1" dirty="0">
              <a:solidFill>
                <a:srgbClr val="FF0000"/>
              </a:solidFill>
            </a:endParaRPr>
          </a:p>
        </p:txBody>
      </p:sp>
      <p:sp>
        <p:nvSpPr>
          <p:cNvPr id="3" name="Subtitle 2"/>
          <p:cNvSpPr>
            <a:spLocks noGrp="1"/>
          </p:cNvSpPr>
          <p:nvPr>
            <p:ph type="subTitle" idx="1"/>
          </p:nvPr>
        </p:nvSpPr>
        <p:spPr/>
        <p:txBody>
          <a:bodyPr/>
          <a:lstStyle/>
          <a:p>
            <a:r>
              <a:rPr lang="en-IN" dirty="0" smtClean="0"/>
              <a:t>DR.M.P.LAL.</a:t>
            </a:r>
          </a:p>
          <a:p>
            <a:r>
              <a:rPr lang="en-IN" dirty="0" smtClean="0"/>
              <a:t>Professor  and  Head  of  Dept  of  Surgery</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dirty="0" smtClean="0">
                <a:solidFill>
                  <a:srgbClr val="FF0000"/>
                </a:solidFill>
              </a:rPr>
              <a:t>COMPLICATIONS</a:t>
            </a:r>
            <a:endParaRPr lang="en-IN" sz="4800" dirty="0">
              <a:solidFill>
                <a:srgbClr val="FF0000"/>
              </a:solidFill>
            </a:endParaRPr>
          </a:p>
        </p:txBody>
      </p:sp>
      <p:sp>
        <p:nvSpPr>
          <p:cNvPr id="3" name="Content Placeholder 2"/>
          <p:cNvSpPr>
            <a:spLocks noGrp="1"/>
          </p:cNvSpPr>
          <p:nvPr>
            <p:ph idx="1"/>
          </p:nvPr>
        </p:nvSpPr>
        <p:spPr/>
        <p:txBody>
          <a:bodyPr>
            <a:normAutofit/>
          </a:bodyPr>
          <a:lstStyle/>
          <a:p>
            <a:pPr>
              <a:buFont typeface="Wingdings" pitchFamily="2" charset="2"/>
              <a:buChar char="q"/>
            </a:pPr>
            <a:r>
              <a:rPr lang="en-IN" sz="3200" b="1" dirty="0" smtClean="0">
                <a:solidFill>
                  <a:srgbClr val="FFFF00"/>
                </a:solidFill>
              </a:rPr>
              <a:t>Peritonsillar  abscess</a:t>
            </a:r>
          </a:p>
          <a:p>
            <a:pPr>
              <a:buFont typeface="Wingdings" pitchFamily="2" charset="2"/>
              <a:buChar char="q"/>
            </a:pPr>
            <a:r>
              <a:rPr lang="en-IN" sz="3200" b="1" dirty="0" smtClean="0">
                <a:solidFill>
                  <a:srgbClr val="FFFF00"/>
                </a:solidFill>
              </a:rPr>
              <a:t>Para pharyngeal  abscess </a:t>
            </a:r>
          </a:p>
          <a:p>
            <a:pPr>
              <a:buFont typeface="Wingdings" pitchFamily="2" charset="2"/>
              <a:buChar char="q"/>
            </a:pPr>
            <a:r>
              <a:rPr lang="en-IN" sz="3200" b="1" dirty="0" smtClean="0">
                <a:solidFill>
                  <a:srgbClr val="FFFF00"/>
                </a:solidFill>
              </a:rPr>
              <a:t>Intratonsillar  abscess</a:t>
            </a:r>
          </a:p>
          <a:p>
            <a:pPr>
              <a:buFont typeface="Wingdings" pitchFamily="2" charset="2"/>
              <a:buChar char="q"/>
            </a:pPr>
            <a:r>
              <a:rPr lang="en-IN" sz="3200" b="1" dirty="0" smtClean="0">
                <a:solidFill>
                  <a:srgbClr val="FFFF00"/>
                </a:solidFill>
              </a:rPr>
              <a:t>Tonsillar  cyst</a:t>
            </a:r>
          </a:p>
          <a:p>
            <a:pPr>
              <a:buFont typeface="Wingdings" pitchFamily="2" charset="2"/>
              <a:buChar char="q"/>
            </a:pPr>
            <a:r>
              <a:rPr lang="en-IN" sz="3200" b="1" dirty="0" smtClean="0">
                <a:solidFill>
                  <a:srgbClr val="FFFF00"/>
                </a:solidFill>
              </a:rPr>
              <a:t>Tonsillolith</a:t>
            </a:r>
          </a:p>
          <a:p>
            <a:pPr>
              <a:buFont typeface="Wingdings" pitchFamily="2" charset="2"/>
              <a:buChar char="q"/>
            </a:pPr>
            <a:r>
              <a:rPr lang="en-IN" sz="3200" b="1" dirty="0" smtClean="0">
                <a:solidFill>
                  <a:srgbClr val="FFFF00"/>
                </a:solidFill>
              </a:rPr>
              <a:t>Rheumatic  fever</a:t>
            </a:r>
          </a:p>
          <a:p>
            <a:pPr>
              <a:buFont typeface="Wingdings" pitchFamily="2" charset="2"/>
              <a:buChar char="q"/>
            </a:pPr>
            <a:r>
              <a:rPr lang="en-IN" sz="3200" b="1" dirty="0" smtClean="0">
                <a:solidFill>
                  <a:srgbClr val="FFFF00"/>
                </a:solidFill>
              </a:rPr>
              <a:t>Acute  nephritis</a:t>
            </a:r>
            <a:endParaRPr lang="en-IN" sz="3200" b="1"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7300" dirty="0" smtClean="0">
                <a:solidFill>
                  <a:srgbClr val="FF0000"/>
                </a:solidFill>
              </a:rPr>
              <a:t>TREATMENT</a:t>
            </a:r>
            <a:endParaRPr lang="en-IN" sz="5400" dirty="0">
              <a:solidFill>
                <a:srgbClr val="FF0000"/>
              </a:solidFill>
            </a:endParaRPr>
          </a:p>
        </p:txBody>
      </p:sp>
      <p:sp>
        <p:nvSpPr>
          <p:cNvPr id="3" name="Content Placeholder 2"/>
          <p:cNvSpPr>
            <a:spLocks noGrp="1"/>
          </p:cNvSpPr>
          <p:nvPr>
            <p:ph idx="1"/>
          </p:nvPr>
        </p:nvSpPr>
        <p:spPr/>
        <p:txBody>
          <a:bodyPr>
            <a:normAutofit/>
          </a:bodyPr>
          <a:lstStyle/>
          <a:p>
            <a:r>
              <a:rPr lang="en-IN" sz="5400" b="1" dirty="0" smtClean="0">
                <a:solidFill>
                  <a:srgbClr val="FFFF00"/>
                </a:solidFill>
              </a:rPr>
              <a:t>SYMPTOMATIC</a:t>
            </a:r>
          </a:p>
          <a:p>
            <a:r>
              <a:rPr lang="en-IN" sz="5400" b="1" dirty="0" smtClean="0">
                <a:solidFill>
                  <a:srgbClr val="FFFF00"/>
                </a:solidFill>
              </a:rPr>
              <a:t>TONSILLECTOMY</a:t>
            </a:r>
            <a:endParaRPr lang="en-IN" sz="5400" b="1"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HOMOEOPATHIC THERAPEUTICS</a:t>
            </a:r>
            <a:endParaRPr lang="en-IN" dirty="0"/>
          </a:p>
        </p:txBody>
      </p:sp>
      <p:sp>
        <p:nvSpPr>
          <p:cNvPr id="3" name="Content Placeholder 2"/>
          <p:cNvSpPr>
            <a:spLocks noGrp="1"/>
          </p:cNvSpPr>
          <p:nvPr>
            <p:ph idx="1"/>
          </p:nvPr>
        </p:nvSpPr>
        <p:spPr/>
        <p:txBody>
          <a:bodyPr>
            <a:normAutofit lnSpcReduction="10000"/>
          </a:bodyPr>
          <a:lstStyle/>
          <a:p>
            <a:r>
              <a:rPr lang="en-IN" dirty="0" smtClean="0">
                <a:solidFill>
                  <a:srgbClr val="FFFF00"/>
                </a:solidFill>
              </a:rPr>
              <a:t>BELLADONNA</a:t>
            </a:r>
          </a:p>
          <a:p>
            <a:r>
              <a:rPr lang="en-IN" dirty="0" smtClean="0">
                <a:solidFill>
                  <a:srgbClr val="FFFF00"/>
                </a:solidFill>
              </a:rPr>
              <a:t>BARYTA CARB</a:t>
            </a:r>
          </a:p>
          <a:p>
            <a:r>
              <a:rPr lang="en-IN" dirty="0" smtClean="0">
                <a:solidFill>
                  <a:srgbClr val="FFFF00"/>
                </a:solidFill>
              </a:rPr>
              <a:t>HEPAR SULPH</a:t>
            </a:r>
          </a:p>
          <a:p>
            <a:r>
              <a:rPr lang="en-IN" dirty="0" smtClean="0">
                <a:solidFill>
                  <a:srgbClr val="FFFF00"/>
                </a:solidFill>
              </a:rPr>
              <a:t>LACHESIS</a:t>
            </a:r>
          </a:p>
          <a:p>
            <a:r>
              <a:rPr lang="en-IN" dirty="0" smtClean="0">
                <a:solidFill>
                  <a:srgbClr val="FFFF00"/>
                </a:solidFill>
              </a:rPr>
              <a:t>MERC  SOL</a:t>
            </a:r>
          </a:p>
          <a:p>
            <a:r>
              <a:rPr lang="en-IN" dirty="0" smtClean="0">
                <a:solidFill>
                  <a:srgbClr val="FFFF00"/>
                </a:solidFill>
              </a:rPr>
              <a:t>MERC DULCIS</a:t>
            </a:r>
          </a:p>
          <a:p>
            <a:r>
              <a:rPr lang="en-IN" dirty="0" smtClean="0">
                <a:solidFill>
                  <a:srgbClr val="FFFF00"/>
                </a:solidFill>
              </a:rPr>
              <a:t>MERC BIN IODIDE</a:t>
            </a:r>
          </a:p>
          <a:p>
            <a:r>
              <a:rPr lang="en-IN" dirty="0" smtClean="0">
                <a:solidFill>
                  <a:srgbClr val="FFFF00"/>
                </a:solidFill>
              </a:rPr>
              <a:t>MERC  PROTO IODIDE</a:t>
            </a:r>
          </a:p>
          <a:p>
            <a:r>
              <a:rPr lang="en-IN" dirty="0" smtClean="0">
                <a:solidFill>
                  <a:srgbClr val="FFFF00"/>
                </a:solidFill>
              </a:rPr>
              <a:t>NITRIC ACID </a:t>
            </a:r>
          </a:p>
          <a:p>
            <a:r>
              <a:rPr lang="en-IN" dirty="0" smtClean="0">
                <a:solidFill>
                  <a:srgbClr val="FFFF00"/>
                </a:solidFill>
              </a:rPr>
              <a:t>PHYTOLACCA</a:t>
            </a:r>
            <a:endParaRPr lang="en-IN"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7200" dirty="0" smtClean="0"/>
              <a:t>TONSILS</a:t>
            </a:r>
            <a:endParaRPr lang="en-IN" sz="7200" dirty="0"/>
          </a:p>
        </p:txBody>
      </p:sp>
      <p:sp>
        <p:nvSpPr>
          <p:cNvPr id="3" name="Content Placeholder 2"/>
          <p:cNvSpPr>
            <a:spLocks noGrp="1"/>
          </p:cNvSpPr>
          <p:nvPr>
            <p:ph idx="1"/>
          </p:nvPr>
        </p:nvSpPr>
        <p:spPr/>
        <p:txBody>
          <a:bodyPr>
            <a:normAutofit/>
          </a:bodyPr>
          <a:lstStyle/>
          <a:p>
            <a:pPr algn="just">
              <a:buNone/>
            </a:pPr>
            <a:r>
              <a:rPr lang="en-IN" sz="3200" b="1" dirty="0" smtClean="0"/>
              <a:t>     </a:t>
            </a:r>
            <a:r>
              <a:rPr lang="en-IN" sz="3200" b="1" dirty="0" smtClean="0">
                <a:solidFill>
                  <a:srgbClr val="FFFF00"/>
                </a:solidFill>
              </a:rPr>
              <a:t>The  palatine  tonsils  are  sub epithelial lymphoid  collections  situated  in- between  the  faucial  pillars. These  help  in  protecting  the  respiratory  and  alimentary  tract  from   bacterial  invasions  and  are  thus   prone  to frequent  attacks   of  infections. Infections  can  be  acute  and  chronic.</a:t>
            </a:r>
            <a:endParaRPr lang="en-IN" sz="3200" b="1"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6600" dirty="0" smtClean="0">
                <a:solidFill>
                  <a:srgbClr val="FF0000"/>
                </a:solidFill>
              </a:rPr>
              <a:t>TONSILS</a:t>
            </a:r>
            <a:endParaRPr lang="en-IN" sz="6600" dirty="0">
              <a:solidFill>
                <a:srgbClr val="FF0000"/>
              </a:solidFill>
            </a:endParaRPr>
          </a:p>
        </p:txBody>
      </p:sp>
      <p:pic>
        <p:nvPicPr>
          <p:cNvPr id="4" name="Content Placeholder 3" descr="Image result for tonsillitis"/>
          <p:cNvPicPr>
            <a:picLocks noGrp="1"/>
          </p:cNvPicPr>
          <p:nvPr>
            <p:ph idx="1"/>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828800" y="1447800"/>
            <a:ext cx="6096000" cy="4648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smtClean="0">
                <a:solidFill>
                  <a:srgbClr val="FF0000"/>
                </a:solidFill>
              </a:rPr>
              <a:t>ACUTE  TONSILITIS</a:t>
            </a:r>
            <a:endParaRPr lang="en-IN" sz="4400" dirty="0">
              <a:solidFill>
                <a:srgbClr val="FF0000"/>
              </a:solidFill>
            </a:endParaRPr>
          </a:p>
        </p:txBody>
      </p:sp>
      <p:sp>
        <p:nvSpPr>
          <p:cNvPr id="3" name="Content Placeholder 2"/>
          <p:cNvSpPr>
            <a:spLocks noGrp="1"/>
          </p:cNvSpPr>
          <p:nvPr>
            <p:ph idx="1"/>
          </p:nvPr>
        </p:nvSpPr>
        <p:spPr/>
        <p:txBody>
          <a:bodyPr>
            <a:normAutofit/>
          </a:bodyPr>
          <a:lstStyle/>
          <a:p>
            <a:pPr algn="just"/>
            <a:r>
              <a:rPr lang="en-IN" sz="3200" b="1" dirty="0" smtClean="0">
                <a:solidFill>
                  <a:srgbClr val="FFFF00"/>
                </a:solidFill>
              </a:rPr>
              <a:t>AETIOLOGY</a:t>
            </a:r>
            <a:r>
              <a:rPr lang="en-IN" sz="3200" b="1" dirty="0" smtClean="0"/>
              <a:t> -  May  occur  as  a  primary  infection  or  can  be  secondary.</a:t>
            </a:r>
          </a:p>
          <a:p>
            <a:pPr algn="just">
              <a:buNone/>
            </a:pPr>
            <a:r>
              <a:rPr lang="en-IN" sz="3200" b="1" dirty="0" smtClean="0"/>
              <a:t>     Bacteria – Haemolytic Streptococcus, Staphylococcus,Haemophilus  influenzae   and  Pneumococcus.</a:t>
            </a:r>
          </a:p>
          <a:p>
            <a:pPr algn="just">
              <a:buNone/>
            </a:pPr>
            <a:r>
              <a:rPr lang="en-IN" sz="3200" b="1" dirty="0" smtClean="0"/>
              <a:t>     Predisposing  factors – poor  orodental  hygiene, poor  nutrition  and    congested  surroundings.</a:t>
            </a:r>
            <a:endParaRPr lang="en-IN"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smtClean="0">
                <a:solidFill>
                  <a:srgbClr val="FF0000"/>
                </a:solidFill>
              </a:rPr>
              <a:t>CLINICAL   FEATURES</a:t>
            </a:r>
            <a:endParaRPr lang="en-IN" sz="4400" dirty="0">
              <a:solidFill>
                <a:srgbClr val="FF0000"/>
              </a:solidFill>
            </a:endParaRPr>
          </a:p>
        </p:txBody>
      </p:sp>
      <p:sp>
        <p:nvSpPr>
          <p:cNvPr id="3" name="Content Placeholder 2"/>
          <p:cNvSpPr>
            <a:spLocks noGrp="1"/>
          </p:cNvSpPr>
          <p:nvPr>
            <p:ph idx="1"/>
          </p:nvPr>
        </p:nvSpPr>
        <p:spPr/>
        <p:txBody>
          <a:bodyPr/>
          <a:lstStyle/>
          <a:p>
            <a:pPr algn="just">
              <a:buFont typeface="Wingdings" pitchFamily="2" charset="2"/>
              <a:buChar char="v"/>
            </a:pPr>
            <a:r>
              <a:rPr lang="en-IN" b="1" dirty="0" smtClean="0">
                <a:solidFill>
                  <a:srgbClr val="FFFF00"/>
                </a:solidFill>
              </a:rPr>
              <a:t>Discomfort in </a:t>
            </a:r>
            <a:r>
              <a:rPr lang="en-IN" b="1" dirty="0" err="1" smtClean="0">
                <a:solidFill>
                  <a:srgbClr val="FFFF00"/>
                </a:solidFill>
              </a:rPr>
              <a:t>throat,difficulty</a:t>
            </a:r>
            <a:r>
              <a:rPr lang="en-IN" b="1" dirty="0" smtClean="0">
                <a:solidFill>
                  <a:srgbClr val="FFFF00"/>
                </a:solidFill>
              </a:rPr>
              <a:t> in  swallowing  and   generaralised  body  symptoms  like  malaise , anorexia, fever and  body ache.</a:t>
            </a:r>
          </a:p>
          <a:p>
            <a:pPr algn="just">
              <a:buFont typeface="Wingdings" pitchFamily="2" charset="2"/>
              <a:buChar char="v"/>
            </a:pPr>
            <a:r>
              <a:rPr lang="en-IN" b="1" dirty="0" smtClean="0">
                <a:solidFill>
                  <a:srgbClr val="FFFF00"/>
                </a:solidFill>
              </a:rPr>
              <a:t>On examination – patient is febrile and has tachycardia. The  tonsils  appear  swollen  ,congested  with  exudates  in the  crypts. Oedema  of  the  uvula  and  soft  palate  may  occur. The  jugulodigastric (tonsillar)  lymph nodes  are  enlarged  and  tender.</a:t>
            </a:r>
            <a:endParaRPr lang="en-IN" b="1"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6000" dirty="0" smtClean="0">
                <a:solidFill>
                  <a:srgbClr val="FF0000"/>
                </a:solidFill>
              </a:rPr>
              <a:t>MANAGEMENT</a:t>
            </a:r>
            <a:endParaRPr lang="en-IN" sz="6000" dirty="0">
              <a:solidFill>
                <a:srgbClr val="FF0000"/>
              </a:solidFill>
            </a:endParaRPr>
          </a:p>
        </p:txBody>
      </p:sp>
      <p:sp>
        <p:nvSpPr>
          <p:cNvPr id="3" name="Content Placeholder 2"/>
          <p:cNvSpPr>
            <a:spLocks noGrp="1"/>
          </p:cNvSpPr>
          <p:nvPr>
            <p:ph idx="1"/>
          </p:nvPr>
        </p:nvSpPr>
        <p:spPr/>
        <p:txBody>
          <a:bodyPr>
            <a:noAutofit/>
          </a:bodyPr>
          <a:lstStyle/>
          <a:p>
            <a:r>
              <a:rPr lang="en-IN" sz="4800" b="1" dirty="0" smtClean="0">
                <a:solidFill>
                  <a:srgbClr val="FFFF00"/>
                </a:solidFill>
              </a:rPr>
              <a:t>General  management  includes  bed rest  and  giving  plenty  of  fluids.</a:t>
            </a:r>
          </a:p>
          <a:p>
            <a:r>
              <a:rPr lang="en-IN" sz="4800" b="1" dirty="0" smtClean="0">
                <a:solidFill>
                  <a:srgbClr val="FFFF00"/>
                </a:solidFill>
              </a:rPr>
              <a:t>Treatment  - Symptomatic.</a:t>
            </a:r>
            <a:endParaRPr lang="en-IN" sz="4800" b="1"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5400" dirty="0" smtClean="0">
                <a:solidFill>
                  <a:srgbClr val="FF0000"/>
                </a:solidFill>
              </a:rPr>
              <a:t>COMPLICATIONS</a:t>
            </a:r>
            <a:endParaRPr lang="en-IN" sz="5400" dirty="0">
              <a:solidFill>
                <a:srgbClr val="FF0000"/>
              </a:solidFill>
            </a:endParaRPr>
          </a:p>
        </p:txBody>
      </p:sp>
      <p:sp>
        <p:nvSpPr>
          <p:cNvPr id="3" name="Content Placeholder 2"/>
          <p:cNvSpPr>
            <a:spLocks noGrp="1"/>
          </p:cNvSpPr>
          <p:nvPr>
            <p:ph idx="1"/>
          </p:nvPr>
        </p:nvSpPr>
        <p:spPr/>
        <p:txBody>
          <a:bodyPr>
            <a:normAutofit/>
          </a:bodyPr>
          <a:lstStyle/>
          <a:p>
            <a:pPr marL="708660" indent="-571500">
              <a:buFont typeface="+mj-lt"/>
              <a:buAutoNum type="romanLcPeriod"/>
            </a:pPr>
            <a:r>
              <a:rPr lang="en-IN" sz="3600" b="1" dirty="0" smtClean="0">
                <a:solidFill>
                  <a:srgbClr val="FFFF00"/>
                </a:solidFill>
              </a:rPr>
              <a:t>Chronic  tonsillitis</a:t>
            </a:r>
          </a:p>
          <a:p>
            <a:pPr marL="708660" indent="-571500">
              <a:buFont typeface="+mj-lt"/>
              <a:buAutoNum type="romanLcPeriod"/>
            </a:pPr>
            <a:r>
              <a:rPr lang="en-IN" sz="3600" b="1" dirty="0" smtClean="0">
                <a:solidFill>
                  <a:srgbClr val="FFFF00"/>
                </a:solidFill>
              </a:rPr>
              <a:t>Peritonsillar  abscess</a:t>
            </a:r>
          </a:p>
          <a:p>
            <a:pPr marL="708660" indent="-571500">
              <a:buFont typeface="+mj-lt"/>
              <a:buAutoNum type="romanLcPeriod"/>
            </a:pPr>
            <a:r>
              <a:rPr lang="en-IN" sz="3600" b="1" dirty="0" smtClean="0">
                <a:solidFill>
                  <a:srgbClr val="FFFF00"/>
                </a:solidFill>
              </a:rPr>
              <a:t>Para pharyngeal  abscess</a:t>
            </a:r>
          </a:p>
          <a:p>
            <a:pPr marL="708660" indent="-571500">
              <a:buFont typeface="+mj-lt"/>
              <a:buAutoNum type="romanLcPeriod"/>
            </a:pPr>
            <a:r>
              <a:rPr lang="en-IN" sz="3600" b="1" dirty="0" smtClean="0">
                <a:solidFill>
                  <a:srgbClr val="FFFF00"/>
                </a:solidFill>
              </a:rPr>
              <a:t>Acute  otitis  media</a:t>
            </a:r>
          </a:p>
          <a:p>
            <a:pPr marL="708660" indent="-571500">
              <a:buFont typeface="+mj-lt"/>
              <a:buAutoNum type="romanLcPeriod"/>
            </a:pPr>
            <a:r>
              <a:rPr lang="en-IN" sz="3600" b="1" dirty="0" smtClean="0">
                <a:solidFill>
                  <a:srgbClr val="FFFF00"/>
                </a:solidFill>
              </a:rPr>
              <a:t>Acute  nephritis  and  rheumatic  fever</a:t>
            </a:r>
          </a:p>
          <a:p>
            <a:pPr marL="708660" indent="-571500">
              <a:buFont typeface="+mj-lt"/>
              <a:buAutoNum type="romanLcPeriod"/>
            </a:pPr>
            <a:endParaRPr lang="en-IN" sz="3600" b="1"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dirty="0" smtClean="0">
                <a:solidFill>
                  <a:srgbClr val="FF0000"/>
                </a:solidFill>
              </a:rPr>
              <a:t>CHRONIC  TONSILITIS</a:t>
            </a:r>
            <a:endParaRPr lang="en-IN" sz="4400" dirty="0">
              <a:solidFill>
                <a:srgbClr val="FF0000"/>
              </a:solidFill>
            </a:endParaRPr>
          </a:p>
        </p:txBody>
      </p:sp>
      <p:sp>
        <p:nvSpPr>
          <p:cNvPr id="3" name="Content Placeholder 2"/>
          <p:cNvSpPr>
            <a:spLocks noGrp="1"/>
          </p:cNvSpPr>
          <p:nvPr>
            <p:ph idx="1"/>
          </p:nvPr>
        </p:nvSpPr>
        <p:spPr/>
        <p:txBody>
          <a:bodyPr>
            <a:normAutofit/>
          </a:bodyPr>
          <a:lstStyle/>
          <a:p>
            <a:pPr algn="just">
              <a:buNone/>
            </a:pPr>
            <a:r>
              <a:rPr lang="en-IN" sz="5400" b="1" dirty="0" smtClean="0">
                <a:solidFill>
                  <a:srgbClr val="FFFF00"/>
                </a:solidFill>
              </a:rPr>
              <a:t>  Chronic inflammatory  changes are usually  the  result  of  recurrent acute  infections.</a:t>
            </a:r>
            <a:endParaRPr lang="en-IN" sz="5400" b="1"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dirty="0" smtClean="0">
                <a:solidFill>
                  <a:srgbClr val="FF0000"/>
                </a:solidFill>
              </a:rPr>
              <a:t>CLINICAL  FEATURES</a:t>
            </a:r>
            <a:endParaRPr lang="en-IN" sz="4800" dirty="0">
              <a:solidFill>
                <a:srgbClr val="FF0000"/>
              </a:solidFill>
            </a:endParaRPr>
          </a:p>
        </p:txBody>
      </p:sp>
      <p:sp>
        <p:nvSpPr>
          <p:cNvPr id="3" name="Content Placeholder 2"/>
          <p:cNvSpPr>
            <a:spLocks noGrp="1"/>
          </p:cNvSpPr>
          <p:nvPr>
            <p:ph idx="1"/>
          </p:nvPr>
        </p:nvSpPr>
        <p:spPr/>
        <p:txBody>
          <a:bodyPr/>
          <a:lstStyle/>
          <a:p>
            <a:pPr algn="just">
              <a:buFont typeface="Wingdings" pitchFamily="2" charset="2"/>
              <a:buChar char="v"/>
            </a:pPr>
            <a:r>
              <a:rPr lang="en-IN" b="1" dirty="0" smtClean="0">
                <a:solidFill>
                  <a:srgbClr val="FFFF00"/>
                </a:solidFill>
              </a:rPr>
              <a:t>Discomfort in the throat</a:t>
            </a:r>
          </a:p>
          <a:p>
            <a:pPr algn="just">
              <a:buFont typeface="Wingdings" pitchFamily="2" charset="2"/>
              <a:buChar char="v"/>
            </a:pPr>
            <a:r>
              <a:rPr lang="en-IN" b="1" dirty="0" smtClean="0">
                <a:solidFill>
                  <a:srgbClr val="FFFF00"/>
                </a:solidFill>
              </a:rPr>
              <a:t>Recurrent  attacks  of sore throat</a:t>
            </a:r>
          </a:p>
          <a:p>
            <a:pPr algn="just">
              <a:buFont typeface="Wingdings" pitchFamily="2" charset="2"/>
              <a:buChar char="v"/>
            </a:pPr>
            <a:r>
              <a:rPr lang="en-IN" b="1" dirty="0" smtClean="0">
                <a:solidFill>
                  <a:srgbClr val="FFFF00"/>
                </a:solidFill>
              </a:rPr>
              <a:t>Unpleasant  taste (cacagus)</a:t>
            </a:r>
          </a:p>
          <a:p>
            <a:pPr algn="just">
              <a:buFont typeface="Wingdings" pitchFamily="2" charset="2"/>
              <a:buChar char="v"/>
            </a:pPr>
            <a:r>
              <a:rPr lang="en-IN" b="1" dirty="0" smtClean="0">
                <a:solidFill>
                  <a:srgbClr val="FFFF00"/>
                </a:solidFill>
              </a:rPr>
              <a:t>Bad smell in the  mouth (halitosis)</a:t>
            </a:r>
          </a:p>
          <a:p>
            <a:pPr algn="just">
              <a:buNone/>
            </a:pPr>
            <a:r>
              <a:rPr lang="en-IN" b="1" dirty="0" smtClean="0">
                <a:solidFill>
                  <a:srgbClr val="FFFF00"/>
                </a:solidFill>
              </a:rPr>
              <a:t>     ON  EXAMINATION – Congested  and  hypertrophic  tonsils. The  anterior pillars   are  hyperaemic .Enlargement  of  the  jugulodigastric  lymph nodes  is  an  important  sign.</a:t>
            </a:r>
          </a:p>
          <a:p>
            <a:pPr algn="just">
              <a:buFont typeface="Wingdings" pitchFamily="2" charset="2"/>
              <a:buChar char="v"/>
            </a:pPr>
            <a:endParaRPr lang="en-IN" b="1" dirty="0">
              <a:solidFill>
                <a:srgbClr val="FFFF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61</TotalTime>
  <Words>298</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TONSILITIS</vt:lpstr>
      <vt:lpstr>TONSILS</vt:lpstr>
      <vt:lpstr>TONSILS</vt:lpstr>
      <vt:lpstr>ACUTE  TONSILITIS</vt:lpstr>
      <vt:lpstr>CLINICAL   FEATURES</vt:lpstr>
      <vt:lpstr>MANAGEMENT</vt:lpstr>
      <vt:lpstr>COMPLICATIONS</vt:lpstr>
      <vt:lpstr>CHRONIC  TONSILITIS</vt:lpstr>
      <vt:lpstr>CLINICAL  FEATURES</vt:lpstr>
      <vt:lpstr>COMPLICATIONS</vt:lpstr>
      <vt:lpstr>TREATMENT</vt:lpstr>
      <vt:lpstr>HOMOEOPATHIC THERAPEUTICS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TONSILITIS</dc:title>
  <dc:creator>DRSANJUDINESH</dc:creator>
  <cp:lastModifiedBy>DRSANJUDINESH</cp:lastModifiedBy>
  <cp:revision>10</cp:revision>
  <dcterms:created xsi:type="dcterms:W3CDTF">2006-08-16T00:00:00Z</dcterms:created>
  <dcterms:modified xsi:type="dcterms:W3CDTF">2019-08-01T09:16:00Z</dcterms:modified>
</cp:coreProperties>
</file>