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339" r:id="rId9"/>
    <p:sldId id="263" r:id="rId10"/>
    <p:sldId id="264" r:id="rId11"/>
    <p:sldId id="265" r:id="rId12"/>
    <p:sldId id="295" r:id="rId13"/>
    <p:sldId id="334" r:id="rId14"/>
    <p:sldId id="335" r:id="rId15"/>
    <p:sldId id="336" r:id="rId16"/>
    <p:sldId id="266" r:id="rId17"/>
    <p:sldId id="267" r:id="rId18"/>
    <p:sldId id="268" r:id="rId19"/>
    <p:sldId id="269" r:id="rId20"/>
    <p:sldId id="270" r:id="rId21"/>
    <p:sldId id="271" r:id="rId22"/>
    <p:sldId id="273" r:id="rId23"/>
    <p:sldId id="272" r:id="rId24"/>
    <p:sldId id="274" r:id="rId25"/>
    <p:sldId id="275" r:id="rId26"/>
    <p:sldId id="338"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1" r:id="rId42"/>
    <p:sldId id="292" r:id="rId43"/>
    <p:sldId id="293" r:id="rId44"/>
    <p:sldId id="294" r:id="rId45"/>
    <p:sldId id="296" r:id="rId46"/>
    <p:sldId id="297" r:id="rId47"/>
    <p:sldId id="298" r:id="rId48"/>
    <p:sldId id="311" r:id="rId49"/>
    <p:sldId id="312" r:id="rId50"/>
    <p:sldId id="313" r:id="rId51"/>
    <p:sldId id="314"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5" r:id="rId65"/>
    <p:sldId id="316" r:id="rId66"/>
    <p:sldId id="317" r:id="rId67"/>
    <p:sldId id="318" r:id="rId68"/>
    <p:sldId id="319" r:id="rId69"/>
    <p:sldId id="320" r:id="rId70"/>
    <p:sldId id="321" r:id="rId71"/>
    <p:sldId id="322" r:id="rId72"/>
    <p:sldId id="333" r:id="rId73"/>
    <p:sldId id="323" r:id="rId74"/>
    <p:sldId id="324" r:id="rId75"/>
    <p:sldId id="325" r:id="rId76"/>
    <p:sldId id="326" r:id="rId77"/>
    <p:sldId id="327" r:id="rId78"/>
    <p:sldId id="328" r:id="rId79"/>
    <p:sldId id="329" r:id="rId80"/>
    <p:sldId id="330" r:id="rId81"/>
    <p:sldId id="331" r:id="rId82"/>
    <p:sldId id="332"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FF99"/>
    <a:srgbClr val="00FF00"/>
    <a:srgbClr val="3366FF"/>
    <a:srgbClr val="FF99FF"/>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62" d="100"/>
          <a:sy n="62" d="100"/>
        </p:scale>
        <p:origin x="140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5800C03-87DB-4DE2-A95A-A2D3C843AE34}" type="datetimeFigureOut">
              <a:rPr lang="en-US" smtClean="0"/>
              <a:pPr/>
              <a:t>1/27/2021</a:t>
            </a:fld>
            <a:endParaRPr lang="en-US"/>
          </a:p>
        </p:txBody>
      </p:sp>
      <p:sp>
        <p:nvSpPr>
          <p:cNvPr id="16" name="Slide Number Placeholder 15"/>
          <p:cNvSpPr>
            <a:spLocks noGrp="1"/>
          </p:cNvSpPr>
          <p:nvPr>
            <p:ph type="sldNum" sz="quarter" idx="11"/>
          </p:nvPr>
        </p:nvSpPr>
        <p:spPr/>
        <p:txBody>
          <a:bodyPr/>
          <a:lstStyle/>
          <a:p>
            <a:fld id="{D7701899-B571-4358-B6B5-88393AE954D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800C03-87DB-4DE2-A95A-A2D3C843AE34}"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01899-B571-4358-B6B5-88393AE954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800C03-87DB-4DE2-A95A-A2D3C843AE34}"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01899-B571-4358-B6B5-88393AE954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45800C03-87DB-4DE2-A95A-A2D3C843AE34}" type="datetimeFigureOut">
              <a:rPr lang="en-US" smtClean="0"/>
              <a:pPr/>
              <a:t>1/27/2021</a:t>
            </a:fld>
            <a:endParaRPr lang="en-US"/>
          </a:p>
        </p:txBody>
      </p:sp>
      <p:sp>
        <p:nvSpPr>
          <p:cNvPr id="15" name="Slide Number Placeholder 14"/>
          <p:cNvSpPr>
            <a:spLocks noGrp="1"/>
          </p:cNvSpPr>
          <p:nvPr>
            <p:ph type="sldNum" sz="quarter" idx="15"/>
          </p:nvPr>
        </p:nvSpPr>
        <p:spPr/>
        <p:txBody>
          <a:bodyPr/>
          <a:lstStyle>
            <a:lvl1pPr algn="ctr">
              <a:defRPr/>
            </a:lvl1pPr>
          </a:lstStyle>
          <a:p>
            <a:fld id="{D7701899-B571-4358-B6B5-88393AE954D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800C03-87DB-4DE2-A95A-A2D3C843AE34}"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01899-B571-4358-B6B5-88393AE954D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800C03-87DB-4DE2-A95A-A2D3C843AE34}"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01899-B571-4358-B6B5-88393AE954D7}"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7701899-B571-4358-B6B5-88393AE954D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5800C03-87DB-4DE2-A95A-A2D3C843AE34}" type="datetimeFigureOut">
              <a:rPr lang="en-US" smtClean="0"/>
              <a:pPr/>
              <a:t>1/27/2021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5800C03-87DB-4DE2-A95A-A2D3C843AE34}"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701899-B571-4358-B6B5-88393AE954D7}"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00C03-87DB-4DE2-A95A-A2D3C843AE34}"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701899-B571-4358-B6B5-88393AE954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45800C03-87DB-4DE2-A95A-A2D3C843AE34}" type="datetimeFigureOut">
              <a:rPr lang="en-US" smtClean="0"/>
              <a:pPr/>
              <a:t>1/27/2021</a:t>
            </a:fld>
            <a:endParaRPr lang="en-US"/>
          </a:p>
        </p:txBody>
      </p:sp>
      <p:sp>
        <p:nvSpPr>
          <p:cNvPr id="9" name="Slide Number Placeholder 8"/>
          <p:cNvSpPr>
            <a:spLocks noGrp="1"/>
          </p:cNvSpPr>
          <p:nvPr>
            <p:ph type="sldNum" sz="quarter" idx="15"/>
          </p:nvPr>
        </p:nvSpPr>
        <p:spPr/>
        <p:txBody>
          <a:bodyPr/>
          <a:lstStyle/>
          <a:p>
            <a:fld id="{D7701899-B571-4358-B6B5-88393AE954D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45800C03-87DB-4DE2-A95A-A2D3C843AE34}" type="datetimeFigureOut">
              <a:rPr lang="en-US" smtClean="0"/>
              <a:pPr/>
              <a:t>1/27/2021</a:t>
            </a:fld>
            <a:endParaRPr lang="en-US"/>
          </a:p>
        </p:txBody>
      </p:sp>
      <p:sp>
        <p:nvSpPr>
          <p:cNvPr id="9" name="Slide Number Placeholder 8"/>
          <p:cNvSpPr>
            <a:spLocks noGrp="1"/>
          </p:cNvSpPr>
          <p:nvPr>
            <p:ph type="sldNum" sz="quarter" idx="11"/>
          </p:nvPr>
        </p:nvSpPr>
        <p:spPr/>
        <p:txBody>
          <a:bodyPr/>
          <a:lstStyle/>
          <a:p>
            <a:fld id="{D7701899-B571-4358-B6B5-88393AE954D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5800C03-87DB-4DE2-A95A-A2D3C843AE34}" type="datetimeFigureOut">
              <a:rPr lang="en-US" smtClean="0"/>
              <a:pPr/>
              <a:t>1/27/2021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7701899-B571-4358-B6B5-88393AE954D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ge.slidesharecdn.com/deliriantpoisons-151106113410-lva1-app6892/95/deliriant-poisons-11-638.jpg?cb=1446809758" TargetMode="External"/><Relationship Id="rId2" Type="http://schemas.openxmlformats.org/officeDocument/2006/relationships/hyperlink" Target="https://image.slidesharecdn.com/deliriantpoisons-151106113410-lva1-app6892/95/deliriant-poisons-10-638.jpg?cb=1446809758"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image.slidesharecdn.com/deliriantpoisons-151106113410-lva1-app6892/95/deliriant-poisons-32-638.jpg?cb=1446809758"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82000" cy="1253196"/>
          </a:xfrm>
        </p:spPr>
        <p:txBody>
          <a:bodyPr/>
          <a:lstStyle/>
          <a:p>
            <a:r>
              <a:rPr lang="en-US" sz="2800" b="1" dirty="0"/>
              <a:t>Dr . SALINI CHANDRAN</a:t>
            </a:r>
          </a:p>
          <a:p>
            <a:r>
              <a:rPr lang="en-US" sz="2000" b="1" dirty="0"/>
              <a:t>PROFESSOR,DEPT.OF FORENSIC MEDICINE &amp; TOXICOLOGY</a:t>
            </a:r>
          </a:p>
          <a:p>
            <a:r>
              <a:rPr lang="en-US" sz="2800" b="1" dirty="0"/>
              <a:t>SKHMC</a:t>
            </a:r>
          </a:p>
        </p:txBody>
      </p:sp>
      <p:sp>
        <p:nvSpPr>
          <p:cNvPr id="2" name="Title 1"/>
          <p:cNvSpPr>
            <a:spLocks noGrp="1"/>
          </p:cNvSpPr>
          <p:nvPr>
            <p:ph type="ctrTitle"/>
          </p:nvPr>
        </p:nvSpPr>
        <p:spPr/>
        <p:txBody>
          <a:bodyPr/>
          <a:lstStyle/>
          <a:p>
            <a:r>
              <a:rPr sz="6600">
                <a:solidFill>
                  <a:schemeClr val="tx2">
                    <a:lumMod val="10000"/>
                  </a:schemeClr>
                </a:solidFill>
              </a:rPr>
              <a:t>Toxicology</a:t>
            </a:r>
            <a:endParaRPr lang="en-US" sz="6600" dirty="0">
              <a:solidFill>
                <a:schemeClr val="tx2">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876800"/>
          </a:xfrm>
        </p:spPr>
        <p:txBody>
          <a:bodyPr>
            <a:normAutofit/>
          </a:bodyPr>
          <a:lstStyle/>
          <a:p>
            <a:r>
              <a:rPr lang="en-US" sz="3200" dirty="0"/>
              <a:t> COLOR CHANGES on affected skin and mucous membrane</a:t>
            </a:r>
            <a:r>
              <a:rPr lang="en-US" sz="3200" dirty="0">
                <a:solidFill>
                  <a:srgbClr val="FFFF00"/>
                </a:solidFill>
              </a:rPr>
              <a:t>. (black color in H2SO4 &amp; </a:t>
            </a:r>
            <a:r>
              <a:rPr lang="en-US" sz="3200" dirty="0" err="1">
                <a:solidFill>
                  <a:srgbClr val="FFFF00"/>
                </a:solidFill>
              </a:rPr>
              <a:t>HCl</a:t>
            </a:r>
            <a:r>
              <a:rPr lang="en-US" sz="3200" dirty="0">
                <a:solidFill>
                  <a:srgbClr val="FFFF00"/>
                </a:solidFill>
              </a:rPr>
              <a:t>, brown in Nitric acid) </a:t>
            </a:r>
          </a:p>
          <a:p>
            <a:r>
              <a:rPr lang="en-US" sz="3200" b="1" dirty="0">
                <a:solidFill>
                  <a:srgbClr val="66FF99"/>
                </a:solidFill>
              </a:rPr>
              <a:t>PM STAINING </a:t>
            </a:r>
            <a:r>
              <a:rPr lang="en-US" sz="3200" b="1" dirty="0">
                <a:solidFill>
                  <a:srgbClr val="FFFF00"/>
                </a:solidFill>
              </a:rPr>
              <a:t>may be Dark brown/yellow in Phosphorus,</a:t>
            </a:r>
          </a:p>
          <a:p>
            <a:r>
              <a:rPr lang="en-US" sz="3200" b="1" dirty="0">
                <a:solidFill>
                  <a:srgbClr val="FFFF00"/>
                </a:solidFill>
              </a:rPr>
              <a:t> Cherry red in CO,</a:t>
            </a:r>
          </a:p>
          <a:p>
            <a:r>
              <a:rPr lang="en-US" sz="3200" b="1" dirty="0">
                <a:solidFill>
                  <a:srgbClr val="FFFF00"/>
                </a:solidFill>
              </a:rPr>
              <a:t> Chocolate color in Nitrates, Nitrobenzene et</a:t>
            </a:r>
            <a:r>
              <a:rPr lang="en-US" b="1" dirty="0">
                <a:solidFill>
                  <a:srgbClr val="FFFF00"/>
                </a:solidFill>
              </a:rPr>
              <a:t>c. </a:t>
            </a:r>
          </a:p>
          <a:p>
            <a:r>
              <a:rPr lang="en-US" sz="3200" b="1" dirty="0">
                <a:solidFill>
                  <a:srgbClr val="FFFF00"/>
                </a:solidFill>
              </a:rPr>
              <a:t>Cyanide – Brick Red</a:t>
            </a:r>
          </a:p>
        </p:txBody>
      </p:sp>
      <p:sp>
        <p:nvSpPr>
          <p:cNvPr id="3" name="Title 2"/>
          <p:cNvSpPr>
            <a:spLocks noGrp="1"/>
          </p:cNvSpPr>
          <p:nvPr>
            <p:ph type="title"/>
          </p:nvPr>
        </p:nvSpPr>
        <p:spPr/>
        <p:txBody>
          <a:bodyPr/>
          <a:lstStyle/>
          <a:p>
            <a:r>
              <a:t>Diagnosis of Poisoning in the Dead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p:spPr>
        <p:txBody>
          <a:bodyPr>
            <a:normAutofit lnSpcReduction="10000"/>
          </a:bodyPr>
          <a:lstStyle/>
          <a:p>
            <a:r>
              <a:rPr lang="en-US" sz="3200" dirty="0">
                <a:solidFill>
                  <a:srgbClr val="66FF99"/>
                </a:solidFill>
              </a:rPr>
              <a:t> GARLIC like (P, Arsine gas, Arsenic, organophosphates)</a:t>
            </a:r>
          </a:p>
          <a:p>
            <a:r>
              <a:rPr lang="en-US" sz="3200" dirty="0"/>
              <a:t> </a:t>
            </a:r>
            <a:r>
              <a:rPr lang="en-US" sz="3200" dirty="0">
                <a:solidFill>
                  <a:srgbClr val="FFFF00"/>
                </a:solidFill>
              </a:rPr>
              <a:t>SWEETISH (Ethanol, Chloroform</a:t>
            </a:r>
            <a:r>
              <a:rPr lang="en-US" sz="3200" dirty="0"/>
              <a:t>)</a:t>
            </a:r>
          </a:p>
          <a:p>
            <a:r>
              <a:rPr lang="en-US" sz="3200" dirty="0">
                <a:solidFill>
                  <a:srgbClr val="66FF99"/>
                </a:solidFill>
              </a:rPr>
              <a:t>ACRID (Paraldehyde, Chloral hydrate</a:t>
            </a:r>
            <a:r>
              <a:rPr lang="en-US" sz="3200" dirty="0"/>
              <a:t>)</a:t>
            </a:r>
          </a:p>
          <a:p>
            <a:r>
              <a:rPr lang="en-US" sz="3200" dirty="0">
                <a:solidFill>
                  <a:srgbClr val="FFFF00"/>
                </a:solidFill>
              </a:rPr>
              <a:t>BITTER  ALMONDS – cyanide</a:t>
            </a:r>
          </a:p>
          <a:p>
            <a:r>
              <a:rPr lang="en-US" sz="3200" dirty="0">
                <a:solidFill>
                  <a:srgbClr val="66FF99"/>
                </a:solidFill>
              </a:rPr>
              <a:t>HOSPITAL ODOUR- Phenol(carbolic acid</a:t>
            </a:r>
            <a:r>
              <a:rPr lang="en-US" sz="3200" dirty="0"/>
              <a:t>)</a:t>
            </a:r>
          </a:p>
          <a:p>
            <a:r>
              <a:rPr lang="en-US" sz="3200" dirty="0">
                <a:solidFill>
                  <a:srgbClr val="FFFF00"/>
                </a:solidFill>
              </a:rPr>
              <a:t>BURNT ROPE – Cannabis(marijuana)</a:t>
            </a:r>
          </a:p>
          <a:p>
            <a:r>
              <a:rPr lang="en-US" sz="3200" dirty="0">
                <a:solidFill>
                  <a:srgbClr val="66FF99"/>
                </a:solidFill>
              </a:rPr>
              <a:t>MUSTY (fishy</a:t>
            </a:r>
            <a:r>
              <a:rPr lang="en-US" sz="3200" dirty="0">
                <a:solidFill>
                  <a:srgbClr val="00FF00"/>
                </a:solidFill>
              </a:rPr>
              <a:t>) – zinc </a:t>
            </a:r>
            <a:r>
              <a:rPr lang="en-US" sz="3200" dirty="0" err="1">
                <a:solidFill>
                  <a:srgbClr val="00FF00"/>
                </a:solidFill>
              </a:rPr>
              <a:t>phosphide</a:t>
            </a:r>
            <a:r>
              <a:rPr lang="en-US" sz="3200" dirty="0">
                <a:solidFill>
                  <a:srgbClr val="00FF00"/>
                </a:solidFill>
              </a:rPr>
              <a:t> , </a:t>
            </a:r>
            <a:r>
              <a:rPr lang="en-US" sz="3200" dirty="0" err="1">
                <a:solidFill>
                  <a:srgbClr val="00FF00"/>
                </a:solidFill>
              </a:rPr>
              <a:t>Aluminium</a:t>
            </a:r>
            <a:r>
              <a:rPr lang="en-US" sz="3200" dirty="0">
                <a:solidFill>
                  <a:srgbClr val="00FF00"/>
                </a:solidFill>
              </a:rPr>
              <a:t> </a:t>
            </a:r>
            <a:r>
              <a:rPr lang="en-US" sz="3200" dirty="0" err="1">
                <a:solidFill>
                  <a:srgbClr val="00FF00"/>
                </a:solidFill>
              </a:rPr>
              <a:t>phosphide</a:t>
            </a:r>
            <a:endParaRPr lang="en-US" sz="3200" dirty="0">
              <a:solidFill>
                <a:srgbClr val="00FF00"/>
              </a:solidFill>
            </a:endParaRPr>
          </a:p>
          <a:p>
            <a:r>
              <a:rPr lang="en-US" sz="3200" dirty="0">
                <a:solidFill>
                  <a:srgbClr val="FFFF00"/>
                </a:solidFill>
              </a:rPr>
              <a:t>ROTTEN EGG (H2S, </a:t>
            </a:r>
            <a:r>
              <a:rPr lang="en-US" sz="3200" dirty="0" err="1">
                <a:solidFill>
                  <a:srgbClr val="FFFF00"/>
                </a:solidFill>
              </a:rPr>
              <a:t>Mercaptans</a:t>
            </a:r>
            <a:r>
              <a:rPr lang="en-US" sz="3200" dirty="0">
                <a:solidFill>
                  <a:srgbClr val="FFFF00"/>
                </a:solidFill>
              </a:rPr>
              <a:t>)</a:t>
            </a:r>
          </a:p>
          <a:p>
            <a:endParaRPr lang="en-US" dirty="0"/>
          </a:p>
        </p:txBody>
      </p:sp>
      <p:sp>
        <p:nvSpPr>
          <p:cNvPr id="3" name="Title 2"/>
          <p:cNvSpPr>
            <a:spLocks noGrp="1"/>
          </p:cNvSpPr>
          <p:nvPr>
            <p:ph type="title"/>
          </p:nvPr>
        </p:nvSpPr>
        <p:spPr>
          <a:xfrm>
            <a:off x="914400" y="152400"/>
            <a:ext cx="7772400" cy="914400"/>
          </a:xfrm>
        </p:spPr>
        <p:txBody>
          <a:bodyPr/>
          <a:lstStyle/>
          <a:p>
            <a:r>
              <a:rPr sz="4000" b="1" u="sng">
                <a:solidFill>
                  <a:srgbClr val="00FF00"/>
                </a:solidFill>
              </a:rPr>
              <a:t>ODOUR from nose and mout</a:t>
            </a:r>
            <a:r>
              <a:rPr sz="4000" u="sng">
                <a:solidFill>
                  <a:srgbClr val="00FF00"/>
                </a:solidFill>
              </a:rPr>
              <a:t>h</a:t>
            </a:r>
            <a:endParaRPr lang="en-US" sz="4000" u="sng" dirty="0">
              <a:solidFill>
                <a:srgbClr val="00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1. Phosphorus</a:t>
            </a:r>
          </a:p>
          <a:p>
            <a:r>
              <a:rPr lang="en-US" sz="4000" dirty="0"/>
              <a:t> 2. Arsenic </a:t>
            </a:r>
          </a:p>
          <a:p>
            <a:r>
              <a:rPr lang="en-US" sz="4000" dirty="0"/>
              <a:t>3. Antimony</a:t>
            </a:r>
          </a:p>
          <a:p>
            <a:r>
              <a:rPr lang="en-US" sz="4000" dirty="0"/>
              <a:t> 4. </a:t>
            </a:r>
            <a:r>
              <a:rPr lang="en-US" sz="4000" dirty="0" err="1"/>
              <a:t>Hyoscine</a:t>
            </a:r>
            <a:endParaRPr lang="en-US" sz="4000" dirty="0"/>
          </a:p>
          <a:p>
            <a:r>
              <a:rPr lang="en-US" sz="4000" dirty="0"/>
              <a:t> 5. </a:t>
            </a:r>
            <a:r>
              <a:rPr lang="en-US" sz="4000" dirty="0" err="1"/>
              <a:t>Strychinne</a:t>
            </a:r>
            <a:endParaRPr lang="en-US" sz="4000" dirty="0"/>
          </a:p>
          <a:p>
            <a:r>
              <a:rPr lang="en-US" sz="4000" dirty="0"/>
              <a:t> 6. Nicotine</a:t>
            </a:r>
          </a:p>
        </p:txBody>
      </p:sp>
      <p:sp>
        <p:nvSpPr>
          <p:cNvPr id="3" name="Title 2"/>
          <p:cNvSpPr>
            <a:spLocks noGrp="1"/>
          </p:cNvSpPr>
          <p:nvPr>
            <p:ph type="title"/>
          </p:nvPr>
        </p:nvSpPr>
        <p:spPr/>
        <p:txBody>
          <a:bodyPr>
            <a:normAutofit/>
          </a:bodyPr>
          <a:lstStyle/>
          <a:p>
            <a:r>
              <a:rPr lang="en-US" sz="3600" b="1" dirty="0">
                <a:solidFill>
                  <a:srgbClr val="66FF99"/>
                </a:solidFill>
              </a:rPr>
              <a:t>POISONS RESISTING PUTREFACTION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solidFill>
                  <a:srgbClr val="66FFFF"/>
                </a:solidFill>
              </a:rPr>
              <a:t>274 – adulteration of drugs</a:t>
            </a:r>
          </a:p>
          <a:p>
            <a:r>
              <a:rPr lang="en-US" sz="3200" b="1" dirty="0">
                <a:solidFill>
                  <a:srgbClr val="66FFFF"/>
                </a:solidFill>
              </a:rPr>
              <a:t>284 – Negligent conduct with respect to poisons</a:t>
            </a:r>
          </a:p>
          <a:p>
            <a:r>
              <a:rPr lang="en-US" sz="3200" b="1" dirty="0">
                <a:solidFill>
                  <a:srgbClr val="66FFFF"/>
                </a:solidFill>
              </a:rPr>
              <a:t>324 – Causing hurt (including poisoning)</a:t>
            </a:r>
          </a:p>
          <a:p>
            <a:r>
              <a:rPr lang="en-US" sz="3200" b="1" dirty="0">
                <a:solidFill>
                  <a:srgbClr val="66FFFF"/>
                </a:solidFill>
              </a:rPr>
              <a:t>326 – Causing grievous hurt by dangerous weapons or means (including poisoning) </a:t>
            </a:r>
          </a:p>
          <a:p>
            <a:r>
              <a:rPr lang="en-US" sz="3200" b="1" dirty="0">
                <a:solidFill>
                  <a:srgbClr val="66FFFF"/>
                </a:solidFill>
              </a:rPr>
              <a:t>328 – causing  hurt to commit an offence</a:t>
            </a:r>
          </a:p>
          <a:p>
            <a:endParaRPr lang="en-US" b="1" dirty="0">
              <a:solidFill>
                <a:srgbClr val="FFFF00"/>
              </a:solidFill>
            </a:endParaRPr>
          </a:p>
        </p:txBody>
      </p:sp>
      <p:sp>
        <p:nvSpPr>
          <p:cNvPr id="3" name="Title 2"/>
          <p:cNvSpPr>
            <a:spLocks noGrp="1"/>
          </p:cNvSpPr>
          <p:nvPr>
            <p:ph type="title"/>
          </p:nvPr>
        </p:nvSpPr>
        <p:spPr/>
        <p:txBody>
          <a:bodyPr/>
          <a:lstStyle/>
          <a:p>
            <a:r>
              <a:rPr b="1">
                <a:solidFill>
                  <a:srgbClr val="FFFF00"/>
                </a:solidFill>
              </a:rPr>
              <a:t>IPC sections</a:t>
            </a:r>
            <a:endParaRPr lang="en-US" b="1"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990600"/>
          <a:ext cx="8229600" cy="5547360"/>
        </p:xfrm>
        <a:graphic>
          <a:graphicData uri="http://schemas.openxmlformats.org/drawingml/2006/table">
            <a:tbl>
              <a:tblPr firstRow="1" bandRow="1">
                <a:tableStyleId>{7DF18680-E054-41AD-8BC1-D1AEF772440D}</a:tableStyleId>
              </a:tblPr>
              <a:tblGrid>
                <a:gridCol w="3124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sz="3200" dirty="0" err="1">
                          <a:solidFill>
                            <a:schemeClr val="bg1"/>
                          </a:solidFill>
                        </a:rPr>
                        <a:t>Miosis</a:t>
                      </a:r>
                      <a:endParaRPr lang="en-US" sz="3200" dirty="0">
                        <a:solidFill>
                          <a:schemeClr val="bg1"/>
                        </a:solidFill>
                      </a:endParaRPr>
                    </a:p>
                  </a:txBody>
                  <a:tcPr/>
                </a:tc>
                <a:tc>
                  <a:txBody>
                    <a:bodyPr/>
                    <a:lstStyle/>
                    <a:p>
                      <a:r>
                        <a:rPr lang="en-US" sz="3200" dirty="0" err="1">
                          <a:solidFill>
                            <a:schemeClr val="bg1"/>
                          </a:solidFill>
                        </a:rPr>
                        <a:t>Mydriasis</a:t>
                      </a:r>
                      <a:endParaRPr lang="en-US" sz="3200" dirty="0">
                        <a:solidFill>
                          <a:schemeClr val="bg1"/>
                        </a:solidFill>
                      </a:endParaRPr>
                    </a:p>
                  </a:txBody>
                  <a:tcPr/>
                </a:tc>
                <a:tc>
                  <a:txBody>
                    <a:bodyPr/>
                    <a:lstStyle/>
                    <a:p>
                      <a:r>
                        <a:rPr lang="en-US" sz="3200" dirty="0" err="1">
                          <a:solidFill>
                            <a:schemeClr val="bg1"/>
                          </a:solidFill>
                        </a:rPr>
                        <a:t>Nystagmus</a:t>
                      </a:r>
                      <a:endParaRPr lang="en-US" sz="3200" dirty="0">
                        <a:solidFill>
                          <a:schemeClr val="bg1"/>
                        </a:solidFill>
                      </a:endParaRPr>
                    </a:p>
                  </a:txBody>
                  <a:tcPr/>
                </a:tc>
                <a:extLst>
                  <a:ext uri="{0D108BD9-81ED-4DB2-BD59-A6C34878D82A}">
                    <a16:rowId xmlns:a16="http://schemas.microsoft.com/office/drawing/2014/main" val="10000"/>
                  </a:ext>
                </a:extLst>
              </a:tr>
              <a:tr h="370840">
                <a:tc>
                  <a:txBody>
                    <a:bodyPr/>
                    <a:lstStyle/>
                    <a:p>
                      <a:r>
                        <a:rPr lang="en-US" sz="2800" dirty="0"/>
                        <a:t>Barbiturates</a:t>
                      </a:r>
                    </a:p>
                    <a:p>
                      <a:endParaRPr lang="en-US" sz="2800" dirty="0"/>
                    </a:p>
                    <a:p>
                      <a:r>
                        <a:rPr lang="en-US" sz="2800" dirty="0" err="1"/>
                        <a:t>Caffine</a:t>
                      </a:r>
                      <a:endParaRPr lang="en-US" sz="2800" dirty="0"/>
                    </a:p>
                    <a:p>
                      <a:endParaRPr lang="en-US" sz="2800" dirty="0"/>
                    </a:p>
                    <a:p>
                      <a:r>
                        <a:rPr lang="en-US" sz="2800" dirty="0"/>
                        <a:t>Nicotine</a:t>
                      </a:r>
                    </a:p>
                    <a:p>
                      <a:endParaRPr lang="en-US" sz="2800" dirty="0"/>
                    </a:p>
                    <a:p>
                      <a:r>
                        <a:rPr lang="en-US" sz="2800" dirty="0"/>
                        <a:t>Opiates</a:t>
                      </a:r>
                    </a:p>
                    <a:p>
                      <a:endParaRPr lang="en-US" sz="2800" dirty="0"/>
                    </a:p>
                    <a:p>
                      <a:r>
                        <a:rPr lang="en-US" sz="2800" dirty="0"/>
                        <a:t>Organophosphates</a:t>
                      </a:r>
                    </a:p>
                  </a:txBody>
                  <a:tcPr/>
                </a:tc>
                <a:tc>
                  <a:txBody>
                    <a:bodyPr/>
                    <a:lstStyle/>
                    <a:p>
                      <a:r>
                        <a:rPr lang="en-US" sz="3200" dirty="0"/>
                        <a:t>Alcohol</a:t>
                      </a:r>
                    </a:p>
                    <a:p>
                      <a:endParaRPr lang="en-US" sz="3200" dirty="0"/>
                    </a:p>
                    <a:p>
                      <a:r>
                        <a:rPr lang="en-US" sz="3200" dirty="0"/>
                        <a:t>CO</a:t>
                      </a:r>
                    </a:p>
                    <a:p>
                      <a:endParaRPr lang="en-US" sz="3200" dirty="0"/>
                    </a:p>
                    <a:p>
                      <a:r>
                        <a:rPr lang="en-US" sz="3200" dirty="0"/>
                        <a:t> Cocaine</a:t>
                      </a:r>
                    </a:p>
                    <a:p>
                      <a:endParaRPr lang="en-US" sz="3200" dirty="0"/>
                    </a:p>
                    <a:p>
                      <a:r>
                        <a:rPr lang="en-US" sz="3200" dirty="0"/>
                        <a:t>Cyanide</a:t>
                      </a:r>
                    </a:p>
                    <a:p>
                      <a:endParaRPr lang="en-US" sz="3200" dirty="0"/>
                    </a:p>
                    <a:p>
                      <a:r>
                        <a:rPr lang="en-US" sz="3200" dirty="0" err="1"/>
                        <a:t>Datura</a:t>
                      </a:r>
                      <a:endParaRPr lang="en-US" sz="3200" dirty="0"/>
                    </a:p>
                    <a:p>
                      <a:endParaRPr lang="en-US" sz="3200" dirty="0"/>
                    </a:p>
                  </a:txBody>
                  <a:tcPr/>
                </a:tc>
                <a:tc>
                  <a:txBody>
                    <a:bodyPr/>
                    <a:lstStyle/>
                    <a:p>
                      <a:r>
                        <a:rPr lang="en-US" sz="3200" dirty="0"/>
                        <a:t>Alcohol</a:t>
                      </a:r>
                    </a:p>
                    <a:p>
                      <a:endParaRPr lang="en-US" sz="3200" dirty="0"/>
                    </a:p>
                    <a:p>
                      <a:r>
                        <a:rPr lang="en-US" sz="3200" dirty="0"/>
                        <a:t>Barbiturates</a:t>
                      </a:r>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533400" y="0"/>
            <a:ext cx="8229600" cy="914400"/>
          </a:xfrm>
        </p:spPr>
        <p:txBody>
          <a:bodyPr/>
          <a:lstStyle/>
          <a:p>
            <a:r>
              <a:rPr lang="en-US" dirty="0"/>
              <a:t>D</a:t>
            </a:r>
            <a:r>
              <a:t>rugs causing pupillary changes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a:solidFill>
                  <a:srgbClr val="66FF99"/>
                </a:solidFill>
              </a:rPr>
              <a:t>Alcohol</a:t>
            </a:r>
          </a:p>
          <a:p>
            <a:r>
              <a:rPr lang="en-US" sz="3600" dirty="0" err="1">
                <a:solidFill>
                  <a:srgbClr val="66FF99"/>
                </a:solidFill>
              </a:rPr>
              <a:t>Datura</a:t>
            </a:r>
            <a:endParaRPr lang="en-US" sz="3600" dirty="0">
              <a:solidFill>
                <a:srgbClr val="66FF99"/>
              </a:solidFill>
            </a:endParaRPr>
          </a:p>
          <a:p>
            <a:r>
              <a:rPr lang="en-US" sz="3600" dirty="0">
                <a:solidFill>
                  <a:srgbClr val="66FF99"/>
                </a:solidFill>
              </a:rPr>
              <a:t>Nicotine</a:t>
            </a:r>
          </a:p>
          <a:p>
            <a:pPr>
              <a:buNone/>
            </a:pPr>
            <a:r>
              <a:rPr lang="en-US" sz="4000" dirty="0"/>
              <a:t> </a:t>
            </a:r>
            <a:r>
              <a:rPr lang="en-US" sz="4000" dirty="0" err="1"/>
              <a:t>Bradycardia</a:t>
            </a:r>
            <a:endParaRPr lang="en-US" sz="4000" dirty="0"/>
          </a:p>
          <a:p>
            <a:pPr>
              <a:buNone/>
            </a:pPr>
            <a:r>
              <a:rPr lang="en-US" sz="3000" dirty="0">
                <a:solidFill>
                  <a:srgbClr val="66FF99"/>
                </a:solidFill>
              </a:rPr>
              <a:t>Aconite</a:t>
            </a:r>
          </a:p>
          <a:p>
            <a:pPr>
              <a:buNone/>
            </a:pPr>
            <a:r>
              <a:rPr lang="en-US" sz="3000" dirty="0">
                <a:solidFill>
                  <a:srgbClr val="66FF99"/>
                </a:solidFill>
              </a:rPr>
              <a:t>Digitalis </a:t>
            </a:r>
          </a:p>
          <a:p>
            <a:pPr>
              <a:buNone/>
            </a:pPr>
            <a:r>
              <a:rPr lang="en-US" sz="3000" dirty="0">
                <a:solidFill>
                  <a:srgbClr val="66FF99"/>
                </a:solidFill>
              </a:rPr>
              <a:t>Opiates </a:t>
            </a:r>
          </a:p>
          <a:p>
            <a:pPr>
              <a:buNone/>
            </a:pPr>
            <a:r>
              <a:rPr lang="en-US" sz="3000" dirty="0" err="1">
                <a:solidFill>
                  <a:srgbClr val="66FF99"/>
                </a:solidFill>
              </a:rPr>
              <a:t>Organophophates</a:t>
            </a:r>
            <a:endParaRPr lang="en-US" sz="3000" dirty="0">
              <a:solidFill>
                <a:srgbClr val="66FF99"/>
              </a:solidFill>
            </a:endParaRPr>
          </a:p>
          <a:p>
            <a:pPr>
              <a:buNone/>
            </a:pPr>
            <a:endParaRPr lang="en-US" sz="4000" dirty="0"/>
          </a:p>
          <a:p>
            <a:endParaRPr lang="en-US" dirty="0"/>
          </a:p>
        </p:txBody>
      </p:sp>
      <p:sp>
        <p:nvSpPr>
          <p:cNvPr id="3" name="Title 2"/>
          <p:cNvSpPr>
            <a:spLocks noGrp="1"/>
          </p:cNvSpPr>
          <p:nvPr>
            <p:ph type="title"/>
          </p:nvPr>
        </p:nvSpPr>
        <p:spPr/>
        <p:txBody>
          <a:bodyPr/>
          <a:lstStyle/>
          <a:p>
            <a:r>
              <a:t>Drugs causing tachycardia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a:bodyPr>
          <a:lstStyle/>
          <a:p>
            <a:pPr algn="just"/>
            <a:r>
              <a:rPr lang="en-US" dirty="0">
                <a:solidFill>
                  <a:srgbClr val="002060"/>
                </a:solidFill>
              </a:rPr>
              <a:t> </a:t>
            </a:r>
            <a:r>
              <a:rPr lang="en-US" sz="2800" dirty="0">
                <a:solidFill>
                  <a:srgbClr val="66FF99"/>
                </a:solidFill>
              </a:rPr>
              <a:t>Private practitioners are bound to inform the police in case of homicidal poisoning</a:t>
            </a:r>
          </a:p>
          <a:p>
            <a:pPr algn="just"/>
            <a:r>
              <a:rPr lang="en-US" sz="2800" dirty="0">
                <a:solidFill>
                  <a:srgbClr val="66FF99"/>
                </a:solidFill>
              </a:rPr>
              <a:t> In suicidal and accidental-If the person dies </a:t>
            </a:r>
          </a:p>
          <a:p>
            <a:pPr algn="just"/>
            <a:r>
              <a:rPr lang="en-US" sz="2800" dirty="0">
                <a:solidFill>
                  <a:srgbClr val="66FF99"/>
                </a:solidFill>
              </a:rPr>
              <a:t> If private practitioner is summoned by the investigative police officer, he is bound to divulge all information</a:t>
            </a:r>
          </a:p>
          <a:p>
            <a:pPr algn="just"/>
            <a:r>
              <a:rPr lang="en-US" sz="2800" dirty="0">
                <a:solidFill>
                  <a:srgbClr val="66FF99"/>
                </a:solidFill>
              </a:rPr>
              <a:t> </a:t>
            </a:r>
            <a:r>
              <a:rPr lang="en-US" sz="2800" dirty="0" err="1">
                <a:solidFill>
                  <a:srgbClr val="66FF99"/>
                </a:solidFill>
              </a:rPr>
              <a:t>Govt</a:t>
            </a:r>
            <a:r>
              <a:rPr lang="en-US" sz="2800" dirty="0">
                <a:solidFill>
                  <a:srgbClr val="66FF99"/>
                </a:solidFill>
              </a:rPr>
              <a:t> : medical practitioner – Has duty to inform all cases </a:t>
            </a:r>
          </a:p>
          <a:p>
            <a:pPr algn="just"/>
            <a:r>
              <a:rPr lang="en-US" sz="2800" dirty="0">
                <a:solidFill>
                  <a:srgbClr val="66FF99"/>
                </a:solidFill>
              </a:rPr>
              <a:t> Duty to arrange for Dying Declaration </a:t>
            </a:r>
          </a:p>
          <a:p>
            <a:pPr>
              <a:buNone/>
            </a:pPr>
            <a:endParaRPr lang="en-US" dirty="0"/>
          </a:p>
        </p:txBody>
      </p:sp>
      <p:sp>
        <p:nvSpPr>
          <p:cNvPr id="3" name="Title 2"/>
          <p:cNvSpPr>
            <a:spLocks noGrp="1"/>
          </p:cNvSpPr>
          <p:nvPr>
            <p:ph type="title"/>
          </p:nvPr>
        </p:nvSpPr>
        <p:spPr/>
        <p:txBody>
          <a:bodyPr/>
          <a:lstStyle/>
          <a:p>
            <a:r>
              <a:rPr>
                <a:solidFill>
                  <a:srgbClr val="00FF00"/>
                </a:solidFill>
              </a:rPr>
              <a:t>Duties of Medical Practitio</a:t>
            </a:r>
            <a:r>
              <a:rPr>
                <a:solidFill>
                  <a:srgbClr val="66FF99"/>
                </a:solidFill>
              </a:rPr>
              <a:t>ner</a:t>
            </a:r>
            <a:endParaRPr lang="en-US" dirty="0">
              <a:solidFill>
                <a:srgbClr val="66FF9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66FF99"/>
                </a:solidFill>
              </a:rPr>
              <a:t>A</a:t>
            </a:r>
            <a:r>
              <a:rPr lang="en-US" dirty="0"/>
              <a:t>irway , </a:t>
            </a:r>
            <a:r>
              <a:rPr lang="en-US" dirty="0">
                <a:solidFill>
                  <a:srgbClr val="66FF99"/>
                </a:solidFill>
              </a:rPr>
              <a:t>B</a:t>
            </a:r>
            <a:r>
              <a:rPr lang="en-US" dirty="0"/>
              <a:t>reathing, </a:t>
            </a:r>
            <a:r>
              <a:rPr lang="en-US" dirty="0">
                <a:solidFill>
                  <a:srgbClr val="66FF99"/>
                </a:solidFill>
              </a:rPr>
              <a:t>C</a:t>
            </a:r>
            <a:r>
              <a:rPr lang="en-US" dirty="0"/>
              <a:t>irculation,</a:t>
            </a:r>
            <a:r>
              <a:rPr lang="en-US" dirty="0">
                <a:solidFill>
                  <a:srgbClr val="66FF99"/>
                </a:solidFill>
              </a:rPr>
              <a:t> D</a:t>
            </a:r>
            <a:r>
              <a:rPr lang="en-US" dirty="0"/>
              <a:t>epression</a:t>
            </a:r>
            <a:r>
              <a:rPr lang="en-US" dirty="0">
                <a:solidFill>
                  <a:srgbClr val="66FF99"/>
                </a:solidFill>
              </a:rPr>
              <a:t> </a:t>
            </a:r>
            <a:r>
              <a:rPr lang="en-US" dirty="0"/>
              <a:t>of CNS(correction) Decontamination/Dextrose/Drugs </a:t>
            </a:r>
          </a:p>
          <a:p>
            <a:r>
              <a:rPr lang="en-US" dirty="0"/>
              <a:t> </a:t>
            </a:r>
            <a:r>
              <a:rPr lang="en-US" sz="3200" dirty="0">
                <a:solidFill>
                  <a:srgbClr val="66FF99"/>
                </a:solidFill>
              </a:rPr>
              <a:t>Removal of unabsorbed poisons:</a:t>
            </a:r>
          </a:p>
          <a:p>
            <a:r>
              <a:rPr lang="en-US" sz="3200" dirty="0">
                <a:solidFill>
                  <a:srgbClr val="66FF99"/>
                </a:solidFill>
              </a:rPr>
              <a:t> Inhaled poisons: Fresh air </a:t>
            </a:r>
          </a:p>
          <a:p>
            <a:r>
              <a:rPr lang="en-US" sz="3200" dirty="0">
                <a:solidFill>
                  <a:srgbClr val="66FF99"/>
                </a:solidFill>
              </a:rPr>
              <a:t> Injected poisons: Ligature application </a:t>
            </a:r>
          </a:p>
          <a:p>
            <a:r>
              <a:rPr lang="en-US" sz="3200" dirty="0">
                <a:solidFill>
                  <a:srgbClr val="66FF99"/>
                </a:solidFill>
              </a:rPr>
              <a:t>Contact poisons: Immediate removal of clothing and washing thoroughly</a:t>
            </a:r>
          </a:p>
          <a:p>
            <a:r>
              <a:rPr lang="en-US" sz="3200" dirty="0">
                <a:solidFill>
                  <a:srgbClr val="66FF99"/>
                </a:solidFill>
              </a:rPr>
              <a:t> Ingested poisons: Gastric </a:t>
            </a:r>
            <a:r>
              <a:rPr lang="en-US" sz="3200" dirty="0" err="1">
                <a:solidFill>
                  <a:srgbClr val="66FF99"/>
                </a:solidFill>
              </a:rPr>
              <a:t>Lavag</a:t>
            </a:r>
            <a:r>
              <a:rPr lang="en-US" dirty="0" err="1"/>
              <a:t>e</a:t>
            </a:r>
            <a:endParaRPr lang="en-US" dirty="0"/>
          </a:p>
        </p:txBody>
      </p:sp>
      <p:sp>
        <p:nvSpPr>
          <p:cNvPr id="3" name="Title 2"/>
          <p:cNvSpPr>
            <a:spLocks noGrp="1"/>
          </p:cNvSpPr>
          <p:nvPr>
            <p:ph type="title"/>
          </p:nvPr>
        </p:nvSpPr>
        <p:spPr>
          <a:xfrm>
            <a:off x="457200" y="228600"/>
            <a:ext cx="8229600" cy="1219200"/>
          </a:xfrm>
        </p:spPr>
        <p:txBody>
          <a:bodyPr/>
          <a:lstStyle/>
          <a:p>
            <a:r>
              <a:rPr>
                <a:solidFill>
                  <a:srgbClr val="66FF99"/>
                </a:solidFill>
              </a:rPr>
              <a:t>General Lines of Treatment</a:t>
            </a:r>
            <a:endParaRPr lang="en-US" dirty="0">
              <a:solidFill>
                <a:srgbClr val="66FF9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057400"/>
            <a:ext cx="8991600" cy="4038600"/>
          </a:xfrm>
        </p:spPr>
        <p:txBody>
          <a:bodyPr>
            <a:normAutofit fontScale="92500" lnSpcReduction="20000"/>
          </a:bodyPr>
          <a:lstStyle/>
          <a:p>
            <a:r>
              <a:rPr lang="en-US" sz="3900" dirty="0">
                <a:solidFill>
                  <a:srgbClr val="FFFF00"/>
                </a:solidFill>
              </a:rPr>
              <a:t>Gastric </a:t>
            </a:r>
            <a:r>
              <a:rPr lang="en-US" sz="3900" dirty="0" err="1">
                <a:solidFill>
                  <a:srgbClr val="FFFF00"/>
                </a:solidFill>
              </a:rPr>
              <a:t>Lavage</a:t>
            </a:r>
            <a:r>
              <a:rPr lang="en-US" sz="3900" dirty="0">
                <a:solidFill>
                  <a:srgbClr val="FFFF00"/>
                </a:solidFill>
              </a:rPr>
              <a:t> (stomach wash)</a:t>
            </a:r>
            <a:r>
              <a:rPr lang="en-US" sz="3200" dirty="0"/>
              <a:t>  It is useful within 3 hrs of ingestion </a:t>
            </a:r>
          </a:p>
          <a:p>
            <a:r>
              <a:rPr lang="en-US" sz="3200" dirty="0" err="1"/>
              <a:t>salicylates,phenothiazymes,tricyclic</a:t>
            </a:r>
            <a:r>
              <a:rPr lang="en-US" sz="3200" dirty="0"/>
              <a:t> antidepressants – (14 -16 hrs)</a:t>
            </a:r>
          </a:p>
          <a:p>
            <a:r>
              <a:rPr lang="en-US" sz="3200" dirty="0">
                <a:solidFill>
                  <a:srgbClr val="00FF00"/>
                </a:solidFill>
              </a:rPr>
              <a:t> </a:t>
            </a:r>
            <a:r>
              <a:rPr lang="en-US" sz="3200" dirty="0" err="1">
                <a:solidFill>
                  <a:srgbClr val="00FF00"/>
                </a:solidFill>
              </a:rPr>
              <a:t>Ewald’s</a:t>
            </a:r>
            <a:r>
              <a:rPr lang="en-US" sz="3200" dirty="0">
                <a:solidFill>
                  <a:srgbClr val="00FF00"/>
                </a:solidFill>
              </a:rPr>
              <a:t> or Boas tube</a:t>
            </a:r>
          </a:p>
          <a:p>
            <a:r>
              <a:rPr lang="en-US" sz="3200" dirty="0">
                <a:solidFill>
                  <a:srgbClr val="00FF00"/>
                </a:solidFill>
              </a:rPr>
              <a:t> Children – Ryle’s tu</a:t>
            </a:r>
            <a:r>
              <a:rPr lang="en-US" sz="4000" dirty="0">
                <a:solidFill>
                  <a:srgbClr val="00FF00"/>
                </a:solidFill>
              </a:rPr>
              <a:t>be</a:t>
            </a:r>
          </a:p>
          <a:p>
            <a:endParaRPr lang="en-US" sz="4000" dirty="0">
              <a:solidFill>
                <a:schemeClr val="tx2">
                  <a:lumMod val="90000"/>
                </a:schemeClr>
              </a:solidFill>
            </a:endParaRPr>
          </a:p>
          <a:p>
            <a:r>
              <a:rPr lang="en-US" sz="4000" dirty="0">
                <a:solidFill>
                  <a:srgbClr val="FFFF00"/>
                </a:solidFill>
              </a:rPr>
              <a:t>Emesis</a:t>
            </a:r>
          </a:p>
        </p:txBody>
      </p:sp>
      <p:sp>
        <p:nvSpPr>
          <p:cNvPr id="3" name="Title 2"/>
          <p:cNvSpPr>
            <a:spLocks noGrp="1"/>
          </p:cNvSpPr>
          <p:nvPr>
            <p:ph type="title"/>
          </p:nvPr>
        </p:nvSpPr>
        <p:spPr>
          <a:xfrm>
            <a:off x="685800" y="304800"/>
            <a:ext cx="7696200" cy="1524000"/>
          </a:xfrm>
        </p:spPr>
        <p:txBody>
          <a:bodyPr>
            <a:normAutofit/>
          </a:bodyPr>
          <a:lstStyle/>
          <a:p>
            <a:pPr algn="ctr"/>
            <a:r>
              <a:rPr b="1">
                <a:solidFill>
                  <a:srgbClr val="00FF00"/>
                </a:solidFill>
              </a:rPr>
              <a:t>Gastrointestinal decontamination</a:t>
            </a:r>
            <a:endParaRPr lang="en-US" b="1" dirty="0">
              <a:solidFill>
                <a:srgbClr val="00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a:solidFill>
                  <a:srgbClr val="00FF00"/>
                </a:solidFill>
              </a:rPr>
              <a:t> 1cm diameter &amp; 1 ½ meter long</a:t>
            </a:r>
          </a:p>
          <a:p>
            <a:r>
              <a:rPr lang="en-US" sz="2800" dirty="0">
                <a:solidFill>
                  <a:srgbClr val="00FF00"/>
                </a:solidFill>
              </a:rPr>
              <a:t> Has got lateral openings or 30-40 French tube.</a:t>
            </a:r>
          </a:p>
          <a:p>
            <a:r>
              <a:rPr lang="en-US" sz="2800" dirty="0">
                <a:solidFill>
                  <a:srgbClr val="00FF00"/>
                </a:solidFill>
              </a:rPr>
              <a:t> Middle portion has got a suction bulb </a:t>
            </a:r>
          </a:p>
          <a:p>
            <a:r>
              <a:rPr lang="en-US" sz="2800" dirty="0">
                <a:solidFill>
                  <a:srgbClr val="00FF00"/>
                </a:solidFill>
              </a:rPr>
              <a:t>Other features are Mouth gag, 50 cm mark, etc. </a:t>
            </a:r>
          </a:p>
          <a:p>
            <a:r>
              <a:rPr lang="en-US" sz="2800" dirty="0">
                <a:solidFill>
                  <a:srgbClr val="00FF00"/>
                </a:solidFill>
              </a:rPr>
              <a:t> 250 ml of Warm water is put over funnel of the tube and is taken out by the suction pump.</a:t>
            </a:r>
          </a:p>
          <a:p>
            <a:r>
              <a:rPr lang="en-US" sz="2800" dirty="0">
                <a:solidFill>
                  <a:srgbClr val="00FF00"/>
                </a:solidFill>
              </a:rPr>
              <a:t> This washing is preserved for analysis </a:t>
            </a:r>
          </a:p>
          <a:p>
            <a:r>
              <a:rPr lang="en-US" sz="2800" dirty="0">
                <a:solidFill>
                  <a:srgbClr val="00FF00"/>
                </a:solidFill>
              </a:rPr>
              <a:t> 1:5000 KmNO4 sol., 5% NaHCO3 sol. Or 4% Tannic acid 1 % sodium or potassium iodide is used for the </a:t>
            </a:r>
            <a:r>
              <a:rPr lang="en-US" sz="2800" dirty="0" err="1">
                <a:solidFill>
                  <a:srgbClr val="00FF00"/>
                </a:solidFill>
              </a:rPr>
              <a:t>lavage</a:t>
            </a:r>
            <a:endParaRPr lang="en-US" sz="2800" dirty="0">
              <a:solidFill>
                <a:srgbClr val="00FF00"/>
              </a:solidFill>
            </a:endParaRPr>
          </a:p>
        </p:txBody>
      </p:sp>
      <p:sp>
        <p:nvSpPr>
          <p:cNvPr id="3" name="Title 2"/>
          <p:cNvSpPr>
            <a:spLocks noGrp="1"/>
          </p:cNvSpPr>
          <p:nvPr>
            <p:ph type="title"/>
          </p:nvPr>
        </p:nvSpPr>
        <p:spPr/>
        <p:txBody>
          <a:bodyPr/>
          <a:lstStyle/>
          <a:p>
            <a:r>
              <a:rPr sz="4400">
                <a:solidFill>
                  <a:schemeClr val="tx2">
                    <a:lumMod val="90000"/>
                  </a:schemeClr>
                </a:solidFill>
              </a:rPr>
              <a:t>Gastric Lavage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4876800"/>
          </a:xfrm>
        </p:spPr>
        <p:txBody>
          <a:bodyPr>
            <a:noAutofit/>
          </a:bodyPr>
          <a:lstStyle/>
          <a:p>
            <a:pPr algn="just"/>
            <a:r>
              <a:rPr lang="en-US" sz="2800" dirty="0"/>
              <a:t>Toxicology is the science dealing with properties, actions, toxicity, fatal dose, detection of, interpretation of the result of toxicological analysis and treatment of poisons </a:t>
            </a:r>
          </a:p>
          <a:p>
            <a:pPr algn="just"/>
            <a:endParaRPr lang="en-US" sz="2800" dirty="0"/>
          </a:p>
          <a:p>
            <a:pPr algn="just"/>
            <a:r>
              <a:rPr lang="en-US" sz="2800" dirty="0"/>
              <a:t> Forensic toxicology deals with the medico-legal aspects of the harmful effects of chemicals on human beings </a:t>
            </a:r>
          </a:p>
          <a:p>
            <a:pPr algn="just"/>
            <a:endParaRPr lang="en-US" sz="2800" dirty="0"/>
          </a:p>
          <a:p>
            <a:pPr algn="just"/>
            <a:r>
              <a:rPr lang="en-US" sz="2800" dirty="0"/>
              <a:t>Clinical toxicology deals with diagnosis and treatment of human poisoning</a:t>
            </a:r>
          </a:p>
        </p:txBody>
      </p:sp>
      <p:sp>
        <p:nvSpPr>
          <p:cNvPr id="3" name="Title 2"/>
          <p:cNvSpPr>
            <a:spLocks noGrp="1"/>
          </p:cNvSpPr>
          <p:nvPr>
            <p:ph type="title"/>
          </p:nvPr>
        </p:nvSpPr>
        <p:spPr>
          <a:xfrm>
            <a:off x="533400" y="0"/>
            <a:ext cx="8229600" cy="1219200"/>
          </a:xfrm>
        </p:spPr>
        <p:txBody>
          <a:bodyPr/>
          <a:lstStyle/>
          <a:p>
            <a:r>
              <a:t>Toxicology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58200" cy="5105400"/>
          </a:xfrm>
        </p:spPr>
        <p:txBody>
          <a:bodyPr>
            <a:normAutofit/>
          </a:bodyPr>
          <a:lstStyle/>
          <a:p>
            <a:r>
              <a:rPr lang="en-US" sz="2800" b="1" dirty="0">
                <a:solidFill>
                  <a:srgbClr val="00FF00"/>
                </a:solidFill>
              </a:rPr>
              <a:t>Patient position – left lateral ,head dependent</a:t>
            </a:r>
          </a:p>
          <a:p>
            <a:r>
              <a:rPr lang="en-US" sz="2800" b="1" dirty="0">
                <a:solidFill>
                  <a:srgbClr val="00FF00"/>
                </a:solidFill>
              </a:rPr>
              <a:t>Absolute CI is </a:t>
            </a:r>
          </a:p>
          <a:p>
            <a:r>
              <a:rPr lang="en-US" sz="2800" b="1" dirty="0">
                <a:solidFill>
                  <a:srgbClr val="00FF00"/>
                </a:solidFill>
              </a:rPr>
              <a:t>Corrosive poisoning due to danger of perforation of stomach. (Exception: Carbolic Acid poisoning) </a:t>
            </a:r>
          </a:p>
          <a:p>
            <a:r>
              <a:rPr lang="en-US" sz="2800" b="1" dirty="0" err="1">
                <a:solidFill>
                  <a:srgbClr val="00FF00"/>
                </a:solidFill>
              </a:rPr>
              <a:t>Convulsant</a:t>
            </a:r>
            <a:r>
              <a:rPr lang="en-US" sz="2800" b="1" dirty="0">
                <a:solidFill>
                  <a:srgbClr val="00FF00"/>
                </a:solidFill>
              </a:rPr>
              <a:t> poisons </a:t>
            </a:r>
          </a:p>
          <a:p>
            <a:r>
              <a:rPr lang="en-US" sz="2800" b="1" dirty="0">
                <a:solidFill>
                  <a:srgbClr val="00FF00"/>
                </a:solidFill>
              </a:rPr>
              <a:t>Comatose patients </a:t>
            </a:r>
          </a:p>
          <a:p>
            <a:r>
              <a:rPr lang="en-US" sz="2800" b="1" dirty="0">
                <a:solidFill>
                  <a:srgbClr val="00FF00"/>
                </a:solidFill>
              </a:rPr>
              <a:t>Volatile poisons </a:t>
            </a:r>
          </a:p>
          <a:p>
            <a:r>
              <a:rPr lang="en-US" sz="2800" b="1" dirty="0">
                <a:solidFill>
                  <a:srgbClr val="00FF00"/>
                </a:solidFill>
              </a:rPr>
              <a:t>Esophageal </a:t>
            </a:r>
            <a:r>
              <a:rPr lang="en-US" sz="2800" b="1" dirty="0" err="1">
                <a:solidFill>
                  <a:srgbClr val="00FF00"/>
                </a:solidFill>
              </a:rPr>
              <a:t>varices</a:t>
            </a:r>
            <a:r>
              <a:rPr lang="en-US" sz="2800" b="1" dirty="0">
                <a:solidFill>
                  <a:srgbClr val="00FF00"/>
                </a:solidFill>
              </a:rPr>
              <a:t> </a:t>
            </a:r>
          </a:p>
          <a:p>
            <a:r>
              <a:rPr lang="en-US" sz="2800" b="1" dirty="0">
                <a:solidFill>
                  <a:srgbClr val="00FF00"/>
                </a:solidFill>
              </a:rPr>
              <a:t>Hypothermia</a:t>
            </a:r>
          </a:p>
          <a:p>
            <a:endParaRPr lang="en-US" dirty="0"/>
          </a:p>
        </p:txBody>
      </p:sp>
      <p:sp>
        <p:nvSpPr>
          <p:cNvPr id="3" name="Title 2"/>
          <p:cNvSpPr>
            <a:spLocks noGrp="1"/>
          </p:cNvSpPr>
          <p:nvPr>
            <p:ph type="title"/>
          </p:nvPr>
        </p:nvSpPr>
        <p:spPr/>
        <p:txBody>
          <a:bodyPr/>
          <a:lstStyle/>
          <a:p>
            <a:r>
              <a:rPr sz="4000">
                <a:solidFill>
                  <a:schemeClr val="tx2">
                    <a:lumMod val="90000"/>
                  </a:schemeClr>
                </a:solidFill>
              </a:rPr>
              <a:t>Gastric Lavage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FFFF00"/>
                </a:solidFill>
              </a:rPr>
              <a:t> </a:t>
            </a:r>
            <a:r>
              <a:rPr lang="en-US" sz="3200" dirty="0">
                <a:solidFill>
                  <a:srgbClr val="FFFF00"/>
                </a:solidFill>
              </a:rPr>
              <a:t>It is useful within 3 hrs of ingestion </a:t>
            </a:r>
          </a:p>
          <a:p>
            <a:r>
              <a:rPr lang="en-US" sz="3200" dirty="0">
                <a:solidFill>
                  <a:srgbClr val="FFFF00"/>
                </a:solidFill>
              </a:rPr>
              <a:t>Done with ipecac syrup(30 ml)</a:t>
            </a:r>
          </a:p>
          <a:p>
            <a:endParaRPr lang="en-US" sz="3200" dirty="0">
              <a:solidFill>
                <a:srgbClr val="FFFF00"/>
              </a:solidFill>
            </a:endParaRPr>
          </a:p>
          <a:p>
            <a:r>
              <a:rPr lang="en-US" sz="3200" dirty="0">
                <a:solidFill>
                  <a:srgbClr val="66FF99"/>
                </a:solidFill>
              </a:rPr>
              <a:t>Contraindications</a:t>
            </a:r>
            <a:endParaRPr lang="en-US" sz="3200" dirty="0"/>
          </a:p>
          <a:p>
            <a:pPr>
              <a:buNone/>
            </a:pPr>
            <a:r>
              <a:rPr lang="en-US" sz="3200" dirty="0">
                <a:solidFill>
                  <a:srgbClr val="66FFFF"/>
                </a:solidFill>
              </a:rPr>
              <a:t>  As in gastric </a:t>
            </a:r>
            <a:r>
              <a:rPr lang="en-US" sz="3200" dirty="0" err="1">
                <a:solidFill>
                  <a:srgbClr val="66FFFF"/>
                </a:solidFill>
              </a:rPr>
              <a:t>lavage</a:t>
            </a:r>
            <a:endParaRPr lang="en-US" sz="3200" dirty="0">
              <a:solidFill>
                <a:srgbClr val="66FFFF"/>
              </a:solidFill>
            </a:endParaRPr>
          </a:p>
          <a:p>
            <a:pPr>
              <a:buNone/>
            </a:pPr>
            <a:r>
              <a:rPr lang="en-US" sz="3200" dirty="0">
                <a:solidFill>
                  <a:srgbClr val="66FFFF"/>
                </a:solidFill>
              </a:rPr>
              <a:t>  Severe heart disease</a:t>
            </a:r>
          </a:p>
          <a:p>
            <a:pPr>
              <a:buNone/>
            </a:pPr>
            <a:r>
              <a:rPr lang="en-US" sz="3200" dirty="0">
                <a:solidFill>
                  <a:srgbClr val="66FFFF"/>
                </a:solidFill>
              </a:rPr>
              <a:t>  Advanced Pregnancy</a:t>
            </a:r>
            <a:r>
              <a:rPr lang="en-US" dirty="0">
                <a:solidFill>
                  <a:srgbClr val="66FFFF"/>
                </a:solidFill>
              </a:rPr>
              <a:t> </a:t>
            </a:r>
          </a:p>
        </p:txBody>
      </p:sp>
      <p:sp>
        <p:nvSpPr>
          <p:cNvPr id="3" name="Title 2"/>
          <p:cNvSpPr>
            <a:spLocks noGrp="1"/>
          </p:cNvSpPr>
          <p:nvPr>
            <p:ph type="title"/>
          </p:nvPr>
        </p:nvSpPr>
        <p:spPr/>
        <p:txBody>
          <a:bodyPr/>
          <a:lstStyle/>
          <a:p>
            <a:r>
              <a:t>Emesis: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91600" cy="5791200"/>
          </a:xfrm>
        </p:spPr>
        <p:txBody>
          <a:bodyPr>
            <a:normAutofit fontScale="92500" lnSpcReduction="10000"/>
          </a:bodyPr>
          <a:lstStyle/>
          <a:p>
            <a:r>
              <a:rPr lang="en-US" sz="2800" dirty="0">
                <a:solidFill>
                  <a:srgbClr val="00FF00"/>
                </a:solidFill>
              </a:rPr>
              <a:t>Activated Charcoal</a:t>
            </a:r>
            <a:r>
              <a:rPr lang="en-US" sz="2800" dirty="0"/>
              <a:t>: Particles are small but with high absorptive capacity and it acts mechanically by </a:t>
            </a:r>
            <a:r>
              <a:rPr lang="en-US" sz="2800" b="1" dirty="0">
                <a:solidFill>
                  <a:srgbClr val="002060"/>
                </a:solidFill>
              </a:rPr>
              <a:t>adsorbing</a:t>
            </a:r>
            <a:r>
              <a:rPr lang="en-US" sz="2800" dirty="0"/>
              <a:t> and retaining within its pores organic and some mineral poisons</a:t>
            </a:r>
          </a:p>
          <a:p>
            <a:r>
              <a:rPr lang="en-US" sz="2800" dirty="0">
                <a:solidFill>
                  <a:srgbClr val="66FF99"/>
                </a:solidFill>
              </a:rPr>
              <a:t>Demulcents: </a:t>
            </a:r>
            <a:r>
              <a:rPr lang="en-US" sz="2800" dirty="0"/>
              <a:t>These are substances which form a protective coating on the gastric mucous membrane and thus do not permit the poison to cause any damage </a:t>
            </a:r>
          </a:p>
          <a:p>
            <a:r>
              <a:rPr lang="en-US" sz="2800" dirty="0"/>
              <a:t>Examples include </a:t>
            </a:r>
            <a:r>
              <a:rPr lang="en-US" sz="2800" dirty="0">
                <a:solidFill>
                  <a:srgbClr val="FFFF00"/>
                </a:solidFill>
              </a:rPr>
              <a:t>Milk, Starch, Egg white, Mineral oil, Milk of Magnesia,</a:t>
            </a:r>
          </a:p>
          <a:p>
            <a:r>
              <a:rPr lang="en-US" sz="3000" b="1" dirty="0">
                <a:solidFill>
                  <a:srgbClr val="00FF00"/>
                </a:solidFill>
              </a:rPr>
              <a:t>Fats and oils should not be used</a:t>
            </a:r>
            <a:r>
              <a:rPr lang="en-US" sz="2800" dirty="0"/>
              <a:t> </a:t>
            </a:r>
            <a:r>
              <a:rPr lang="en-US" sz="2800" dirty="0">
                <a:solidFill>
                  <a:srgbClr val="00FF00"/>
                </a:solidFill>
              </a:rPr>
              <a:t>for</a:t>
            </a:r>
            <a:r>
              <a:rPr lang="en-US" sz="2800" dirty="0"/>
              <a:t> fat soluble poisons like, </a:t>
            </a:r>
            <a:r>
              <a:rPr lang="en-US" sz="2800" dirty="0">
                <a:solidFill>
                  <a:srgbClr val="FFFF00"/>
                </a:solidFill>
              </a:rPr>
              <a:t>Kerosene, Phosphorus, OP compounds, DDT, Phenol, Acetone</a:t>
            </a:r>
          </a:p>
          <a:p>
            <a:r>
              <a:rPr lang="en-US" sz="2800" dirty="0">
                <a:solidFill>
                  <a:srgbClr val="00FF00"/>
                </a:solidFill>
              </a:rPr>
              <a:t>Bulky Foods</a:t>
            </a:r>
            <a:r>
              <a:rPr lang="en-US" sz="2800" dirty="0"/>
              <a:t>: They act as mechanical antidote to </a:t>
            </a:r>
            <a:r>
              <a:rPr lang="en-US" sz="2800" dirty="0">
                <a:solidFill>
                  <a:srgbClr val="FFFF00"/>
                </a:solidFill>
              </a:rPr>
              <a:t>glass powder</a:t>
            </a:r>
          </a:p>
          <a:p>
            <a:endParaRPr lang="en-US" dirty="0"/>
          </a:p>
        </p:txBody>
      </p:sp>
      <p:sp>
        <p:nvSpPr>
          <p:cNvPr id="3" name="Title 2"/>
          <p:cNvSpPr>
            <a:spLocks noGrp="1"/>
          </p:cNvSpPr>
          <p:nvPr>
            <p:ph type="title"/>
          </p:nvPr>
        </p:nvSpPr>
        <p:spPr>
          <a:xfrm>
            <a:off x="457200" y="152400"/>
            <a:ext cx="8229600" cy="914400"/>
          </a:xfrm>
        </p:spPr>
        <p:txBody>
          <a:bodyPr>
            <a:normAutofit fontScale="90000"/>
          </a:bodyPr>
          <a:lstStyle/>
          <a:p>
            <a:r>
              <a:rPr b="1"/>
              <a:t>ADMINISTRATION OF ANTIDOTE</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sz="3200" dirty="0"/>
              <a:t>They counteract the action of poison by forming harmless or insoluble compounds by oxidizing poisons </a:t>
            </a:r>
          </a:p>
          <a:p>
            <a:pPr algn="just"/>
            <a:r>
              <a:rPr lang="en-US" sz="3200" dirty="0">
                <a:solidFill>
                  <a:srgbClr val="FFFF00"/>
                </a:solidFill>
              </a:rPr>
              <a:t>Common Salt</a:t>
            </a:r>
            <a:r>
              <a:rPr lang="en-US" sz="3200" dirty="0"/>
              <a:t>: Decomposes </a:t>
            </a:r>
            <a:r>
              <a:rPr lang="en-US" sz="3200" dirty="0">
                <a:solidFill>
                  <a:srgbClr val="FFFF00"/>
                </a:solidFill>
              </a:rPr>
              <a:t>Silver Nitrat</a:t>
            </a:r>
            <a:r>
              <a:rPr lang="en-US" sz="3200" dirty="0"/>
              <a:t>e by direct chemical action</a:t>
            </a:r>
          </a:p>
          <a:p>
            <a:pPr algn="just"/>
            <a:endParaRPr lang="en-US" sz="3200" dirty="0"/>
          </a:p>
          <a:p>
            <a:pPr algn="just"/>
            <a:r>
              <a:rPr lang="en-US" sz="3200" dirty="0"/>
              <a:t> Albumen: Precipitates </a:t>
            </a:r>
            <a:r>
              <a:rPr lang="en-US" sz="3200" dirty="0">
                <a:solidFill>
                  <a:srgbClr val="FFFF00"/>
                </a:solidFill>
              </a:rPr>
              <a:t>Mercuric Chl</a:t>
            </a:r>
            <a:r>
              <a:rPr lang="en-US" sz="3200" dirty="0"/>
              <a:t>oride </a:t>
            </a:r>
          </a:p>
          <a:p>
            <a:pPr algn="just"/>
            <a:endParaRPr lang="en-US" sz="3200" dirty="0"/>
          </a:p>
          <a:p>
            <a:pPr algn="just"/>
            <a:r>
              <a:rPr lang="en-US" sz="3200" dirty="0">
                <a:solidFill>
                  <a:srgbClr val="FFFF00"/>
                </a:solidFill>
              </a:rPr>
              <a:t>Dialyzed Iron</a:t>
            </a:r>
            <a:r>
              <a:rPr lang="en-US" sz="3200" dirty="0"/>
              <a:t>: Neutralize </a:t>
            </a:r>
            <a:r>
              <a:rPr lang="en-US" sz="3200" dirty="0">
                <a:solidFill>
                  <a:srgbClr val="FFFF00"/>
                </a:solidFill>
              </a:rPr>
              <a:t>Arsenic</a:t>
            </a:r>
            <a:r>
              <a:rPr lang="en-US" sz="3200" dirty="0"/>
              <a:t> poison</a:t>
            </a:r>
          </a:p>
        </p:txBody>
      </p:sp>
      <p:sp>
        <p:nvSpPr>
          <p:cNvPr id="3" name="Title 2"/>
          <p:cNvSpPr>
            <a:spLocks noGrp="1"/>
          </p:cNvSpPr>
          <p:nvPr>
            <p:ph type="title"/>
          </p:nvPr>
        </p:nvSpPr>
        <p:spPr/>
        <p:txBody>
          <a:bodyPr/>
          <a:lstStyle/>
          <a:p>
            <a:r>
              <a:rPr b="1">
                <a:solidFill>
                  <a:srgbClr val="FFFF00"/>
                </a:solidFill>
              </a:rPr>
              <a:t>Chemical Antidotes</a:t>
            </a:r>
            <a:endParaRPr lang="en-US" b="1"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These are substances which produce exactly the opposite actions to that of poison </a:t>
            </a:r>
          </a:p>
          <a:p>
            <a:r>
              <a:rPr lang="en-US" dirty="0"/>
              <a:t> e.g. atropine – PHYSOSTIGMINE</a:t>
            </a:r>
          </a:p>
          <a:p>
            <a:r>
              <a:rPr lang="en-US" dirty="0"/>
              <a:t>Strychnine - BARBITURATES</a:t>
            </a:r>
          </a:p>
        </p:txBody>
      </p:sp>
      <p:sp>
        <p:nvSpPr>
          <p:cNvPr id="3" name="Title 2"/>
          <p:cNvSpPr>
            <a:spLocks noGrp="1"/>
          </p:cNvSpPr>
          <p:nvPr>
            <p:ph type="title"/>
          </p:nvPr>
        </p:nvSpPr>
        <p:spPr/>
        <p:txBody>
          <a:bodyPr/>
          <a:lstStyle/>
          <a:p>
            <a:r>
              <a:t>Physiological Antidotes: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These agents act by forming stable and soluble complexes by the inner ring structure which can combine with the </a:t>
            </a:r>
            <a:r>
              <a:rPr lang="en-US" sz="3600" dirty="0">
                <a:solidFill>
                  <a:srgbClr val="FFFF00"/>
                </a:solidFill>
              </a:rPr>
              <a:t>METALLIC POISONS </a:t>
            </a:r>
          </a:p>
          <a:p>
            <a:r>
              <a:rPr lang="en-US" dirty="0"/>
              <a:t>e.g. British Anti Lewisite (BAL) and </a:t>
            </a:r>
          </a:p>
          <a:p>
            <a:r>
              <a:rPr lang="en-US" dirty="0"/>
              <a:t>Ethylene </a:t>
            </a:r>
            <a:r>
              <a:rPr lang="en-US" dirty="0" err="1"/>
              <a:t>diamine</a:t>
            </a:r>
            <a:r>
              <a:rPr lang="en-US" dirty="0"/>
              <a:t> tetra-acetic acid (EDTA)superior to BAL in </a:t>
            </a:r>
            <a:r>
              <a:rPr lang="en-US" dirty="0" err="1"/>
              <a:t>Ars</a:t>
            </a:r>
            <a:r>
              <a:rPr lang="en-US" dirty="0"/>
              <a:t> and Mercury</a:t>
            </a:r>
          </a:p>
          <a:p>
            <a:r>
              <a:rPr lang="en-US" dirty="0" err="1"/>
              <a:t>Penicillamine</a:t>
            </a:r>
            <a:r>
              <a:rPr lang="en-US" dirty="0"/>
              <a:t> – maximum efficiency</a:t>
            </a:r>
          </a:p>
          <a:p>
            <a:r>
              <a:rPr lang="en-US" dirty="0" err="1"/>
              <a:t>Dmsa</a:t>
            </a:r>
            <a:r>
              <a:rPr lang="en-US" dirty="0"/>
              <a:t> (</a:t>
            </a:r>
            <a:r>
              <a:rPr lang="en-US" dirty="0" err="1"/>
              <a:t>succimer</a:t>
            </a:r>
            <a:r>
              <a:rPr lang="en-US" dirty="0"/>
              <a:t>)superior in lead</a:t>
            </a:r>
          </a:p>
          <a:p>
            <a:r>
              <a:rPr lang="en-US" dirty="0"/>
              <a:t>DMPS</a:t>
            </a:r>
          </a:p>
          <a:p>
            <a:r>
              <a:rPr lang="en-US" dirty="0" err="1"/>
              <a:t>Desferroxamine</a:t>
            </a:r>
            <a:r>
              <a:rPr lang="en-US" dirty="0"/>
              <a:t>- Acute iron poisoning</a:t>
            </a:r>
          </a:p>
          <a:p>
            <a:endParaRPr lang="en-US" dirty="0"/>
          </a:p>
        </p:txBody>
      </p:sp>
      <p:sp>
        <p:nvSpPr>
          <p:cNvPr id="3" name="Title 2"/>
          <p:cNvSpPr>
            <a:spLocks noGrp="1"/>
          </p:cNvSpPr>
          <p:nvPr>
            <p:ph type="title"/>
          </p:nvPr>
        </p:nvSpPr>
        <p:spPr/>
        <p:txBody>
          <a:bodyPr/>
          <a:lstStyle/>
          <a:p>
            <a:r>
              <a:rPr b="1">
                <a:solidFill>
                  <a:srgbClr val="FFFF00"/>
                </a:solidFill>
              </a:rPr>
              <a:t>Chelating agents</a:t>
            </a:r>
            <a:endParaRPr lang="en-US" b="1"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t> two parts activated charcoal,</a:t>
            </a:r>
          </a:p>
          <a:p>
            <a:endParaRPr lang="en-US" sz="3600" dirty="0"/>
          </a:p>
          <a:p>
            <a:r>
              <a:rPr lang="en-US" sz="3600" dirty="0"/>
              <a:t> one part tannic acid,</a:t>
            </a:r>
          </a:p>
          <a:p>
            <a:endParaRPr lang="en-US" sz="3600" dirty="0"/>
          </a:p>
          <a:p>
            <a:r>
              <a:rPr lang="en-US" sz="3600" dirty="0"/>
              <a:t> and one part magnesium oxide </a:t>
            </a:r>
          </a:p>
        </p:txBody>
      </p:sp>
      <p:sp>
        <p:nvSpPr>
          <p:cNvPr id="3" name="Title 2"/>
          <p:cNvSpPr>
            <a:spLocks noGrp="1"/>
          </p:cNvSpPr>
          <p:nvPr>
            <p:ph type="title"/>
          </p:nvPr>
        </p:nvSpPr>
        <p:spPr/>
        <p:txBody>
          <a:bodyPr/>
          <a:lstStyle/>
          <a:p>
            <a:r>
              <a:t>Universal Antidote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a:solidFill>
                  <a:srgbClr val="66FF99"/>
                </a:solidFill>
              </a:rPr>
              <a:t>URINARY ALKALIZATION</a:t>
            </a:r>
            <a:r>
              <a:rPr lang="en-US" dirty="0"/>
              <a:t>: Aim for a Urinary pH of 7.5-8.5 Indications: poisoning with </a:t>
            </a:r>
            <a:r>
              <a:rPr lang="en-US" dirty="0" err="1"/>
              <a:t>chlorpropamide</a:t>
            </a:r>
            <a:r>
              <a:rPr lang="en-US" dirty="0"/>
              <a:t>, </a:t>
            </a:r>
            <a:r>
              <a:rPr lang="en-US" dirty="0" err="1"/>
              <a:t>phenobarbitone</a:t>
            </a:r>
            <a:r>
              <a:rPr lang="en-US" dirty="0"/>
              <a:t>, </a:t>
            </a:r>
            <a:r>
              <a:rPr lang="en-US" dirty="0" err="1"/>
              <a:t>salicylates</a:t>
            </a:r>
            <a:r>
              <a:rPr lang="en-US" dirty="0"/>
              <a:t>, </a:t>
            </a:r>
            <a:r>
              <a:rPr lang="en-US" dirty="0" err="1"/>
              <a:t>phenoxy</a:t>
            </a:r>
            <a:r>
              <a:rPr lang="en-US" dirty="0"/>
              <a:t> acetate herbicides</a:t>
            </a:r>
          </a:p>
          <a:p>
            <a:r>
              <a:rPr lang="en-US" sz="2800" b="1" dirty="0">
                <a:solidFill>
                  <a:srgbClr val="66FF99"/>
                </a:solidFill>
              </a:rPr>
              <a:t>WHOLE BOWEL IRRIGA</a:t>
            </a:r>
            <a:r>
              <a:rPr lang="en-US" dirty="0">
                <a:solidFill>
                  <a:srgbClr val="66FF99"/>
                </a:solidFill>
              </a:rPr>
              <a:t>TION </a:t>
            </a:r>
          </a:p>
          <a:p>
            <a:r>
              <a:rPr lang="en-US" dirty="0"/>
              <a:t>Magnesium citrate </a:t>
            </a:r>
          </a:p>
          <a:p>
            <a:r>
              <a:rPr lang="en-US" dirty="0"/>
              <a:t>Sodium </a:t>
            </a:r>
            <a:r>
              <a:rPr lang="en-US" dirty="0" err="1"/>
              <a:t>sulphate</a:t>
            </a:r>
            <a:r>
              <a:rPr lang="en-US" dirty="0"/>
              <a:t> 30 gm. </a:t>
            </a:r>
          </a:p>
          <a:p>
            <a:r>
              <a:rPr lang="en-US" dirty="0" err="1"/>
              <a:t>Sorbitol</a:t>
            </a:r>
            <a:r>
              <a:rPr lang="en-US" dirty="0"/>
              <a:t> 50 ml 0f 70% solution </a:t>
            </a:r>
          </a:p>
          <a:p>
            <a:r>
              <a:rPr lang="en-US" dirty="0" err="1"/>
              <a:t>polyethyleneglycol</a:t>
            </a:r>
            <a:r>
              <a:rPr lang="en-US" dirty="0"/>
              <a:t> </a:t>
            </a:r>
          </a:p>
          <a:p>
            <a:r>
              <a:rPr lang="en-US" dirty="0">
                <a:solidFill>
                  <a:srgbClr val="00FF00"/>
                </a:solidFill>
              </a:rPr>
              <a:t>Extracorporeal techniques: HEMODIALYSIS: </a:t>
            </a:r>
          </a:p>
          <a:p>
            <a:r>
              <a:rPr lang="en-US" dirty="0"/>
              <a:t>Multiple-dose activated charcoal: This can increase elimination of some drugs by interrupting their </a:t>
            </a:r>
            <a:r>
              <a:rPr lang="en-US" dirty="0" err="1"/>
              <a:t>enteroenteric</a:t>
            </a:r>
            <a:r>
              <a:rPr lang="en-US" dirty="0"/>
              <a:t> &amp; </a:t>
            </a:r>
            <a:r>
              <a:rPr lang="en-US" dirty="0" err="1"/>
              <a:t>enterohepatic</a:t>
            </a:r>
            <a:r>
              <a:rPr lang="en-US" dirty="0"/>
              <a:t> circulation </a:t>
            </a:r>
          </a:p>
          <a:p>
            <a:r>
              <a:rPr lang="en-US" b="1" dirty="0">
                <a:solidFill>
                  <a:srgbClr val="00FF00"/>
                </a:solidFill>
              </a:rPr>
              <a:t>PERITONEAL DIALYSIS</a:t>
            </a:r>
          </a:p>
          <a:p>
            <a:r>
              <a:rPr lang="en-US" b="1" dirty="0">
                <a:solidFill>
                  <a:srgbClr val="00FF00"/>
                </a:solidFill>
              </a:rPr>
              <a:t>CHARCOAL HAAEMOPERFUSION</a:t>
            </a:r>
          </a:p>
          <a:p>
            <a:endParaRPr lang="en-US" dirty="0"/>
          </a:p>
          <a:p>
            <a:endParaRPr lang="en-US" dirty="0"/>
          </a:p>
        </p:txBody>
      </p:sp>
      <p:sp>
        <p:nvSpPr>
          <p:cNvPr id="3" name="Title 2"/>
          <p:cNvSpPr>
            <a:spLocks noGrp="1"/>
          </p:cNvSpPr>
          <p:nvPr>
            <p:ph type="title"/>
          </p:nvPr>
        </p:nvSpPr>
        <p:spPr/>
        <p:txBody>
          <a:bodyPr>
            <a:normAutofit/>
          </a:bodyPr>
          <a:lstStyle/>
          <a:p>
            <a:r>
              <a:rPr lang="en-US" sz="3600" b="1" dirty="0">
                <a:solidFill>
                  <a:srgbClr val="FFFF00"/>
                </a:solidFill>
              </a:rPr>
              <a:t>ELIMINATION OF POISONS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solidFill>
                  <a:srgbClr val="00FF00"/>
                </a:solidFill>
              </a:rPr>
              <a:t>Liver</a:t>
            </a:r>
          </a:p>
          <a:p>
            <a:r>
              <a:rPr lang="en-US" sz="4000" dirty="0">
                <a:solidFill>
                  <a:srgbClr val="00FF00"/>
                </a:solidFill>
              </a:rPr>
              <a:t>Kidney</a:t>
            </a:r>
          </a:p>
          <a:p>
            <a:r>
              <a:rPr lang="en-US" sz="4000" dirty="0">
                <a:solidFill>
                  <a:srgbClr val="FFFF00"/>
                </a:solidFill>
              </a:rPr>
              <a:t>Stomach</a:t>
            </a:r>
          </a:p>
          <a:p>
            <a:r>
              <a:rPr lang="en-US" sz="4000" dirty="0">
                <a:solidFill>
                  <a:srgbClr val="FFFF00"/>
                </a:solidFill>
              </a:rPr>
              <a:t>Small intestine</a:t>
            </a:r>
          </a:p>
          <a:p>
            <a:r>
              <a:rPr lang="en-US" sz="4000" dirty="0">
                <a:solidFill>
                  <a:srgbClr val="00FF00"/>
                </a:solidFill>
              </a:rPr>
              <a:t>Blood </a:t>
            </a:r>
          </a:p>
          <a:p>
            <a:r>
              <a:rPr lang="en-US" sz="4000" dirty="0">
                <a:solidFill>
                  <a:srgbClr val="00FF00"/>
                </a:solidFill>
              </a:rPr>
              <a:t>Urine</a:t>
            </a:r>
          </a:p>
        </p:txBody>
      </p:sp>
      <p:sp>
        <p:nvSpPr>
          <p:cNvPr id="3" name="Title 2"/>
          <p:cNvSpPr>
            <a:spLocks noGrp="1"/>
          </p:cNvSpPr>
          <p:nvPr>
            <p:ph type="title"/>
          </p:nvPr>
        </p:nvSpPr>
        <p:spPr/>
        <p:txBody>
          <a:bodyPr/>
          <a:lstStyle/>
          <a:p>
            <a:r>
              <a:rPr lang="en-US" sz="4800" dirty="0">
                <a:solidFill>
                  <a:srgbClr val="00FF00"/>
                </a:solidFill>
              </a:rPr>
              <a:t>R</a:t>
            </a:r>
            <a:r>
              <a:rPr sz="4800">
                <a:solidFill>
                  <a:srgbClr val="00FF00"/>
                </a:solidFill>
              </a:rPr>
              <a:t>outine viscera to be preserve</a:t>
            </a:r>
            <a:r>
              <a:rPr sz="4800"/>
              <a:t>d</a:t>
            </a:r>
            <a:endParaRPr lang="en-US" sz="4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Dextrose – 100ml of 50% solution</a:t>
            </a:r>
          </a:p>
          <a:p>
            <a:r>
              <a:rPr lang="en-US" dirty="0"/>
              <a:t>Thiamine – 100mg</a:t>
            </a:r>
          </a:p>
          <a:p>
            <a:r>
              <a:rPr lang="en-US" dirty="0" err="1"/>
              <a:t>Naloxone</a:t>
            </a:r>
            <a:r>
              <a:rPr lang="en-US" dirty="0"/>
              <a:t>  - 2mg</a:t>
            </a:r>
          </a:p>
          <a:p>
            <a:endParaRPr lang="en-US" dirty="0"/>
          </a:p>
          <a:p>
            <a:r>
              <a:rPr lang="en-US" sz="3200" dirty="0">
                <a:solidFill>
                  <a:srgbClr val="FFFF00"/>
                </a:solidFill>
              </a:rPr>
              <a:t>UNIVERSAL ANTIDOTE</a:t>
            </a:r>
          </a:p>
          <a:p>
            <a:endParaRPr lang="en-US" sz="3200" dirty="0">
              <a:solidFill>
                <a:srgbClr val="FFFF00"/>
              </a:solidFill>
            </a:endParaRPr>
          </a:p>
        </p:txBody>
      </p:sp>
      <p:sp>
        <p:nvSpPr>
          <p:cNvPr id="3" name="Title 2"/>
          <p:cNvSpPr>
            <a:spLocks noGrp="1"/>
          </p:cNvSpPr>
          <p:nvPr>
            <p:ph type="title"/>
          </p:nvPr>
        </p:nvSpPr>
        <p:spPr/>
        <p:txBody>
          <a:bodyPr>
            <a:normAutofit fontScale="90000"/>
          </a:bodyPr>
          <a:lstStyle/>
          <a:p>
            <a:br>
              <a:rPr lang="en-US" dirty="0"/>
            </a:br>
            <a:br>
              <a:rPr lang="en-US" dirty="0"/>
            </a:br>
            <a:br>
              <a:rPr/>
            </a:br>
            <a:br>
              <a:rPr/>
            </a:br>
            <a:r>
              <a:t> </a:t>
            </a:r>
            <a:r>
              <a:rPr b="1">
                <a:solidFill>
                  <a:srgbClr val="FFFF00"/>
                </a:solidFill>
              </a:rPr>
              <a:t>COMA COCKTAIL</a:t>
            </a:r>
            <a:endParaRPr lang="en-US"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Poison is a substance (solid, liquid or gas), which if introduced in the living body, or brought into contact with any part thereof, will produce ill health or death, by its constitutional or local effects or both</a:t>
            </a:r>
          </a:p>
        </p:txBody>
      </p:sp>
      <p:sp>
        <p:nvSpPr>
          <p:cNvPr id="3" name="Title 2"/>
          <p:cNvSpPr>
            <a:spLocks noGrp="1"/>
          </p:cNvSpPr>
          <p:nvPr>
            <p:ph type="title"/>
          </p:nvPr>
        </p:nvSpPr>
        <p:spPr/>
        <p:txBody>
          <a:bodyPr/>
          <a:lstStyle/>
          <a:p>
            <a:r>
              <a:t>poison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3200" dirty="0"/>
              <a:t>Corrosives are the poisons that fixes, destroys and corrodes tissues</a:t>
            </a:r>
          </a:p>
          <a:p>
            <a:pPr algn="just"/>
            <a:r>
              <a:rPr lang="en-US" sz="3200" dirty="0"/>
              <a:t>Concentrated acids: • Mineral acids, </a:t>
            </a:r>
            <a:r>
              <a:rPr lang="en-US" sz="3200" dirty="0" err="1"/>
              <a:t>eg</a:t>
            </a:r>
            <a:r>
              <a:rPr lang="en-US" sz="3200" dirty="0"/>
              <a:t>. </a:t>
            </a:r>
            <a:r>
              <a:rPr lang="en-US" sz="3200" dirty="0" err="1"/>
              <a:t>Sulphuric</a:t>
            </a:r>
            <a:r>
              <a:rPr lang="en-US" sz="3200" dirty="0"/>
              <a:t> acid, </a:t>
            </a:r>
            <a:r>
              <a:rPr lang="en-US" sz="3200" dirty="0" err="1"/>
              <a:t>Hcl</a:t>
            </a:r>
            <a:r>
              <a:rPr lang="en-US" sz="3200" dirty="0"/>
              <a:t>, HNo3 • </a:t>
            </a:r>
          </a:p>
          <a:p>
            <a:pPr algn="just"/>
            <a:r>
              <a:rPr lang="en-US" sz="3200" dirty="0"/>
              <a:t>Organic acids, </a:t>
            </a:r>
            <a:r>
              <a:rPr lang="en-US" sz="3200" dirty="0" err="1"/>
              <a:t>eg</a:t>
            </a:r>
            <a:r>
              <a:rPr lang="en-US" sz="3200" dirty="0"/>
              <a:t>. Carbolic acid, Oxalic acid </a:t>
            </a:r>
          </a:p>
          <a:p>
            <a:pPr algn="just"/>
            <a:r>
              <a:rPr lang="en-US" sz="3200" dirty="0"/>
              <a:t>Concentrated </a:t>
            </a:r>
            <a:r>
              <a:rPr lang="en-US" sz="3200" dirty="0" err="1"/>
              <a:t>alkalies</a:t>
            </a:r>
            <a:r>
              <a:rPr lang="en-US" sz="3200" dirty="0"/>
              <a:t> • </a:t>
            </a:r>
            <a:r>
              <a:rPr lang="en-US" sz="3200" dirty="0" err="1"/>
              <a:t>eg</a:t>
            </a:r>
            <a:r>
              <a:rPr lang="en-US" sz="3200" dirty="0"/>
              <a:t>. Caustic potash, </a:t>
            </a:r>
            <a:r>
              <a:rPr lang="en-US" sz="3200" dirty="0" err="1"/>
              <a:t>NaOH</a:t>
            </a:r>
            <a:r>
              <a:rPr lang="en-US" sz="3200" dirty="0"/>
              <a:t>, KOH etc.</a:t>
            </a:r>
          </a:p>
          <a:p>
            <a:pPr algn="just"/>
            <a:r>
              <a:rPr lang="en-US" sz="3200" dirty="0" err="1"/>
              <a:t>sulphuric</a:t>
            </a:r>
            <a:r>
              <a:rPr lang="en-US" sz="3200" dirty="0"/>
              <a:t> acid -  (oil of vitriol)</a:t>
            </a:r>
          </a:p>
          <a:p>
            <a:endParaRPr lang="en-US" dirty="0"/>
          </a:p>
        </p:txBody>
      </p:sp>
      <p:sp>
        <p:nvSpPr>
          <p:cNvPr id="3" name="Title 2"/>
          <p:cNvSpPr>
            <a:spLocks noGrp="1"/>
          </p:cNvSpPr>
          <p:nvPr>
            <p:ph type="title"/>
          </p:nvPr>
        </p:nvSpPr>
        <p:spPr/>
        <p:txBody>
          <a:bodyPr/>
          <a:lstStyle/>
          <a:p>
            <a:r>
              <a:rPr lang="en-US" b="1" dirty="0">
                <a:solidFill>
                  <a:srgbClr val="FFFF00"/>
                </a:solidFill>
              </a:rPr>
              <a:t>CORROSIVES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Teeth chalky white – </a:t>
            </a:r>
            <a:r>
              <a:rPr lang="en-US" dirty="0" err="1"/>
              <a:t>sulphuric</a:t>
            </a:r>
            <a:r>
              <a:rPr lang="en-US" dirty="0"/>
              <a:t> acid</a:t>
            </a:r>
          </a:p>
          <a:p>
            <a:r>
              <a:rPr lang="en-US" dirty="0"/>
              <a:t>Perforation of stomach common – </a:t>
            </a:r>
            <a:r>
              <a:rPr lang="en-US" dirty="0" err="1"/>
              <a:t>sulphuric</a:t>
            </a:r>
            <a:r>
              <a:rPr lang="en-US" dirty="0"/>
              <a:t> acid</a:t>
            </a:r>
          </a:p>
          <a:p>
            <a:r>
              <a:rPr lang="en-US" dirty="0"/>
              <a:t>Stomach has consistency </a:t>
            </a:r>
            <a:r>
              <a:rPr lang="en-US" b="1" dirty="0">
                <a:solidFill>
                  <a:srgbClr val="66FF99"/>
                </a:solidFill>
              </a:rPr>
              <a:t>of wet blotting p</a:t>
            </a:r>
            <a:r>
              <a:rPr lang="en-US" dirty="0"/>
              <a:t>aper – </a:t>
            </a:r>
            <a:r>
              <a:rPr lang="en-US" dirty="0" err="1"/>
              <a:t>sulphuric</a:t>
            </a:r>
            <a:r>
              <a:rPr lang="en-US" dirty="0"/>
              <a:t> acid</a:t>
            </a:r>
          </a:p>
          <a:p>
            <a:r>
              <a:rPr lang="en-US" dirty="0"/>
              <a:t>Crowns of teeth yellow – nitric acid</a:t>
            </a:r>
          </a:p>
          <a:p>
            <a:r>
              <a:rPr lang="en-US" dirty="0" err="1"/>
              <a:t>xanthoproteic</a:t>
            </a:r>
            <a:r>
              <a:rPr lang="en-US" dirty="0"/>
              <a:t> reaction – nitric acid</a:t>
            </a:r>
          </a:p>
          <a:p>
            <a:r>
              <a:rPr lang="en-US" dirty="0"/>
              <a:t>Pupils dilated</a:t>
            </a:r>
          </a:p>
          <a:p>
            <a:r>
              <a:rPr lang="en-US" dirty="0"/>
              <a:t>Fatal dose 10-15ml </a:t>
            </a:r>
          </a:p>
          <a:p>
            <a:r>
              <a:rPr lang="en-US" dirty="0" err="1"/>
              <a:t>HCl</a:t>
            </a:r>
            <a:r>
              <a:rPr lang="en-US" dirty="0"/>
              <a:t> 15-20ml</a:t>
            </a:r>
          </a:p>
          <a:p>
            <a:r>
              <a:rPr lang="en-US" dirty="0"/>
              <a:t>Give nothing by mouth</a:t>
            </a:r>
          </a:p>
          <a:p>
            <a:endParaRPr lang="en-US" dirty="0"/>
          </a:p>
          <a:p>
            <a:endParaRPr lang="en-US" dirty="0"/>
          </a:p>
        </p:txBody>
      </p:sp>
      <p:sp>
        <p:nvSpPr>
          <p:cNvPr id="3" name="Title 2"/>
          <p:cNvSpPr>
            <a:spLocks noGrp="1"/>
          </p:cNvSpPr>
          <p:nvPr>
            <p:ph type="title"/>
          </p:nvPr>
        </p:nvSpPr>
        <p:spPr/>
        <p:txBody>
          <a:bodyPr/>
          <a:lstStyle/>
          <a:p>
            <a:r>
              <a:rPr lang="en-US" b="1" dirty="0">
                <a:solidFill>
                  <a:srgbClr val="66FF99"/>
                </a:solidFill>
              </a:rPr>
              <a:t>CORROSIVES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33400" y="533400"/>
            <a:ext cx="7696200" cy="5562600"/>
          </a:xfrm>
        </p:spPr>
        <p:txBody>
          <a:bodyPr>
            <a:normAutofit/>
          </a:bodyPr>
          <a:lstStyle/>
          <a:p>
            <a:pPr>
              <a:buNone/>
            </a:pPr>
            <a:r>
              <a:rPr lang="en-US" sz="3200" dirty="0"/>
              <a:t>Can give </a:t>
            </a:r>
            <a:r>
              <a:rPr lang="en-US" sz="3200" dirty="0" err="1"/>
              <a:t>demulsants</a:t>
            </a:r>
            <a:endParaRPr lang="en-US" sz="3200" dirty="0"/>
          </a:p>
          <a:p>
            <a:pPr>
              <a:buNone/>
            </a:pPr>
            <a:r>
              <a:rPr lang="en-US" sz="3200" dirty="0"/>
              <a:t>Do not neutralise with strong </a:t>
            </a:r>
            <a:r>
              <a:rPr lang="en-US" sz="3200" dirty="0" err="1"/>
              <a:t>alkalies</a:t>
            </a:r>
            <a:endParaRPr lang="en-US" sz="3200" dirty="0"/>
          </a:p>
          <a:p>
            <a:pPr>
              <a:buNone/>
            </a:pPr>
            <a:r>
              <a:rPr lang="en-US" sz="3200" dirty="0"/>
              <a:t>Do not give bicarbonate -  CO2 gas - risk of perforation</a:t>
            </a:r>
          </a:p>
          <a:p>
            <a:pPr>
              <a:buNone/>
            </a:pPr>
            <a:r>
              <a:rPr lang="en-US" sz="3200" dirty="0"/>
              <a:t>Corroded areas brown or </a:t>
            </a:r>
            <a:r>
              <a:rPr lang="en-US" sz="3200" dirty="0" err="1"/>
              <a:t>black,HCl</a:t>
            </a:r>
            <a:r>
              <a:rPr lang="en-US" sz="3200" dirty="0"/>
              <a:t> - gray</a:t>
            </a:r>
          </a:p>
          <a:p>
            <a:pPr>
              <a:buNone/>
            </a:pPr>
            <a:endParaRPr lang="en-US" sz="3200" dirty="0"/>
          </a:p>
          <a:p>
            <a:pPr>
              <a:buNone/>
            </a:pPr>
            <a:r>
              <a:rPr lang="en-US" sz="3200" b="1" dirty="0">
                <a:solidFill>
                  <a:srgbClr val="66FF99"/>
                </a:solidFill>
              </a:rPr>
              <a:t>VITRIOLAGE</a:t>
            </a:r>
          </a:p>
          <a:p>
            <a:r>
              <a:rPr lang="en-US" sz="3200" dirty="0"/>
              <a:t>Throwing of </a:t>
            </a:r>
            <a:r>
              <a:rPr lang="en-US" sz="3200" dirty="0" err="1"/>
              <a:t>sulphuric</a:t>
            </a:r>
            <a:r>
              <a:rPr lang="en-US" sz="3200" dirty="0"/>
              <a:t> acid to face – jealousy or revenge</a:t>
            </a:r>
          </a:p>
          <a:p>
            <a:r>
              <a:rPr lang="en-US" sz="3200" dirty="0"/>
              <a:t>Grievous hurt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66FF99"/>
                </a:solidFill>
              </a:rPr>
              <a:t>OXALIC ACID</a:t>
            </a: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pPr algn="just"/>
            <a:r>
              <a:rPr lang="en-US" sz="3000" dirty="0"/>
              <a:t>acid of sugar, salt of sorrel </a:t>
            </a:r>
            <a:r>
              <a:rPr lang="en-US" sz="3000" dirty="0" err="1"/>
              <a:t>Colourless</a:t>
            </a:r>
            <a:r>
              <a:rPr lang="en-US" sz="3000" dirty="0"/>
              <a:t>, transparent prismatic crystals, Natural constituent of plants </a:t>
            </a:r>
            <a:r>
              <a:rPr lang="en-US" sz="3000" dirty="0" err="1"/>
              <a:t>eg</a:t>
            </a:r>
            <a:r>
              <a:rPr lang="en-US" sz="3000" dirty="0"/>
              <a:t> spinach</a:t>
            </a:r>
          </a:p>
          <a:p>
            <a:pPr algn="just"/>
            <a:r>
              <a:rPr lang="pt-BR" sz="3000" dirty="0">
                <a:solidFill>
                  <a:srgbClr val="66FF99"/>
                </a:solidFill>
              </a:rPr>
              <a:t>FATAL DOSE : 15‐20 gm </a:t>
            </a:r>
            <a:r>
              <a:rPr lang="pt-BR" sz="3000" dirty="0"/>
              <a:t>FATAL PERIOD: 1‐2 Hrs</a:t>
            </a:r>
          </a:p>
          <a:p>
            <a:pPr algn="just"/>
            <a:r>
              <a:rPr lang="en-US" sz="3000" dirty="0"/>
              <a:t>Do not loose poisonous property even when diluted</a:t>
            </a:r>
          </a:p>
          <a:p>
            <a:pPr algn="just"/>
            <a:r>
              <a:rPr lang="en-US" sz="3000" b="1" dirty="0">
                <a:solidFill>
                  <a:srgbClr val="66FF99"/>
                </a:solidFill>
              </a:rPr>
              <a:t>VOMIT</a:t>
            </a:r>
            <a:r>
              <a:rPr lang="en-US" sz="3000" dirty="0"/>
              <a:t> usually contains altered blood with mucous and </a:t>
            </a:r>
            <a:r>
              <a:rPr lang="en-US" sz="3000" b="1" dirty="0">
                <a:solidFill>
                  <a:srgbClr val="66FF99"/>
                </a:solidFill>
              </a:rPr>
              <a:t>HAS A COFFEE GROUND APPEARANCE</a:t>
            </a:r>
          </a:p>
          <a:p>
            <a:pPr algn="just"/>
            <a:r>
              <a:rPr lang="en-US" sz="3000" b="1" dirty="0"/>
              <a:t>Hypocalcaemia</a:t>
            </a:r>
          </a:p>
          <a:p>
            <a:pPr algn="just"/>
            <a:r>
              <a:rPr lang="en-US" sz="3000" b="1" dirty="0">
                <a:solidFill>
                  <a:srgbClr val="66FF99"/>
                </a:solidFill>
              </a:rPr>
              <a:t>Signs of TETANY </a:t>
            </a:r>
          </a:p>
          <a:p>
            <a:pPr algn="just"/>
            <a:endParaRPr lang="en-US" sz="3000" b="1" dirty="0">
              <a:solidFill>
                <a:srgbClr val="66FF99"/>
              </a:solidFill>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b="1">
                <a:solidFill>
                  <a:srgbClr val="66FF99"/>
                </a:solidFill>
              </a:rPr>
              <a:t>OXALIC ACID</a:t>
            </a:r>
            <a:endParaRPr lang="en-US" dirty="0"/>
          </a:p>
        </p:txBody>
      </p:sp>
      <p:sp>
        <p:nvSpPr>
          <p:cNvPr id="5" name="Content Placeholder 4"/>
          <p:cNvSpPr>
            <a:spLocks noGrp="1"/>
          </p:cNvSpPr>
          <p:nvPr>
            <p:ph idx="1"/>
          </p:nvPr>
        </p:nvSpPr>
        <p:spPr/>
        <p:txBody>
          <a:bodyPr>
            <a:normAutofit lnSpcReduction="10000"/>
          </a:bodyPr>
          <a:lstStyle/>
          <a:p>
            <a:r>
              <a:rPr lang="en-US" sz="3600" dirty="0" err="1">
                <a:solidFill>
                  <a:srgbClr val="FFFF00"/>
                </a:solidFill>
              </a:rPr>
              <a:t>Fulminant</a:t>
            </a:r>
            <a:r>
              <a:rPr lang="en-US" sz="3600" dirty="0">
                <a:solidFill>
                  <a:srgbClr val="FFFF00"/>
                </a:solidFill>
              </a:rPr>
              <a:t> poisoning</a:t>
            </a:r>
          </a:p>
          <a:p>
            <a:r>
              <a:rPr lang="en-US" sz="3600" dirty="0" err="1">
                <a:solidFill>
                  <a:srgbClr val="FFFF00"/>
                </a:solidFill>
              </a:rPr>
              <a:t>Uraemia</a:t>
            </a:r>
            <a:r>
              <a:rPr lang="en-US" sz="3600" dirty="0">
                <a:solidFill>
                  <a:srgbClr val="FFFF00"/>
                </a:solidFill>
              </a:rPr>
              <a:t>-oxalate crystals in renal tubules</a:t>
            </a:r>
          </a:p>
          <a:p>
            <a:r>
              <a:rPr lang="en-US" sz="3600" dirty="0">
                <a:solidFill>
                  <a:srgbClr val="FFFF00"/>
                </a:solidFill>
              </a:rPr>
              <a:t>Metabolic acidosis, VF</a:t>
            </a:r>
          </a:p>
          <a:p>
            <a:endParaRPr lang="en-US" sz="3600" dirty="0">
              <a:solidFill>
                <a:srgbClr val="FFFF00"/>
              </a:solidFill>
            </a:endParaRPr>
          </a:p>
          <a:p>
            <a:r>
              <a:rPr lang="en-US" sz="3600" dirty="0">
                <a:solidFill>
                  <a:srgbClr val="FFFF00"/>
                </a:solidFill>
              </a:rPr>
              <a:t>TREATMENT • Stomach wash– Ca lactate, Ca </a:t>
            </a:r>
            <a:r>
              <a:rPr lang="en-US" sz="3600" dirty="0" err="1">
                <a:solidFill>
                  <a:srgbClr val="FFFF00"/>
                </a:solidFill>
              </a:rPr>
              <a:t>gluconate</a:t>
            </a:r>
            <a:r>
              <a:rPr lang="en-US" sz="3600" dirty="0">
                <a:solidFill>
                  <a:srgbClr val="FFFF00"/>
                </a:solidFill>
              </a:rPr>
              <a:t> ( antidote is any prep of Ca • Ca </a:t>
            </a:r>
            <a:r>
              <a:rPr lang="en-US" sz="3600" dirty="0" err="1">
                <a:solidFill>
                  <a:srgbClr val="FFFF00"/>
                </a:solidFill>
              </a:rPr>
              <a:t>gluconate</a:t>
            </a:r>
            <a:r>
              <a:rPr lang="en-US" sz="3600" dirty="0">
                <a:solidFill>
                  <a:srgbClr val="FFFF00"/>
                </a:solidFill>
              </a:rPr>
              <a:t> 10%, 10ml </a:t>
            </a:r>
            <a:r>
              <a:rPr lang="en-US" sz="3600" dirty="0" err="1">
                <a:solidFill>
                  <a:srgbClr val="FFFF00"/>
                </a:solidFill>
              </a:rPr>
              <a:t>i.v</a:t>
            </a:r>
            <a:endParaRPr lang="en-US" sz="3600" dirty="0">
              <a:solidFill>
                <a:srgbClr val="FFFF00"/>
              </a:solidFill>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5791200"/>
          </a:xfrm>
        </p:spPr>
        <p:txBody>
          <a:bodyPr>
            <a:normAutofit/>
          </a:bodyPr>
          <a:lstStyle/>
          <a:p>
            <a:pPr algn="just"/>
            <a:r>
              <a:rPr lang="en-US" dirty="0"/>
              <a:t>CARBOLIC ACID ( phenol) • </a:t>
            </a:r>
            <a:r>
              <a:rPr lang="en-US" dirty="0" err="1"/>
              <a:t>Colourless</a:t>
            </a:r>
            <a:r>
              <a:rPr lang="en-US" dirty="0"/>
              <a:t>, prismatic, needle like crystals, with burning sweet taste with carbolic/ </a:t>
            </a:r>
            <a:r>
              <a:rPr lang="en-US" dirty="0" err="1"/>
              <a:t>phenolic</a:t>
            </a:r>
            <a:r>
              <a:rPr lang="en-US" dirty="0"/>
              <a:t> smell</a:t>
            </a:r>
          </a:p>
          <a:p>
            <a:pPr algn="just"/>
            <a:r>
              <a:rPr lang="en-US" dirty="0"/>
              <a:t>FATAL DOSE : </a:t>
            </a:r>
            <a:r>
              <a:rPr lang="en-US" sz="2800" dirty="0">
                <a:solidFill>
                  <a:srgbClr val="66FF99"/>
                </a:solidFill>
              </a:rPr>
              <a:t>10‐15 gm</a:t>
            </a:r>
            <a:r>
              <a:rPr lang="en-US" sz="2800" dirty="0"/>
              <a:t> </a:t>
            </a:r>
            <a:r>
              <a:rPr lang="en-US" dirty="0"/>
              <a:t>FATAL PERIOD: </a:t>
            </a:r>
            <a:r>
              <a:rPr lang="en-US" dirty="0">
                <a:solidFill>
                  <a:srgbClr val="66FF99"/>
                </a:solidFill>
              </a:rPr>
              <a:t>03 TO 04 H</a:t>
            </a:r>
            <a:r>
              <a:rPr lang="en-US" dirty="0"/>
              <a:t>rs</a:t>
            </a:r>
          </a:p>
          <a:p>
            <a:pPr algn="just"/>
            <a:r>
              <a:rPr lang="en-US" dirty="0"/>
              <a:t> S/S Poisoning is called </a:t>
            </a:r>
            <a:r>
              <a:rPr lang="en-US" b="1" dirty="0">
                <a:solidFill>
                  <a:srgbClr val="FFFF00"/>
                </a:solidFill>
              </a:rPr>
              <a:t>CARBOLISM</a:t>
            </a:r>
          </a:p>
          <a:p>
            <a:pPr algn="just"/>
            <a:r>
              <a:rPr lang="en-US" dirty="0"/>
              <a:t>Corroded mucosa appears whitish, lips , mouth and tongue corroded  </a:t>
            </a:r>
            <a:r>
              <a:rPr lang="en-US" b="1" dirty="0">
                <a:solidFill>
                  <a:srgbClr val="FFFF00"/>
                </a:solidFill>
              </a:rPr>
              <a:t>WHITE AND HARDENE</a:t>
            </a:r>
            <a:r>
              <a:rPr lang="en-US" dirty="0">
                <a:solidFill>
                  <a:srgbClr val="FFFF00"/>
                </a:solidFill>
              </a:rPr>
              <a:t>D</a:t>
            </a:r>
          </a:p>
          <a:p>
            <a:pPr algn="just"/>
            <a:r>
              <a:rPr lang="en-US" b="1" dirty="0">
                <a:solidFill>
                  <a:srgbClr val="FFFF00"/>
                </a:solidFill>
              </a:rPr>
              <a:t>CARBOLURIA  - </a:t>
            </a:r>
            <a:r>
              <a:rPr lang="en-US" dirty="0"/>
              <a:t>Urine is </a:t>
            </a:r>
            <a:r>
              <a:rPr lang="en-US" dirty="0" err="1"/>
              <a:t>colourless</a:t>
            </a:r>
            <a:r>
              <a:rPr lang="en-US" dirty="0"/>
              <a:t> to slight green at first but turns green or even black on exposure to air.</a:t>
            </a:r>
          </a:p>
          <a:p>
            <a:pPr algn="just"/>
            <a:r>
              <a:rPr lang="en-US" dirty="0"/>
              <a:t>Phenol is partly </a:t>
            </a:r>
            <a:r>
              <a:rPr lang="en-US" dirty="0" err="1"/>
              <a:t>oxidised</a:t>
            </a:r>
            <a:r>
              <a:rPr lang="en-US" dirty="0"/>
              <a:t> </a:t>
            </a:r>
            <a:r>
              <a:rPr lang="en-US" b="1" dirty="0">
                <a:solidFill>
                  <a:srgbClr val="FFFF00"/>
                </a:solidFill>
              </a:rPr>
              <a:t>TO HYDROQUINONE AND PYROCATECHOL,</a:t>
            </a:r>
            <a:r>
              <a:rPr lang="en-US" dirty="0"/>
              <a:t> The further oxidation of Hydroquinone and </a:t>
            </a:r>
            <a:r>
              <a:rPr lang="en-US" dirty="0" err="1"/>
              <a:t>pyrocatechol</a:t>
            </a:r>
            <a:r>
              <a:rPr lang="en-US" dirty="0"/>
              <a:t> in the urine is the cause </a:t>
            </a:r>
            <a:r>
              <a:rPr lang="en-US" dirty="0">
                <a:solidFill>
                  <a:srgbClr val="FFFF00"/>
                </a:solidFill>
              </a:rPr>
              <a:t>of green coloration</a:t>
            </a:r>
            <a:endParaRPr lang="en-US" b="1" dirty="0">
              <a:solidFill>
                <a:srgbClr val="FFFF00"/>
              </a:solidFill>
            </a:endParaRPr>
          </a:p>
          <a:p>
            <a:endParaRPr lang="en-US" sz="2400" b="1" dirty="0">
              <a:solidFill>
                <a:srgbClr val="FFFF00"/>
              </a:solidFill>
            </a:endParaRPr>
          </a:p>
        </p:txBody>
      </p:sp>
      <p:sp>
        <p:nvSpPr>
          <p:cNvPr id="3" name="Title 2"/>
          <p:cNvSpPr>
            <a:spLocks noGrp="1"/>
          </p:cNvSpPr>
          <p:nvPr>
            <p:ph type="title"/>
          </p:nvPr>
        </p:nvSpPr>
        <p:spPr>
          <a:xfrm>
            <a:off x="457200" y="152400"/>
            <a:ext cx="8229600" cy="914400"/>
          </a:xfrm>
        </p:spPr>
        <p:txBody>
          <a:bodyPr/>
          <a:lstStyle/>
          <a:p>
            <a:r>
              <a:rPr b="1">
                <a:solidFill>
                  <a:srgbClr val="FFFF00"/>
                </a:solidFill>
              </a:rPr>
              <a:t>CARBOLIC ACID</a:t>
            </a:r>
            <a:endParaRPr lang="en-US" b="1" dirty="0">
              <a:solidFill>
                <a:srgbClr val="FFFF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a:t>CHRONIC POISONING </a:t>
            </a:r>
            <a:r>
              <a:rPr lang="en-US" sz="3200" b="1" dirty="0">
                <a:solidFill>
                  <a:srgbClr val="66FF99"/>
                </a:solidFill>
              </a:rPr>
              <a:t>( Phenol </a:t>
            </a:r>
            <a:r>
              <a:rPr lang="en-US" sz="3200" b="1" dirty="0" err="1">
                <a:solidFill>
                  <a:srgbClr val="66FF99"/>
                </a:solidFill>
              </a:rPr>
              <a:t>marasmus</a:t>
            </a:r>
            <a:r>
              <a:rPr lang="en-US" sz="3200" b="1" dirty="0">
                <a:solidFill>
                  <a:srgbClr val="66FF99"/>
                </a:solidFill>
              </a:rPr>
              <a:t>)</a:t>
            </a:r>
          </a:p>
          <a:p>
            <a:r>
              <a:rPr lang="en-US" sz="3200" b="1" dirty="0">
                <a:solidFill>
                  <a:srgbClr val="66FF99"/>
                </a:solidFill>
              </a:rPr>
              <a:t>OOCHRONOSIS</a:t>
            </a:r>
            <a:r>
              <a:rPr lang="en-US" sz="3200" dirty="0"/>
              <a:t> pigmentation of skin and cornea and cartilages </a:t>
            </a:r>
          </a:p>
          <a:p>
            <a:r>
              <a:rPr lang="en-US" sz="3900" b="1" dirty="0">
                <a:solidFill>
                  <a:srgbClr val="FFFF00"/>
                </a:solidFill>
              </a:rPr>
              <a:t>CAUSTIC ALKALIES</a:t>
            </a:r>
          </a:p>
          <a:p>
            <a:r>
              <a:rPr lang="en-US" sz="3200" dirty="0"/>
              <a:t>Effect esophagus&gt; gastric mucosa </a:t>
            </a:r>
          </a:p>
          <a:p>
            <a:r>
              <a:rPr lang="en-US" sz="3200" dirty="0"/>
              <a:t> So </a:t>
            </a:r>
            <a:r>
              <a:rPr lang="en-US" sz="3200" dirty="0">
                <a:solidFill>
                  <a:srgbClr val="66FF99"/>
                </a:solidFill>
              </a:rPr>
              <a:t>STRICTURE FORMATION MUCH MORE COMMON</a:t>
            </a:r>
            <a:r>
              <a:rPr lang="en-US" sz="3200" dirty="0"/>
              <a:t> with </a:t>
            </a:r>
            <a:r>
              <a:rPr lang="en-US" sz="3200" dirty="0" err="1"/>
              <a:t>alkalies</a:t>
            </a:r>
            <a:r>
              <a:rPr lang="en-US" sz="3200" dirty="0"/>
              <a:t> then with acids</a:t>
            </a:r>
          </a:p>
          <a:p>
            <a:r>
              <a:rPr lang="en-US" sz="3200" dirty="0"/>
              <a:t>OH‐ ion cause </a:t>
            </a:r>
            <a:r>
              <a:rPr lang="en-US" sz="3200" b="1" dirty="0" err="1">
                <a:solidFill>
                  <a:srgbClr val="66FF99"/>
                </a:solidFill>
              </a:rPr>
              <a:t>saponification</a:t>
            </a:r>
            <a:r>
              <a:rPr lang="en-US" sz="3200" dirty="0"/>
              <a:t> of fats </a:t>
            </a:r>
          </a:p>
          <a:p>
            <a:r>
              <a:rPr lang="en-US" sz="3200" b="1" dirty="0">
                <a:solidFill>
                  <a:srgbClr val="66FF99"/>
                </a:solidFill>
              </a:rPr>
              <a:t>LIQUIFACTIVE NECROSIS</a:t>
            </a:r>
          </a:p>
          <a:p>
            <a:endParaRPr lang="en-US" dirty="0"/>
          </a:p>
        </p:txBody>
      </p:sp>
      <p:sp>
        <p:nvSpPr>
          <p:cNvPr id="3" name="Title 2"/>
          <p:cNvSpPr>
            <a:spLocks noGrp="1"/>
          </p:cNvSpPr>
          <p:nvPr>
            <p:ph type="title"/>
          </p:nvPr>
        </p:nvSpPr>
        <p:spPr/>
        <p:txBody>
          <a:bodyPr/>
          <a:lstStyle/>
          <a:p>
            <a:r>
              <a:rPr b="1">
                <a:solidFill>
                  <a:srgbClr val="FFFF00"/>
                </a:solidFill>
              </a:rPr>
              <a:t>CARBOLIC ACID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FATAL DOSE: • </a:t>
            </a:r>
            <a:r>
              <a:rPr lang="en-US" sz="3600" dirty="0" err="1"/>
              <a:t>NaOH</a:t>
            </a:r>
            <a:r>
              <a:rPr lang="en-US" sz="3600" dirty="0"/>
              <a:t>, KOH: 5 gm </a:t>
            </a:r>
          </a:p>
          <a:p>
            <a:r>
              <a:rPr lang="en-US" sz="3600" dirty="0"/>
              <a:t> Potassium carbonate: 18 gm •</a:t>
            </a:r>
          </a:p>
          <a:p>
            <a:r>
              <a:rPr lang="en-US" sz="3600" dirty="0"/>
              <a:t> Sodium carbonate: 30 gm </a:t>
            </a:r>
          </a:p>
          <a:p>
            <a:r>
              <a:rPr lang="en-US" sz="3600" dirty="0"/>
              <a:t> Ammonia: 5‐10 ml •</a:t>
            </a:r>
          </a:p>
          <a:p>
            <a:r>
              <a:rPr lang="en-US" sz="3600" dirty="0"/>
              <a:t> FATAL PERIOD: Usually 24 Hrs</a:t>
            </a:r>
          </a:p>
        </p:txBody>
      </p:sp>
      <p:sp>
        <p:nvSpPr>
          <p:cNvPr id="3" name="Title 2"/>
          <p:cNvSpPr>
            <a:spLocks noGrp="1"/>
          </p:cNvSpPr>
          <p:nvPr>
            <p:ph type="title"/>
          </p:nvPr>
        </p:nvSpPr>
        <p:spPr/>
        <p:txBody>
          <a:bodyPr>
            <a:normAutofit fontScale="90000"/>
          </a:bodyPr>
          <a:lstStyle/>
          <a:p>
            <a:r>
              <a:rPr sz="4000" b="1">
                <a:solidFill>
                  <a:srgbClr val="FFFF00"/>
                </a:solidFill>
              </a:rPr>
              <a:t>CAUSTIC ALKALIES</a:t>
            </a:r>
            <a:br>
              <a:rPr sz="4000" b="1">
                <a:solidFill>
                  <a:srgbClr val="FFFF00"/>
                </a:solidFill>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a:bodyPr>
          <a:lstStyle/>
          <a:p>
            <a:pPr>
              <a:buNone/>
            </a:pPr>
            <a:r>
              <a:rPr lang="en-US" dirty="0"/>
              <a:t>Active principle: – </a:t>
            </a:r>
            <a:r>
              <a:rPr lang="en-US" b="1" dirty="0">
                <a:solidFill>
                  <a:srgbClr val="FFFF00"/>
                </a:solidFill>
              </a:rPr>
              <a:t>ABRIN</a:t>
            </a:r>
            <a:r>
              <a:rPr lang="en-US" dirty="0"/>
              <a:t> ( toxic protein that disables </a:t>
            </a:r>
            <a:r>
              <a:rPr lang="en-US" dirty="0" err="1"/>
              <a:t>ribosomes</a:t>
            </a:r>
            <a:r>
              <a:rPr lang="en-US" dirty="0"/>
              <a:t>, inhibits protein synthesis, antigenic properties, hemolytic properties)</a:t>
            </a:r>
          </a:p>
          <a:p>
            <a:pPr>
              <a:buNone/>
            </a:pPr>
            <a:r>
              <a:rPr lang="en-US" b="1" dirty="0">
                <a:solidFill>
                  <a:srgbClr val="FFFF00"/>
                </a:solidFill>
              </a:rPr>
              <a:t>ABRINE</a:t>
            </a:r>
            <a:r>
              <a:rPr lang="en-US" dirty="0"/>
              <a:t>- an amino acid; </a:t>
            </a:r>
            <a:r>
              <a:rPr lang="en-US" dirty="0" err="1"/>
              <a:t>haemagglutinin</a:t>
            </a:r>
            <a:r>
              <a:rPr lang="en-US" dirty="0"/>
              <a:t>, </a:t>
            </a:r>
          </a:p>
          <a:p>
            <a:pPr>
              <a:buNone/>
            </a:pPr>
            <a:r>
              <a:rPr lang="en-US" b="1" dirty="0">
                <a:solidFill>
                  <a:srgbClr val="FFFF00"/>
                </a:solidFill>
              </a:rPr>
              <a:t>ABRALIN</a:t>
            </a:r>
            <a:r>
              <a:rPr lang="en-US" dirty="0"/>
              <a:t>- a glycoside</a:t>
            </a:r>
          </a:p>
          <a:p>
            <a:pPr>
              <a:buNone/>
            </a:pPr>
            <a:r>
              <a:rPr lang="en-US" dirty="0"/>
              <a:t> </a:t>
            </a:r>
            <a:r>
              <a:rPr lang="en-US" b="1" dirty="0"/>
              <a:t>F.D. : </a:t>
            </a:r>
            <a:r>
              <a:rPr lang="en-US" b="1" dirty="0">
                <a:solidFill>
                  <a:srgbClr val="FFFF00"/>
                </a:solidFill>
              </a:rPr>
              <a:t>1 SEED </a:t>
            </a:r>
          </a:p>
          <a:p>
            <a:pPr>
              <a:buNone/>
            </a:pPr>
            <a:r>
              <a:rPr lang="en-US" b="1" dirty="0">
                <a:solidFill>
                  <a:srgbClr val="FFFF00"/>
                </a:solidFill>
              </a:rPr>
              <a:t> </a:t>
            </a:r>
            <a:r>
              <a:rPr lang="en-US" b="1" dirty="0"/>
              <a:t>F.P.</a:t>
            </a:r>
            <a:r>
              <a:rPr lang="en-US" b="1" dirty="0">
                <a:solidFill>
                  <a:srgbClr val="FFFF00"/>
                </a:solidFill>
              </a:rPr>
              <a:t> : 3- 5 DAYS</a:t>
            </a:r>
          </a:p>
          <a:p>
            <a:pPr>
              <a:buNone/>
            </a:pPr>
            <a:r>
              <a:rPr lang="en-US" b="1" dirty="0">
                <a:solidFill>
                  <a:srgbClr val="FFFF00"/>
                </a:solidFill>
              </a:rPr>
              <a:t>SUI’S – </a:t>
            </a:r>
            <a:r>
              <a:rPr lang="en-US" b="1" dirty="0"/>
              <a:t>Needles – </a:t>
            </a:r>
            <a:r>
              <a:rPr lang="en-US" b="1" dirty="0">
                <a:solidFill>
                  <a:srgbClr val="00FF00"/>
                </a:solidFill>
              </a:rPr>
              <a:t>cattle poisoning</a:t>
            </a:r>
            <a:r>
              <a:rPr lang="en-US" b="1" dirty="0"/>
              <a:t>, rarely for homicide.</a:t>
            </a:r>
            <a:r>
              <a:rPr lang="en-US" dirty="0"/>
              <a:t> Resembles </a:t>
            </a:r>
            <a:r>
              <a:rPr lang="en-US" b="1" dirty="0">
                <a:solidFill>
                  <a:srgbClr val="00FF00"/>
                </a:solidFill>
              </a:rPr>
              <a:t>VIPERINE SNAKE BITE.</a:t>
            </a:r>
          </a:p>
          <a:p>
            <a:pPr>
              <a:buNone/>
            </a:pPr>
            <a:r>
              <a:rPr lang="en-US" dirty="0">
                <a:solidFill>
                  <a:srgbClr val="00FF00"/>
                </a:solidFill>
              </a:rPr>
              <a:t>TREATMENT :Anti </a:t>
            </a:r>
            <a:r>
              <a:rPr lang="en-US" dirty="0" err="1">
                <a:solidFill>
                  <a:srgbClr val="00FF00"/>
                </a:solidFill>
              </a:rPr>
              <a:t>abrin</a:t>
            </a:r>
            <a:r>
              <a:rPr lang="en-US" dirty="0"/>
              <a:t> </a:t>
            </a:r>
            <a:endParaRPr lang="en-US" b="1" dirty="0">
              <a:solidFill>
                <a:srgbClr val="00FF00"/>
              </a:solidFill>
            </a:endParaRPr>
          </a:p>
        </p:txBody>
      </p:sp>
      <p:sp>
        <p:nvSpPr>
          <p:cNvPr id="3" name="Title 2"/>
          <p:cNvSpPr>
            <a:spLocks noGrp="1"/>
          </p:cNvSpPr>
          <p:nvPr>
            <p:ph type="title"/>
          </p:nvPr>
        </p:nvSpPr>
        <p:spPr/>
        <p:txBody>
          <a:bodyPr/>
          <a:lstStyle/>
          <a:p>
            <a:r>
              <a:t>Abrus Precatorius Indian Liquorice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600" dirty="0"/>
              <a:t>Active principle: • </a:t>
            </a:r>
            <a:r>
              <a:rPr lang="en-US" sz="3600" dirty="0" err="1"/>
              <a:t>Toxalbumin</a:t>
            </a:r>
            <a:r>
              <a:rPr lang="en-US" sz="3600" dirty="0"/>
              <a:t> </a:t>
            </a:r>
            <a:r>
              <a:rPr lang="en-US" sz="3600" dirty="0">
                <a:solidFill>
                  <a:srgbClr val="66FF99"/>
                </a:solidFill>
              </a:rPr>
              <a:t>RICIN</a:t>
            </a:r>
            <a:r>
              <a:rPr lang="en-US" sz="3600" dirty="0"/>
              <a:t>, a water soluble glycoprotein</a:t>
            </a:r>
          </a:p>
          <a:p>
            <a:pPr>
              <a:buNone/>
            </a:pPr>
            <a:r>
              <a:rPr lang="en-US" sz="3600" dirty="0"/>
              <a:t>F.D. : </a:t>
            </a:r>
            <a:r>
              <a:rPr lang="en-US" sz="3600" dirty="0">
                <a:solidFill>
                  <a:srgbClr val="66FF99"/>
                </a:solidFill>
              </a:rPr>
              <a:t>10- 20 seeds </a:t>
            </a:r>
          </a:p>
          <a:p>
            <a:pPr>
              <a:buNone/>
            </a:pPr>
            <a:r>
              <a:rPr lang="en-US" sz="3600" dirty="0"/>
              <a:t>F.P. : </a:t>
            </a:r>
            <a:r>
              <a:rPr lang="en-US" sz="3600" dirty="0">
                <a:solidFill>
                  <a:srgbClr val="66FF99"/>
                </a:solidFill>
              </a:rPr>
              <a:t>3-5 days</a:t>
            </a:r>
          </a:p>
          <a:p>
            <a:pPr>
              <a:buNone/>
            </a:pPr>
            <a:r>
              <a:rPr lang="en-US" sz="3600" dirty="0"/>
              <a:t> Treatment: • Gastric </a:t>
            </a:r>
            <a:r>
              <a:rPr lang="en-US" sz="3600" dirty="0" err="1"/>
              <a:t>lavage</a:t>
            </a:r>
            <a:r>
              <a:rPr lang="en-US" sz="3600" dirty="0"/>
              <a:t> • Emetics and </a:t>
            </a:r>
            <a:r>
              <a:rPr lang="en-US" sz="3600" dirty="0" err="1"/>
              <a:t>demulscents</a:t>
            </a:r>
            <a:r>
              <a:rPr lang="en-US" sz="3600" dirty="0"/>
              <a:t> • symptomatic</a:t>
            </a:r>
          </a:p>
        </p:txBody>
      </p:sp>
      <p:sp>
        <p:nvSpPr>
          <p:cNvPr id="3" name="Title 2"/>
          <p:cNvSpPr>
            <a:spLocks noGrp="1"/>
          </p:cNvSpPr>
          <p:nvPr>
            <p:ph type="title"/>
          </p:nvPr>
        </p:nvSpPr>
        <p:spPr/>
        <p:txBody>
          <a:bodyPr>
            <a:normAutofit/>
          </a:bodyPr>
          <a:lstStyle/>
          <a:p>
            <a:r>
              <a:rPr lang="en-US" sz="3600" b="1" dirty="0">
                <a:solidFill>
                  <a:srgbClr val="FFFF00"/>
                </a:solidFill>
              </a:rPr>
              <a:t>RICINUS COMMUNIS (CASTOR, ARANDI)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should be cheap and easily available </a:t>
            </a:r>
          </a:p>
          <a:p>
            <a:r>
              <a:rPr lang="en-US" dirty="0"/>
              <a:t> Should be colorless, odorless and tasteless </a:t>
            </a:r>
          </a:p>
          <a:p>
            <a:r>
              <a:rPr lang="en-US" dirty="0"/>
              <a:t> Capable of being administered with food materials without being detected </a:t>
            </a:r>
          </a:p>
          <a:p>
            <a:r>
              <a:rPr lang="en-US" dirty="0"/>
              <a:t>Should be highly toxic </a:t>
            </a:r>
          </a:p>
          <a:p>
            <a:r>
              <a:rPr lang="en-US" dirty="0"/>
              <a:t> Signs &amp; symptoms should resemble a natural disease</a:t>
            </a:r>
          </a:p>
          <a:p>
            <a:r>
              <a:rPr lang="en-US" dirty="0"/>
              <a:t>  Least Postmortem changes and not to be detected by any chemical tests </a:t>
            </a:r>
          </a:p>
          <a:p>
            <a:r>
              <a:rPr lang="en-US" dirty="0"/>
              <a:t>e.g</a:t>
            </a:r>
            <a:r>
              <a:rPr lang="en-US" dirty="0">
                <a:solidFill>
                  <a:srgbClr val="CC3399"/>
                </a:solidFill>
              </a:rPr>
              <a:t>. </a:t>
            </a:r>
            <a:r>
              <a:rPr lang="en-US" sz="3200" dirty="0">
                <a:solidFill>
                  <a:srgbClr val="66FF99"/>
                </a:solidFill>
              </a:rPr>
              <a:t>Fluorine and Thallium</a:t>
            </a:r>
            <a:r>
              <a:rPr lang="en-US" sz="3200" dirty="0"/>
              <a:t>, but </a:t>
            </a:r>
            <a:r>
              <a:rPr lang="en-US" sz="3200" dirty="0">
                <a:solidFill>
                  <a:srgbClr val="FFFF00"/>
                </a:solidFill>
              </a:rPr>
              <a:t>commonly used are Arsenic and Aconite</a:t>
            </a:r>
          </a:p>
        </p:txBody>
      </p:sp>
      <p:sp>
        <p:nvSpPr>
          <p:cNvPr id="3" name="Title 2"/>
          <p:cNvSpPr>
            <a:spLocks noGrp="1"/>
          </p:cNvSpPr>
          <p:nvPr>
            <p:ph type="title"/>
          </p:nvPr>
        </p:nvSpPr>
        <p:spPr/>
        <p:txBody>
          <a:bodyPr/>
          <a:lstStyle/>
          <a:p>
            <a:r>
              <a:t>Ideal Homicidal Poison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Active principle: </a:t>
            </a:r>
            <a:r>
              <a:rPr lang="en-US" dirty="0" err="1"/>
              <a:t>uscharin</a:t>
            </a:r>
            <a:r>
              <a:rPr lang="en-US" dirty="0"/>
              <a:t>, </a:t>
            </a:r>
            <a:r>
              <a:rPr lang="en-US" dirty="0" err="1"/>
              <a:t>calotoxin</a:t>
            </a:r>
            <a:r>
              <a:rPr lang="en-US" dirty="0"/>
              <a:t>, </a:t>
            </a:r>
            <a:r>
              <a:rPr lang="en-US" dirty="0" err="1"/>
              <a:t>calactin</a:t>
            </a:r>
            <a:r>
              <a:rPr lang="en-US" dirty="0"/>
              <a:t>, </a:t>
            </a:r>
            <a:r>
              <a:rPr lang="en-US" dirty="0" err="1"/>
              <a:t>calotropin</a:t>
            </a:r>
            <a:r>
              <a:rPr lang="en-US" dirty="0"/>
              <a:t> (cardiac glycoside) and </a:t>
            </a:r>
            <a:r>
              <a:rPr lang="en-US" dirty="0" err="1"/>
              <a:t>gigantin</a:t>
            </a:r>
            <a:r>
              <a:rPr lang="en-US" dirty="0"/>
              <a:t> (contained in serum)</a:t>
            </a:r>
          </a:p>
          <a:p>
            <a:r>
              <a:rPr lang="en-US" dirty="0"/>
              <a:t>Medico- legal importance • </a:t>
            </a:r>
          </a:p>
          <a:p>
            <a:r>
              <a:rPr lang="en-US" dirty="0" err="1"/>
              <a:t>Madar</a:t>
            </a:r>
            <a:r>
              <a:rPr lang="en-US" dirty="0"/>
              <a:t> juice is commonly used as an </a:t>
            </a:r>
            <a:r>
              <a:rPr lang="en-US" dirty="0">
                <a:solidFill>
                  <a:srgbClr val="66FF99"/>
                </a:solidFill>
              </a:rPr>
              <a:t>ABORTIFACIENT,</a:t>
            </a:r>
            <a:r>
              <a:rPr lang="en-US" dirty="0"/>
              <a:t> • May be used for homicide , suicide or infanticide • </a:t>
            </a:r>
            <a:r>
              <a:rPr lang="en-US" dirty="0">
                <a:solidFill>
                  <a:srgbClr val="66FF99"/>
                </a:solidFill>
              </a:rPr>
              <a:t>ANIMAL POISON </a:t>
            </a:r>
          </a:p>
          <a:p>
            <a:endParaRPr lang="en-US" dirty="0">
              <a:solidFill>
                <a:srgbClr val="66FF99"/>
              </a:solidFill>
            </a:endParaRPr>
          </a:p>
          <a:p>
            <a:r>
              <a:rPr lang="en-US" dirty="0">
                <a:solidFill>
                  <a:srgbClr val="66FF99"/>
                </a:solidFill>
              </a:rPr>
              <a:t>ARTIFICIAL BRUISE</a:t>
            </a:r>
          </a:p>
          <a:p>
            <a:r>
              <a:rPr lang="en-US" dirty="0">
                <a:solidFill>
                  <a:srgbClr val="66FF99"/>
                </a:solidFill>
              </a:rPr>
              <a:t> </a:t>
            </a:r>
          </a:p>
          <a:p>
            <a:r>
              <a:rPr lang="en-US" dirty="0">
                <a:solidFill>
                  <a:srgbClr val="66FF99"/>
                </a:solidFill>
              </a:rPr>
              <a:t>ARROW POISON</a:t>
            </a:r>
          </a:p>
        </p:txBody>
      </p:sp>
      <p:sp>
        <p:nvSpPr>
          <p:cNvPr id="3" name="Title 2"/>
          <p:cNvSpPr>
            <a:spLocks noGrp="1"/>
          </p:cNvSpPr>
          <p:nvPr>
            <p:ph type="title"/>
          </p:nvPr>
        </p:nvSpPr>
        <p:spPr/>
        <p:txBody>
          <a:bodyPr>
            <a:normAutofit fontScale="90000"/>
          </a:bodyPr>
          <a:lstStyle/>
          <a:p>
            <a:r>
              <a:t>Calotropis gigantea/ calotropis procera madar or akdo</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err="1">
                <a:solidFill>
                  <a:srgbClr val="66FF99"/>
                </a:solidFill>
              </a:rPr>
              <a:t>Datura</a:t>
            </a:r>
            <a:r>
              <a:rPr lang="en-US" sz="3600" dirty="0">
                <a:solidFill>
                  <a:srgbClr val="66FF99"/>
                </a:solidFill>
              </a:rPr>
              <a:t> </a:t>
            </a:r>
          </a:p>
          <a:p>
            <a:r>
              <a:rPr lang="en-US" sz="3600" dirty="0" err="1">
                <a:solidFill>
                  <a:srgbClr val="66FF99"/>
                </a:solidFill>
              </a:rPr>
              <a:t>Atropa</a:t>
            </a:r>
            <a:r>
              <a:rPr lang="en-US" sz="3600" dirty="0">
                <a:solidFill>
                  <a:srgbClr val="66FF99"/>
                </a:solidFill>
              </a:rPr>
              <a:t> belladonna </a:t>
            </a:r>
          </a:p>
          <a:p>
            <a:r>
              <a:rPr lang="en-US" sz="3600" dirty="0" err="1">
                <a:solidFill>
                  <a:srgbClr val="66FF99"/>
                </a:solidFill>
              </a:rPr>
              <a:t>Hyoscyamus</a:t>
            </a:r>
            <a:r>
              <a:rPr lang="en-US" sz="3600" dirty="0">
                <a:solidFill>
                  <a:srgbClr val="66FF99"/>
                </a:solidFill>
              </a:rPr>
              <a:t> </a:t>
            </a:r>
            <a:r>
              <a:rPr lang="en-US" sz="3600" dirty="0" err="1">
                <a:solidFill>
                  <a:srgbClr val="66FF99"/>
                </a:solidFill>
              </a:rPr>
              <a:t>niger</a:t>
            </a:r>
            <a:r>
              <a:rPr lang="en-US" sz="3600" dirty="0">
                <a:solidFill>
                  <a:srgbClr val="66FF99"/>
                </a:solidFill>
              </a:rPr>
              <a:t> </a:t>
            </a:r>
          </a:p>
          <a:p>
            <a:r>
              <a:rPr lang="en-US" sz="3600" dirty="0">
                <a:solidFill>
                  <a:srgbClr val="66FF99"/>
                </a:solidFill>
              </a:rPr>
              <a:t>Cannabis </a:t>
            </a:r>
            <a:r>
              <a:rPr lang="en-US" sz="3600" dirty="0" err="1">
                <a:solidFill>
                  <a:srgbClr val="66FF99"/>
                </a:solidFill>
              </a:rPr>
              <a:t>indica</a:t>
            </a:r>
            <a:r>
              <a:rPr lang="en-US" sz="3600" dirty="0">
                <a:solidFill>
                  <a:srgbClr val="66FF99"/>
                </a:solidFill>
              </a:rPr>
              <a:t> </a:t>
            </a:r>
          </a:p>
          <a:p>
            <a:r>
              <a:rPr lang="en-US" sz="3600" dirty="0">
                <a:solidFill>
                  <a:srgbClr val="66FF99"/>
                </a:solidFill>
              </a:rPr>
              <a:t>Cocaine</a:t>
            </a:r>
          </a:p>
        </p:txBody>
      </p:sp>
      <p:sp>
        <p:nvSpPr>
          <p:cNvPr id="3" name="Title 2"/>
          <p:cNvSpPr>
            <a:spLocks noGrp="1"/>
          </p:cNvSpPr>
          <p:nvPr>
            <p:ph type="title"/>
          </p:nvPr>
        </p:nvSpPr>
        <p:spPr/>
        <p:txBody>
          <a:bodyPr/>
          <a:lstStyle/>
          <a:p>
            <a:r>
              <a:rPr b="1">
                <a:solidFill>
                  <a:srgbClr val="66FF99"/>
                </a:solidFill>
              </a:rPr>
              <a:t>DELIRIANT POISONS</a:t>
            </a:r>
            <a:endParaRPr lang="en-US" b="1" dirty="0">
              <a:solidFill>
                <a:srgbClr val="66FF9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Active principle  contains alkaloids: </a:t>
            </a:r>
          </a:p>
          <a:p>
            <a:r>
              <a:rPr lang="en-US" sz="3200" dirty="0"/>
              <a:t> </a:t>
            </a:r>
            <a:r>
              <a:rPr lang="en-US" sz="3200" dirty="0" err="1"/>
              <a:t>hyoscyamine</a:t>
            </a:r>
            <a:r>
              <a:rPr lang="en-US" sz="3200" dirty="0"/>
              <a:t> </a:t>
            </a:r>
          </a:p>
          <a:p>
            <a:r>
              <a:rPr lang="en-US" sz="3200" dirty="0"/>
              <a:t> </a:t>
            </a:r>
            <a:r>
              <a:rPr lang="en-US" sz="3200" dirty="0" err="1"/>
              <a:t>hyoscine</a:t>
            </a:r>
            <a:r>
              <a:rPr lang="en-US" sz="3200" dirty="0"/>
              <a:t> or scopolamine </a:t>
            </a:r>
          </a:p>
          <a:p>
            <a:r>
              <a:rPr lang="en-US" sz="3200" dirty="0"/>
              <a:t>Traces of atropine</a:t>
            </a:r>
          </a:p>
        </p:txBody>
      </p:sp>
      <p:sp>
        <p:nvSpPr>
          <p:cNvPr id="3" name="Title 2"/>
          <p:cNvSpPr>
            <a:spLocks noGrp="1"/>
          </p:cNvSpPr>
          <p:nvPr>
            <p:ph type="title"/>
          </p:nvPr>
        </p:nvSpPr>
        <p:spPr/>
        <p:txBody>
          <a:bodyPr/>
          <a:lstStyle/>
          <a:p>
            <a:r>
              <a:rPr lang="en-US" dirty="0" err="1"/>
              <a:t>Datura</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77500" lnSpcReduction="20000"/>
          </a:bodyPr>
          <a:lstStyle/>
          <a:p>
            <a:r>
              <a:rPr lang="en-US" dirty="0"/>
              <a:t>Earliest symptom: Bitter taste in mouth  Inhibition of salivation: Dryness of mouth and throat (dry as a bone)</a:t>
            </a:r>
          </a:p>
          <a:p>
            <a:r>
              <a:rPr lang="en-US" dirty="0"/>
              <a:t>  Difficulty in talking </a:t>
            </a:r>
          </a:p>
          <a:p>
            <a:r>
              <a:rPr lang="en-US" dirty="0"/>
              <a:t> </a:t>
            </a:r>
            <a:r>
              <a:rPr lang="en-US" dirty="0" err="1"/>
              <a:t>Dysphagia</a:t>
            </a:r>
            <a:r>
              <a:rPr lang="en-US" dirty="0"/>
              <a:t> </a:t>
            </a:r>
          </a:p>
          <a:p>
            <a:r>
              <a:rPr lang="en-US" dirty="0"/>
              <a:t> Unquenchable thirst</a:t>
            </a:r>
          </a:p>
          <a:p>
            <a:r>
              <a:rPr lang="en-US" dirty="0"/>
              <a:t>  Dilatation of </a:t>
            </a:r>
            <a:r>
              <a:rPr lang="en-US" dirty="0" err="1"/>
              <a:t>cutaneous</a:t>
            </a:r>
            <a:r>
              <a:rPr lang="en-US" dirty="0"/>
              <a:t> blood vessels </a:t>
            </a:r>
          </a:p>
          <a:p>
            <a:r>
              <a:rPr lang="en-US" dirty="0"/>
              <a:t> Face is flushed (red as a beet)</a:t>
            </a:r>
          </a:p>
          <a:p>
            <a:r>
              <a:rPr lang="en-US" dirty="0">
                <a:hlinkClick r:id="rId2" tooltip=" Pupils:&#10; Dilated&#10; Insensitive to light&#10; Power of accom..."/>
              </a:rPr>
              <a:t> </a:t>
            </a:r>
            <a:r>
              <a:rPr lang="en-US" dirty="0"/>
              <a:t> Pupils:  Dilated</a:t>
            </a:r>
          </a:p>
          <a:p>
            <a:r>
              <a:rPr lang="en-US" dirty="0"/>
              <a:t>  Insensitive to light  Power of accommodation near vision paralyzed (Blind as a bat)</a:t>
            </a:r>
          </a:p>
          <a:p>
            <a:r>
              <a:rPr lang="en-US" dirty="0">
                <a:hlinkClick r:id="rId3" tooltip=" Inhibition of sweat secretion &amp; stimulation of&#10;heat regul..."/>
              </a:rPr>
              <a:t> </a:t>
            </a:r>
            <a:r>
              <a:rPr lang="en-US" dirty="0"/>
              <a:t> Inhibition of sweat secretion &amp; stimulation of heat regulating center:  Body temp. raised</a:t>
            </a:r>
          </a:p>
          <a:p>
            <a:r>
              <a:rPr lang="en-US" dirty="0"/>
              <a:t>  Skin dry and hot (hot as a hare)  Vomiting , Giddiness, unsteady gait (drunken individual) </a:t>
            </a:r>
          </a:p>
          <a:p>
            <a:r>
              <a:rPr lang="en-US" dirty="0"/>
              <a:t>Initially restless and confused  Later delirious, mutters indistinct words (mad as a wet hen)</a:t>
            </a:r>
          </a:p>
          <a:p>
            <a:endParaRPr lang="en-US" dirty="0"/>
          </a:p>
        </p:txBody>
      </p:sp>
      <p:sp>
        <p:nvSpPr>
          <p:cNvPr id="3" name="Title 2"/>
          <p:cNvSpPr>
            <a:spLocks noGrp="1"/>
          </p:cNvSpPr>
          <p:nvPr>
            <p:ph type="title"/>
          </p:nvPr>
        </p:nvSpPr>
        <p:spPr/>
        <p:txBody>
          <a:bodyPr/>
          <a:lstStyle/>
          <a:p>
            <a:r>
              <a:t>Datura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FATAL DOSE &amp; FATAL PERIOD </a:t>
            </a:r>
          </a:p>
          <a:p>
            <a:r>
              <a:rPr lang="en-US" dirty="0"/>
              <a:t>Seeds: 100 to 125 </a:t>
            </a:r>
          </a:p>
          <a:p>
            <a:r>
              <a:rPr lang="en-US" dirty="0"/>
              <a:t>Alkaloids: 60 mg (Adult) 4 mg (Children) </a:t>
            </a:r>
          </a:p>
          <a:p>
            <a:r>
              <a:rPr lang="en-US" dirty="0"/>
              <a:t>Death occurs within 24 hours</a:t>
            </a:r>
          </a:p>
          <a:p>
            <a:endParaRPr lang="en-US" dirty="0"/>
          </a:p>
          <a:p>
            <a:r>
              <a:rPr lang="en-US" b="1" dirty="0">
                <a:solidFill>
                  <a:srgbClr val="FFFF00"/>
                </a:solidFill>
              </a:rPr>
              <a:t>ML IMPORTANCE</a:t>
            </a:r>
          </a:p>
          <a:p>
            <a:r>
              <a:rPr lang="en-US" b="1" dirty="0">
                <a:solidFill>
                  <a:srgbClr val="FFFF00"/>
                </a:solidFill>
              </a:rPr>
              <a:t>ROAD POISON – stupefying persons for robbery, rape etc</a:t>
            </a:r>
          </a:p>
          <a:p>
            <a:r>
              <a:rPr lang="en-US" b="1" dirty="0">
                <a:solidFill>
                  <a:srgbClr val="FFFF00"/>
                </a:solidFill>
              </a:rPr>
              <a:t>Antidote - </a:t>
            </a:r>
            <a:r>
              <a:rPr lang="en-US" b="1" dirty="0" err="1">
                <a:solidFill>
                  <a:srgbClr val="FFFF00"/>
                </a:solidFill>
              </a:rPr>
              <a:t>physostigmine</a:t>
            </a:r>
            <a:endParaRPr lang="en-US" b="1" dirty="0">
              <a:solidFill>
                <a:srgbClr val="FFFF00"/>
              </a:solidFill>
            </a:endParaRPr>
          </a:p>
          <a:p>
            <a:endParaRPr lang="en-US" b="1" dirty="0">
              <a:solidFill>
                <a:srgbClr val="FFFF00"/>
              </a:solidFill>
            </a:endParaRPr>
          </a:p>
          <a:p>
            <a:endParaRPr lang="en-US" dirty="0"/>
          </a:p>
        </p:txBody>
      </p:sp>
      <p:sp>
        <p:nvSpPr>
          <p:cNvPr id="3" name="Title 2"/>
          <p:cNvSpPr>
            <a:spLocks noGrp="1"/>
          </p:cNvSpPr>
          <p:nvPr>
            <p:ph type="title"/>
          </p:nvPr>
        </p:nvSpPr>
        <p:spPr/>
        <p:txBody>
          <a:bodyPr/>
          <a:lstStyle/>
          <a:p>
            <a:r>
              <a:t>Datura</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colorless ,odorless, crystalline </a:t>
            </a:r>
            <a:r>
              <a:rPr lang="en-US" b="1" dirty="0">
                <a:solidFill>
                  <a:srgbClr val="FFFF00"/>
                </a:solidFill>
              </a:rPr>
              <a:t>ALKALOID</a:t>
            </a:r>
            <a:r>
              <a:rPr lang="en-US" dirty="0"/>
              <a:t> with better taste</a:t>
            </a:r>
          </a:p>
          <a:p>
            <a:r>
              <a:rPr lang="en-US" dirty="0"/>
              <a:t> prepared from the </a:t>
            </a:r>
            <a:r>
              <a:rPr lang="en-US" dirty="0">
                <a:solidFill>
                  <a:srgbClr val="FFFF00"/>
                </a:solidFill>
              </a:rPr>
              <a:t>LEAVES</a:t>
            </a:r>
            <a:r>
              <a:rPr lang="en-US" dirty="0"/>
              <a:t> of </a:t>
            </a:r>
            <a:r>
              <a:rPr lang="en-US" dirty="0">
                <a:solidFill>
                  <a:srgbClr val="FFFF00"/>
                </a:solidFill>
              </a:rPr>
              <a:t>THE ERYTHROXYLON COCA PLANT</a:t>
            </a:r>
          </a:p>
          <a:p>
            <a:r>
              <a:rPr lang="en-US" dirty="0">
                <a:solidFill>
                  <a:srgbClr val="FFFF00"/>
                </a:solidFill>
              </a:rPr>
              <a:t>Crack. White lady, snow</a:t>
            </a:r>
          </a:p>
          <a:p>
            <a:r>
              <a:rPr lang="en-US" dirty="0"/>
              <a:t>Route of Administration Cocaine can be administered as a drug of abuse in the following ways </a:t>
            </a:r>
          </a:p>
          <a:p>
            <a:r>
              <a:rPr lang="en-US" dirty="0"/>
              <a:t> Cocaine hydrochloride Snorting (intranasal) Intravenous injection</a:t>
            </a:r>
          </a:p>
          <a:p>
            <a:r>
              <a:rPr lang="en-US" dirty="0"/>
              <a:t>ingestion</a:t>
            </a:r>
          </a:p>
          <a:p>
            <a:endParaRPr lang="en-US" dirty="0"/>
          </a:p>
          <a:p>
            <a:endParaRPr lang="en-US" dirty="0">
              <a:solidFill>
                <a:srgbClr val="FFFF00"/>
              </a:solidFill>
            </a:endParaRPr>
          </a:p>
          <a:p>
            <a:endParaRPr lang="en-US" dirty="0">
              <a:solidFill>
                <a:srgbClr val="FFFF00"/>
              </a:solidFill>
            </a:endParaRPr>
          </a:p>
        </p:txBody>
      </p:sp>
      <p:sp>
        <p:nvSpPr>
          <p:cNvPr id="3" name="Title 2"/>
          <p:cNvSpPr>
            <a:spLocks noGrp="1"/>
          </p:cNvSpPr>
          <p:nvPr>
            <p:ph type="title"/>
          </p:nvPr>
        </p:nvSpPr>
        <p:spPr/>
        <p:txBody>
          <a:bodyPr/>
          <a:lstStyle/>
          <a:p>
            <a:r>
              <a:t>coccaine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lnSpcReduction="10000"/>
          </a:bodyPr>
          <a:lstStyle/>
          <a:p>
            <a:r>
              <a:rPr lang="en-US" b="1" dirty="0">
                <a:solidFill>
                  <a:srgbClr val="66FF99"/>
                </a:solidFill>
              </a:rPr>
              <a:t>Hyperthermia – cocaine fever</a:t>
            </a:r>
          </a:p>
          <a:p>
            <a:r>
              <a:rPr lang="en-US" b="1" dirty="0" err="1">
                <a:solidFill>
                  <a:srgbClr val="66FF99"/>
                </a:solidFill>
              </a:rPr>
              <a:t>Amotivational</a:t>
            </a:r>
            <a:r>
              <a:rPr lang="en-US" b="1" dirty="0">
                <a:solidFill>
                  <a:srgbClr val="66FF99"/>
                </a:solidFill>
              </a:rPr>
              <a:t> syndrome</a:t>
            </a:r>
          </a:p>
          <a:p>
            <a:r>
              <a:rPr lang="en-US" b="1" dirty="0">
                <a:solidFill>
                  <a:srgbClr val="FFFF00"/>
                </a:solidFill>
              </a:rPr>
              <a:t>Chronic cocaine poisoning</a:t>
            </a:r>
          </a:p>
          <a:p>
            <a:r>
              <a:rPr lang="en-US" b="1" dirty="0">
                <a:solidFill>
                  <a:srgbClr val="FFFF00"/>
                </a:solidFill>
              </a:rPr>
              <a:t>Black tongue</a:t>
            </a:r>
          </a:p>
          <a:p>
            <a:r>
              <a:rPr lang="en-US" b="1" dirty="0">
                <a:solidFill>
                  <a:srgbClr val="FFFF00"/>
                </a:solidFill>
              </a:rPr>
              <a:t>COCAINE BUGS – MAGNAN’S BUGS –sensation of grains of sand under skin</a:t>
            </a:r>
          </a:p>
          <a:p>
            <a:r>
              <a:rPr lang="en-US" b="1" dirty="0">
                <a:solidFill>
                  <a:srgbClr val="00FF00"/>
                </a:solidFill>
              </a:rPr>
              <a:t>SPEEDBALL </a:t>
            </a:r>
            <a:r>
              <a:rPr lang="en-US" b="1" dirty="0">
                <a:solidFill>
                  <a:srgbClr val="FFFF00"/>
                </a:solidFill>
              </a:rPr>
              <a:t>– Combination OF COCAINE AND HEROIN  - injected</a:t>
            </a:r>
          </a:p>
          <a:p>
            <a:r>
              <a:rPr lang="en-US" b="1" dirty="0">
                <a:solidFill>
                  <a:srgbClr val="00FF00"/>
                </a:solidFill>
              </a:rPr>
              <a:t>BROMPTONS </a:t>
            </a:r>
            <a:r>
              <a:rPr lang="en-US" b="1" dirty="0">
                <a:solidFill>
                  <a:srgbClr val="FFFF00"/>
                </a:solidFill>
              </a:rPr>
              <a:t>COCKTAIL</a:t>
            </a:r>
            <a:r>
              <a:rPr lang="en-US" dirty="0">
                <a:solidFill>
                  <a:srgbClr val="FFFF00"/>
                </a:solidFill>
              </a:rPr>
              <a:t>-mixture of cocaine + morphine (heroin) + </a:t>
            </a:r>
            <a:r>
              <a:rPr lang="en-US" dirty="0" err="1">
                <a:solidFill>
                  <a:srgbClr val="FFFF00"/>
                </a:solidFill>
              </a:rPr>
              <a:t>chlorpromazine+alcohol,earlier</a:t>
            </a:r>
            <a:r>
              <a:rPr lang="en-US" dirty="0">
                <a:solidFill>
                  <a:srgbClr val="FFFF00"/>
                </a:solidFill>
              </a:rPr>
              <a:t> used for pain management in terminal </a:t>
            </a:r>
            <a:r>
              <a:rPr lang="en-US" dirty="0" err="1">
                <a:solidFill>
                  <a:srgbClr val="FFFF00"/>
                </a:solidFill>
              </a:rPr>
              <a:t>illnes</a:t>
            </a:r>
            <a:r>
              <a:rPr lang="en-US" dirty="0">
                <a:solidFill>
                  <a:srgbClr val="FFFF00"/>
                </a:solidFill>
              </a:rPr>
              <a:t> like cancer.</a:t>
            </a:r>
            <a:r>
              <a:rPr lang="en-US" dirty="0"/>
              <a:t> </a:t>
            </a:r>
            <a:endParaRPr lang="en-US" b="1" dirty="0">
              <a:solidFill>
                <a:srgbClr val="FFFF00"/>
              </a:solidFill>
            </a:endParaRPr>
          </a:p>
          <a:p>
            <a:endParaRPr lang="en-US" b="1" dirty="0">
              <a:solidFill>
                <a:srgbClr val="FFFF00"/>
              </a:solidFill>
            </a:endParaRPr>
          </a:p>
        </p:txBody>
      </p:sp>
      <p:sp>
        <p:nvSpPr>
          <p:cNvPr id="3" name="Title 2"/>
          <p:cNvSpPr>
            <a:spLocks noGrp="1"/>
          </p:cNvSpPr>
          <p:nvPr>
            <p:ph type="title"/>
          </p:nvPr>
        </p:nvSpPr>
        <p:spPr/>
        <p:txBody>
          <a:bodyPr/>
          <a:lstStyle/>
          <a:p>
            <a:r>
              <a:rPr b="1">
                <a:solidFill>
                  <a:srgbClr val="00FF00"/>
                </a:solidFill>
              </a:rPr>
              <a:t>cocaine</a:t>
            </a:r>
            <a:endParaRPr lang="en-US" b="1" dirty="0">
              <a:solidFill>
                <a:srgbClr val="00FF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Common Names :</a:t>
            </a:r>
            <a:r>
              <a:rPr lang="en-US" dirty="0">
                <a:solidFill>
                  <a:srgbClr val="00FF00"/>
                </a:solidFill>
              </a:rPr>
              <a:t>Indian hemp</a:t>
            </a:r>
            <a:r>
              <a:rPr lang="en-US" dirty="0"/>
              <a:t> or cannabis sativa in India</a:t>
            </a:r>
            <a:endParaRPr lang="en-US" dirty="0">
              <a:solidFill>
                <a:srgbClr val="00FF00"/>
              </a:solidFill>
            </a:endParaRPr>
          </a:p>
          <a:p>
            <a:r>
              <a:rPr lang="en-US" dirty="0">
                <a:solidFill>
                  <a:srgbClr val="00FF00"/>
                </a:solidFill>
              </a:rPr>
              <a:t>THC</a:t>
            </a:r>
            <a:r>
              <a:rPr lang="en-US" dirty="0"/>
              <a:t> – major psychoactive ingredient in the marijuana plant</a:t>
            </a:r>
          </a:p>
          <a:p>
            <a:r>
              <a:rPr lang="en-US" dirty="0" err="1"/>
              <a:t>cannibinol</a:t>
            </a:r>
            <a:r>
              <a:rPr lang="en-US" dirty="0"/>
              <a:t> and </a:t>
            </a:r>
            <a:r>
              <a:rPr lang="en-US" dirty="0" err="1"/>
              <a:t>cannbidiol</a:t>
            </a:r>
            <a:r>
              <a:rPr lang="en-US" dirty="0"/>
              <a:t> also components but less present in plants</a:t>
            </a:r>
          </a:p>
          <a:p>
            <a:r>
              <a:rPr lang="en-US" dirty="0"/>
              <a:t>Names: marijuana, hashish, </a:t>
            </a:r>
            <a:r>
              <a:rPr lang="en-US" dirty="0" err="1"/>
              <a:t>charas</a:t>
            </a:r>
            <a:r>
              <a:rPr lang="en-US" dirty="0"/>
              <a:t>, bhang, ganja, </a:t>
            </a:r>
            <a:r>
              <a:rPr lang="en-US" dirty="0" err="1"/>
              <a:t>sinsemilla</a:t>
            </a:r>
            <a:endParaRPr lang="en-US" dirty="0"/>
          </a:p>
          <a:p>
            <a:r>
              <a:rPr lang="en-US" b="1" dirty="0">
                <a:solidFill>
                  <a:srgbClr val="00FF00"/>
                </a:solidFill>
              </a:rPr>
              <a:t>BHANG</a:t>
            </a:r>
            <a:r>
              <a:rPr lang="en-US" dirty="0"/>
              <a:t>  </a:t>
            </a:r>
            <a:r>
              <a:rPr lang="en-US" dirty="0">
                <a:solidFill>
                  <a:srgbClr val="FFFF00"/>
                </a:solidFill>
              </a:rPr>
              <a:t>Least potent </a:t>
            </a:r>
            <a:r>
              <a:rPr lang="en-US" dirty="0"/>
              <a:t>form Also called </a:t>
            </a:r>
            <a:r>
              <a:rPr lang="en-US" dirty="0" err="1"/>
              <a:t>siddhi</a:t>
            </a:r>
            <a:r>
              <a:rPr lang="en-US" dirty="0"/>
              <a:t>, </a:t>
            </a:r>
            <a:r>
              <a:rPr lang="en-US" dirty="0" err="1"/>
              <a:t>patti</a:t>
            </a:r>
            <a:r>
              <a:rPr lang="en-US" dirty="0"/>
              <a:t>, </a:t>
            </a:r>
            <a:r>
              <a:rPr lang="en-US" dirty="0" err="1"/>
              <a:t>sabji</a:t>
            </a:r>
            <a:r>
              <a:rPr lang="en-US" dirty="0"/>
              <a:t> </a:t>
            </a:r>
          </a:p>
          <a:p>
            <a:r>
              <a:rPr lang="en-US" dirty="0"/>
              <a:t> Prepared from dried leaves &amp; fruit shoots</a:t>
            </a:r>
          </a:p>
          <a:p>
            <a:endParaRPr lang="en-US" dirty="0"/>
          </a:p>
          <a:p>
            <a:endParaRPr lang="en-US" dirty="0"/>
          </a:p>
          <a:p>
            <a:endParaRPr lang="en-US" dirty="0"/>
          </a:p>
        </p:txBody>
      </p:sp>
      <p:sp>
        <p:nvSpPr>
          <p:cNvPr id="3" name="Title 2"/>
          <p:cNvSpPr>
            <a:spLocks noGrp="1"/>
          </p:cNvSpPr>
          <p:nvPr>
            <p:ph type="title"/>
          </p:nvPr>
        </p:nvSpPr>
        <p:spPr/>
        <p:txBody>
          <a:bodyPr/>
          <a:lstStyle/>
          <a:p>
            <a:r>
              <a:rPr b="1">
                <a:solidFill>
                  <a:srgbClr val="00FF00"/>
                </a:solidFill>
              </a:rPr>
              <a:t>Cannabis indica/sativa</a:t>
            </a:r>
            <a:endParaRPr lang="en-US" b="1" dirty="0">
              <a:solidFill>
                <a:srgbClr val="00FF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Mildest and contains 15% of active principle</a:t>
            </a:r>
          </a:p>
          <a:p>
            <a:r>
              <a:rPr lang="en-US" dirty="0">
                <a:hlinkClick r:id="rId2" tooltip="MAJOON&#10; Sweet prepared with bhang&#10; Produces grandiose del..."/>
              </a:rPr>
              <a:t> </a:t>
            </a:r>
            <a:r>
              <a:rPr lang="en-US" b="1" dirty="0">
                <a:solidFill>
                  <a:srgbClr val="FFFF00"/>
                </a:solidFill>
              </a:rPr>
              <a:t>MAJOON</a:t>
            </a:r>
            <a:r>
              <a:rPr lang="en-US" dirty="0"/>
              <a:t> : Sweet prepared with </a:t>
            </a:r>
            <a:r>
              <a:rPr lang="en-US" b="1" dirty="0">
                <a:solidFill>
                  <a:srgbClr val="FFFF00"/>
                </a:solidFill>
              </a:rPr>
              <a:t>bhang</a:t>
            </a:r>
          </a:p>
          <a:p>
            <a:r>
              <a:rPr lang="en-US" b="1" dirty="0">
                <a:solidFill>
                  <a:srgbClr val="66FF99"/>
                </a:solidFill>
              </a:rPr>
              <a:t>GANJA </a:t>
            </a:r>
            <a:r>
              <a:rPr lang="en-US" dirty="0"/>
              <a:t> Consists </a:t>
            </a:r>
            <a:r>
              <a:rPr lang="en-US" dirty="0">
                <a:solidFill>
                  <a:srgbClr val="FFFF00"/>
                </a:solidFill>
              </a:rPr>
              <a:t>of flowering tops of the female plant </a:t>
            </a:r>
            <a:r>
              <a:rPr lang="en-US" dirty="0"/>
              <a:t>It is mixed with tobacco and smoked in pipe </a:t>
            </a:r>
          </a:p>
          <a:p>
            <a:r>
              <a:rPr lang="en-US" dirty="0"/>
              <a:t>Contains active principle in conc. of 25% </a:t>
            </a:r>
          </a:p>
          <a:p>
            <a:r>
              <a:rPr lang="en-US" b="1" dirty="0">
                <a:solidFill>
                  <a:srgbClr val="66FF99"/>
                </a:solidFill>
              </a:rPr>
              <a:t>MARIHUANA OR MARIJUANA </a:t>
            </a:r>
            <a:r>
              <a:rPr lang="en-US" dirty="0"/>
              <a:t> Common names are pot, grass tea, Mary Jane </a:t>
            </a:r>
          </a:p>
          <a:p>
            <a:r>
              <a:rPr lang="en-US" dirty="0">
                <a:solidFill>
                  <a:srgbClr val="00FF00"/>
                </a:solidFill>
              </a:rPr>
              <a:t>Smoked</a:t>
            </a:r>
            <a:r>
              <a:rPr lang="en-US" dirty="0"/>
              <a:t> in pipe or rolled in cigarette called </a:t>
            </a:r>
            <a:r>
              <a:rPr lang="en-US" dirty="0">
                <a:solidFill>
                  <a:srgbClr val="00FF00"/>
                </a:solidFill>
              </a:rPr>
              <a:t>REEFERS OR WEED </a:t>
            </a:r>
          </a:p>
          <a:p>
            <a:endParaRPr lang="en-US" dirty="0"/>
          </a:p>
        </p:txBody>
      </p:sp>
      <p:sp>
        <p:nvSpPr>
          <p:cNvPr id="3" name="Title 2"/>
          <p:cNvSpPr>
            <a:spLocks noGrp="1"/>
          </p:cNvSpPr>
          <p:nvPr>
            <p:ph type="title"/>
          </p:nvPr>
        </p:nvSpPr>
        <p:spPr/>
        <p:txBody>
          <a:bodyPr/>
          <a:lstStyle/>
          <a:p>
            <a:r>
              <a:rPr b="1">
                <a:solidFill>
                  <a:srgbClr val="00FF00"/>
                </a:solidFill>
              </a:rPr>
              <a:t>Cannabis indica/sativa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29200"/>
          </a:xfrm>
        </p:spPr>
        <p:txBody>
          <a:bodyPr>
            <a:normAutofit/>
          </a:bodyPr>
          <a:lstStyle/>
          <a:p>
            <a:r>
              <a:rPr lang="en-US" b="1" dirty="0">
                <a:solidFill>
                  <a:srgbClr val="66FFFF"/>
                </a:solidFill>
              </a:rPr>
              <a:t>CHARAS OR HASHISH </a:t>
            </a:r>
          </a:p>
          <a:p>
            <a:r>
              <a:rPr lang="en-US" dirty="0"/>
              <a:t> </a:t>
            </a:r>
            <a:r>
              <a:rPr lang="en-US" dirty="0">
                <a:solidFill>
                  <a:srgbClr val="FFFF00"/>
                </a:solidFill>
              </a:rPr>
              <a:t>Resin</a:t>
            </a:r>
            <a:r>
              <a:rPr lang="en-US" dirty="0"/>
              <a:t> exuding from leaves and stems </a:t>
            </a:r>
          </a:p>
          <a:p>
            <a:r>
              <a:rPr lang="en-US" dirty="0"/>
              <a:t> Dark green or brown color </a:t>
            </a:r>
          </a:p>
          <a:p>
            <a:r>
              <a:rPr lang="en-US" dirty="0"/>
              <a:t> Smoked with tobacco in a pipe ‘hookah’ </a:t>
            </a:r>
          </a:p>
          <a:p>
            <a:r>
              <a:rPr lang="en-US" dirty="0"/>
              <a:t>Active principle is in con of 25- 40% </a:t>
            </a:r>
          </a:p>
          <a:p>
            <a:r>
              <a:rPr lang="en-US" dirty="0"/>
              <a:t>It is the </a:t>
            </a:r>
            <a:r>
              <a:rPr lang="en-US" dirty="0">
                <a:solidFill>
                  <a:srgbClr val="66FFFF"/>
                </a:solidFill>
              </a:rPr>
              <a:t>most powerful </a:t>
            </a:r>
            <a:r>
              <a:rPr lang="en-US" dirty="0"/>
              <a:t>of all cannabis preparations</a:t>
            </a:r>
          </a:p>
        </p:txBody>
      </p:sp>
      <p:sp>
        <p:nvSpPr>
          <p:cNvPr id="3" name="Title 2"/>
          <p:cNvSpPr>
            <a:spLocks noGrp="1"/>
          </p:cNvSpPr>
          <p:nvPr>
            <p:ph type="title"/>
          </p:nvPr>
        </p:nvSpPr>
        <p:spPr>
          <a:xfrm>
            <a:off x="457200" y="228600"/>
            <a:ext cx="8229600" cy="1219200"/>
          </a:xfrm>
        </p:spPr>
        <p:txBody>
          <a:bodyPr/>
          <a:lstStyle/>
          <a:p>
            <a:r>
              <a:rPr b="1">
                <a:solidFill>
                  <a:srgbClr val="00FF00"/>
                </a:solidFill>
              </a:rPr>
              <a:t>Cannabis indica/sativa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Should be cheap and easily available </a:t>
            </a:r>
          </a:p>
          <a:p>
            <a:r>
              <a:rPr lang="en-US" dirty="0"/>
              <a:t> Should be tasteless or be of pleasant taste </a:t>
            </a:r>
          </a:p>
          <a:p>
            <a:r>
              <a:rPr lang="en-US" dirty="0"/>
              <a:t> Capable of being administered with food materials </a:t>
            </a:r>
          </a:p>
          <a:p>
            <a:r>
              <a:rPr lang="en-US" dirty="0"/>
              <a:t> Should be highly toxic </a:t>
            </a:r>
          </a:p>
          <a:p>
            <a:r>
              <a:rPr lang="en-US" dirty="0"/>
              <a:t>  Should be capable of producing painless death</a:t>
            </a:r>
          </a:p>
          <a:p>
            <a:r>
              <a:rPr lang="en-US" dirty="0"/>
              <a:t>e.g. </a:t>
            </a:r>
            <a:r>
              <a:rPr lang="en-US" sz="3600" dirty="0">
                <a:solidFill>
                  <a:srgbClr val="66FF99"/>
                </a:solidFill>
              </a:rPr>
              <a:t>Opium and Barbiturates,</a:t>
            </a:r>
            <a:r>
              <a:rPr lang="en-US" sz="3600" dirty="0"/>
              <a:t> but </a:t>
            </a:r>
            <a:r>
              <a:rPr lang="en-US" sz="3600" dirty="0">
                <a:solidFill>
                  <a:srgbClr val="FFFF00"/>
                </a:solidFill>
              </a:rPr>
              <a:t>commonly used are </a:t>
            </a:r>
            <a:r>
              <a:rPr lang="en-US" sz="3600" dirty="0" err="1">
                <a:solidFill>
                  <a:srgbClr val="FFFF00"/>
                </a:solidFill>
              </a:rPr>
              <a:t>Organophosphorus</a:t>
            </a:r>
            <a:r>
              <a:rPr lang="en-US" sz="3600" dirty="0">
                <a:solidFill>
                  <a:srgbClr val="FFFF00"/>
                </a:solidFill>
              </a:rPr>
              <a:t> compounds and </a:t>
            </a:r>
            <a:r>
              <a:rPr lang="en-US" sz="3600" dirty="0" err="1">
                <a:solidFill>
                  <a:srgbClr val="FFFF00"/>
                </a:solidFill>
              </a:rPr>
              <a:t>Endri</a:t>
            </a:r>
            <a:r>
              <a:rPr lang="en-US" sz="3600" dirty="0" err="1"/>
              <a:t>n</a:t>
            </a:r>
            <a:endParaRPr lang="en-US" sz="3600" dirty="0"/>
          </a:p>
        </p:txBody>
      </p:sp>
      <p:sp>
        <p:nvSpPr>
          <p:cNvPr id="3" name="Title 2"/>
          <p:cNvSpPr>
            <a:spLocks noGrp="1"/>
          </p:cNvSpPr>
          <p:nvPr>
            <p:ph type="title"/>
          </p:nvPr>
        </p:nvSpPr>
        <p:spPr/>
        <p:txBody>
          <a:bodyPr/>
          <a:lstStyle/>
          <a:p>
            <a:r>
              <a:t>Ideal Suicidal Poison</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b="1" dirty="0">
                <a:solidFill>
                  <a:srgbClr val="66FF99"/>
                </a:solidFill>
              </a:rPr>
              <a:t>RUN AMOK </a:t>
            </a:r>
            <a:r>
              <a:rPr lang="en-US" sz="2800" dirty="0"/>
              <a:t>:It is </a:t>
            </a:r>
            <a:r>
              <a:rPr lang="en-US" sz="2800" dirty="0">
                <a:solidFill>
                  <a:srgbClr val="66FF99"/>
                </a:solidFill>
              </a:rPr>
              <a:t>a psychotic disturbance</a:t>
            </a:r>
            <a:r>
              <a:rPr lang="en-US" sz="2800" dirty="0"/>
              <a:t> caused by the continued use or even first time use of cannabis </a:t>
            </a:r>
          </a:p>
          <a:p>
            <a:r>
              <a:rPr lang="en-US" sz="2800" dirty="0"/>
              <a:t>It is characterized by a frenzied desire of the person to </a:t>
            </a:r>
            <a:r>
              <a:rPr lang="en-US" sz="2800" dirty="0">
                <a:solidFill>
                  <a:srgbClr val="66FF99"/>
                </a:solidFill>
              </a:rPr>
              <a:t>commit murders </a:t>
            </a:r>
          </a:p>
          <a:p>
            <a:r>
              <a:rPr lang="en-US" sz="2800" dirty="0"/>
              <a:t> He first kills a person against whom he may have real or imaginary enmity and then kills anyone who comes in his way until the homicidal tendency lasts. </a:t>
            </a:r>
          </a:p>
          <a:p>
            <a:r>
              <a:rPr lang="en-US" sz="2800" dirty="0"/>
              <a:t>Then he may commit suicide or surrender himself.</a:t>
            </a:r>
          </a:p>
        </p:txBody>
      </p:sp>
      <p:sp>
        <p:nvSpPr>
          <p:cNvPr id="3" name="Title 2"/>
          <p:cNvSpPr>
            <a:spLocks noGrp="1"/>
          </p:cNvSpPr>
          <p:nvPr>
            <p:ph type="title"/>
          </p:nvPr>
        </p:nvSpPr>
        <p:spPr/>
        <p:txBody>
          <a:bodyPr/>
          <a:lstStyle/>
          <a:p>
            <a:r>
              <a:rPr b="1">
                <a:solidFill>
                  <a:srgbClr val="00FF00"/>
                </a:solidFill>
              </a:rPr>
              <a:t>Cannabis indica/sativa</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lstStyle/>
          <a:p>
            <a:r>
              <a:rPr lang="en-US" sz="2800" dirty="0"/>
              <a:t>TOLERANCE &amp; PSYCHOLOGICAL DEPENDENCE  Develops when the drug is consumed over a prolonged period of time</a:t>
            </a:r>
          </a:p>
          <a:p>
            <a:r>
              <a:rPr lang="en-US" b="1" dirty="0">
                <a:solidFill>
                  <a:srgbClr val="66FFFF"/>
                </a:solidFill>
              </a:rPr>
              <a:t>MAJUN AND CHARAS</a:t>
            </a:r>
            <a:r>
              <a:rPr lang="en-US" dirty="0"/>
              <a:t> used </a:t>
            </a:r>
            <a:r>
              <a:rPr lang="en-US" b="1" dirty="0">
                <a:solidFill>
                  <a:srgbClr val="66FFFF"/>
                </a:solidFill>
              </a:rPr>
              <a:t>BY ROAD </a:t>
            </a:r>
            <a:r>
              <a:rPr lang="en-US" b="1" dirty="0" err="1">
                <a:solidFill>
                  <a:srgbClr val="66FFFF"/>
                </a:solidFill>
              </a:rPr>
              <a:t>POISON</a:t>
            </a:r>
            <a:r>
              <a:rPr lang="en-US" dirty="0" err="1"/>
              <a:t>ers</a:t>
            </a:r>
            <a:endParaRPr lang="en-US" dirty="0"/>
          </a:p>
          <a:p>
            <a:r>
              <a:rPr lang="en-US" dirty="0"/>
              <a:t> </a:t>
            </a:r>
            <a:r>
              <a:rPr lang="en-US" dirty="0">
                <a:solidFill>
                  <a:srgbClr val="FFFF00"/>
                </a:solidFill>
              </a:rPr>
              <a:t>HASHISH INSANITY (Chronic Poisoning)</a:t>
            </a:r>
          </a:p>
          <a:p>
            <a:r>
              <a:rPr lang="en-US" sz="2800" dirty="0"/>
              <a:t>Patient suffers from hallucinations and delusions of a persecuting nature</a:t>
            </a:r>
          </a:p>
          <a:p>
            <a:r>
              <a:rPr lang="en-US" sz="2800" dirty="0"/>
              <a:t>Chronic use reduces serum testosterone and sperm count</a:t>
            </a:r>
          </a:p>
          <a:p>
            <a:endParaRPr lang="en-US" dirty="0"/>
          </a:p>
        </p:txBody>
      </p:sp>
      <p:sp>
        <p:nvSpPr>
          <p:cNvPr id="3" name="Title 2"/>
          <p:cNvSpPr>
            <a:spLocks noGrp="1"/>
          </p:cNvSpPr>
          <p:nvPr>
            <p:ph type="title"/>
          </p:nvPr>
        </p:nvSpPr>
        <p:spPr/>
        <p:txBody>
          <a:bodyPr/>
          <a:lstStyle/>
          <a:p>
            <a:r>
              <a:rPr b="1">
                <a:solidFill>
                  <a:srgbClr val="00FF00"/>
                </a:solidFill>
              </a:rPr>
              <a:t>Cannabis indica/sativa</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err="1">
                <a:solidFill>
                  <a:srgbClr val="FFFF00"/>
                </a:solidFill>
              </a:rPr>
              <a:t>Nicotiana</a:t>
            </a:r>
            <a:r>
              <a:rPr lang="en-US" sz="3600" b="1" dirty="0">
                <a:solidFill>
                  <a:srgbClr val="FFFF00"/>
                </a:solidFill>
              </a:rPr>
              <a:t> </a:t>
            </a:r>
            <a:r>
              <a:rPr lang="en-US" sz="3600" b="1" dirty="0" err="1">
                <a:solidFill>
                  <a:srgbClr val="FFFF00"/>
                </a:solidFill>
              </a:rPr>
              <a:t>Tabacum</a:t>
            </a:r>
            <a:endParaRPr lang="en-US" sz="3600" b="1" dirty="0">
              <a:solidFill>
                <a:srgbClr val="FFFF00"/>
              </a:solidFill>
            </a:endParaRPr>
          </a:p>
          <a:p>
            <a:r>
              <a:rPr lang="en-US" sz="3600" b="1" dirty="0" err="1">
                <a:solidFill>
                  <a:srgbClr val="FFFF00"/>
                </a:solidFill>
              </a:rPr>
              <a:t>Nereium</a:t>
            </a:r>
            <a:r>
              <a:rPr lang="en-US" sz="3600" b="1" dirty="0">
                <a:solidFill>
                  <a:srgbClr val="FFFF00"/>
                </a:solidFill>
              </a:rPr>
              <a:t> </a:t>
            </a:r>
            <a:r>
              <a:rPr lang="en-US" sz="3600" b="1" dirty="0" err="1">
                <a:solidFill>
                  <a:srgbClr val="FFFF00"/>
                </a:solidFill>
              </a:rPr>
              <a:t>Odorum</a:t>
            </a:r>
            <a:r>
              <a:rPr lang="en-US" sz="3600" b="1" dirty="0">
                <a:solidFill>
                  <a:srgbClr val="FFFF00"/>
                </a:solidFill>
              </a:rPr>
              <a:t> </a:t>
            </a:r>
          </a:p>
          <a:p>
            <a:r>
              <a:rPr lang="en-US" sz="3600" b="1" dirty="0" err="1">
                <a:solidFill>
                  <a:srgbClr val="FFFF00"/>
                </a:solidFill>
              </a:rPr>
              <a:t>Cerebera</a:t>
            </a:r>
            <a:r>
              <a:rPr lang="en-US" sz="3600" b="1" dirty="0">
                <a:solidFill>
                  <a:srgbClr val="FFFF00"/>
                </a:solidFill>
              </a:rPr>
              <a:t> </a:t>
            </a:r>
            <a:r>
              <a:rPr lang="en-US" sz="3600" b="1" dirty="0" err="1">
                <a:solidFill>
                  <a:srgbClr val="FFFF00"/>
                </a:solidFill>
              </a:rPr>
              <a:t>Thevetia</a:t>
            </a:r>
            <a:r>
              <a:rPr lang="en-US" sz="3600" b="1" dirty="0">
                <a:solidFill>
                  <a:srgbClr val="FFFF00"/>
                </a:solidFill>
              </a:rPr>
              <a:t> </a:t>
            </a:r>
          </a:p>
          <a:p>
            <a:r>
              <a:rPr lang="en-US" sz="3600" b="1" dirty="0" err="1">
                <a:solidFill>
                  <a:srgbClr val="FFFF00"/>
                </a:solidFill>
              </a:rPr>
              <a:t>Cerebera</a:t>
            </a:r>
            <a:r>
              <a:rPr lang="en-US" sz="3600" b="1" dirty="0">
                <a:solidFill>
                  <a:srgbClr val="FFFF00"/>
                </a:solidFill>
              </a:rPr>
              <a:t> </a:t>
            </a:r>
            <a:r>
              <a:rPr lang="en-US" sz="3600" b="1" dirty="0" err="1">
                <a:solidFill>
                  <a:srgbClr val="FFFF00"/>
                </a:solidFill>
              </a:rPr>
              <a:t>Odallum</a:t>
            </a:r>
            <a:endParaRPr lang="en-US" sz="3600" b="1" dirty="0">
              <a:solidFill>
                <a:srgbClr val="FFFF00"/>
              </a:solidFill>
            </a:endParaRPr>
          </a:p>
          <a:p>
            <a:r>
              <a:rPr lang="en-US" sz="3600" b="1" dirty="0">
                <a:solidFill>
                  <a:srgbClr val="FFFF00"/>
                </a:solidFill>
              </a:rPr>
              <a:t>Aconite</a:t>
            </a:r>
          </a:p>
          <a:p>
            <a:r>
              <a:rPr lang="en-US" sz="3600" b="1" dirty="0">
                <a:solidFill>
                  <a:srgbClr val="FFFF00"/>
                </a:solidFill>
              </a:rPr>
              <a:t>Digitalis</a:t>
            </a:r>
          </a:p>
        </p:txBody>
      </p:sp>
      <p:sp>
        <p:nvSpPr>
          <p:cNvPr id="3" name="Title 2"/>
          <p:cNvSpPr>
            <a:spLocks noGrp="1"/>
          </p:cNvSpPr>
          <p:nvPr>
            <p:ph type="title"/>
          </p:nvPr>
        </p:nvSpPr>
        <p:spPr/>
        <p:txBody>
          <a:bodyPr/>
          <a:lstStyle/>
          <a:p>
            <a:r>
              <a:rPr b="1">
                <a:solidFill>
                  <a:srgbClr val="66FFFF"/>
                </a:solidFill>
              </a:rPr>
              <a:t>CARDIAC POISONS</a:t>
            </a:r>
            <a:endParaRPr lang="en-US" b="1" dirty="0">
              <a:solidFill>
                <a:srgbClr val="66FF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Alkaloids  - Nicotine , </a:t>
            </a:r>
            <a:r>
              <a:rPr lang="en-US" sz="3200" dirty="0" err="1"/>
              <a:t>Nornicotine</a:t>
            </a:r>
            <a:endParaRPr lang="en-US" sz="3200" dirty="0"/>
          </a:p>
          <a:p>
            <a:r>
              <a:rPr lang="en-US" sz="3200" dirty="0"/>
              <a:t>Rapidly acting poison</a:t>
            </a:r>
          </a:p>
          <a:p>
            <a:r>
              <a:rPr lang="en-US" sz="3200" dirty="0"/>
              <a:t>FATAL DOSE </a:t>
            </a:r>
            <a:r>
              <a:rPr lang="en-US" sz="3200" dirty="0">
                <a:solidFill>
                  <a:srgbClr val="66FFFF"/>
                </a:solidFill>
              </a:rPr>
              <a:t>:-</a:t>
            </a:r>
            <a:r>
              <a:rPr lang="en-US" sz="3200" b="1" dirty="0">
                <a:solidFill>
                  <a:srgbClr val="66FFFF"/>
                </a:solidFill>
                <a:effectLst>
                  <a:outerShdw blurRad="38100" dist="38100" dir="2700000" algn="tl">
                    <a:srgbClr val="000000"/>
                  </a:outerShdw>
                </a:effectLst>
              </a:rPr>
              <a:t>50-100MG </a:t>
            </a:r>
            <a:r>
              <a:rPr lang="en-US" sz="3200" dirty="0"/>
              <a:t>of Nicotine                                                                    </a:t>
            </a:r>
            <a:r>
              <a:rPr lang="en-US" sz="3200" b="1" dirty="0">
                <a:solidFill>
                  <a:srgbClr val="66FFFF"/>
                </a:solidFill>
                <a:effectLst>
                  <a:outerShdw blurRad="38100" dist="38100" dir="2700000" algn="tl">
                    <a:srgbClr val="000000"/>
                  </a:outerShdw>
                </a:effectLst>
              </a:rPr>
              <a:t>15 TO 30GM</a:t>
            </a:r>
            <a:r>
              <a:rPr lang="en-US" sz="3200" dirty="0">
                <a:solidFill>
                  <a:srgbClr val="66FFFF"/>
                </a:solidFill>
              </a:rPr>
              <a:t> </a:t>
            </a:r>
            <a:r>
              <a:rPr lang="en-US" sz="3200" dirty="0"/>
              <a:t>of crude tobacco</a:t>
            </a:r>
            <a:endParaRPr lang="en-US" dirty="0"/>
          </a:p>
          <a:p>
            <a:r>
              <a:rPr lang="en-US" dirty="0"/>
              <a:t>FATAL PERIOD</a:t>
            </a:r>
            <a:r>
              <a:rPr lang="en-US" sz="4400" dirty="0">
                <a:solidFill>
                  <a:srgbClr val="66FFFF"/>
                </a:solidFill>
              </a:rPr>
              <a:t>:-</a:t>
            </a:r>
            <a:r>
              <a:rPr lang="en-US" sz="4400" dirty="0">
                <a:solidFill>
                  <a:srgbClr val="66FFFF"/>
                </a:solidFill>
                <a:effectLst>
                  <a:outerShdw blurRad="38100" dist="38100" dir="2700000" algn="tl">
                    <a:srgbClr val="000000"/>
                  </a:outerShdw>
                </a:effectLst>
              </a:rPr>
              <a:t> 5-15</a:t>
            </a:r>
            <a:r>
              <a:rPr lang="en-US" sz="4400" dirty="0">
                <a:solidFill>
                  <a:srgbClr val="66FFFF"/>
                </a:solidFill>
              </a:rPr>
              <a:t> minutes</a:t>
            </a:r>
          </a:p>
          <a:p>
            <a:r>
              <a:rPr lang="en-US" sz="4400" b="1" dirty="0">
                <a:solidFill>
                  <a:srgbClr val="800000"/>
                </a:solidFill>
                <a:effectLst>
                  <a:outerShdw blurRad="38100" dist="38100" dir="2700000" algn="tl">
                    <a:srgbClr val="000000"/>
                  </a:outerShdw>
                </a:effectLst>
              </a:rPr>
              <a:t>Brownish froth at mouth and nostrils</a:t>
            </a:r>
            <a:endParaRPr lang="en-US" sz="4400" dirty="0">
              <a:solidFill>
                <a:srgbClr val="66FFFF"/>
              </a:solidFill>
            </a:endParaRPr>
          </a:p>
          <a:p>
            <a:endParaRPr lang="en-US" sz="4400" dirty="0">
              <a:solidFill>
                <a:srgbClr val="66FFFF"/>
              </a:solidFill>
            </a:endParaRPr>
          </a:p>
          <a:p>
            <a:endParaRPr lang="en-US" dirty="0"/>
          </a:p>
          <a:p>
            <a:endParaRPr lang="en-US" dirty="0"/>
          </a:p>
        </p:txBody>
      </p:sp>
      <p:sp>
        <p:nvSpPr>
          <p:cNvPr id="3" name="Title 2"/>
          <p:cNvSpPr>
            <a:spLocks noGrp="1"/>
          </p:cNvSpPr>
          <p:nvPr>
            <p:ph type="title"/>
          </p:nvPr>
        </p:nvSpPr>
        <p:spPr/>
        <p:txBody>
          <a:bodyPr>
            <a:normAutofit fontScale="90000"/>
          </a:bodyPr>
          <a:lstStyle/>
          <a:p>
            <a:br>
              <a:rPr sz="4400" b="1">
                <a:solidFill>
                  <a:srgbClr val="FFFF00"/>
                </a:solidFill>
              </a:rPr>
            </a:br>
            <a:br>
              <a:rPr sz="4400" b="1">
                <a:solidFill>
                  <a:srgbClr val="FFFF00"/>
                </a:solidFill>
              </a:rPr>
            </a:br>
            <a:r>
              <a:rPr sz="4400" b="1">
                <a:solidFill>
                  <a:srgbClr val="FFFF00"/>
                </a:solidFill>
              </a:rPr>
              <a:t>Nicotiana Tabacum</a:t>
            </a:r>
            <a:br>
              <a:rPr sz="4400" b="1">
                <a:solidFill>
                  <a:srgbClr val="FFFF00"/>
                </a:solidFill>
              </a:rPr>
            </a:b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b="1" dirty="0">
                <a:solidFill>
                  <a:srgbClr val="66FFFF"/>
                </a:solidFill>
              </a:rPr>
              <a:t>Common oleander ,pink oleander ,rose laurel</a:t>
            </a:r>
          </a:p>
          <a:p>
            <a:endParaRPr lang="en-US" sz="2800" b="1" dirty="0">
              <a:solidFill>
                <a:srgbClr val="66FFFF"/>
              </a:solidFill>
            </a:endParaRPr>
          </a:p>
          <a:p>
            <a:pPr>
              <a:buFont typeface="Symbol" pitchFamily="18" charset="2"/>
              <a:buNone/>
            </a:pPr>
            <a:r>
              <a:rPr lang="en-US" sz="3100" b="1" dirty="0"/>
              <a:t>Contains </a:t>
            </a:r>
            <a:r>
              <a:rPr lang="en-US" sz="3100" b="1" dirty="0">
                <a:solidFill>
                  <a:srgbClr val="FFFF00"/>
                </a:solidFill>
              </a:rPr>
              <a:t>cardiac glycosides-</a:t>
            </a:r>
          </a:p>
          <a:p>
            <a:pPr>
              <a:buFont typeface="Symbol" pitchFamily="18" charset="2"/>
              <a:buChar char=""/>
            </a:pPr>
            <a:r>
              <a:rPr lang="en-US" sz="3100" b="1" dirty="0"/>
              <a:t>  </a:t>
            </a:r>
            <a:r>
              <a:rPr lang="en-US" sz="3100" b="1" dirty="0" err="1">
                <a:solidFill>
                  <a:srgbClr val="66FF99"/>
                </a:solidFill>
              </a:rPr>
              <a:t>Oleandrin</a:t>
            </a:r>
            <a:endParaRPr lang="en-US" sz="3100" b="1" dirty="0">
              <a:solidFill>
                <a:srgbClr val="66FF99"/>
              </a:solidFill>
            </a:endParaRPr>
          </a:p>
          <a:p>
            <a:pPr>
              <a:buFont typeface="Symbol" pitchFamily="18" charset="2"/>
              <a:buChar char=""/>
            </a:pPr>
            <a:r>
              <a:rPr lang="en-US" sz="3100" b="1" dirty="0">
                <a:solidFill>
                  <a:srgbClr val="66FF99"/>
                </a:solidFill>
              </a:rPr>
              <a:t>  </a:t>
            </a:r>
            <a:r>
              <a:rPr lang="en-US" sz="3100" b="1" dirty="0" err="1">
                <a:solidFill>
                  <a:srgbClr val="66FF99"/>
                </a:solidFill>
              </a:rPr>
              <a:t>Nerin</a:t>
            </a:r>
            <a:r>
              <a:rPr lang="en-US" sz="3100" dirty="0">
                <a:solidFill>
                  <a:srgbClr val="66FF99"/>
                </a:solidFill>
              </a:rPr>
              <a:t> </a:t>
            </a:r>
          </a:p>
          <a:p>
            <a:pPr>
              <a:buFont typeface="Symbol" pitchFamily="18" charset="2"/>
              <a:buChar char=""/>
            </a:pPr>
            <a:r>
              <a:rPr lang="en-US" sz="3100" b="1" dirty="0">
                <a:solidFill>
                  <a:srgbClr val="66FF99"/>
                </a:solidFill>
              </a:rPr>
              <a:t>  </a:t>
            </a:r>
            <a:r>
              <a:rPr lang="en-US" sz="3100" b="1" dirty="0" err="1">
                <a:solidFill>
                  <a:srgbClr val="66FF99"/>
                </a:solidFill>
              </a:rPr>
              <a:t>Rosagenin</a:t>
            </a:r>
            <a:r>
              <a:rPr lang="en-US" sz="3100" dirty="0">
                <a:solidFill>
                  <a:srgbClr val="66FF99"/>
                </a:solidFill>
              </a:rPr>
              <a:t> </a:t>
            </a:r>
          </a:p>
          <a:p>
            <a:pPr>
              <a:buFont typeface="Symbol" pitchFamily="18" charset="2"/>
              <a:buChar char=""/>
            </a:pPr>
            <a:r>
              <a:rPr lang="en-US" sz="3100" b="1" dirty="0">
                <a:solidFill>
                  <a:srgbClr val="66FF99"/>
                </a:solidFill>
              </a:rPr>
              <a:t>  </a:t>
            </a:r>
            <a:r>
              <a:rPr lang="en-US" sz="3100" b="1" dirty="0" err="1">
                <a:solidFill>
                  <a:srgbClr val="66FF99"/>
                </a:solidFill>
              </a:rPr>
              <a:t>Folinerin</a:t>
            </a:r>
            <a:r>
              <a:rPr lang="en-US" sz="3100" dirty="0">
                <a:solidFill>
                  <a:srgbClr val="66FF99"/>
                </a:solidFill>
              </a:rPr>
              <a:t> </a:t>
            </a:r>
          </a:p>
          <a:p>
            <a:pPr>
              <a:buFont typeface="Symbol" pitchFamily="18" charset="2"/>
              <a:buChar char=""/>
            </a:pPr>
            <a:endParaRPr lang="en-US" sz="3100" dirty="0">
              <a:solidFill>
                <a:srgbClr val="66FF99"/>
              </a:solidFill>
            </a:endParaRPr>
          </a:p>
          <a:p>
            <a:r>
              <a:rPr lang="en-US" sz="3600" b="1" dirty="0">
                <a:solidFill>
                  <a:srgbClr val="FFFF00"/>
                </a:solidFill>
                <a:effectLst>
                  <a:outerShdw blurRad="38100" dist="38100" dir="2700000" algn="tl">
                    <a:srgbClr val="000000"/>
                  </a:outerShdw>
                </a:effectLst>
              </a:rPr>
              <a:t>FATAL DOSE</a:t>
            </a:r>
            <a:r>
              <a:rPr lang="en-US" sz="3600" b="1" dirty="0">
                <a:solidFill>
                  <a:srgbClr val="FFFF00"/>
                </a:solidFill>
              </a:rPr>
              <a:t> :-15-20gm of the root;</a:t>
            </a:r>
          </a:p>
          <a:p>
            <a:pPr>
              <a:buFont typeface="Wingdings" pitchFamily="2" charset="2"/>
              <a:buNone/>
            </a:pPr>
            <a:r>
              <a:rPr lang="en-US" sz="3600" b="1" dirty="0">
                <a:solidFill>
                  <a:srgbClr val="FFFF00"/>
                </a:solidFill>
              </a:rPr>
              <a:t>                               5-15 leaves</a:t>
            </a:r>
          </a:p>
          <a:p>
            <a:endParaRPr lang="en-US" sz="3600" b="1" dirty="0">
              <a:solidFill>
                <a:srgbClr val="FFFF00"/>
              </a:solidFill>
            </a:endParaRPr>
          </a:p>
          <a:p>
            <a:r>
              <a:rPr lang="en-US" sz="3600" b="1" dirty="0">
                <a:solidFill>
                  <a:srgbClr val="FFFF00"/>
                </a:solidFill>
              </a:rPr>
              <a:t>FATAL PERIOD:-20-36 hrs</a:t>
            </a:r>
          </a:p>
          <a:p>
            <a:pPr>
              <a:buFont typeface="Symbol" pitchFamily="18" charset="2"/>
              <a:buChar char=""/>
            </a:pPr>
            <a:endParaRPr lang="en-US" sz="3600" b="1" dirty="0">
              <a:solidFill>
                <a:srgbClr val="66FF99"/>
              </a:solidFill>
            </a:endParaRPr>
          </a:p>
          <a:p>
            <a:endParaRPr lang="en-US" sz="2400" b="1" dirty="0">
              <a:solidFill>
                <a:srgbClr val="66FFFF"/>
              </a:solidFill>
            </a:endParaRPr>
          </a:p>
          <a:p>
            <a:endParaRPr lang="en-US" dirty="0"/>
          </a:p>
        </p:txBody>
      </p:sp>
      <p:sp>
        <p:nvSpPr>
          <p:cNvPr id="3" name="Title 2"/>
          <p:cNvSpPr>
            <a:spLocks noGrp="1"/>
          </p:cNvSpPr>
          <p:nvPr>
            <p:ph type="title"/>
          </p:nvPr>
        </p:nvSpPr>
        <p:spPr/>
        <p:txBody>
          <a:bodyPr/>
          <a:lstStyle/>
          <a:p>
            <a:r>
              <a:rPr u="sng">
                <a:solidFill>
                  <a:srgbClr val="66FFFF"/>
                </a:solidFill>
              </a:rPr>
              <a:t>NERIUM ODORUM</a:t>
            </a:r>
            <a:endParaRPr lang="en-US" dirty="0">
              <a:solidFill>
                <a:srgbClr val="66FFFF"/>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90000"/>
              </a:lnSpc>
            </a:pPr>
            <a:r>
              <a:rPr lang="en-US" sz="3600" b="1" dirty="0">
                <a:solidFill>
                  <a:srgbClr val="FFFF00"/>
                </a:solidFill>
              </a:rPr>
              <a:t>Suicidal-decoction of </a:t>
            </a:r>
            <a:r>
              <a:rPr lang="en-US" sz="3600" b="1" dirty="0" err="1">
                <a:solidFill>
                  <a:srgbClr val="FFFF00"/>
                </a:solidFill>
              </a:rPr>
              <a:t>root,leaves</a:t>
            </a:r>
            <a:r>
              <a:rPr lang="en-US" sz="3600" b="1" dirty="0">
                <a:solidFill>
                  <a:srgbClr val="FFFF00"/>
                </a:solidFill>
              </a:rPr>
              <a:t> and seeds or paste</a:t>
            </a:r>
          </a:p>
          <a:p>
            <a:pPr>
              <a:lnSpc>
                <a:spcPct val="90000"/>
              </a:lnSpc>
            </a:pPr>
            <a:endParaRPr lang="en-US" sz="3600" b="1" dirty="0">
              <a:solidFill>
                <a:srgbClr val="FFFF00"/>
              </a:solidFill>
            </a:endParaRPr>
          </a:p>
          <a:p>
            <a:pPr>
              <a:lnSpc>
                <a:spcPct val="90000"/>
              </a:lnSpc>
            </a:pPr>
            <a:r>
              <a:rPr lang="en-US" sz="3600" b="1" dirty="0">
                <a:solidFill>
                  <a:srgbClr val="FFFF00"/>
                </a:solidFill>
              </a:rPr>
              <a:t>Homicide rare</a:t>
            </a:r>
          </a:p>
          <a:p>
            <a:pPr>
              <a:lnSpc>
                <a:spcPct val="90000"/>
              </a:lnSpc>
            </a:pPr>
            <a:endParaRPr lang="en-US" sz="3600" b="1" dirty="0">
              <a:solidFill>
                <a:srgbClr val="FFFF00"/>
              </a:solidFill>
            </a:endParaRPr>
          </a:p>
          <a:p>
            <a:pPr>
              <a:lnSpc>
                <a:spcPct val="90000"/>
              </a:lnSpc>
            </a:pPr>
            <a:r>
              <a:rPr lang="en-US" sz="3600" b="1" dirty="0" err="1">
                <a:solidFill>
                  <a:srgbClr val="FFFF00"/>
                </a:solidFill>
              </a:rPr>
              <a:t>Abortifacient</a:t>
            </a:r>
            <a:r>
              <a:rPr lang="en-US" sz="3600" b="1" dirty="0">
                <a:solidFill>
                  <a:srgbClr val="FFFF00"/>
                </a:solidFill>
              </a:rPr>
              <a:t>- internally</a:t>
            </a:r>
          </a:p>
          <a:p>
            <a:pPr>
              <a:lnSpc>
                <a:spcPct val="90000"/>
              </a:lnSpc>
            </a:pPr>
            <a:endParaRPr lang="en-US" sz="3600" b="1" dirty="0">
              <a:solidFill>
                <a:srgbClr val="FFFF00"/>
              </a:solidFill>
            </a:endParaRPr>
          </a:p>
          <a:p>
            <a:pPr>
              <a:lnSpc>
                <a:spcPct val="90000"/>
              </a:lnSpc>
            </a:pPr>
            <a:r>
              <a:rPr lang="en-US" sz="3600" b="1" dirty="0">
                <a:solidFill>
                  <a:srgbClr val="FFFF00"/>
                </a:solidFill>
              </a:rPr>
              <a:t>Cattle poison-juice of the root is applied on a piece of cloth and</a:t>
            </a:r>
          </a:p>
          <a:p>
            <a:pPr>
              <a:lnSpc>
                <a:spcPct val="90000"/>
              </a:lnSpc>
            </a:pPr>
            <a:endParaRPr lang="en-US" sz="3600" b="1" dirty="0">
              <a:solidFill>
                <a:srgbClr val="FFFF00"/>
              </a:solidFill>
            </a:endParaRPr>
          </a:p>
          <a:p>
            <a:pPr>
              <a:lnSpc>
                <a:spcPct val="90000"/>
              </a:lnSpc>
            </a:pPr>
            <a:r>
              <a:rPr lang="en-US" sz="3600" b="1" dirty="0">
                <a:solidFill>
                  <a:srgbClr val="FFFF00"/>
                </a:solidFill>
              </a:rPr>
              <a:t>Inserted into the anus of the animal</a:t>
            </a:r>
          </a:p>
          <a:p>
            <a:endParaRPr lang="en-US" dirty="0"/>
          </a:p>
        </p:txBody>
      </p:sp>
      <p:sp>
        <p:nvSpPr>
          <p:cNvPr id="3" name="Title 2"/>
          <p:cNvSpPr>
            <a:spLocks noGrp="1"/>
          </p:cNvSpPr>
          <p:nvPr>
            <p:ph type="title"/>
          </p:nvPr>
        </p:nvSpPr>
        <p:spPr/>
        <p:txBody>
          <a:bodyPr/>
          <a:lstStyle/>
          <a:p>
            <a:r>
              <a:rPr b="1" u="sng">
                <a:solidFill>
                  <a:srgbClr val="66FFFF"/>
                </a:solidFill>
              </a:rPr>
              <a:t>NERIUM ODORUM</a:t>
            </a:r>
            <a:endParaRPr lang="en-US"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solidFill>
                  <a:srgbClr val="00FF00"/>
                </a:solidFill>
              </a:rPr>
              <a:t>Yellow oleander</a:t>
            </a:r>
          </a:p>
          <a:p>
            <a:pPr>
              <a:buNone/>
            </a:pPr>
            <a:r>
              <a:rPr lang="en-US" sz="2400" b="1" dirty="0">
                <a:solidFill>
                  <a:schemeClr val="tx2"/>
                </a:solidFill>
              </a:rPr>
              <a:t>    </a:t>
            </a:r>
            <a:r>
              <a:rPr lang="en-US" sz="3200" b="1" dirty="0">
                <a:solidFill>
                  <a:srgbClr val="66FFFF"/>
                </a:solidFill>
              </a:rPr>
              <a:t>Cardiac glycosides</a:t>
            </a:r>
            <a:r>
              <a:rPr lang="en-US" sz="3200" b="1" dirty="0">
                <a:solidFill>
                  <a:srgbClr val="66FFFF"/>
                </a:solidFill>
                <a:effectLst>
                  <a:outerShdw blurRad="38100" dist="38100" dir="2700000" algn="tl">
                    <a:srgbClr val="000000"/>
                  </a:outerShdw>
                </a:effectLst>
              </a:rPr>
              <a:t> </a:t>
            </a:r>
          </a:p>
          <a:p>
            <a:r>
              <a:rPr lang="en-US" sz="3600" b="1" dirty="0" err="1">
                <a:solidFill>
                  <a:srgbClr val="FFFF00"/>
                </a:solidFill>
              </a:rPr>
              <a:t>Thevetin</a:t>
            </a:r>
            <a:endParaRPr lang="en-US" sz="3600" b="1" dirty="0">
              <a:solidFill>
                <a:srgbClr val="FFFF00"/>
              </a:solidFill>
            </a:endParaRPr>
          </a:p>
          <a:p>
            <a:r>
              <a:rPr lang="en-US" sz="3600" b="1" dirty="0" err="1">
                <a:solidFill>
                  <a:srgbClr val="FFFF00"/>
                </a:solidFill>
              </a:rPr>
              <a:t>Thevetoxin</a:t>
            </a:r>
            <a:endParaRPr lang="en-US" sz="3600" b="1" dirty="0">
              <a:solidFill>
                <a:srgbClr val="FFFF00"/>
              </a:solidFill>
            </a:endParaRPr>
          </a:p>
          <a:p>
            <a:r>
              <a:rPr lang="en-US" sz="3600" b="1" dirty="0" err="1">
                <a:solidFill>
                  <a:srgbClr val="FFFF00"/>
                </a:solidFill>
              </a:rPr>
              <a:t>Nerifolin</a:t>
            </a:r>
            <a:endParaRPr lang="en-US" sz="3600" b="1" dirty="0">
              <a:solidFill>
                <a:srgbClr val="FFFF00"/>
              </a:solidFill>
            </a:endParaRPr>
          </a:p>
          <a:p>
            <a:r>
              <a:rPr lang="en-US" sz="3600" b="1" dirty="0" err="1">
                <a:solidFill>
                  <a:srgbClr val="FFFF00"/>
                </a:solidFill>
              </a:rPr>
              <a:t>Peruvoside</a:t>
            </a:r>
            <a:endParaRPr lang="en-US" sz="3600" b="1" dirty="0">
              <a:solidFill>
                <a:srgbClr val="FFFF00"/>
              </a:solidFill>
            </a:endParaRPr>
          </a:p>
          <a:p>
            <a:r>
              <a:rPr lang="en-US" sz="3600" b="1" dirty="0" err="1">
                <a:solidFill>
                  <a:srgbClr val="FFFF00"/>
                </a:solidFill>
              </a:rPr>
              <a:t>Ruvoside</a:t>
            </a:r>
            <a:endParaRPr lang="en-US" sz="3600" dirty="0">
              <a:solidFill>
                <a:srgbClr val="FFFF00"/>
              </a:solidFill>
            </a:endParaRPr>
          </a:p>
          <a:p>
            <a:endParaRPr lang="en-US" dirty="0"/>
          </a:p>
        </p:txBody>
      </p:sp>
      <p:sp>
        <p:nvSpPr>
          <p:cNvPr id="3" name="Title 2"/>
          <p:cNvSpPr>
            <a:spLocks noGrp="1"/>
          </p:cNvSpPr>
          <p:nvPr>
            <p:ph type="title"/>
          </p:nvPr>
        </p:nvSpPr>
        <p:spPr/>
        <p:txBody>
          <a:bodyPr/>
          <a:lstStyle/>
          <a:p>
            <a:r>
              <a:rPr b="1" u="sng">
                <a:solidFill>
                  <a:srgbClr val="FFFF00"/>
                </a:solidFill>
                <a:effectLst/>
              </a:rPr>
              <a:t>CERBERA THEVETI</a:t>
            </a:r>
            <a:r>
              <a:rPr u="sng">
                <a:solidFill>
                  <a:srgbClr val="FFFF00"/>
                </a:solidFill>
                <a:effectLst/>
              </a:rPr>
              <a:t>A</a:t>
            </a:r>
            <a:endParaRPr lang="en-US" dirty="0">
              <a:solidFill>
                <a:srgbClr val="FFFF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FATAL DOSE</a:t>
            </a:r>
            <a:r>
              <a:rPr lang="en-US" dirty="0"/>
              <a:t> </a:t>
            </a:r>
            <a:r>
              <a:rPr lang="en-US" sz="3200" dirty="0">
                <a:solidFill>
                  <a:srgbClr val="66FF99"/>
                </a:solidFill>
              </a:rPr>
              <a:t>:-</a:t>
            </a:r>
            <a:r>
              <a:rPr lang="en-US" sz="3200" b="1" dirty="0">
                <a:solidFill>
                  <a:srgbClr val="66FF99"/>
                </a:solidFill>
              </a:rPr>
              <a:t>8-10 seeds;15-20gms of root; 5-10 leaves</a:t>
            </a:r>
          </a:p>
          <a:p>
            <a:r>
              <a:rPr lang="en-US" sz="3200" b="1" dirty="0">
                <a:solidFill>
                  <a:srgbClr val="66FF99"/>
                </a:solidFill>
              </a:rPr>
              <a:t>FATAL PERIOD:-Uncertain</a:t>
            </a:r>
          </a:p>
          <a:p>
            <a:endParaRPr lang="en-US" sz="3200" b="1" dirty="0">
              <a:solidFill>
                <a:srgbClr val="66FF99"/>
              </a:solidFill>
            </a:endParaRPr>
          </a:p>
          <a:p>
            <a:r>
              <a:rPr lang="en-US" sz="3200" b="1" dirty="0">
                <a:solidFill>
                  <a:srgbClr val="66FF99"/>
                </a:solidFill>
              </a:rPr>
              <a:t>Suicide</a:t>
            </a:r>
          </a:p>
          <a:p>
            <a:r>
              <a:rPr lang="en-US" sz="3200" b="1" dirty="0" err="1">
                <a:solidFill>
                  <a:srgbClr val="66FF99"/>
                </a:solidFill>
              </a:rPr>
              <a:t>Abortifacient</a:t>
            </a:r>
            <a:endParaRPr lang="en-US" sz="3200" b="1" dirty="0">
              <a:solidFill>
                <a:srgbClr val="66FF99"/>
              </a:solidFill>
            </a:endParaRPr>
          </a:p>
          <a:p>
            <a:r>
              <a:rPr lang="en-US" sz="3200" b="1" dirty="0">
                <a:solidFill>
                  <a:srgbClr val="66FF99"/>
                </a:solidFill>
              </a:rPr>
              <a:t>Cattle poison</a:t>
            </a:r>
            <a:endParaRPr lang="en-US" sz="3200" dirty="0">
              <a:solidFill>
                <a:srgbClr val="66FF99"/>
              </a:solidFill>
            </a:endParaRPr>
          </a:p>
        </p:txBody>
      </p:sp>
      <p:sp>
        <p:nvSpPr>
          <p:cNvPr id="3" name="Title 2"/>
          <p:cNvSpPr>
            <a:spLocks noGrp="1"/>
          </p:cNvSpPr>
          <p:nvPr>
            <p:ph type="title"/>
          </p:nvPr>
        </p:nvSpPr>
        <p:spPr/>
        <p:txBody>
          <a:bodyPr/>
          <a:lstStyle/>
          <a:p>
            <a:r>
              <a:rPr b="1" u="sng">
                <a:solidFill>
                  <a:srgbClr val="FFFF00"/>
                </a:solidFill>
                <a:effectLst/>
              </a:rPr>
              <a:t>CERBERA THEVETI</a:t>
            </a:r>
            <a:r>
              <a:rPr u="sng">
                <a:solidFill>
                  <a:srgbClr val="FFFF00"/>
                </a:solidFill>
                <a:effectLst/>
              </a:rPr>
              <a:t>A</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66FF99"/>
                </a:solidFill>
              </a:rPr>
              <a:t>ACTIVE PRINCIPLES </a:t>
            </a:r>
            <a:r>
              <a:rPr lang="en-US" dirty="0">
                <a:solidFill>
                  <a:srgbClr val="66FF99"/>
                </a:solidFill>
              </a:rPr>
              <a:t>:</a:t>
            </a:r>
          </a:p>
          <a:p>
            <a:r>
              <a:rPr lang="en-US" sz="2800" b="1" dirty="0">
                <a:solidFill>
                  <a:srgbClr val="0000FF"/>
                </a:solidFill>
              </a:rPr>
              <a:t> </a:t>
            </a:r>
            <a:r>
              <a:rPr lang="en-US" sz="3200" b="1" dirty="0" err="1">
                <a:solidFill>
                  <a:srgbClr val="66FFFF"/>
                </a:solidFill>
              </a:rPr>
              <a:t>Cerebrin</a:t>
            </a:r>
            <a:endParaRPr lang="en-US" sz="3200" b="1" dirty="0">
              <a:solidFill>
                <a:srgbClr val="66FFFF"/>
              </a:solidFill>
            </a:endParaRPr>
          </a:p>
          <a:p>
            <a:r>
              <a:rPr lang="en-US" sz="3200" b="1" dirty="0" err="1">
                <a:solidFill>
                  <a:srgbClr val="66FFFF"/>
                </a:solidFill>
              </a:rPr>
              <a:t>Cerebroside</a:t>
            </a:r>
            <a:endParaRPr lang="en-US" sz="3200" b="1" dirty="0">
              <a:solidFill>
                <a:srgbClr val="66FFFF"/>
              </a:solidFill>
            </a:endParaRPr>
          </a:p>
          <a:p>
            <a:r>
              <a:rPr lang="en-US" sz="3200" b="1" dirty="0" err="1">
                <a:solidFill>
                  <a:srgbClr val="66FFFF"/>
                </a:solidFill>
              </a:rPr>
              <a:t>Odollin</a:t>
            </a:r>
            <a:endParaRPr lang="en-US" sz="3200" b="1" dirty="0">
              <a:solidFill>
                <a:srgbClr val="66FFFF"/>
              </a:solidFill>
            </a:endParaRPr>
          </a:p>
          <a:p>
            <a:r>
              <a:rPr lang="en-US" sz="3200" b="1" dirty="0" err="1">
                <a:solidFill>
                  <a:srgbClr val="66FFFF"/>
                </a:solidFill>
              </a:rPr>
              <a:t>Odolotoxin</a:t>
            </a:r>
            <a:endParaRPr lang="en-US" sz="3200" b="1" dirty="0">
              <a:solidFill>
                <a:srgbClr val="66FFFF"/>
              </a:solidFill>
            </a:endParaRPr>
          </a:p>
          <a:p>
            <a:r>
              <a:rPr lang="en-US" sz="3200" b="1" dirty="0" err="1">
                <a:solidFill>
                  <a:srgbClr val="66FFFF"/>
                </a:solidFill>
              </a:rPr>
              <a:t>Thevetin</a:t>
            </a:r>
            <a:r>
              <a:rPr lang="en-US" sz="3200" b="1" dirty="0">
                <a:solidFill>
                  <a:srgbClr val="66FFFF"/>
                </a:solidFill>
              </a:rPr>
              <a:t> </a:t>
            </a:r>
          </a:p>
          <a:p>
            <a:r>
              <a:rPr lang="en-US" sz="3200" b="1" dirty="0" err="1">
                <a:solidFill>
                  <a:srgbClr val="66FFFF"/>
                </a:solidFill>
              </a:rPr>
              <a:t>Cerapain</a:t>
            </a:r>
            <a:endParaRPr lang="en-US" sz="3200" dirty="0">
              <a:solidFill>
                <a:srgbClr val="66FFFF"/>
              </a:solidFill>
            </a:endParaRPr>
          </a:p>
        </p:txBody>
      </p:sp>
      <p:sp>
        <p:nvSpPr>
          <p:cNvPr id="3" name="Title 2"/>
          <p:cNvSpPr>
            <a:spLocks noGrp="1"/>
          </p:cNvSpPr>
          <p:nvPr>
            <p:ph type="title"/>
          </p:nvPr>
        </p:nvSpPr>
        <p:spPr/>
        <p:txBody>
          <a:bodyPr/>
          <a:lstStyle/>
          <a:p>
            <a:r>
              <a:rPr b="1" u="sng">
                <a:solidFill>
                  <a:srgbClr val="66FF99"/>
                </a:solidFill>
                <a:effectLst/>
              </a:rPr>
              <a:t>CERBERA ODALLUM</a:t>
            </a:r>
            <a:endParaRPr lang="en-US" b="1" dirty="0">
              <a:solidFill>
                <a:srgbClr val="66FF9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66FFFF"/>
                </a:solidFill>
              </a:rPr>
              <a:t>FATAL DOSE :-Kernel of one fruit</a:t>
            </a:r>
          </a:p>
          <a:p>
            <a:r>
              <a:rPr lang="en-US" b="1" dirty="0">
                <a:solidFill>
                  <a:srgbClr val="66FFFF"/>
                </a:solidFill>
              </a:rPr>
              <a:t>FATAL PERIOD:-1-2 days or more</a:t>
            </a:r>
          </a:p>
          <a:p>
            <a:pPr>
              <a:buFont typeface="Wingdings" pitchFamily="2" charset="2"/>
              <a:buNone/>
            </a:pPr>
            <a:r>
              <a:rPr lang="en-US" dirty="0">
                <a:solidFill>
                  <a:srgbClr val="66FFFF"/>
                </a:solidFill>
                <a:effectLst>
                  <a:outerShdw blurRad="38100" dist="38100" dir="2700000" algn="tl">
                    <a:srgbClr val="000000"/>
                  </a:outerShdw>
                </a:effectLst>
              </a:rPr>
              <a:t>                     </a:t>
            </a:r>
            <a:r>
              <a:rPr lang="en-US" b="1" u="sng" dirty="0">
                <a:solidFill>
                  <a:srgbClr val="66FFFF"/>
                </a:solidFill>
              </a:rPr>
              <a:t>PM APPEARANCES</a:t>
            </a:r>
          </a:p>
          <a:p>
            <a:pPr>
              <a:buFont typeface="Symbol" pitchFamily="18" charset="2"/>
              <a:buChar char=""/>
            </a:pPr>
            <a:r>
              <a:rPr lang="en-US" b="1" dirty="0">
                <a:solidFill>
                  <a:srgbClr val="66FFFF"/>
                </a:solidFill>
              </a:rPr>
              <a:t>Those of asphyxia</a:t>
            </a:r>
          </a:p>
          <a:p>
            <a:pPr>
              <a:buFont typeface="Symbol" pitchFamily="18" charset="2"/>
              <a:buChar char=""/>
            </a:pPr>
            <a:r>
              <a:rPr lang="en-US" b="1" dirty="0">
                <a:solidFill>
                  <a:srgbClr val="66FFFF"/>
                </a:solidFill>
              </a:rPr>
              <a:t>Congestion of organs with </a:t>
            </a:r>
            <a:r>
              <a:rPr lang="en-US" b="1" dirty="0" err="1">
                <a:solidFill>
                  <a:srgbClr val="66FFFF"/>
                </a:solidFill>
              </a:rPr>
              <a:t>petechial</a:t>
            </a:r>
            <a:r>
              <a:rPr lang="en-US" b="1" dirty="0">
                <a:solidFill>
                  <a:srgbClr val="66FFFF"/>
                </a:solidFill>
              </a:rPr>
              <a:t> </a:t>
            </a:r>
            <a:r>
              <a:rPr lang="en-US" b="1" dirty="0" err="1">
                <a:solidFill>
                  <a:srgbClr val="66FFFF"/>
                </a:solidFill>
              </a:rPr>
              <a:t>hges</a:t>
            </a:r>
            <a:endParaRPr lang="en-US" b="1" dirty="0">
              <a:solidFill>
                <a:srgbClr val="66FFFF"/>
              </a:solidFill>
            </a:endParaRPr>
          </a:p>
          <a:p>
            <a:pPr>
              <a:buFont typeface="Wingdings" pitchFamily="2" charset="2"/>
              <a:buNone/>
            </a:pPr>
            <a:r>
              <a:rPr lang="en-US" b="1" dirty="0">
                <a:solidFill>
                  <a:srgbClr val="66FFFF"/>
                </a:solidFill>
              </a:rPr>
              <a:t>                        </a:t>
            </a:r>
            <a:r>
              <a:rPr lang="en-US" b="1" u="sng" dirty="0">
                <a:solidFill>
                  <a:srgbClr val="66FFFF"/>
                </a:solidFill>
              </a:rPr>
              <a:t>TREATMENT</a:t>
            </a:r>
          </a:p>
          <a:p>
            <a:r>
              <a:rPr lang="en-US" b="1" dirty="0">
                <a:solidFill>
                  <a:srgbClr val="66FFFF"/>
                </a:solidFill>
              </a:rPr>
              <a:t>Stomach wash</a:t>
            </a:r>
          </a:p>
          <a:p>
            <a:r>
              <a:rPr lang="en-US" b="1" dirty="0">
                <a:solidFill>
                  <a:srgbClr val="66FFFF"/>
                </a:solidFill>
              </a:rPr>
              <a:t>Atropine</a:t>
            </a:r>
          </a:p>
          <a:p>
            <a:r>
              <a:rPr lang="en-US" b="1" dirty="0">
                <a:solidFill>
                  <a:srgbClr val="66FFFF"/>
                </a:solidFill>
              </a:rPr>
              <a:t>Correct </a:t>
            </a:r>
            <a:r>
              <a:rPr lang="en-US" b="1" dirty="0" err="1">
                <a:solidFill>
                  <a:srgbClr val="66FFFF"/>
                </a:solidFill>
              </a:rPr>
              <a:t>hyperkalaemia</a:t>
            </a:r>
            <a:endParaRPr lang="en-US" dirty="0">
              <a:solidFill>
                <a:srgbClr val="66FFFF"/>
              </a:solidFill>
            </a:endParaRPr>
          </a:p>
        </p:txBody>
      </p:sp>
      <p:sp>
        <p:nvSpPr>
          <p:cNvPr id="3" name="Title 2"/>
          <p:cNvSpPr>
            <a:spLocks noGrp="1"/>
          </p:cNvSpPr>
          <p:nvPr>
            <p:ph type="title"/>
          </p:nvPr>
        </p:nvSpPr>
        <p:spPr/>
        <p:txBody>
          <a:bodyPr/>
          <a:lstStyle/>
          <a:p>
            <a:r>
              <a:rPr b="1" u="sng">
                <a:solidFill>
                  <a:srgbClr val="66FF99"/>
                </a:solidFill>
                <a:effectLst/>
              </a:rPr>
              <a:t>CERBERA ODALLUM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2359"/>
            <a:ext cx="8686800" cy="6555641"/>
          </a:xfrm>
          <a:prstGeom prst="rect">
            <a:avLst/>
          </a:prstGeom>
        </p:spPr>
        <p:txBody>
          <a:bodyPr wrap="square">
            <a:spAutoFit/>
          </a:bodyPr>
          <a:lstStyle/>
          <a:p>
            <a:r>
              <a:rPr lang="en-US" sz="3000" dirty="0">
                <a:solidFill>
                  <a:schemeClr val="tx2"/>
                </a:solidFill>
              </a:rPr>
              <a:t>Stupefying Poisons: </a:t>
            </a:r>
            <a:r>
              <a:rPr lang="en-US" sz="3000" dirty="0" err="1">
                <a:solidFill>
                  <a:schemeClr val="tx2"/>
                </a:solidFill>
              </a:rPr>
              <a:t>Datura</a:t>
            </a:r>
            <a:r>
              <a:rPr lang="en-US" sz="3000" dirty="0">
                <a:solidFill>
                  <a:schemeClr val="tx2"/>
                </a:solidFill>
              </a:rPr>
              <a:t>, Cannabis </a:t>
            </a:r>
            <a:r>
              <a:rPr lang="en-US" sz="3000" dirty="0" err="1">
                <a:solidFill>
                  <a:schemeClr val="tx2"/>
                </a:solidFill>
              </a:rPr>
              <a:t>indica</a:t>
            </a:r>
            <a:r>
              <a:rPr lang="en-US" sz="3000" dirty="0">
                <a:solidFill>
                  <a:schemeClr val="tx2"/>
                </a:solidFill>
              </a:rPr>
              <a:t>, Chloral Hydrate. </a:t>
            </a:r>
          </a:p>
          <a:p>
            <a:endParaRPr lang="en-US" sz="3000" dirty="0"/>
          </a:p>
          <a:p>
            <a:r>
              <a:rPr lang="en-US" sz="3000" dirty="0" err="1">
                <a:solidFill>
                  <a:srgbClr val="66FF99"/>
                </a:solidFill>
              </a:rPr>
              <a:t>Abortificient</a:t>
            </a:r>
            <a:r>
              <a:rPr lang="en-US" sz="3000" dirty="0">
                <a:solidFill>
                  <a:srgbClr val="66FF99"/>
                </a:solidFill>
              </a:rPr>
              <a:t> Poisons: </a:t>
            </a:r>
            <a:r>
              <a:rPr lang="en-US" sz="3000" dirty="0" err="1">
                <a:solidFill>
                  <a:srgbClr val="66FF99"/>
                </a:solidFill>
              </a:rPr>
              <a:t>Calotropis</a:t>
            </a:r>
            <a:r>
              <a:rPr lang="en-US" sz="3000" dirty="0">
                <a:solidFill>
                  <a:srgbClr val="66FF99"/>
                </a:solidFill>
              </a:rPr>
              <a:t>, Oleanders, Aconite, Croton, </a:t>
            </a:r>
            <a:r>
              <a:rPr lang="en-US" sz="3000" dirty="0" err="1">
                <a:solidFill>
                  <a:srgbClr val="66FF99"/>
                </a:solidFill>
              </a:rPr>
              <a:t>Semecarpus</a:t>
            </a:r>
            <a:r>
              <a:rPr lang="en-US" sz="3000" dirty="0">
                <a:solidFill>
                  <a:srgbClr val="66FF99"/>
                </a:solidFill>
              </a:rPr>
              <a:t>, Cantharides, Ergot, Lead, Arsenic, Mercury, and Potassium permanganate. </a:t>
            </a:r>
          </a:p>
          <a:p>
            <a:endParaRPr lang="en-US" sz="3000" dirty="0">
              <a:solidFill>
                <a:srgbClr val="66FF99"/>
              </a:solidFill>
            </a:endParaRPr>
          </a:p>
          <a:p>
            <a:r>
              <a:rPr lang="en-US" sz="3000" dirty="0">
                <a:solidFill>
                  <a:srgbClr val="FFFF00"/>
                </a:solidFill>
              </a:rPr>
              <a:t>Cattle Poisons:  </a:t>
            </a:r>
            <a:r>
              <a:rPr lang="en-US" sz="3000" dirty="0" err="1">
                <a:solidFill>
                  <a:srgbClr val="FFFF00"/>
                </a:solidFill>
              </a:rPr>
              <a:t>Abrus</a:t>
            </a:r>
            <a:r>
              <a:rPr lang="en-US" sz="3000" dirty="0">
                <a:solidFill>
                  <a:srgbClr val="FFFF00"/>
                </a:solidFill>
              </a:rPr>
              <a:t> </a:t>
            </a:r>
            <a:r>
              <a:rPr lang="en-US" sz="3000" dirty="0" err="1">
                <a:solidFill>
                  <a:srgbClr val="FFFF00"/>
                </a:solidFill>
              </a:rPr>
              <a:t>precatorius</a:t>
            </a:r>
            <a:r>
              <a:rPr lang="en-US" sz="3000" dirty="0">
                <a:solidFill>
                  <a:srgbClr val="FFFF00"/>
                </a:solidFill>
              </a:rPr>
              <a:t>, Oleanders, </a:t>
            </a:r>
            <a:r>
              <a:rPr lang="en-US" sz="3000" dirty="0" err="1">
                <a:solidFill>
                  <a:srgbClr val="FFFF00"/>
                </a:solidFill>
              </a:rPr>
              <a:t>Calotropis</a:t>
            </a:r>
            <a:r>
              <a:rPr lang="en-US" sz="3000" dirty="0">
                <a:solidFill>
                  <a:srgbClr val="FFFF00"/>
                </a:solidFill>
              </a:rPr>
              <a:t>, </a:t>
            </a:r>
            <a:r>
              <a:rPr lang="en-US" sz="3000" dirty="0" err="1">
                <a:solidFill>
                  <a:srgbClr val="FFFF00"/>
                </a:solidFill>
              </a:rPr>
              <a:t>Organophosphorus</a:t>
            </a:r>
            <a:r>
              <a:rPr lang="en-US" sz="3000" dirty="0">
                <a:solidFill>
                  <a:srgbClr val="FFFF00"/>
                </a:solidFill>
              </a:rPr>
              <a:t>, Arsenic, Aconite, Strychnine, etc</a:t>
            </a:r>
          </a:p>
          <a:p>
            <a:endParaRPr lang="en-US" sz="3000" dirty="0">
              <a:solidFill>
                <a:srgbClr val="FFFF00"/>
              </a:solidFill>
            </a:endParaRPr>
          </a:p>
          <a:p>
            <a:r>
              <a:rPr lang="en-US" sz="3000" dirty="0"/>
              <a:t> </a:t>
            </a:r>
            <a:r>
              <a:rPr lang="en-US" sz="3000" dirty="0">
                <a:solidFill>
                  <a:srgbClr val="66FF99"/>
                </a:solidFill>
              </a:rPr>
              <a:t>Arrow Poisons:  </a:t>
            </a:r>
            <a:r>
              <a:rPr lang="en-US" sz="3000" dirty="0" err="1">
                <a:solidFill>
                  <a:srgbClr val="66FF99"/>
                </a:solidFill>
              </a:rPr>
              <a:t>Abrus</a:t>
            </a:r>
            <a:r>
              <a:rPr lang="en-US" sz="3000" dirty="0">
                <a:solidFill>
                  <a:srgbClr val="66FF99"/>
                </a:solidFill>
              </a:rPr>
              <a:t>, Croton, Aconite, Strychnine, Curare and Snake venom etc</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solidFill>
                  <a:srgbClr val="66FFFF"/>
                </a:solidFill>
              </a:rPr>
              <a:t>Suicide –mixed with </a:t>
            </a:r>
            <a:r>
              <a:rPr lang="en-US" sz="2800" b="1" dirty="0" err="1">
                <a:solidFill>
                  <a:srgbClr val="66FFFF"/>
                </a:solidFill>
              </a:rPr>
              <a:t>jaggery</a:t>
            </a:r>
            <a:r>
              <a:rPr lang="en-US" sz="2800" b="1" dirty="0">
                <a:solidFill>
                  <a:srgbClr val="66FFFF"/>
                </a:solidFill>
              </a:rPr>
              <a:t> or molasses</a:t>
            </a:r>
          </a:p>
          <a:p>
            <a:pPr>
              <a:buFont typeface="Wingdings" pitchFamily="2" charset="2"/>
              <a:buNone/>
            </a:pPr>
            <a:endParaRPr lang="en-US" sz="2800" b="1" dirty="0">
              <a:solidFill>
                <a:srgbClr val="66FFFF"/>
              </a:solidFill>
            </a:endParaRPr>
          </a:p>
          <a:p>
            <a:r>
              <a:rPr lang="en-US" sz="2800" b="1" dirty="0">
                <a:solidFill>
                  <a:srgbClr val="66FFFF"/>
                </a:solidFill>
              </a:rPr>
              <a:t>Homicide-powdered kernel added to alcohol</a:t>
            </a:r>
          </a:p>
          <a:p>
            <a:pPr>
              <a:buFont typeface="Wingdings" pitchFamily="2" charset="2"/>
              <a:buNone/>
            </a:pPr>
            <a:endParaRPr lang="en-US" sz="2800" b="1" dirty="0">
              <a:solidFill>
                <a:srgbClr val="66FFFF"/>
              </a:solidFill>
            </a:endParaRPr>
          </a:p>
          <a:p>
            <a:r>
              <a:rPr lang="en-US" sz="2800" b="1" dirty="0">
                <a:solidFill>
                  <a:srgbClr val="66FFFF"/>
                </a:solidFill>
              </a:rPr>
              <a:t>Bark leaves and milky juice as emetics and purgatives</a:t>
            </a:r>
          </a:p>
          <a:p>
            <a:endParaRPr lang="en-US" dirty="0"/>
          </a:p>
        </p:txBody>
      </p:sp>
      <p:sp>
        <p:nvSpPr>
          <p:cNvPr id="3" name="Title 2"/>
          <p:cNvSpPr>
            <a:spLocks noGrp="1"/>
          </p:cNvSpPr>
          <p:nvPr>
            <p:ph type="title"/>
          </p:nvPr>
        </p:nvSpPr>
        <p:spPr/>
        <p:txBody>
          <a:bodyPr/>
          <a:lstStyle/>
          <a:p>
            <a:r>
              <a:rPr b="1" u="sng">
                <a:solidFill>
                  <a:srgbClr val="66FF99"/>
                </a:solidFill>
                <a:effectLst/>
              </a:rPr>
              <a:t>CERBERA ODALLUM</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a:solidFill>
                  <a:srgbClr val="FFFF00"/>
                </a:solidFill>
                <a:effectLst>
                  <a:outerShdw blurRad="38100" dist="38100" dir="2700000" algn="tl">
                    <a:srgbClr val="000000"/>
                  </a:outerShdw>
                </a:effectLst>
              </a:rPr>
              <a:t>Monk’s </a:t>
            </a:r>
            <a:r>
              <a:rPr lang="en-US" sz="2800" dirty="0" err="1">
                <a:solidFill>
                  <a:srgbClr val="FFFF00"/>
                </a:solidFill>
                <a:effectLst>
                  <a:outerShdw blurRad="38100" dist="38100" dir="2700000" algn="tl">
                    <a:srgbClr val="000000"/>
                  </a:outerShdw>
                </a:effectLst>
              </a:rPr>
              <a:t>Hood,blue</a:t>
            </a:r>
            <a:r>
              <a:rPr lang="en-US" sz="2800" dirty="0">
                <a:solidFill>
                  <a:srgbClr val="FFFF00"/>
                </a:solidFill>
                <a:effectLst>
                  <a:outerShdw blurRad="38100" dist="38100" dir="2700000" algn="tl">
                    <a:srgbClr val="000000"/>
                  </a:outerShdw>
                </a:effectLst>
              </a:rPr>
              <a:t> rocket</a:t>
            </a:r>
          </a:p>
          <a:p>
            <a:r>
              <a:rPr lang="en-US" sz="2800" u="sng" dirty="0"/>
              <a:t>Contains alkaloids</a:t>
            </a:r>
            <a:br>
              <a:rPr lang="en-US" sz="2800" dirty="0"/>
            </a:br>
            <a:r>
              <a:rPr lang="en-US" sz="2800" b="1" dirty="0" err="1">
                <a:solidFill>
                  <a:srgbClr val="FFFF00"/>
                </a:solidFill>
              </a:rPr>
              <a:t>Aconitine</a:t>
            </a:r>
            <a:endParaRPr lang="en-US" sz="2800" b="1" dirty="0">
              <a:solidFill>
                <a:srgbClr val="FFFF00"/>
              </a:solidFill>
            </a:endParaRPr>
          </a:p>
          <a:p>
            <a:r>
              <a:rPr lang="en-US" sz="2800" b="1" dirty="0" err="1">
                <a:solidFill>
                  <a:srgbClr val="FFFF00"/>
                </a:solidFill>
              </a:rPr>
              <a:t>Pseudoaconitine</a:t>
            </a:r>
            <a:r>
              <a:rPr lang="en-US" sz="2800" b="1" dirty="0">
                <a:solidFill>
                  <a:srgbClr val="FFFF00"/>
                </a:solidFill>
              </a:rPr>
              <a:t> </a:t>
            </a:r>
          </a:p>
          <a:p>
            <a:r>
              <a:rPr lang="en-US" sz="2800" b="1" dirty="0" err="1">
                <a:solidFill>
                  <a:srgbClr val="FFFF00"/>
                </a:solidFill>
              </a:rPr>
              <a:t>Mesoaconitine</a:t>
            </a:r>
            <a:endParaRPr lang="en-US" sz="2800" b="1" dirty="0">
              <a:solidFill>
                <a:srgbClr val="FFFF00"/>
              </a:solidFill>
            </a:endParaRPr>
          </a:p>
          <a:p>
            <a:r>
              <a:rPr lang="en-US" sz="2800" b="1" dirty="0" err="1">
                <a:solidFill>
                  <a:srgbClr val="FFFF00"/>
                </a:solidFill>
              </a:rPr>
              <a:t>Indaconitine</a:t>
            </a:r>
            <a:endParaRPr lang="en-US" sz="2800" b="1" dirty="0">
              <a:solidFill>
                <a:srgbClr val="FFFF00"/>
              </a:solidFill>
            </a:endParaRPr>
          </a:p>
          <a:p>
            <a:r>
              <a:rPr lang="en-US" sz="2800" b="1" dirty="0" err="1">
                <a:solidFill>
                  <a:srgbClr val="FFFF00"/>
                </a:solidFill>
              </a:rPr>
              <a:t>Bikhaconitine</a:t>
            </a:r>
            <a:endParaRPr lang="en-US" sz="2800" b="1" dirty="0">
              <a:solidFill>
                <a:srgbClr val="FFFF00"/>
              </a:solidFill>
            </a:endParaRPr>
          </a:p>
          <a:p>
            <a:r>
              <a:rPr lang="en-US" sz="2800" b="1" dirty="0" err="1">
                <a:solidFill>
                  <a:srgbClr val="FFFF00"/>
                </a:solidFill>
              </a:rPr>
              <a:t>Picraconitine</a:t>
            </a:r>
            <a:endParaRPr lang="en-US" sz="2800" b="1" dirty="0">
              <a:solidFill>
                <a:srgbClr val="FFFF00"/>
              </a:solidFill>
            </a:endParaRPr>
          </a:p>
          <a:p>
            <a:r>
              <a:rPr lang="en-US" sz="2800" b="1" dirty="0" err="1">
                <a:solidFill>
                  <a:srgbClr val="FFFF00"/>
                </a:solidFill>
              </a:rPr>
              <a:t>Aconine</a:t>
            </a:r>
            <a:endParaRPr lang="en-US" sz="2800" b="1" dirty="0">
              <a:solidFill>
                <a:srgbClr val="FFFF00"/>
              </a:solidFill>
            </a:endParaRPr>
          </a:p>
          <a:p>
            <a:r>
              <a:rPr lang="en-US" sz="2800" b="1" dirty="0" err="1">
                <a:solidFill>
                  <a:srgbClr val="FFFF00"/>
                </a:solidFill>
              </a:rPr>
              <a:t>Jesaconitine</a:t>
            </a:r>
            <a:endParaRPr lang="en-US" sz="2800" b="1" dirty="0">
              <a:solidFill>
                <a:srgbClr val="FFFF00"/>
              </a:solidFill>
            </a:endParaRPr>
          </a:p>
          <a:p>
            <a:endParaRPr lang="en-US" sz="2800" dirty="0"/>
          </a:p>
          <a:p>
            <a:endParaRPr lang="en-US" sz="2800" dirty="0">
              <a:solidFill>
                <a:srgbClr val="FFFF00"/>
              </a:solidFill>
              <a:effectLst>
                <a:outerShdw blurRad="38100" dist="38100" dir="2700000" algn="tl">
                  <a:srgbClr val="000000"/>
                </a:outerShdw>
              </a:effectLst>
            </a:endParaRPr>
          </a:p>
          <a:p>
            <a:endParaRPr lang="en-US" dirty="0"/>
          </a:p>
        </p:txBody>
      </p:sp>
      <p:sp>
        <p:nvSpPr>
          <p:cNvPr id="3" name="Title 2"/>
          <p:cNvSpPr>
            <a:spLocks noGrp="1"/>
          </p:cNvSpPr>
          <p:nvPr>
            <p:ph type="title"/>
          </p:nvPr>
        </p:nvSpPr>
        <p:spPr/>
        <p:txBody>
          <a:bodyPr/>
          <a:lstStyle/>
          <a:p>
            <a:r>
              <a:rPr u="sng">
                <a:solidFill>
                  <a:srgbClr val="66FFFF"/>
                </a:solidFill>
                <a:effectLst>
                  <a:outerShdw blurRad="38100" dist="38100" dir="2700000" algn="tl">
                    <a:srgbClr val="FFFFFF"/>
                  </a:outerShdw>
                </a:effectLst>
              </a:rPr>
              <a:t>ACONITE</a:t>
            </a:r>
            <a:endParaRPr lang="en-US" dirty="0">
              <a:solidFill>
                <a:srgbClr val="66FFF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b="1" dirty="0"/>
              <a:t>FATAL DOSE -1-2gm root,4-5mg of </a:t>
            </a:r>
            <a:r>
              <a:rPr lang="en-US" sz="3200" b="1" dirty="0" err="1"/>
              <a:t>aconitine</a:t>
            </a:r>
            <a:endParaRPr lang="en-US" sz="3200" b="1" dirty="0"/>
          </a:p>
          <a:p>
            <a:r>
              <a:rPr lang="en-US" sz="3200" b="1" dirty="0"/>
              <a:t>FATAL PERIOD-2-6 hrs</a:t>
            </a:r>
          </a:p>
          <a:p>
            <a:r>
              <a:rPr lang="en-US" sz="3200" b="1" dirty="0">
                <a:solidFill>
                  <a:srgbClr val="00FF00"/>
                </a:solidFill>
              </a:rPr>
              <a:t>HIPPUS</a:t>
            </a:r>
            <a:r>
              <a:rPr lang="en-US" sz="3200" b="1" dirty="0">
                <a:solidFill>
                  <a:srgbClr val="FFFF00"/>
                </a:solidFill>
              </a:rPr>
              <a:t> – Alternate contraction and dilatation of pupils</a:t>
            </a:r>
          </a:p>
          <a:p>
            <a:r>
              <a:rPr lang="en-US" sz="3200" b="1" dirty="0">
                <a:solidFill>
                  <a:srgbClr val="FFFF00"/>
                </a:solidFill>
              </a:rPr>
              <a:t>Mistaken for horseradish</a:t>
            </a:r>
          </a:p>
          <a:p>
            <a:r>
              <a:rPr lang="en-US" sz="3200" b="1" dirty="0">
                <a:solidFill>
                  <a:srgbClr val="FFFF00"/>
                </a:solidFill>
              </a:rPr>
              <a:t>Considered as ideal homicidal poison</a:t>
            </a:r>
          </a:p>
          <a:p>
            <a:pPr>
              <a:lnSpc>
                <a:spcPct val="80000"/>
              </a:lnSpc>
            </a:pPr>
            <a:r>
              <a:rPr lang="en-US" sz="3200" b="1" dirty="0"/>
              <a:t>With betel nut –to mask its taste-homicide</a:t>
            </a:r>
          </a:p>
          <a:p>
            <a:pPr>
              <a:lnSpc>
                <a:spcPct val="80000"/>
              </a:lnSpc>
            </a:pPr>
            <a:r>
              <a:rPr lang="en-US" sz="3200" b="1" dirty="0" err="1"/>
              <a:t>Abortifacient</a:t>
            </a:r>
            <a:endParaRPr lang="en-US" sz="3200" b="1" dirty="0"/>
          </a:p>
          <a:p>
            <a:pPr>
              <a:lnSpc>
                <a:spcPct val="80000"/>
              </a:lnSpc>
            </a:pPr>
            <a:r>
              <a:rPr lang="en-US" sz="3200" b="1" dirty="0"/>
              <a:t>Cattle poison</a:t>
            </a:r>
          </a:p>
          <a:p>
            <a:pPr>
              <a:lnSpc>
                <a:spcPct val="80000"/>
              </a:lnSpc>
            </a:pPr>
            <a:r>
              <a:rPr lang="en-US" sz="3200" b="1" dirty="0"/>
              <a:t>Arrow poison</a:t>
            </a:r>
          </a:p>
          <a:p>
            <a:endParaRPr lang="en-US" sz="3200" b="1" dirty="0">
              <a:solidFill>
                <a:srgbClr val="FFFF00"/>
              </a:solidFill>
            </a:endParaRPr>
          </a:p>
          <a:p>
            <a:endParaRPr lang="en-US" dirty="0"/>
          </a:p>
        </p:txBody>
      </p:sp>
      <p:sp>
        <p:nvSpPr>
          <p:cNvPr id="3" name="Title 2"/>
          <p:cNvSpPr>
            <a:spLocks noGrp="1"/>
          </p:cNvSpPr>
          <p:nvPr>
            <p:ph type="title"/>
          </p:nvPr>
        </p:nvSpPr>
        <p:spPr/>
        <p:txBody>
          <a:bodyPr/>
          <a:lstStyle/>
          <a:p>
            <a:r>
              <a:rPr u="sng">
                <a:solidFill>
                  <a:srgbClr val="66FFFF"/>
                </a:solidFill>
                <a:effectLst>
                  <a:outerShdw blurRad="38100" dist="38100" dir="2700000" algn="tl">
                    <a:srgbClr val="FFFFFF"/>
                  </a:outerShdw>
                </a:effectLst>
              </a:rPr>
              <a:t>ACONITE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INEBRIANT – ALCOHOL</a:t>
            </a:r>
          </a:p>
          <a:p>
            <a:r>
              <a:rPr lang="en-US" dirty="0"/>
              <a:t>Following absorption, the concentration of alcohol in the blood reaches a maximum in about 45-90 minutes after ingestion</a:t>
            </a:r>
          </a:p>
          <a:p>
            <a:r>
              <a:rPr lang="en-US" dirty="0">
                <a:solidFill>
                  <a:srgbClr val="66FFFF"/>
                </a:solidFill>
              </a:rPr>
              <a:t>Stage of Excitement (Blood level: 50-150 mg%) </a:t>
            </a:r>
          </a:p>
          <a:p>
            <a:r>
              <a:rPr lang="en-US" dirty="0">
                <a:solidFill>
                  <a:srgbClr val="66FFFF"/>
                </a:solidFill>
              </a:rPr>
              <a:t>Stage of In-coordination (Blood level: 150-250 mg%</a:t>
            </a:r>
          </a:p>
          <a:p>
            <a:r>
              <a:rPr lang="en-US" dirty="0">
                <a:solidFill>
                  <a:srgbClr val="66FFFF"/>
                </a:solidFill>
              </a:rPr>
              <a:t>Stage of Coma (Blood level &gt; 250 mg%)</a:t>
            </a:r>
          </a:p>
          <a:p>
            <a:r>
              <a:rPr lang="en-US" dirty="0"/>
              <a:t>Pupils </a:t>
            </a:r>
            <a:r>
              <a:rPr lang="en-US" b="1" dirty="0">
                <a:solidFill>
                  <a:srgbClr val="FFFF00"/>
                </a:solidFill>
              </a:rPr>
              <a:t>are contracted </a:t>
            </a:r>
            <a:r>
              <a:rPr lang="en-US" dirty="0"/>
              <a:t>but </a:t>
            </a:r>
            <a:r>
              <a:rPr lang="en-US" b="1" dirty="0">
                <a:solidFill>
                  <a:srgbClr val="FFFF00"/>
                </a:solidFill>
              </a:rPr>
              <a:t>on stimulation</a:t>
            </a:r>
            <a:r>
              <a:rPr lang="en-US" dirty="0">
                <a:solidFill>
                  <a:srgbClr val="FFFF00"/>
                </a:solidFill>
              </a:rPr>
              <a:t> </a:t>
            </a:r>
            <a:r>
              <a:rPr lang="en-US" dirty="0"/>
              <a:t>of the person, e.g. by pinching or slapping .Causes them to </a:t>
            </a:r>
            <a:r>
              <a:rPr lang="en-US" b="1" dirty="0">
                <a:solidFill>
                  <a:srgbClr val="FFFF00"/>
                </a:solidFill>
              </a:rPr>
              <a:t>dilate</a:t>
            </a:r>
            <a:r>
              <a:rPr lang="en-US" dirty="0"/>
              <a:t> with slow return (</a:t>
            </a:r>
            <a:r>
              <a:rPr lang="en-US" b="1" dirty="0">
                <a:solidFill>
                  <a:srgbClr val="FFFF00"/>
                </a:solidFill>
              </a:rPr>
              <a:t>MCEWAN’S SIGN</a:t>
            </a:r>
            <a:r>
              <a:rPr lang="en-US" dirty="0"/>
              <a:t>).</a:t>
            </a:r>
          </a:p>
        </p:txBody>
      </p:sp>
      <p:sp>
        <p:nvSpPr>
          <p:cNvPr id="3" name="Title 2"/>
          <p:cNvSpPr>
            <a:spLocks noGrp="1"/>
          </p:cNvSpPr>
          <p:nvPr>
            <p:ph type="title"/>
          </p:nvPr>
        </p:nvSpPr>
        <p:spPr/>
        <p:txBody>
          <a:bodyPr/>
          <a:lstStyle/>
          <a:p>
            <a:r>
              <a:rPr lang="en-US" b="1" dirty="0">
                <a:solidFill>
                  <a:srgbClr val="66FFFF"/>
                </a:solidFill>
              </a:rPr>
              <a:t>CNS DEPRESSANTS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10000"/>
          </a:bodyPr>
          <a:lstStyle/>
          <a:p>
            <a:r>
              <a:rPr lang="en-US" dirty="0"/>
              <a:t>FATAL DOSE (non-addict) : 150-250 ml of absolute alcohol consumed in 1hour.</a:t>
            </a:r>
          </a:p>
          <a:p>
            <a:r>
              <a:rPr lang="it-IT" dirty="0"/>
              <a:t>Common clinical syndromes associated with chronic</a:t>
            </a:r>
            <a:endParaRPr lang="en-US" dirty="0"/>
          </a:p>
          <a:p>
            <a:pPr>
              <a:buNone/>
            </a:pPr>
            <a:r>
              <a:rPr lang="it-IT" dirty="0"/>
              <a:t>    alcoholism</a:t>
            </a:r>
          </a:p>
          <a:p>
            <a:r>
              <a:rPr lang="en-US" b="1" dirty="0">
                <a:solidFill>
                  <a:srgbClr val="FFFF00"/>
                </a:solidFill>
              </a:rPr>
              <a:t>DELIRIUM TREMENS :</a:t>
            </a:r>
            <a:r>
              <a:rPr lang="en-US" dirty="0"/>
              <a:t> acute organic brain syndrome, usually seen within 2-4 days of complete absence from heavy alcohol drinking. </a:t>
            </a:r>
          </a:p>
          <a:p>
            <a:r>
              <a:rPr lang="en-US" dirty="0"/>
              <a:t>There is an acute attack of insanity in which there is: Clouding of consciousness with disorientation in time and space. Coarse muscular tremors of face, tongue and hands. Insomnia with reversal of sleep-wake cycle and loss of memory. Psychomotor agitation, ataxia, uncontrollable fear and tendency to commit suicide/homicide/violent assault or cause damage to property</a:t>
            </a:r>
          </a:p>
          <a:p>
            <a:pPr>
              <a:buNone/>
            </a:pPr>
            <a:endParaRPr lang="en-US" b="1" dirty="0">
              <a:solidFill>
                <a:srgbClr val="FFFF00"/>
              </a:solidFill>
            </a:endParaRPr>
          </a:p>
          <a:p>
            <a:pPr>
              <a:buNone/>
            </a:pPr>
            <a:endParaRPr lang="en-US" dirty="0"/>
          </a:p>
          <a:p>
            <a:pPr>
              <a:buNone/>
            </a:pPr>
            <a:endParaRPr lang="en-US" dirty="0"/>
          </a:p>
          <a:p>
            <a:pPr>
              <a:buNone/>
            </a:pPr>
            <a:endParaRPr lang="en-US" b="1" dirty="0">
              <a:solidFill>
                <a:srgbClr val="FFFF00"/>
              </a:solidFill>
            </a:endParaRPr>
          </a:p>
        </p:txBody>
      </p:sp>
      <p:sp>
        <p:nvSpPr>
          <p:cNvPr id="3" name="Title 2"/>
          <p:cNvSpPr>
            <a:spLocks noGrp="1"/>
          </p:cNvSpPr>
          <p:nvPr>
            <p:ph type="title"/>
          </p:nvPr>
        </p:nvSpPr>
        <p:spPr/>
        <p:txBody>
          <a:bodyPr/>
          <a:lstStyle/>
          <a:p>
            <a:r>
              <a:rPr lang="en-US" b="1" dirty="0">
                <a:solidFill>
                  <a:srgbClr val="FFFF00"/>
                </a:solidFill>
              </a:rPr>
              <a:t>ETHYL ALCOHOL</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257800"/>
          </a:xfrm>
        </p:spPr>
        <p:txBody>
          <a:bodyPr>
            <a:normAutofit/>
          </a:bodyPr>
          <a:lstStyle/>
          <a:p>
            <a:pPr>
              <a:buNone/>
            </a:pPr>
            <a:r>
              <a:rPr lang="en-US" b="1" dirty="0"/>
              <a:t>ACUTE ALCOHOLIC HALLUCINOSIS</a:t>
            </a:r>
            <a:r>
              <a:rPr lang="en-US" b="1" dirty="0">
                <a:solidFill>
                  <a:srgbClr val="FFFF00"/>
                </a:solidFill>
              </a:rPr>
              <a:t>: 24 – 36 hrs after withdrawal</a:t>
            </a:r>
          </a:p>
          <a:p>
            <a:pPr>
              <a:buNone/>
            </a:pPr>
            <a:r>
              <a:rPr lang="en-US" dirty="0"/>
              <a:t>   </a:t>
            </a:r>
            <a:r>
              <a:rPr lang="en-US" dirty="0" err="1"/>
              <a:t>Korsakoff’s</a:t>
            </a:r>
            <a:r>
              <a:rPr lang="en-US" dirty="0"/>
              <a:t> psychosis often follows </a:t>
            </a:r>
            <a:r>
              <a:rPr lang="en-US" dirty="0" err="1"/>
              <a:t>Wernicks’s</a:t>
            </a:r>
            <a:r>
              <a:rPr lang="en-US" dirty="0"/>
              <a:t> </a:t>
            </a:r>
            <a:r>
              <a:rPr lang="en-US" dirty="0" err="1"/>
              <a:t>encephalopthy</a:t>
            </a:r>
            <a:r>
              <a:rPr lang="en-US" dirty="0"/>
              <a:t> so they are referred to as </a:t>
            </a:r>
            <a:r>
              <a:rPr lang="en-US" b="1" dirty="0">
                <a:solidFill>
                  <a:srgbClr val="FFFF00"/>
                </a:solidFill>
              </a:rPr>
              <a:t>WERNICKE-KORSAKOFF SYNDROME </a:t>
            </a:r>
            <a:r>
              <a:rPr lang="en-US" dirty="0"/>
              <a:t>Cause: Severe, untreated </a:t>
            </a:r>
            <a:r>
              <a:rPr lang="en-US" b="1" dirty="0">
                <a:solidFill>
                  <a:srgbClr val="FFFF00"/>
                </a:solidFill>
              </a:rPr>
              <a:t>thiamine deficiency, secondary to chronic alcohol abuse. </a:t>
            </a:r>
          </a:p>
          <a:p>
            <a:pPr>
              <a:buNone/>
            </a:pPr>
            <a:r>
              <a:rPr lang="en-US" b="1" dirty="0">
                <a:solidFill>
                  <a:srgbClr val="FFFF00"/>
                </a:solidFill>
              </a:rPr>
              <a:t>WERNICKE’S ENCEPHALOPATHY </a:t>
            </a:r>
            <a:r>
              <a:rPr lang="en-US" dirty="0"/>
              <a:t>:This is an acute reaction due </a:t>
            </a:r>
            <a:r>
              <a:rPr lang="en-US" dirty="0">
                <a:solidFill>
                  <a:srgbClr val="00FF00"/>
                </a:solidFill>
              </a:rPr>
              <a:t>to severe thiamine deficiency</a:t>
            </a:r>
            <a:r>
              <a:rPr lang="en-US" dirty="0"/>
              <a:t>, the commonest cause being </a:t>
            </a:r>
            <a:r>
              <a:rPr lang="en-US" dirty="0">
                <a:solidFill>
                  <a:srgbClr val="00FF00"/>
                </a:solidFill>
              </a:rPr>
              <a:t>chronic alcohol abus</a:t>
            </a:r>
            <a:r>
              <a:rPr lang="en-US" dirty="0"/>
              <a:t>e.</a:t>
            </a:r>
          </a:p>
          <a:p>
            <a:pPr>
              <a:buNone/>
            </a:pPr>
            <a:r>
              <a:rPr lang="en-US" b="1" dirty="0">
                <a:solidFill>
                  <a:srgbClr val="FFFF00"/>
                </a:solidFill>
              </a:rPr>
              <a:t>MALLORY WEISS SYNDROME: Tears of mucosa of lower </a:t>
            </a:r>
            <a:r>
              <a:rPr lang="en-US" b="1" dirty="0" err="1">
                <a:solidFill>
                  <a:srgbClr val="FFFF00"/>
                </a:solidFill>
              </a:rPr>
              <a:t>oesophagus</a:t>
            </a:r>
            <a:r>
              <a:rPr lang="en-US" b="1" dirty="0">
                <a:solidFill>
                  <a:srgbClr val="FFFF00"/>
                </a:solidFill>
              </a:rPr>
              <a:t> with </a:t>
            </a:r>
            <a:r>
              <a:rPr lang="en-US" b="1" dirty="0" err="1">
                <a:solidFill>
                  <a:srgbClr val="FFFF00"/>
                </a:solidFill>
              </a:rPr>
              <a:t>haemorrhaging</a:t>
            </a:r>
            <a:endParaRPr lang="en-US" b="1" dirty="0">
              <a:solidFill>
                <a:srgbClr val="FFFF00"/>
              </a:solidFill>
            </a:endParaRPr>
          </a:p>
          <a:p>
            <a:pPr>
              <a:buNone/>
            </a:pPr>
            <a:endParaRPr lang="en-US" b="1" dirty="0">
              <a:solidFill>
                <a:srgbClr val="FFFF00"/>
              </a:solidFill>
            </a:endParaRPr>
          </a:p>
        </p:txBody>
      </p:sp>
      <p:sp>
        <p:nvSpPr>
          <p:cNvPr id="3" name="Title 2"/>
          <p:cNvSpPr>
            <a:spLocks noGrp="1"/>
          </p:cNvSpPr>
          <p:nvPr>
            <p:ph type="title"/>
          </p:nvPr>
        </p:nvSpPr>
        <p:spPr/>
        <p:txBody>
          <a:bodyPr/>
          <a:lstStyle/>
          <a:p>
            <a:r>
              <a:rPr b="1">
                <a:solidFill>
                  <a:srgbClr val="FFFF00"/>
                </a:solidFill>
              </a:rPr>
              <a:t>ETHYL ALCOHOL</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FF00"/>
                </a:solidFill>
              </a:rPr>
              <a:t>SATURDAY NIGHT PA</a:t>
            </a:r>
            <a:r>
              <a:rPr lang="en-US" dirty="0">
                <a:solidFill>
                  <a:srgbClr val="FFFF00"/>
                </a:solidFill>
              </a:rPr>
              <a:t>LSY </a:t>
            </a:r>
            <a:r>
              <a:rPr lang="en-US" dirty="0"/>
              <a:t>: from falling asleep with one's arm hanging over the arm rest of a chair, compressing the radial nerve.</a:t>
            </a:r>
          </a:p>
          <a:p>
            <a:r>
              <a:rPr lang="en-US" b="1" dirty="0">
                <a:solidFill>
                  <a:srgbClr val="FFFF00"/>
                </a:solidFill>
              </a:rPr>
              <a:t>DRUNKENNESS</a:t>
            </a:r>
          </a:p>
          <a:p>
            <a:endParaRPr lang="en-US" b="1" dirty="0">
              <a:solidFill>
                <a:srgbClr val="FFFF00"/>
              </a:solidFill>
            </a:endParaRPr>
          </a:p>
          <a:p>
            <a:r>
              <a:rPr lang="en-US" b="1" dirty="0">
                <a:solidFill>
                  <a:srgbClr val="FFFF00"/>
                </a:solidFill>
              </a:rPr>
              <a:t>MICTURITION SYNCOPE</a:t>
            </a:r>
          </a:p>
          <a:p>
            <a:endParaRPr lang="en-US" b="1" dirty="0">
              <a:solidFill>
                <a:srgbClr val="FFFF00"/>
              </a:solidFill>
            </a:endParaRPr>
          </a:p>
          <a:p>
            <a:r>
              <a:rPr lang="en-US" b="1" dirty="0">
                <a:solidFill>
                  <a:srgbClr val="FFFF00"/>
                </a:solidFill>
              </a:rPr>
              <a:t>ALCOHOLIC PALIMPSETS: Automatism after taking alcohol</a:t>
            </a:r>
          </a:p>
          <a:p>
            <a:endParaRPr lang="en-US" b="1" dirty="0">
              <a:solidFill>
                <a:srgbClr val="FFFF00"/>
              </a:solidFill>
            </a:endParaRPr>
          </a:p>
          <a:p>
            <a:endParaRPr lang="en-US" b="1" dirty="0">
              <a:solidFill>
                <a:srgbClr val="FFFF00"/>
              </a:solidFill>
            </a:endParaRPr>
          </a:p>
          <a:p>
            <a:endParaRPr lang="en-US" dirty="0"/>
          </a:p>
          <a:p>
            <a:endParaRPr lang="en-US" dirty="0"/>
          </a:p>
        </p:txBody>
      </p:sp>
      <p:sp>
        <p:nvSpPr>
          <p:cNvPr id="3" name="Title 2"/>
          <p:cNvSpPr>
            <a:spLocks noGrp="1"/>
          </p:cNvSpPr>
          <p:nvPr>
            <p:ph type="title"/>
          </p:nvPr>
        </p:nvSpPr>
        <p:spPr/>
        <p:txBody>
          <a:bodyPr/>
          <a:lstStyle/>
          <a:p>
            <a:r>
              <a:rPr b="1">
                <a:solidFill>
                  <a:srgbClr val="FFFF00"/>
                </a:solidFill>
              </a:rPr>
              <a:t>ETHYL ALCOHOL</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a:t>   </a:t>
            </a:r>
            <a:r>
              <a:rPr lang="en-US" b="1" dirty="0">
                <a:solidFill>
                  <a:srgbClr val="66FFFF"/>
                </a:solidFill>
              </a:rPr>
              <a:t>METHANOL</a:t>
            </a:r>
            <a:r>
              <a:rPr lang="en-US" dirty="0"/>
              <a:t> - alcohol </a:t>
            </a:r>
            <a:r>
              <a:rPr lang="en-US" dirty="0" err="1"/>
              <a:t>dehydrogenase</a:t>
            </a:r>
            <a:r>
              <a:rPr lang="en-US" dirty="0"/>
              <a:t> - </a:t>
            </a:r>
            <a:r>
              <a:rPr lang="en-US" b="1" dirty="0">
                <a:solidFill>
                  <a:srgbClr val="66FFFF"/>
                </a:solidFill>
              </a:rPr>
              <a:t>FORMALDEHYDE </a:t>
            </a:r>
            <a:r>
              <a:rPr lang="en-US" dirty="0"/>
              <a:t> - </a:t>
            </a:r>
            <a:r>
              <a:rPr lang="en-US" dirty="0" err="1"/>
              <a:t>aldehyde</a:t>
            </a:r>
            <a:r>
              <a:rPr lang="en-US" dirty="0"/>
              <a:t> </a:t>
            </a:r>
            <a:r>
              <a:rPr lang="en-US" dirty="0" err="1"/>
              <a:t>dehydrogenase</a:t>
            </a:r>
            <a:r>
              <a:rPr lang="en-US" dirty="0"/>
              <a:t> -  </a:t>
            </a:r>
            <a:r>
              <a:rPr lang="en-US" b="1" dirty="0">
                <a:solidFill>
                  <a:srgbClr val="66FFFF"/>
                </a:solidFill>
              </a:rPr>
              <a:t>FORMIC ACID</a:t>
            </a:r>
          </a:p>
          <a:p>
            <a:pPr>
              <a:buNone/>
            </a:pPr>
            <a:r>
              <a:rPr lang="en-US" dirty="0"/>
              <a:t>    </a:t>
            </a:r>
            <a:r>
              <a:rPr lang="en-US" sz="2800" dirty="0"/>
              <a:t>methanol itself not toxic.</a:t>
            </a:r>
          </a:p>
          <a:p>
            <a:pPr>
              <a:buNone/>
            </a:pPr>
            <a:endParaRPr lang="en-US" sz="2800" dirty="0"/>
          </a:p>
          <a:p>
            <a:r>
              <a:rPr lang="en-US" sz="2800" dirty="0"/>
              <a:t> Formaldehyde very toxic, but very rapidly </a:t>
            </a:r>
            <a:r>
              <a:rPr lang="en-US" sz="2800" dirty="0" err="1"/>
              <a:t>metabolised</a:t>
            </a:r>
            <a:r>
              <a:rPr lang="en-US" sz="2800" dirty="0"/>
              <a:t> to formic acid. </a:t>
            </a:r>
          </a:p>
          <a:p>
            <a:endParaRPr lang="en-US" sz="2800" dirty="0"/>
          </a:p>
          <a:p>
            <a:r>
              <a:rPr lang="en-US" sz="2800" dirty="0"/>
              <a:t>Formic acid responsible for the toxicity related to methanol ingestions</a:t>
            </a:r>
          </a:p>
        </p:txBody>
      </p:sp>
      <p:sp>
        <p:nvSpPr>
          <p:cNvPr id="3" name="Title 2"/>
          <p:cNvSpPr>
            <a:spLocks noGrp="1"/>
          </p:cNvSpPr>
          <p:nvPr>
            <p:ph type="title"/>
          </p:nvPr>
        </p:nvSpPr>
        <p:spPr/>
        <p:txBody>
          <a:bodyPr/>
          <a:lstStyle/>
          <a:p>
            <a:r>
              <a:rPr b="1"/>
              <a:t>METHYL ALCOHOL</a:t>
            </a:r>
            <a:endParaRPr lang="en-US"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OPTIC NERVE BECOMES OEDEMATOUS</a:t>
            </a:r>
          </a:p>
          <a:p>
            <a:endParaRPr lang="en-US" dirty="0"/>
          </a:p>
          <a:p>
            <a:r>
              <a:rPr lang="en-US" dirty="0"/>
              <a:t>Sudden loss of vision or complete blindness due to optic neuritis may occur.</a:t>
            </a:r>
          </a:p>
          <a:p>
            <a:endParaRPr lang="en-US" dirty="0"/>
          </a:p>
          <a:p>
            <a:r>
              <a:rPr lang="en-US" dirty="0"/>
              <a:t>Permanent loss of vision</a:t>
            </a:r>
          </a:p>
          <a:p>
            <a:endParaRPr lang="en-US" dirty="0"/>
          </a:p>
          <a:p>
            <a:r>
              <a:rPr lang="en-US" b="1" dirty="0">
                <a:solidFill>
                  <a:srgbClr val="FFFF00"/>
                </a:solidFill>
              </a:rPr>
              <a:t>Treatment</a:t>
            </a:r>
          </a:p>
          <a:p>
            <a:endParaRPr lang="en-US" b="1" dirty="0">
              <a:solidFill>
                <a:srgbClr val="FFFF00"/>
              </a:solidFill>
            </a:endParaRPr>
          </a:p>
          <a:p>
            <a:r>
              <a:rPr lang="en-US" b="1" dirty="0">
                <a:solidFill>
                  <a:srgbClr val="66FFFF"/>
                </a:solidFill>
              </a:rPr>
              <a:t>ETHYL ALCOHOL</a:t>
            </a:r>
          </a:p>
          <a:p>
            <a:endParaRPr lang="en-US" dirty="0"/>
          </a:p>
        </p:txBody>
      </p:sp>
      <p:sp>
        <p:nvSpPr>
          <p:cNvPr id="3" name="Title 2"/>
          <p:cNvSpPr>
            <a:spLocks noGrp="1"/>
          </p:cNvSpPr>
          <p:nvPr>
            <p:ph type="title"/>
          </p:nvPr>
        </p:nvSpPr>
        <p:spPr/>
        <p:txBody>
          <a:bodyPr/>
          <a:lstStyle/>
          <a:p>
            <a:r>
              <a:rPr b="1">
                <a:solidFill>
                  <a:srgbClr val="66FFFF"/>
                </a:solidFill>
              </a:rPr>
              <a:t>METHYL ALCOHOL</a:t>
            </a:r>
            <a:endParaRPr lang="en-US" dirty="0">
              <a:solidFill>
                <a:srgbClr val="66FFFF"/>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Dried juice of poppy (</a:t>
            </a:r>
            <a:r>
              <a:rPr lang="en-US" dirty="0" err="1"/>
              <a:t>papaver</a:t>
            </a:r>
            <a:r>
              <a:rPr lang="en-US" dirty="0"/>
              <a:t> </a:t>
            </a:r>
            <a:r>
              <a:rPr lang="en-US" dirty="0" err="1"/>
              <a:t>somniferum</a:t>
            </a:r>
            <a:r>
              <a:rPr lang="en-US" dirty="0"/>
              <a:t>)</a:t>
            </a:r>
          </a:p>
          <a:p>
            <a:r>
              <a:rPr lang="en-US" dirty="0"/>
              <a:t> morphine .</a:t>
            </a:r>
            <a:r>
              <a:rPr lang="en-US" dirty="0" err="1"/>
              <a:t>codine,thebaine,papaverine.narcotine</a:t>
            </a:r>
            <a:endParaRPr lang="en-US" dirty="0"/>
          </a:p>
          <a:p>
            <a:r>
              <a:rPr lang="en-US" dirty="0"/>
              <a:t>HEROIN is a natural derivative(BROWN SUGAR)</a:t>
            </a:r>
          </a:p>
          <a:p>
            <a:endParaRPr lang="en-US" dirty="0"/>
          </a:p>
          <a:p>
            <a:pPr>
              <a:lnSpc>
                <a:spcPct val="90000"/>
              </a:lnSpc>
            </a:pPr>
            <a:r>
              <a:rPr lang="en-US" sz="2800" b="1" dirty="0">
                <a:solidFill>
                  <a:srgbClr val="66FFFF"/>
                </a:solidFill>
              </a:rPr>
              <a:t>COMA</a:t>
            </a:r>
          </a:p>
          <a:p>
            <a:pPr>
              <a:lnSpc>
                <a:spcPct val="90000"/>
              </a:lnSpc>
            </a:pPr>
            <a:r>
              <a:rPr lang="en-US" sz="2800" b="1" dirty="0">
                <a:solidFill>
                  <a:srgbClr val="66FFFF"/>
                </a:solidFill>
              </a:rPr>
              <a:t>PINPOINT PUPILS</a:t>
            </a:r>
          </a:p>
          <a:p>
            <a:pPr>
              <a:lnSpc>
                <a:spcPct val="90000"/>
              </a:lnSpc>
            </a:pPr>
            <a:r>
              <a:rPr lang="en-US" sz="2800" b="1" dirty="0">
                <a:solidFill>
                  <a:schemeClr val="tx2"/>
                </a:solidFill>
              </a:rPr>
              <a:t>Morphine-200mg</a:t>
            </a:r>
          </a:p>
          <a:p>
            <a:pPr>
              <a:lnSpc>
                <a:spcPct val="90000"/>
              </a:lnSpc>
            </a:pPr>
            <a:r>
              <a:rPr lang="en-US" sz="2800" b="1" dirty="0">
                <a:solidFill>
                  <a:schemeClr val="tx2"/>
                </a:solidFill>
              </a:rPr>
              <a:t>Codine-800mg</a:t>
            </a:r>
            <a:endParaRPr lang="en-US" sz="2800" b="1" dirty="0">
              <a:solidFill>
                <a:srgbClr val="66FFFF"/>
              </a:solidFill>
            </a:endParaRPr>
          </a:p>
          <a:p>
            <a:pPr>
              <a:lnSpc>
                <a:spcPct val="90000"/>
              </a:lnSpc>
            </a:pPr>
            <a:r>
              <a:rPr lang="en-US" sz="2800" b="1" dirty="0">
                <a:solidFill>
                  <a:srgbClr val="66FFFF"/>
                </a:solidFill>
              </a:rPr>
              <a:t>Antidote: </a:t>
            </a:r>
            <a:r>
              <a:rPr lang="en-US" sz="2800" b="1" dirty="0">
                <a:solidFill>
                  <a:srgbClr val="66FF99"/>
                </a:solidFill>
              </a:rPr>
              <a:t>NALOXONE</a:t>
            </a:r>
          </a:p>
          <a:p>
            <a:pPr>
              <a:lnSpc>
                <a:spcPct val="90000"/>
              </a:lnSpc>
            </a:pPr>
            <a:endParaRPr lang="en-US" sz="2800" b="1" dirty="0">
              <a:solidFill>
                <a:srgbClr val="66FF99"/>
              </a:solidFill>
            </a:endParaRPr>
          </a:p>
          <a:p>
            <a:pPr>
              <a:lnSpc>
                <a:spcPct val="90000"/>
              </a:lnSpc>
            </a:pPr>
            <a:r>
              <a:rPr lang="en-US" sz="2800" b="1" dirty="0">
                <a:solidFill>
                  <a:srgbClr val="66FF99"/>
                </a:solidFill>
              </a:rPr>
              <a:t>BODYPACKER SYNDROME</a:t>
            </a:r>
          </a:p>
          <a:p>
            <a:pPr>
              <a:lnSpc>
                <a:spcPct val="90000"/>
              </a:lnSpc>
            </a:pPr>
            <a:r>
              <a:rPr lang="en-US" sz="2800" b="1" dirty="0">
                <a:solidFill>
                  <a:srgbClr val="66FF99"/>
                </a:solidFill>
              </a:rPr>
              <a:t>Test :Marquis test</a:t>
            </a:r>
          </a:p>
          <a:p>
            <a:pPr>
              <a:lnSpc>
                <a:spcPct val="90000"/>
              </a:lnSpc>
            </a:pPr>
            <a:endParaRPr lang="en-US" sz="2800" b="1" dirty="0"/>
          </a:p>
          <a:p>
            <a:endParaRPr lang="en-US" dirty="0"/>
          </a:p>
          <a:p>
            <a:endParaRPr lang="en-US" dirty="0"/>
          </a:p>
        </p:txBody>
      </p:sp>
      <p:sp>
        <p:nvSpPr>
          <p:cNvPr id="3" name="Title 2"/>
          <p:cNvSpPr>
            <a:spLocks noGrp="1"/>
          </p:cNvSpPr>
          <p:nvPr>
            <p:ph type="title"/>
          </p:nvPr>
        </p:nvSpPr>
        <p:spPr/>
        <p:txBody>
          <a:bodyPr/>
          <a:lstStyle/>
          <a:p>
            <a:r>
              <a:rPr lang="en-US" b="1" dirty="0">
                <a:solidFill>
                  <a:srgbClr val="66FFFF"/>
                </a:solidFill>
              </a:rPr>
              <a:t>OPIUM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5400">
                <a:solidFill>
                  <a:srgbClr val="66FF99"/>
                </a:solidFill>
              </a:rPr>
              <a:t>Types of Poisoning</a:t>
            </a:r>
            <a:endParaRPr lang="en-US" sz="5400" dirty="0">
              <a:solidFill>
                <a:srgbClr val="66FF99"/>
              </a:solidFill>
            </a:endParaRPr>
          </a:p>
        </p:txBody>
      </p:sp>
      <p:sp>
        <p:nvSpPr>
          <p:cNvPr id="3" name="Content Placeholder 2"/>
          <p:cNvSpPr>
            <a:spLocks noGrp="1"/>
          </p:cNvSpPr>
          <p:nvPr>
            <p:ph idx="1"/>
          </p:nvPr>
        </p:nvSpPr>
        <p:spPr/>
        <p:txBody>
          <a:bodyPr>
            <a:normAutofit/>
          </a:bodyPr>
          <a:lstStyle/>
          <a:p>
            <a:r>
              <a:rPr lang="en-US" sz="2800" dirty="0"/>
              <a:t>Acute Poisoning – large single dose – frequent smaller - produces signs and symptoms fast</a:t>
            </a:r>
          </a:p>
          <a:p>
            <a:endParaRPr lang="en-US" sz="2800" dirty="0"/>
          </a:p>
          <a:p>
            <a:r>
              <a:rPr lang="en-US" sz="2800" dirty="0"/>
              <a:t>Chronic Poisoning – small doses over a period of time</a:t>
            </a:r>
          </a:p>
          <a:p>
            <a:r>
              <a:rPr lang="en-US" sz="2800" dirty="0"/>
              <a:t>Sub-acute Poisoning – between acute and chronic</a:t>
            </a:r>
          </a:p>
          <a:p>
            <a:endParaRPr lang="en-US" sz="2800" dirty="0"/>
          </a:p>
          <a:p>
            <a:r>
              <a:rPr lang="en-US" sz="2800" dirty="0" err="1"/>
              <a:t>Fulminant</a:t>
            </a:r>
            <a:r>
              <a:rPr lang="en-US" sz="2800" dirty="0"/>
              <a:t> Poisoning- massive dose-death sudden due to shock ,peripheral vascular failure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INHIBITION OF ACETYL CHOLINESTERASE</a:t>
            </a:r>
          </a:p>
          <a:p>
            <a:r>
              <a:rPr lang="en-US" dirty="0" err="1"/>
              <a:t>Muscarinic</a:t>
            </a:r>
            <a:r>
              <a:rPr lang="en-US" dirty="0"/>
              <a:t> effects: </a:t>
            </a:r>
            <a:r>
              <a:rPr lang="en-US" b="1" dirty="0">
                <a:solidFill>
                  <a:srgbClr val="66FF99"/>
                </a:solidFill>
              </a:rPr>
              <a:t>SLUDGE</a:t>
            </a:r>
          </a:p>
          <a:p>
            <a:r>
              <a:rPr lang="en-US" b="1" dirty="0">
                <a:solidFill>
                  <a:srgbClr val="66FF99"/>
                </a:solidFill>
              </a:rPr>
              <a:t>White froth</a:t>
            </a:r>
          </a:p>
          <a:p>
            <a:r>
              <a:rPr lang="en-US" b="1" dirty="0">
                <a:solidFill>
                  <a:srgbClr val="66FF99"/>
                </a:solidFill>
              </a:rPr>
              <a:t>CHROMOLACHRYORRHOEA – Red tears</a:t>
            </a:r>
          </a:p>
          <a:p>
            <a:r>
              <a:rPr lang="en-US" b="1" dirty="0">
                <a:solidFill>
                  <a:srgbClr val="FFFF00"/>
                </a:solidFill>
              </a:rPr>
              <a:t>Treatment:</a:t>
            </a:r>
          </a:p>
          <a:p>
            <a:r>
              <a:rPr lang="en-US" b="1" dirty="0" err="1">
                <a:solidFill>
                  <a:srgbClr val="66FF99"/>
                </a:solidFill>
              </a:rPr>
              <a:t>Oximes</a:t>
            </a:r>
            <a:r>
              <a:rPr lang="en-US" b="1" dirty="0">
                <a:solidFill>
                  <a:srgbClr val="66FF99"/>
                </a:solidFill>
              </a:rPr>
              <a:t> – </a:t>
            </a:r>
            <a:r>
              <a:rPr lang="en-US" b="1" dirty="0" err="1">
                <a:solidFill>
                  <a:srgbClr val="66FF99"/>
                </a:solidFill>
              </a:rPr>
              <a:t>Pralidoxime</a:t>
            </a:r>
            <a:endParaRPr lang="en-US" b="1" dirty="0">
              <a:solidFill>
                <a:srgbClr val="66FF99"/>
              </a:solidFill>
            </a:endParaRPr>
          </a:p>
          <a:p>
            <a:r>
              <a:rPr lang="en-US" b="1" dirty="0">
                <a:solidFill>
                  <a:srgbClr val="FFFF00"/>
                </a:solidFill>
              </a:rPr>
              <a:t>Atropine</a:t>
            </a:r>
            <a:r>
              <a:rPr lang="en-US" b="1" dirty="0">
                <a:solidFill>
                  <a:srgbClr val="66FF99"/>
                </a:solidFill>
              </a:rPr>
              <a:t> for </a:t>
            </a:r>
            <a:r>
              <a:rPr lang="en-US" b="1" dirty="0" err="1">
                <a:solidFill>
                  <a:srgbClr val="66FF99"/>
                </a:solidFill>
              </a:rPr>
              <a:t>Muscarinic</a:t>
            </a:r>
            <a:r>
              <a:rPr lang="en-US" b="1" dirty="0">
                <a:solidFill>
                  <a:srgbClr val="66FF99"/>
                </a:solidFill>
              </a:rPr>
              <a:t> effects</a:t>
            </a:r>
          </a:p>
          <a:p>
            <a:r>
              <a:rPr lang="en-US" b="1" dirty="0">
                <a:solidFill>
                  <a:srgbClr val="66FF99"/>
                </a:solidFill>
              </a:rPr>
              <a:t>FATAL DOSE – </a:t>
            </a:r>
            <a:r>
              <a:rPr lang="en-US" b="1" dirty="0" err="1">
                <a:solidFill>
                  <a:srgbClr val="66FF99"/>
                </a:solidFill>
              </a:rPr>
              <a:t>Malathion</a:t>
            </a:r>
            <a:r>
              <a:rPr lang="en-US" b="1" dirty="0">
                <a:solidFill>
                  <a:srgbClr val="66FF99"/>
                </a:solidFill>
              </a:rPr>
              <a:t> - 1gm</a:t>
            </a:r>
          </a:p>
        </p:txBody>
      </p:sp>
      <p:sp>
        <p:nvSpPr>
          <p:cNvPr id="3" name="Title 2"/>
          <p:cNvSpPr>
            <a:spLocks noGrp="1"/>
          </p:cNvSpPr>
          <p:nvPr>
            <p:ph type="title"/>
          </p:nvPr>
        </p:nvSpPr>
        <p:spPr/>
        <p:txBody>
          <a:bodyPr/>
          <a:lstStyle/>
          <a:p>
            <a:r>
              <a:rPr b="1">
                <a:solidFill>
                  <a:srgbClr val="66FF99"/>
                </a:solidFill>
              </a:rPr>
              <a:t>ORGANOPHOSPHATES</a:t>
            </a:r>
            <a:endParaRPr lang="en-US" b="1" dirty="0">
              <a:solidFill>
                <a:srgbClr val="66FF99"/>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Alkaloid-</a:t>
            </a:r>
            <a:r>
              <a:rPr lang="en-US" sz="3200" b="1" dirty="0">
                <a:solidFill>
                  <a:srgbClr val="FFFF00"/>
                </a:solidFill>
              </a:rPr>
              <a:t> STRYCHNINE</a:t>
            </a:r>
          </a:p>
          <a:p>
            <a:endParaRPr lang="en-US" sz="3200" b="1" dirty="0">
              <a:solidFill>
                <a:srgbClr val="FFFF00"/>
              </a:solidFill>
            </a:endParaRPr>
          </a:p>
          <a:p>
            <a:r>
              <a:rPr lang="en-US" sz="3200" b="1" dirty="0">
                <a:solidFill>
                  <a:srgbClr val="FFFF00"/>
                </a:solidFill>
              </a:rPr>
              <a:t>Action on anterior horn cells</a:t>
            </a:r>
          </a:p>
          <a:p>
            <a:r>
              <a:rPr lang="en-US" sz="3200" b="1" dirty="0">
                <a:solidFill>
                  <a:srgbClr val="FFFF00"/>
                </a:solidFill>
              </a:rPr>
              <a:t>- on </a:t>
            </a:r>
            <a:r>
              <a:rPr lang="en-US" sz="3200" b="1" dirty="0" err="1">
                <a:solidFill>
                  <a:srgbClr val="FFFF00"/>
                </a:solidFill>
              </a:rPr>
              <a:t>glycine</a:t>
            </a:r>
            <a:endParaRPr lang="en-US" sz="3200" b="1" dirty="0">
              <a:solidFill>
                <a:srgbClr val="FFFF00"/>
              </a:solidFill>
            </a:endParaRPr>
          </a:p>
          <a:p>
            <a:endParaRPr lang="en-US" sz="3200" b="1" dirty="0">
              <a:solidFill>
                <a:srgbClr val="FFFF00"/>
              </a:solidFill>
            </a:endParaRPr>
          </a:p>
          <a:p>
            <a:r>
              <a:rPr lang="en-US" sz="3200" b="1" dirty="0" err="1">
                <a:solidFill>
                  <a:srgbClr val="FFFF00"/>
                </a:solidFill>
              </a:rPr>
              <a:t>Opisthotonus</a:t>
            </a:r>
            <a:endParaRPr lang="en-US" sz="3200" b="1" dirty="0">
              <a:solidFill>
                <a:srgbClr val="FFFF00"/>
              </a:solidFill>
            </a:endParaRPr>
          </a:p>
          <a:p>
            <a:r>
              <a:rPr lang="en-US" sz="3200" b="1" dirty="0" err="1">
                <a:solidFill>
                  <a:srgbClr val="FFFF00"/>
                </a:solidFill>
              </a:rPr>
              <a:t>Trismus</a:t>
            </a:r>
            <a:endParaRPr lang="en-US" sz="3200" b="1" dirty="0">
              <a:solidFill>
                <a:srgbClr val="FFFF00"/>
              </a:solidFill>
            </a:endParaRPr>
          </a:p>
          <a:p>
            <a:r>
              <a:rPr lang="en-US" sz="3200" b="1" dirty="0" err="1">
                <a:solidFill>
                  <a:srgbClr val="FFFF00"/>
                </a:solidFill>
              </a:rPr>
              <a:t>Risus</a:t>
            </a:r>
            <a:r>
              <a:rPr lang="en-US" sz="3200" b="1" dirty="0">
                <a:solidFill>
                  <a:srgbClr val="FFFF00"/>
                </a:solidFill>
              </a:rPr>
              <a:t> </a:t>
            </a:r>
            <a:r>
              <a:rPr lang="en-US" sz="3200" b="1" dirty="0" err="1">
                <a:solidFill>
                  <a:srgbClr val="FFFF00"/>
                </a:solidFill>
              </a:rPr>
              <a:t>sardonicus</a:t>
            </a:r>
            <a:endParaRPr lang="en-US" sz="3200" b="1" dirty="0">
              <a:solidFill>
                <a:srgbClr val="FFFF00"/>
              </a:solidFill>
            </a:endParaRPr>
          </a:p>
          <a:p>
            <a:endParaRPr lang="en-US" dirty="0"/>
          </a:p>
        </p:txBody>
      </p:sp>
      <p:sp>
        <p:nvSpPr>
          <p:cNvPr id="3" name="Title 2"/>
          <p:cNvSpPr>
            <a:spLocks noGrp="1"/>
          </p:cNvSpPr>
          <p:nvPr>
            <p:ph type="title"/>
          </p:nvPr>
        </p:nvSpPr>
        <p:spPr/>
        <p:txBody>
          <a:bodyPr/>
          <a:lstStyle/>
          <a:p>
            <a:r>
              <a:rPr lang="en-US" b="1" dirty="0">
                <a:solidFill>
                  <a:srgbClr val="FFFF00"/>
                </a:solidFill>
              </a:rPr>
              <a:t>NUX VOMICA</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4724400"/>
          </a:xfrm>
        </p:spPr>
        <p:txBody>
          <a:bodyPr>
            <a:normAutofit/>
          </a:bodyPr>
          <a:lstStyle/>
          <a:p>
            <a:r>
              <a:rPr lang="en-US" b="1" dirty="0">
                <a:solidFill>
                  <a:srgbClr val="FFFF00"/>
                </a:solidFill>
              </a:rPr>
              <a:t>Resembles </a:t>
            </a:r>
            <a:r>
              <a:rPr lang="en-US" b="1" dirty="0">
                <a:solidFill>
                  <a:srgbClr val="66FFFF"/>
                </a:solidFill>
              </a:rPr>
              <a:t>TETANUS</a:t>
            </a:r>
          </a:p>
          <a:p>
            <a:r>
              <a:rPr lang="en-US" sz="3200" b="1" dirty="0">
                <a:solidFill>
                  <a:srgbClr val="00FF00"/>
                </a:solidFill>
              </a:rPr>
              <a:t>Antidotes : Barbiturates</a:t>
            </a:r>
          </a:p>
          <a:p>
            <a:r>
              <a:rPr lang="en-US" sz="3200" b="1" dirty="0">
                <a:solidFill>
                  <a:srgbClr val="00FF00"/>
                </a:solidFill>
              </a:rPr>
              <a:t>Rigor mortis  early</a:t>
            </a:r>
          </a:p>
          <a:p>
            <a:r>
              <a:rPr lang="en-US" sz="3200" b="1" dirty="0">
                <a:solidFill>
                  <a:srgbClr val="00FF00"/>
                </a:solidFill>
              </a:rPr>
              <a:t>Postmortem caloricity</a:t>
            </a:r>
          </a:p>
          <a:p>
            <a:r>
              <a:rPr lang="en-US" sz="3200" b="1" dirty="0">
                <a:solidFill>
                  <a:srgbClr val="00FF00"/>
                </a:solidFill>
              </a:rPr>
              <a:t>ANTIDOTE: </a:t>
            </a:r>
            <a:r>
              <a:rPr lang="en-US" sz="3200" b="1" dirty="0">
                <a:solidFill>
                  <a:srgbClr val="66FFFF"/>
                </a:solidFill>
              </a:rPr>
              <a:t>BARBITURATES</a:t>
            </a:r>
          </a:p>
          <a:p>
            <a:r>
              <a:rPr lang="en-US" sz="3200" b="1" dirty="0">
                <a:solidFill>
                  <a:srgbClr val="66FFFF"/>
                </a:solidFill>
              </a:rPr>
              <a:t>FATAL DOSE: 50-100mg,one crushed seed</a:t>
            </a:r>
          </a:p>
          <a:p>
            <a:r>
              <a:rPr lang="en-US" sz="3200" b="1" dirty="0">
                <a:solidFill>
                  <a:srgbClr val="66FFFF"/>
                </a:solidFill>
              </a:rPr>
              <a:t>FP – 1-2 hrs</a:t>
            </a:r>
          </a:p>
          <a:p>
            <a:r>
              <a:rPr lang="en-US" b="1" dirty="0">
                <a:solidFill>
                  <a:srgbClr val="66FFFF"/>
                </a:solidFill>
              </a:rPr>
              <a:t>Test: Toad test</a:t>
            </a:r>
          </a:p>
          <a:p>
            <a:endParaRPr lang="en-US" dirty="0"/>
          </a:p>
        </p:txBody>
      </p:sp>
      <p:sp>
        <p:nvSpPr>
          <p:cNvPr id="3" name="Title 2"/>
          <p:cNvSpPr>
            <a:spLocks noGrp="1"/>
          </p:cNvSpPr>
          <p:nvPr>
            <p:ph type="title"/>
          </p:nvPr>
        </p:nvSpPr>
        <p:spPr/>
        <p:txBody>
          <a:bodyPr/>
          <a:lstStyle/>
          <a:p>
            <a:r>
              <a:rPr b="1">
                <a:solidFill>
                  <a:srgbClr val="FFFF00"/>
                </a:solidFill>
              </a:rPr>
              <a:t>NUX VOMICA</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CO</a:t>
            </a:r>
          </a:p>
          <a:p>
            <a:r>
              <a:rPr lang="en-US" sz="2800" dirty="0"/>
              <a:t>CO2</a:t>
            </a:r>
          </a:p>
          <a:p>
            <a:r>
              <a:rPr lang="en-US" sz="2800" dirty="0"/>
              <a:t>Cyanide present in</a:t>
            </a:r>
          </a:p>
          <a:p>
            <a:r>
              <a:rPr lang="en-US" sz="2800" b="1" dirty="0"/>
              <a:t>bitter almonds</a:t>
            </a:r>
          </a:p>
          <a:p>
            <a:endParaRPr lang="en-US" sz="2800" b="1" dirty="0"/>
          </a:p>
          <a:p>
            <a:r>
              <a:rPr lang="en-US" sz="2800" b="1" dirty="0"/>
              <a:t>cherry, plum kernels .cassava(</a:t>
            </a:r>
            <a:r>
              <a:rPr lang="en-US" sz="2800" b="1" dirty="0" err="1"/>
              <a:t>amygdalin</a:t>
            </a:r>
            <a:r>
              <a:rPr lang="en-US" sz="2800" b="1" dirty="0"/>
              <a:t>)</a:t>
            </a:r>
          </a:p>
          <a:p>
            <a:pPr>
              <a:buFont typeface="Wingdings" pitchFamily="2" charset="2"/>
              <a:buNone/>
            </a:pPr>
            <a:endParaRPr lang="en-US" sz="2800" b="1" dirty="0"/>
          </a:p>
          <a:p>
            <a:r>
              <a:rPr lang="en-US" sz="2800" b="1" dirty="0"/>
              <a:t>apricot ,peach kernels etc</a:t>
            </a:r>
            <a:endParaRPr lang="en-US" sz="2800" dirty="0"/>
          </a:p>
        </p:txBody>
      </p:sp>
      <p:sp>
        <p:nvSpPr>
          <p:cNvPr id="3" name="Title 2"/>
          <p:cNvSpPr>
            <a:spLocks noGrp="1"/>
          </p:cNvSpPr>
          <p:nvPr>
            <p:ph type="title"/>
          </p:nvPr>
        </p:nvSpPr>
        <p:spPr/>
        <p:txBody>
          <a:bodyPr/>
          <a:lstStyle/>
          <a:p>
            <a:r>
              <a:rPr lang="en-US" dirty="0"/>
              <a:t>A</a:t>
            </a:r>
            <a:r>
              <a:t>sphyxiant poisons</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n-US" sz="2800" b="1" dirty="0" err="1"/>
              <a:t>Colourless</a:t>
            </a:r>
            <a:r>
              <a:rPr lang="en-US" sz="2800" b="1" dirty="0"/>
              <a:t>, highly volatile liquid</a:t>
            </a:r>
          </a:p>
          <a:p>
            <a:pPr>
              <a:lnSpc>
                <a:spcPct val="90000"/>
              </a:lnSpc>
            </a:pPr>
            <a:endParaRPr lang="en-US" sz="2800" b="1" dirty="0"/>
          </a:p>
          <a:p>
            <a:pPr>
              <a:lnSpc>
                <a:spcPct val="90000"/>
              </a:lnSpc>
            </a:pPr>
            <a:r>
              <a:rPr lang="en-US" sz="2800" b="1" dirty="0" err="1"/>
              <a:t>Odour</a:t>
            </a:r>
            <a:r>
              <a:rPr lang="en-US" sz="2800" b="1" dirty="0"/>
              <a:t> of </a:t>
            </a:r>
            <a:r>
              <a:rPr lang="en-US" sz="2800" b="1" dirty="0">
                <a:solidFill>
                  <a:srgbClr val="66FF99"/>
                </a:solidFill>
              </a:rPr>
              <a:t>BITTER ALMONDS </a:t>
            </a:r>
          </a:p>
          <a:p>
            <a:pPr>
              <a:lnSpc>
                <a:spcPct val="90000"/>
              </a:lnSpc>
            </a:pPr>
            <a:endParaRPr lang="en-US" sz="2800" b="1" dirty="0"/>
          </a:p>
          <a:p>
            <a:pPr>
              <a:lnSpc>
                <a:spcPct val="90000"/>
              </a:lnSpc>
            </a:pPr>
            <a:r>
              <a:rPr lang="en-US" sz="2800" b="1" dirty="0"/>
              <a:t>Powerful protoplasmic poison </a:t>
            </a:r>
          </a:p>
          <a:p>
            <a:pPr>
              <a:lnSpc>
                <a:spcPct val="90000"/>
              </a:lnSpc>
            </a:pPr>
            <a:endParaRPr lang="en-US" sz="2800" b="1" dirty="0"/>
          </a:p>
          <a:p>
            <a:pPr>
              <a:lnSpc>
                <a:spcPct val="90000"/>
              </a:lnSpc>
            </a:pPr>
            <a:r>
              <a:rPr lang="en-US" sz="2800" b="1" dirty="0"/>
              <a:t>Interferes with action of </a:t>
            </a:r>
            <a:r>
              <a:rPr lang="en-US" sz="2800" b="1" dirty="0">
                <a:solidFill>
                  <a:srgbClr val="66FF99"/>
                </a:solidFill>
              </a:rPr>
              <a:t>CYTOCHRME OXIDASE</a:t>
            </a:r>
          </a:p>
          <a:p>
            <a:pPr>
              <a:lnSpc>
                <a:spcPct val="90000"/>
              </a:lnSpc>
            </a:pPr>
            <a:r>
              <a:rPr lang="en-US" sz="2800" b="1" dirty="0" err="1">
                <a:solidFill>
                  <a:srgbClr val="66FF99"/>
                </a:solidFill>
              </a:rPr>
              <a:t>Histotoxic</a:t>
            </a:r>
            <a:r>
              <a:rPr lang="en-US" sz="2800" b="1" dirty="0">
                <a:solidFill>
                  <a:srgbClr val="66FF99"/>
                </a:solidFill>
              </a:rPr>
              <a:t> anoxia</a:t>
            </a:r>
            <a:endParaRPr lang="en-US" sz="2800" dirty="0">
              <a:solidFill>
                <a:srgbClr val="66FF99"/>
              </a:solidFill>
            </a:endParaRPr>
          </a:p>
        </p:txBody>
      </p:sp>
      <p:sp>
        <p:nvSpPr>
          <p:cNvPr id="3" name="Title 2"/>
          <p:cNvSpPr>
            <a:spLocks noGrp="1"/>
          </p:cNvSpPr>
          <p:nvPr>
            <p:ph type="title"/>
          </p:nvPr>
        </p:nvSpPr>
        <p:spPr/>
        <p:txBody>
          <a:bodyPr>
            <a:normAutofit fontScale="90000"/>
          </a:bodyPr>
          <a:lstStyle/>
          <a:p>
            <a:r>
              <a:rPr sz="4400" b="1" u="sng">
                <a:solidFill>
                  <a:schemeClr val="tx1"/>
                </a:solidFill>
              </a:rPr>
              <a:t>HYDROCYANIC ACID( Hydrogen cyanide, Prussic Acid)</a:t>
            </a:r>
            <a:endParaRPr lang="en-US" b="1" dirty="0">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305800" cy="6019800"/>
          </a:xfrm>
        </p:spPr>
        <p:txBody>
          <a:bodyPr>
            <a:normAutofit fontScale="92500" lnSpcReduction="10000"/>
          </a:bodyPr>
          <a:lstStyle/>
          <a:p>
            <a:r>
              <a:rPr lang="en-US" sz="2800" dirty="0"/>
              <a:t>FATAL DOSE –</a:t>
            </a:r>
          </a:p>
          <a:p>
            <a:pPr>
              <a:buFont typeface="Wingdings" pitchFamily="2" charset="2"/>
              <a:buNone/>
            </a:pPr>
            <a:r>
              <a:rPr lang="en-US" sz="2800" dirty="0"/>
              <a:t>                            50mg </a:t>
            </a:r>
            <a:r>
              <a:rPr lang="en-US" sz="2800" dirty="0" err="1"/>
              <a:t>pureHCN</a:t>
            </a:r>
            <a:endParaRPr lang="en-US" sz="2800" dirty="0"/>
          </a:p>
          <a:p>
            <a:pPr>
              <a:buFont typeface="Wingdings" pitchFamily="2" charset="2"/>
              <a:buNone/>
            </a:pPr>
            <a:r>
              <a:rPr lang="en-US" sz="2800" dirty="0"/>
              <a:t>                            2.5 ml dilute HCN</a:t>
            </a:r>
          </a:p>
          <a:p>
            <a:pPr>
              <a:buFont typeface="Wingdings" pitchFamily="2" charset="2"/>
              <a:buNone/>
            </a:pPr>
            <a:r>
              <a:rPr lang="en-US" sz="2800" dirty="0"/>
              <a:t>                             KCN -0.2-0.5 gm</a:t>
            </a:r>
          </a:p>
          <a:p>
            <a:pPr>
              <a:buFont typeface="Wingdings" pitchFamily="2" charset="2"/>
              <a:buNone/>
            </a:pPr>
            <a:r>
              <a:rPr lang="en-US" sz="2800" dirty="0"/>
              <a:t>                             Sodium cyanide-.15gm</a:t>
            </a:r>
          </a:p>
          <a:p>
            <a:pPr>
              <a:buFont typeface="Wingdings" pitchFamily="2" charset="2"/>
              <a:buNone/>
            </a:pPr>
            <a:endParaRPr lang="en-US" sz="2800" dirty="0"/>
          </a:p>
          <a:p>
            <a:r>
              <a:rPr lang="en-US" sz="2800" dirty="0"/>
              <a:t>FATAL PERIOD-2-10 minutes</a:t>
            </a:r>
          </a:p>
          <a:p>
            <a:r>
              <a:rPr lang="en-US" sz="2800" dirty="0"/>
              <a:t>Antidotes : Amyl nitrate, sodium </a:t>
            </a:r>
            <a:r>
              <a:rPr lang="en-US" sz="2800" dirty="0" err="1"/>
              <a:t>thiosulphate</a:t>
            </a:r>
            <a:r>
              <a:rPr lang="en-US" sz="2800" dirty="0"/>
              <a:t>, sodium nitrate</a:t>
            </a:r>
          </a:p>
          <a:p>
            <a:r>
              <a:rPr lang="en-US" sz="2800" b="1" dirty="0">
                <a:solidFill>
                  <a:srgbClr val="66FF99"/>
                </a:solidFill>
              </a:rPr>
              <a:t>BRICK/BRIGHT RED </a:t>
            </a:r>
            <a:r>
              <a:rPr lang="en-US" sz="2800" dirty="0" err="1"/>
              <a:t>coloured</a:t>
            </a:r>
            <a:r>
              <a:rPr lang="en-US" sz="2800" dirty="0"/>
              <a:t> postmortem staining</a:t>
            </a:r>
          </a:p>
          <a:p>
            <a:r>
              <a:rPr lang="en-US" sz="2800" b="1" dirty="0">
                <a:solidFill>
                  <a:srgbClr val="66FF99"/>
                </a:solidFill>
              </a:rPr>
              <a:t>FROTH</a:t>
            </a:r>
            <a:r>
              <a:rPr lang="en-US" sz="2800" dirty="0"/>
              <a:t> at mouth and nostrils</a:t>
            </a:r>
          </a:p>
          <a:p>
            <a:endParaRPr lang="en-US" sz="2800" dirty="0"/>
          </a:p>
          <a:p>
            <a:r>
              <a:rPr lang="en-US" sz="2800" dirty="0"/>
              <a:t>Test</a:t>
            </a:r>
            <a:r>
              <a:rPr lang="en-US" sz="2800" b="1" dirty="0"/>
              <a:t>: LEE JONES TES</a:t>
            </a:r>
            <a:r>
              <a:rPr lang="en-US" sz="2800" dirty="0"/>
              <a:t>T</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Anaemic anoxia</a:t>
            </a:r>
          </a:p>
          <a:p>
            <a:r>
              <a:rPr lang="en-US" sz="3200" dirty="0"/>
              <a:t>Interferes with </a:t>
            </a:r>
            <a:r>
              <a:rPr lang="en-US" sz="3200" dirty="0" err="1"/>
              <a:t>cytochrome</a:t>
            </a:r>
            <a:r>
              <a:rPr lang="en-US" sz="3200" dirty="0"/>
              <a:t> </a:t>
            </a:r>
            <a:r>
              <a:rPr lang="en-US" sz="3200" dirty="0" err="1"/>
              <a:t>oxidase</a:t>
            </a:r>
            <a:endParaRPr lang="en-US" sz="3200" dirty="0"/>
          </a:p>
          <a:p>
            <a:endParaRPr lang="en-US" sz="3200" dirty="0"/>
          </a:p>
          <a:p>
            <a:r>
              <a:rPr lang="en-US" sz="3200" dirty="0"/>
              <a:t>COHB is formed</a:t>
            </a:r>
          </a:p>
          <a:p>
            <a:endParaRPr lang="en-US" sz="3200" dirty="0"/>
          </a:p>
          <a:p>
            <a:r>
              <a:rPr lang="en-US" sz="3200" dirty="0"/>
              <a:t>Treatment  - Hyperbaric oxygen</a:t>
            </a:r>
          </a:p>
          <a:p>
            <a:endParaRPr lang="en-US" sz="3200" dirty="0"/>
          </a:p>
          <a:p>
            <a:r>
              <a:rPr lang="en-US" sz="3200" b="1" dirty="0">
                <a:solidFill>
                  <a:srgbClr val="66FF99"/>
                </a:solidFill>
              </a:rPr>
              <a:t>CHERRY R</a:t>
            </a:r>
            <a:r>
              <a:rPr lang="en-US" sz="3200" dirty="0">
                <a:solidFill>
                  <a:srgbClr val="66FF99"/>
                </a:solidFill>
              </a:rPr>
              <a:t>ED</a:t>
            </a:r>
            <a:r>
              <a:rPr lang="en-US" sz="3200" dirty="0"/>
              <a:t> Postmortem staining</a:t>
            </a:r>
          </a:p>
          <a:p>
            <a:endParaRPr lang="en-US" sz="3200" dirty="0"/>
          </a:p>
        </p:txBody>
      </p:sp>
      <p:sp>
        <p:nvSpPr>
          <p:cNvPr id="3" name="Title 2"/>
          <p:cNvSpPr>
            <a:spLocks noGrp="1"/>
          </p:cNvSpPr>
          <p:nvPr>
            <p:ph type="title"/>
          </p:nvPr>
        </p:nvSpPr>
        <p:spPr/>
        <p:txBody>
          <a:bodyPr/>
          <a:lstStyle/>
          <a:p>
            <a:r>
              <a:t>CO</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534400" cy="5715000"/>
          </a:xfrm>
        </p:spPr>
        <p:txBody>
          <a:bodyPr>
            <a:normAutofit fontScale="47500" lnSpcReduction="20000"/>
          </a:bodyPr>
          <a:lstStyle/>
          <a:p>
            <a:r>
              <a:rPr lang="en-US" sz="5800" dirty="0">
                <a:solidFill>
                  <a:srgbClr val="FFFF00"/>
                </a:solidFill>
              </a:rPr>
              <a:t>Snakes</a:t>
            </a:r>
          </a:p>
          <a:p>
            <a:endParaRPr lang="en-US" sz="5800" dirty="0"/>
          </a:p>
          <a:p>
            <a:r>
              <a:rPr lang="en-US" sz="4400" b="1" dirty="0">
                <a:solidFill>
                  <a:srgbClr val="66FF99"/>
                </a:solidFill>
              </a:rPr>
              <a:t>COBRA &amp; KRAIT </a:t>
            </a:r>
            <a:r>
              <a:rPr lang="en-US" sz="4400" dirty="0"/>
              <a:t>–venom is </a:t>
            </a:r>
            <a:r>
              <a:rPr lang="en-US" sz="4400" b="1" dirty="0">
                <a:solidFill>
                  <a:srgbClr val="66FF99"/>
                </a:solidFill>
              </a:rPr>
              <a:t>NEUROTOXIC</a:t>
            </a:r>
          </a:p>
          <a:p>
            <a:endParaRPr lang="en-US" sz="4400" b="1" dirty="0">
              <a:solidFill>
                <a:srgbClr val="66FF99"/>
              </a:solidFill>
            </a:endParaRPr>
          </a:p>
          <a:p>
            <a:r>
              <a:rPr lang="en-US" sz="4400" b="1" dirty="0">
                <a:solidFill>
                  <a:srgbClr val="66FF99"/>
                </a:solidFill>
              </a:rPr>
              <a:t>VIPE</a:t>
            </a:r>
            <a:r>
              <a:rPr lang="en-US" sz="4400" dirty="0">
                <a:solidFill>
                  <a:srgbClr val="66FF99"/>
                </a:solidFill>
              </a:rPr>
              <a:t>R</a:t>
            </a:r>
            <a:r>
              <a:rPr lang="en-US" sz="4400" dirty="0"/>
              <a:t> – Venom is</a:t>
            </a:r>
            <a:r>
              <a:rPr lang="en-US" sz="4400" b="1" dirty="0">
                <a:solidFill>
                  <a:srgbClr val="66FF99"/>
                </a:solidFill>
              </a:rPr>
              <a:t> HAEMOLYTIC</a:t>
            </a:r>
          </a:p>
          <a:p>
            <a:endParaRPr lang="en-US" sz="4400" b="1" dirty="0">
              <a:solidFill>
                <a:srgbClr val="66FF99"/>
              </a:solidFill>
            </a:endParaRPr>
          </a:p>
          <a:p>
            <a:r>
              <a:rPr lang="en-US" sz="4400" b="1" dirty="0">
                <a:solidFill>
                  <a:srgbClr val="66FF99"/>
                </a:solidFill>
              </a:rPr>
              <a:t>SEASNAKE </a:t>
            </a:r>
            <a:r>
              <a:rPr lang="en-US" sz="4400" dirty="0"/>
              <a:t>– Venom is</a:t>
            </a:r>
            <a:r>
              <a:rPr lang="en-US" sz="4400" b="1" dirty="0">
                <a:solidFill>
                  <a:srgbClr val="66FF99"/>
                </a:solidFill>
              </a:rPr>
              <a:t> MYOTOXIC</a:t>
            </a:r>
          </a:p>
          <a:p>
            <a:endParaRPr lang="en-US" sz="4400" b="1" dirty="0">
              <a:solidFill>
                <a:srgbClr val="66FF99"/>
              </a:solidFill>
            </a:endParaRPr>
          </a:p>
          <a:p>
            <a:r>
              <a:rPr lang="en-US" sz="4400" b="1" dirty="0">
                <a:solidFill>
                  <a:srgbClr val="66FFFF"/>
                </a:solidFill>
              </a:rPr>
              <a:t>COBRA &amp; KRAIT </a:t>
            </a:r>
            <a:r>
              <a:rPr lang="en-US" sz="4400" dirty="0"/>
              <a:t>Cause of death – </a:t>
            </a:r>
            <a:r>
              <a:rPr lang="en-US" sz="4400" b="1" dirty="0">
                <a:solidFill>
                  <a:srgbClr val="66FFFF"/>
                </a:solidFill>
              </a:rPr>
              <a:t>RESPIRATORY FAILURE</a:t>
            </a:r>
          </a:p>
          <a:p>
            <a:endParaRPr lang="en-US" sz="4400" b="1" dirty="0">
              <a:solidFill>
                <a:srgbClr val="66FFFF"/>
              </a:solidFill>
            </a:endParaRPr>
          </a:p>
          <a:p>
            <a:r>
              <a:rPr lang="en-US" sz="4400" b="1" dirty="0">
                <a:solidFill>
                  <a:srgbClr val="66FFFF"/>
                </a:solidFill>
              </a:rPr>
              <a:t>VIPER</a:t>
            </a:r>
            <a:r>
              <a:rPr lang="en-US" sz="4400" dirty="0">
                <a:solidFill>
                  <a:srgbClr val="66FFFF"/>
                </a:solidFill>
              </a:rPr>
              <a:t> – </a:t>
            </a:r>
            <a:r>
              <a:rPr lang="en-US" sz="4400" b="1" dirty="0">
                <a:solidFill>
                  <a:srgbClr val="66FFFF"/>
                </a:solidFill>
              </a:rPr>
              <a:t>HAEMORRHAGE AND SHOCK</a:t>
            </a:r>
          </a:p>
          <a:p>
            <a:endParaRPr lang="en-US" sz="4400" b="1" dirty="0">
              <a:solidFill>
                <a:srgbClr val="66FFFF"/>
              </a:solidFill>
            </a:endParaRPr>
          </a:p>
          <a:p>
            <a:r>
              <a:rPr lang="en-US" sz="4400" b="1" dirty="0">
                <a:solidFill>
                  <a:srgbClr val="66FFFF"/>
                </a:solidFill>
              </a:rPr>
              <a:t>SEA SNAKE –RENAL FAILURE</a:t>
            </a:r>
          </a:p>
          <a:p>
            <a:endParaRPr lang="en-US" dirty="0"/>
          </a:p>
          <a:p>
            <a:endParaRPr lang="en-US" dirty="0"/>
          </a:p>
          <a:p>
            <a:r>
              <a:rPr lang="en-US" dirty="0"/>
              <a:t> </a:t>
            </a:r>
          </a:p>
        </p:txBody>
      </p:sp>
      <p:sp>
        <p:nvSpPr>
          <p:cNvPr id="3" name="Title 2"/>
          <p:cNvSpPr>
            <a:spLocks noGrp="1"/>
          </p:cNvSpPr>
          <p:nvPr>
            <p:ph type="title"/>
          </p:nvPr>
        </p:nvSpPr>
        <p:spPr>
          <a:xfrm>
            <a:off x="457200" y="152400"/>
            <a:ext cx="8229600" cy="914400"/>
          </a:xfrm>
        </p:spPr>
        <p:txBody>
          <a:bodyPr/>
          <a:lstStyle/>
          <a:p>
            <a:r>
              <a:rPr lang="en-US" dirty="0"/>
              <a:t>A</a:t>
            </a:r>
            <a:r>
              <a:t>nimal irritants</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458200" cy="4572000"/>
          </a:xfrm>
        </p:spPr>
        <p:txBody>
          <a:bodyPr/>
          <a:lstStyle/>
          <a:p>
            <a:r>
              <a:rPr lang="fr-FR" sz="2800" b="1" dirty="0">
                <a:solidFill>
                  <a:srgbClr val="FFFF00"/>
                </a:solidFill>
                <a:latin typeface="Times New Roman" pitchFamily="18" charset="0"/>
              </a:rPr>
              <a:t>FATAL DOSE :-  COBRA-12mg</a:t>
            </a:r>
          </a:p>
          <a:p>
            <a:pPr>
              <a:buFont typeface="Wingdings" pitchFamily="2" charset="2"/>
              <a:buNone/>
            </a:pPr>
            <a:r>
              <a:rPr lang="fr-FR" sz="2800" b="1" dirty="0">
                <a:solidFill>
                  <a:srgbClr val="FFFF00"/>
                </a:solidFill>
                <a:latin typeface="Times New Roman" pitchFamily="18" charset="0"/>
              </a:rPr>
              <a:t>                                 RUSSEL’S VIPER 15mg </a:t>
            </a:r>
          </a:p>
          <a:p>
            <a:pPr>
              <a:buFont typeface="Wingdings" pitchFamily="2" charset="2"/>
              <a:buNone/>
            </a:pPr>
            <a:r>
              <a:rPr lang="fr-FR" sz="2800" b="1" dirty="0">
                <a:solidFill>
                  <a:srgbClr val="FFFF00"/>
                </a:solidFill>
                <a:latin typeface="Times New Roman" pitchFamily="18" charset="0"/>
              </a:rPr>
              <a:t>                                 ECHIS-8mg</a:t>
            </a:r>
          </a:p>
          <a:p>
            <a:pPr>
              <a:buFont typeface="Wingdings" pitchFamily="2" charset="2"/>
              <a:buNone/>
            </a:pPr>
            <a:r>
              <a:rPr lang="fr-FR" sz="2800" b="1" dirty="0">
                <a:solidFill>
                  <a:srgbClr val="FFFF00"/>
                </a:solidFill>
                <a:latin typeface="Times New Roman" pitchFamily="18" charset="0"/>
              </a:rPr>
              <a:t>                                 KRAIT-6mg</a:t>
            </a:r>
          </a:p>
          <a:p>
            <a:pPr>
              <a:buFont typeface="Wingdings" pitchFamily="2" charset="2"/>
              <a:buNone/>
            </a:pPr>
            <a:endParaRPr lang="en-US" sz="2800" b="1" dirty="0">
              <a:solidFill>
                <a:srgbClr val="FFFF00"/>
              </a:solidFill>
              <a:latin typeface="Times New Roman" pitchFamily="18" charset="0"/>
            </a:endParaRPr>
          </a:p>
          <a:p>
            <a:r>
              <a:rPr lang="en-US" sz="2800" b="1" dirty="0">
                <a:solidFill>
                  <a:srgbClr val="FFFF00"/>
                </a:solidFill>
                <a:latin typeface="Times New Roman" pitchFamily="18" charset="0"/>
              </a:rPr>
              <a:t>FATAL PERIOD – </a:t>
            </a:r>
            <a:r>
              <a:rPr lang="en-US" sz="2400" b="1" dirty="0">
                <a:solidFill>
                  <a:srgbClr val="FFFF00"/>
                </a:solidFill>
                <a:latin typeface="Times New Roman" pitchFamily="18" charset="0"/>
              </a:rPr>
              <a:t>COBRA AND KRAIT-1/2 -6HRS</a:t>
            </a:r>
          </a:p>
          <a:p>
            <a:pPr>
              <a:buFont typeface="Wingdings" pitchFamily="2" charset="2"/>
              <a:buNone/>
            </a:pPr>
            <a:r>
              <a:rPr lang="en-US" sz="2400" b="1" dirty="0">
                <a:solidFill>
                  <a:srgbClr val="FFFF00"/>
                </a:solidFill>
                <a:latin typeface="Times New Roman" pitchFamily="18" charset="0"/>
              </a:rPr>
              <a:t>                                        -VIPER-1-2 DAYS</a:t>
            </a:r>
          </a:p>
          <a:p>
            <a:pPr>
              <a:buFont typeface="Wingdings" pitchFamily="2" charset="2"/>
              <a:buNone/>
            </a:pPr>
            <a:endParaRPr lang="en-US" sz="2400" b="1" dirty="0">
              <a:solidFill>
                <a:srgbClr val="FFFF00"/>
              </a:solidFill>
              <a:latin typeface="Times New Roman" pitchFamily="18" charset="0"/>
            </a:endParaRPr>
          </a:p>
          <a:p>
            <a:pPr>
              <a:buFont typeface="Wingdings" pitchFamily="2" charset="2"/>
              <a:buNone/>
            </a:pPr>
            <a:r>
              <a:rPr lang="en-US" sz="2400" b="1" dirty="0">
                <a:solidFill>
                  <a:srgbClr val="00FF00"/>
                </a:solidFill>
                <a:latin typeface="Times New Roman" pitchFamily="18" charset="0"/>
              </a:rPr>
              <a:t>Treatment </a:t>
            </a:r>
            <a:r>
              <a:rPr lang="en-US" sz="2400" b="1" dirty="0">
                <a:solidFill>
                  <a:srgbClr val="66FFFF"/>
                </a:solidFill>
                <a:latin typeface="Times New Roman" pitchFamily="18" charset="0"/>
              </a:rPr>
              <a:t>– POLYVALENT ANTISNAKE VENOM SERU</a:t>
            </a:r>
            <a:r>
              <a:rPr lang="en-US" sz="2400" b="1" dirty="0">
                <a:solidFill>
                  <a:srgbClr val="00FF00"/>
                </a:solidFill>
                <a:latin typeface="Times New Roman" pitchFamily="18" charset="0"/>
              </a:rPr>
              <a:t>M</a:t>
            </a:r>
          </a:p>
          <a:p>
            <a:endParaRPr lang="en-US" dirty="0">
              <a:solidFill>
                <a:srgbClr val="FFFF00"/>
              </a:solidFill>
            </a:endParaRPr>
          </a:p>
        </p:txBody>
      </p:sp>
      <p:sp>
        <p:nvSpPr>
          <p:cNvPr id="3" name="Title 2"/>
          <p:cNvSpPr>
            <a:spLocks noGrp="1"/>
          </p:cNvSpPr>
          <p:nvPr>
            <p:ph type="title"/>
          </p:nvPr>
        </p:nvSpPr>
        <p:spPr/>
        <p:txBody>
          <a:bodyPr>
            <a:normAutofit fontScale="90000"/>
          </a:bodyPr>
          <a:lstStyle/>
          <a:p>
            <a:br>
              <a:rPr sz="4400">
                <a:solidFill>
                  <a:srgbClr val="FFFF00"/>
                </a:solidFill>
              </a:rPr>
            </a:br>
            <a:r>
              <a:rPr sz="4000" b="1">
                <a:solidFill>
                  <a:srgbClr val="00FF00"/>
                </a:solidFill>
              </a:rPr>
              <a:t>                            Snakes</a:t>
            </a:r>
            <a:endParaRPr lang="en-US" b="1" dirty="0">
              <a:solidFill>
                <a:srgbClr val="00FF0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err="1"/>
              <a:t>Cantharidin</a:t>
            </a:r>
            <a:endParaRPr lang="en-US" sz="3200" dirty="0"/>
          </a:p>
          <a:p>
            <a:r>
              <a:rPr lang="en-US" sz="3200" dirty="0"/>
              <a:t>Renal  damage</a:t>
            </a:r>
          </a:p>
          <a:p>
            <a:endParaRPr lang="en-US" sz="3200" dirty="0"/>
          </a:p>
          <a:p>
            <a:r>
              <a:rPr lang="en-US" sz="3200" dirty="0"/>
              <a:t>SCORPION</a:t>
            </a:r>
          </a:p>
          <a:p>
            <a:r>
              <a:rPr lang="en-US" sz="3200" dirty="0"/>
              <a:t>Both </a:t>
            </a:r>
            <a:r>
              <a:rPr lang="en-US" sz="3200" dirty="0" err="1"/>
              <a:t>neurotoxic</a:t>
            </a:r>
            <a:r>
              <a:rPr lang="en-US" sz="3200" dirty="0"/>
              <a:t> and </a:t>
            </a:r>
            <a:r>
              <a:rPr lang="en-US" sz="3200" dirty="0" err="1"/>
              <a:t>haemolytic</a:t>
            </a:r>
            <a:r>
              <a:rPr lang="en-US" sz="3200" dirty="0"/>
              <a:t> venom</a:t>
            </a:r>
          </a:p>
        </p:txBody>
      </p:sp>
      <p:sp>
        <p:nvSpPr>
          <p:cNvPr id="3" name="Title 2"/>
          <p:cNvSpPr>
            <a:spLocks noGrp="1"/>
          </p:cNvSpPr>
          <p:nvPr>
            <p:ph type="title"/>
          </p:nvPr>
        </p:nvSpPr>
        <p:spPr/>
        <p:txBody>
          <a:bodyPr/>
          <a:lstStyle/>
          <a:p>
            <a:r>
              <a:t>cantharides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Inhalation  - Fastest</a:t>
            </a:r>
          </a:p>
          <a:p>
            <a:r>
              <a:rPr lang="en-US" sz="3200" dirty="0" err="1"/>
              <a:t>Parenteral</a:t>
            </a:r>
            <a:endParaRPr lang="en-US" sz="3200" dirty="0"/>
          </a:p>
          <a:p>
            <a:r>
              <a:rPr lang="en-US" sz="3200" dirty="0"/>
              <a:t>Injections</a:t>
            </a:r>
          </a:p>
          <a:p>
            <a:r>
              <a:rPr lang="en-US" sz="3200" dirty="0"/>
              <a:t>Application on mucous </a:t>
            </a:r>
            <a:r>
              <a:rPr lang="en-US" sz="3200" dirty="0" err="1"/>
              <a:t>memranes</a:t>
            </a:r>
            <a:endParaRPr lang="en-US" sz="3200" dirty="0"/>
          </a:p>
          <a:p>
            <a:r>
              <a:rPr lang="en-US" sz="3200" dirty="0"/>
              <a:t>Natural orifices</a:t>
            </a:r>
          </a:p>
          <a:p>
            <a:r>
              <a:rPr lang="en-US" sz="3200" dirty="0"/>
              <a:t>Intact skin</a:t>
            </a:r>
          </a:p>
        </p:txBody>
      </p:sp>
      <p:sp>
        <p:nvSpPr>
          <p:cNvPr id="3" name="Title 2"/>
          <p:cNvSpPr>
            <a:spLocks noGrp="1"/>
          </p:cNvSpPr>
          <p:nvPr>
            <p:ph type="title"/>
          </p:nvPr>
        </p:nvSpPr>
        <p:spPr/>
        <p:txBody>
          <a:bodyPr/>
          <a:lstStyle/>
          <a:p>
            <a:r>
              <a:t>Routes of Absorption</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Red and yellow</a:t>
            </a:r>
          </a:p>
          <a:p>
            <a:endParaRPr lang="en-US" dirty="0"/>
          </a:p>
          <a:p>
            <a:r>
              <a:rPr lang="en-US" dirty="0"/>
              <a:t>Yellow- translucent , waxy and luminous, toxic</a:t>
            </a:r>
          </a:p>
          <a:p>
            <a:r>
              <a:rPr lang="en-US" dirty="0"/>
              <a:t>Stored in water</a:t>
            </a:r>
          </a:p>
          <a:p>
            <a:r>
              <a:rPr lang="en-US" dirty="0"/>
              <a:t>Used in incendiary bombs</a:t>
            </a:r>
          </a:p>
          <a:p>
            <a:r>
              <a:rPr lang="en-US" dirty="0" err="1"/>
              <a:t>Fulminant</a:t>
            </a:r>
            <a:r>
              <a:rPr lang="en-US" dirty="0"/>
              <a:t> poisoning</a:t>
            </a:r>
          </a:p>
          <a:p>
            <a:r>
              <a:rPr lang="en-US" dirty="0"/>
              <a:t>Acute</a:t>
            </a:r>
            <a:r>
              <a:rPr lang="en-US" b="1" dirty="0">
                <a:solidFill>
                  <a:srgbClr val="66FFFF"/>
                </a:solidFill>
              </a:rPr>
              <a:t>: GARLICKY  ODOUR OF BREATH</a:t>
            </a:r>
          </a:p>
          <a:p>
            <a:endParaRPr lang="en-US" dirty="0"/>
          </a:p>
          <a:p>
            <a:endParaRPr lang="en-US" dirty="0"/>
          </a:p>
        </p:txBody>
      </p:sp>
      <p:sp>
        <p:nvSpPr>
          <p:cNvPr id="3" name="Title 2"/>
          <p:cNvSpPr>
            <a:spLocks noGrp="1"/>
          </p:cNvSpPr>
          <p:nvPr>
            <p:ph type="title"/>
          </p:nvPr>
        </p:nvSpPr>
        <p:spPr/>
        <p:txBody>
          <a:bodyPr/>
          <a:lstStyle/>
          <a:p>
            <a:r>
              <a:t>PHOSPHOROUS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lstStyle/>
          <a:p>
            <a:r>
              <a:rPr lang="en-US" sz="3200" dirty="0"/>
              <a:t>Chronic – </a:t>
            </a:r>
            <a:r>
              <a:rPr lang="en-US" sz="3200" b="1" dirty="0">
                <a:solidFill>
                  <a:srgbClr val="FFFF00"/>
                </a:solidFill>
              </a:rPr>
              <a:t>PHOSSY JAW </a:t>
            </a:r>
            <a:r>
              <a:rPr lang="en-US" sz="3200" dirty="0"/>
              <a:t>– toothache , ulcerative </a:t>
            </a:r>
            <a:r>
              <a:rPr lang="en-US" sz="3200" dirty="0" err="1"/>
              <a:t>stomatitis</a:t>
            </a:r>
            <a:r>
              <a:rPr lang="en-US" sz="3200" dirty="0"/>
              <a:t>, necrosis , </a:t>
            </a:r>
            <a:r>
              <a:rPr lang="en-US" sz="3200" dirty="0" err="1"/>
              <a:t>osteomyelitis</a:t>
            </a:r>
            <a:r>
              <a:rPr lang="en-US" sz="3200" dirty="0"/>
              <a:t> of jaw</a:t>
            </a:r>
          </a:p>
          <a:p>
            <a:endParaRPr lang="en-US" sz="3200" dirty="0"/>
          </a:p>
          <a:p>
            <a:r>
              <a:rPr lang="en-US" sz="3200" dirty="0"/>
              <a:t>Jaundice</a:t>
            </a:r>
          </a:p>
          <a:p>
            <a:r>
              <a:rPr lang="en-US" sz="3200" dirty="0"/>
              <a:t>Yellow/Brown Postmortem staining</a:t>
            </a:r>
          </a:p>
          <a:p>
            <a:r>
              <a:rPr lang="en-US" sz="3200" dirty="0"/>
              <a:t>Fatal dose:1mg/kg of body weight(60-120mg)</a:t>
            </a:r>
          </a:p>
          <a:p>
            <a:endParaRPr lang="en-US" dirty="0"/>
          </a:p>
        </p:txBody>
      </p:sp>
      <p:sp>
        <p:nvSpPr>
          <p:cNvPr id="3" name="Title 2"/>
          <p:cNvSpPr>
            <a:spLocks noGrp="1"/>
          </p:cNvSpPr>
          <p:nvPr>
            <p:ph type="title"/>
          </p:nvPr>
        </p:nvSpPr>
        <p:spPr/>
        <p:txBody>
          <a:bodyPr/>
          <a:lstStyle/>
          <a:p>
            <a:r>
              <a:t>PHOSPHOROUS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GI and CNS</a:t>
            </a:r>
          </a:p>
          <a:p>
            <a:endParaRPr lang="en-US" sz="3200" dirty="0"/>
          </a:p>
          <a:p>
            <a:r>
              <a:rPr lang="en-US" sz="3200" dirty="0"/>
              <a:t>Descending bilaterally symmetrical  motor paralysis</a:t>
            </a:r>
          </a:p>
          <a:p>
            <a:endParaRPr lang="en-US" sz="3200" dirty="0"/>
          </a:p>
          <a:p>
            <a:r>
              <a:rPr lang="en-US" sz="3200" dirty="0" err="1"/>
              <a:t>Abducent</a:t>
            </a:r>
            <a:r>
              <a:rPr lang="en-US" sz="3200" dirty="0"/>
              <a:t> &amp; </a:t>
            </a:r>
            <a:r>
              <a:rPr lang="en-US" sz="3200" dirty="0" err="1"/>
              <a:t>Occulomot</a:t>
            </a:r>
            <a:r>
              <a:rPr lang="en-US" dirty="0" err="1"/>
              <a:t>or</a:t>
            </a:r>
            <a:endParaRPr lang="en-US" dirty="0"/>
          </a:p>
        </p:txBody>
      </p:sp>
      <p:sp>
        <p:nvSpPr>
          <p:cNvPr id="3" name="Title 2"/>
          <p:cNvSpPr>
            <a:spLocks noGrp="1"/>
          </p:cNvSpPr>
          <p:nvPr>
            <p:ph type="title"/>
          </p:nvPr>
        </p:nvSpPr>
        <p:spPr/>
        <p:txBody>
          <a:bodyPr/>
          <a:lstStyle/>
          <a:p>
            <a:r>
              <a:rPr lang="en-US" dirty="0"/>
              <a:t>BOTULISM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572000"/>
          </a:xfrm>
        </p:spPr>
        <p:txBody>
          <a:bodyPr>
            <a:noAutofit/>
          </a:bodyPr>
          <a:lstStyle/>
          <a:p>
            <a:r>
              <a:rPr lang="en-US" sz="2800" dirty="0">
                <a:solidFill>
                  <a:srgbClr val="66FF99"/>
                </a:solidFill>
              </a:rPr>
              <a:t>Sudden onset of abdominal pain, nausea, vomiting, diarrhea and collapse (Arsenic) </a:t>
            </a:r>
          </a:p>
          <a:p>
            <a:endParaRPr lang="en-US" sz="2800" dirty="0">
              <a:solidFill>
                <a:srgbClr val="66FF99"/>
              </a:solidFill>
            </a:endParaRPr>
          </a:p>
          <a:p>
            <a:r>
              <a:rPr lang="en-US" sz="2800" dirty="0">
                <a:solidFill>
                  <a:srgbClr val="66FF99"/>
                </a:solidFill>
              </a:rPr>
              <a:t> Sudden onset of coma with constriction of pupils (Organophosphates) </a:t>
            </a:r>
          </a:p>
          <a:p>
            <a:endParaRPr lang="en-US" sz="2800" dirty="0">
              <a:solidFill>
                <a:srgbClr val="66FF99"/>
              </a:solidFill>
            </a:endParaRPr>
          </a:p>
          <a:p>
            <a:r>
              <a:rPr lang="en-US" sz="2800" dirty="0">
                <a:solidFill>
                  <a:srgbClr val="66FF99"/>
                </a:solidFill>
              </a:rPr>
              <a:t> Sudden onset of convulsions (Strychnine) </a:t>
            </a:r>
          </a:p>
          <a:p>
            <a:endParaRPr lang="en-US" sz="2800" dirty="0">
              <a:solidFill>
                <a:srgbClr val="66FF99"/>
              </a:solidFill>
            </a:endParaRPr>
          </a:p>
          <a:p>
            <a:r>
              <a:rPr lang="en-US" sz="2800" dirty="0">
                <a:solidFill>
                  <a:srgbClr val="66FF99"/>
                </a:solidFill>
              </a:rPr>
              <a:t>Sudden onset of delirium with dilated pupils. (</a:t>
            </a:r>
            <a:r>
              <a:rPr lang="en-US" sz="2800" dirty="0" err="1">
                <a:solidFill>
                  <a:srgbClr val="66FF99"/>
                </a:solidFill>
              </a:rPr>
              <a:t>Datura</a:t>
            </a:r>
            <a:r>
              <a:rPr lang="en-US" sz="2800" dirty="0">
                <a:solidFill>
                  <a:srgbClr val="66FF99"/>
                </a:solidFill>
              </a:rPr>
              <a:t>) </a:t>
            </a:r>
          </a:p>
        </p:txBody>
      </p:sp>
      <p:sp>
        <p:nvSpPr>
          <p:cNvPr id="3" name="Title 2"/>
          <p:cNvSpPr>
            <a:spLocks noGrp="1"/>
          </p:cNvSpPr>
          <p:nvPr>
            <p:ph type="title"/>
          </p:nvPr>
        </p:nvSpPr>
        <p:spPr/>
        <p:txBody>
          <a:bodyPr/>
          <a:lstStyle/>
          <a:p>
            <a:r>
              <a:t>Diagnosis of Poisoning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610</TotalTime>
  <Words>3639</Words>
  <Application>Microsoft Office PowerPoint</Application>
  <PresentationFormat>On-screen Show (4:3)</PresentationFormat>
  <Paragraphs>655</Paragraphs>
  <Slides>82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82</vt:i4>
      </vt:variant>
    </vt:vector>
  </HeadingPairs>
  <TitlesOfParts>
    <vt:vector size="88" baseType="lpstr">
      <vt:lpstr>Constantia</vt:lpstr>
      <vt:lpstr>Symbol</vt:lpstr>
      <vt:lpstr>Times New Roman</vt:lpstr>
      <vt:lpstr>Wingdings</vt:lpstr>
      <vt:lpstr>Wingdings 2</vt:lpstr>
      <vt:lpstr>Paper</vt:lpstr>
      <vt:lpstr>Toxicology</vt:lpstr>
      <vt:lpstr>Toxicology</vt:lpstr>
      <vt:lpstr>poison</vt:lpstr>
      <vt:lpstr>Ideal Homicidal Poison</vt:lpstr>
      <vt:lpstr>Ideal Suicidal Poison</vt:lpstr>
      <vt:lpstr>PowerPoint Presentation</vt:lpstr>
      <vt:lpstr>Types of Poisoning</vt:lpstr>
      <vt:lpstr>Routes of Absorption</vt:lpstr>
      <vt:lpstr>Diagnosis of Poisoning</vt:lpstr>
      <vt:lpstr>Diagnosis of Poisoning in the Dead</vt:lpstr>
      <vt:lpstr>ODOUR from nose and mouth</vt:lpstr>
      <vt:lpstr>POISONS RESISTING PUTREFACTION</vt:lpstr>
      <vt:lpstr>IPC sections</vt:lpstr>
      <vt:lpstr>Drugs causing pupillary changes</vt:lpstr>
      <vt:lpstr>Drugs causing tachycardia</vt:lpstr>
      <vt:lpstr>Duties of Medical Practitioner</vt:lpstr>
      <vt:lpstr>General Lines of Treatment</vt:lpstr>
      <vt:lpstr>Gastrointestinal decontamination</vt:lpstr>
      <vt:lpstr>Gastric Lavage</vt:lpstr>
      <vt:lpstr>Gastric Lavage</vt:lpstr>
      <vt:lpstr>Emesis:</vt:lpstr>
      <vt:lpstr>ADMINISTRATION OF ANTIDOTE</vt:lpstr>
      <vt:lpstr>Chemical Antidotes</vt:lpstr>
      <vt:lpstr>Physiological Antidotes:</vt:lpstr>
      <vt:lpstr>Chelating agents</vt:lpstr>
      <vt:lpstr>Universal Antidote</vt:lpstr>
      <vt:lpstr>ELIMINATION OF POISONS</vt:lpstr>
      <vt:lpstr>Routine viscera to be preserved</vt:lpstr>
      <vt:lpstr>     COMA COCKTAIL</vt:lpstr>
      <vt:lpstr>CORROSIVES</vt:lpstr>
      <vt:lpstr>CORROSIVES</vt:lpstr>
      <vt:lpstr>PowerPoint Presentation</vt:lpstr>
      <vt:lpstr>OXALIC ACID</vt:lpstr>
      <vt:lpstr>OXALIC ACID</vt:lpstr>
      <vt:lpstr>CARBOLIC ACID</vt:lpstr>
      <vt:lpstr>CARBOLIC ACID</vt:lpstr>
      <vt:lpstr>CAUSTIC ALKALIES </vt:lpstr>
      <vt:lpstr>Abrus Precatorius Indian Liquorice</vt:lpstr>
      <vt:lpstr>RICINUS COMMUNIS (CASTOR, ARANDI) </vt:lpstr>
      <vt:lpstr>Calotropis gigantea/ calotropis procera madar or akdo</vt:lpstr>
      <vt:lpstr>DELIRIANT POISONS</vt:lpstr>
      <vt:lpstr>Datura</vt:lpstr>
      <vt:lpstr>Datura</vt:lpstr>
      <vt:lpstr>Datura</vt:lpstr>
      <vt:lpstr>coccaine</vt:lpstr>
      <vt:lpstr>cocaine</vt:lpstr>
      <vt:lpstr>Cannabis indica/sativa</vt:lpstr>
      <vt:lpstr>Cannabis indica/sativa</vt:lpstr>
      <vt:lpstr>Cannabis indica/sativa</vt:lpstr>
      <vt:lpstr>Cannabis indica/sativa</vt:lpstr>
      <vt:lpstr>Cannabis indica/sativa</vt:lpstr>
      <vt:lpstr>CARDIAC POISONS</vt:lpstr>
      <vt:lpstr>  Nicotiana Tabacum </vt:lpstr>
      <vt:lpstr>NERIUM ODORUM</vt:lpstr>
      <vt:lpstr>NERIUM ODORUM</vt:lpstr>
      <vt:lpstr>CERBERA THEVETIA</vt:lpstr>
      <vt:lpstr>CERBERA THEVETIA</vt:lpstr>
      <vt:lpstr>CERBERA ODALLUM</vt:lpstr>
      <vt:lpstr>CERBERA ODALLUM</vt:lpstr>
      <vt:lpstr>CERBERA ODALLUM</vt:lpstr>
      <vt:lpstr>ACONITE</vt:lpstr>
      <vt:lpstr>ACONITE</vt:lpstr>
      <vt:lpstr>CNS DEPRESSANTS</vt:lpstr>
      <vt:lpstr>ETHYL ALCOHOL</vt:lpstr>
      <vt:lpstr>ETHYL ALCOHOL</vt:lpstr>
      <vt:lpstr>ETHYL ALCOHOL</vt:lpstr>
      <vt:lpstr>METHYL ALCOHOL</vt:lpstr>
      <vt:lpstr>METHYL ALCOHOL</vt:lpstr>
      <vt:lpstr>OPIUM</vt:lpstr>
      <vt:lpstr>ORGANOPHOSPHATES</vt:lpstr>
      <vt:lpstr>NUX VOMICA</vt:lpstr>
      <vt:lpstr>NUX VOMICA</vt:lpstr>
      <vt:lpstr>Asphyxiant poisons</vt:lpstr>
      <vt:lpstr>HYDROCYANIC ACID( Hydrogen cyanide, Prussic Acid)</vt:lpstr>
      <vt:lpstr>PowerPoint Presentation</vt:lpstr>
      <vt:lpstr>CO</vt:lpstr>
      <vt:lpstr>Animal irritants</vt:lpstr>
      <vt:lpstr>                             Snakes</vt:lpstr>
      <vt:lpstr>cantharides</vt:lpstr>
      <vt:lpstr>PHOSPHOROUS</vt:lpstr>
      <vt:lpstr>PHOSPHOROUS</vt:lpstr>
      <vt:lpstr>BOTULISM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Toxicology</dc:title>
  <dc:creator>Windows</dc:creator>
  <cp:lastModifiedBy>salini C</cp:lastModifiedBy>
  <cp:revision>112</cp:revision>
  <dcterms:created xsi:type="dcterms:W3CDTF">2018-05-31T06:35:01Z</dcterms:created>
  <dcterms:modified xsi:type="dcterms:W3CDTF">2021-01-27T07:05:46Z</dcterms:modified>
</cp:coreProperties>
</file>