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sldIdLst>
    <p:sldId id="266" r:id="rId3"/>
    <p:sldId id="257" r:id="rId4"/>
    <p:sldId id="272" r:id="rId5"/>
    <p:sldId id="311" r:id="rId6"/>
    <p:sldId id="273" r:id="rId7"/>
    <p:sldId id="260" r:id="rId8"/>
    <p:sldId id="306" r:id="rId9"/>
    <p:sldId id="312" r:id="rId10"/>
    <p:sldId id="267" r:id="rId11"/>
    <p:sldId id="259" r:id="rId12"/>
    <p:sldId id="307" r:id="rId13"/>
    <p:sldId id="308" r:id="rId14"/>
    <p:sldId id="310" r:id="rId15"/>
    <p:sldId id="30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91D07-F4E1-49A5-BFD7-AE97343E5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1CAE796-6814-4C1F-B48B-E9234852B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A716AE32-4FAF-4302-B981-176F4B77ED8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F0BB04F1-8CEB-406C-BE0E-A7347EEEA9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9F3FB7C-EC45-4811-A07F-5663E3B1082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9295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AAF87-90D0-47FC-BB4C-885E48A4965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792818F-BC8E-4C6D-AB37-9E77BB6D8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B810ECB-9BE1-4C62-9516-4EB6911E26D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EAE7ADE7-3560-4438-BAD7-8A98D6CEDB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9680540-88F9-4F15-B35B-F2FDB06C3F4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0593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86D57E-13B2-4B0F-AD52-1DB4D8ED2D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6C1673A-C11B-4219-B420-511C737929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F4DBE8C-3AE8-4531-8381-E53410AE1E3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33F68BFE-608C-49BC-84C6-D057EB3315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EB5068F-0510-441B-83A3-F86DCEFB485B}"/>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32638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3B361-2C1F-43C4-A6D1-0043599843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BE1E329-9627-4FF7-B040-FDD6D1D17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A859C7D-7910-44F6-BD77-7D2FE03119F4}"/>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B795102-041D-4F21-9E1F-6DD4F8DAE3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D49910A-90C8-4AF6-9C4F-8B1C2681099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33697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4C10D-6037-4499-BE72-C2FF3DD0F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CD1EB4C-54F5-48A5-953B-9561B5827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DF9D84-7617-4FD0-8496-445A27D924C7}"/>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C41B5F7-FFAF-4881-A55A-8292A5DC81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1F038BB-1723-4BF9-BE7E-BD4EDC1DBEAE}"/>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6422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5D4B8-4591-4076-875C-D99727F8FD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7CF3CAC-A010-49CC-91BB-D6F3393BD0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615221B-5C40-4828-A9C3-991D81719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92A4775-9B83-4EA4-8ECB-BBE20892537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B4BCEF89-A06B-45D4-A4FA-5AC978849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C2E8333-8161-4A0C-B1EA-6E42796106A5}"/>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76322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52504-2A58-40CA-BFBB-0D277DD4C8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FA7808F-FBF6-4DB8-B67B-708C8EBDA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950F6F7-9AA0-474D-A621-8DA0F96E1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4001665-6ED3-4D63-93F2-C4C9DBFF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D2CB52-591C-4550-A7E3-9E663FCE5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3907B2E-9E69-4065-B827-79280F99798C}"/>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8" name="Footer Placeholder 7">
            <a:extLst>
              <a:ext uri="{FF2B5EF4-FFF2-40B4-BE49-F238E27FC236}">
                <a16:creationId xmlns:a16="http://schemas.microsoft.com/office/drawing/2014/main" xmlns="" id="{7207DB64-69AC-4FA2-9806-A7E8666C596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FB934BF-9D40-45D6-9066-2CC72D87902A}"/>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5898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6E2F5-CDD6-4EBB-83C4-776AE9F0F6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225356F-5A4B-4D2F-95EB-E8FD68E1E440}"/>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4" name="Footer Placeholder 3">
            <a:extLst>
              <a:ext uri="{FF2B5EF4-FFF2-40B4-BE49-F238E27FC236}">
                <a16:creationId xmlns:a16="http://schemas.microsoft.com/office/drawing/2014/main" xmlns="" id="{F198E3CF-3657-44BC-A211-8A305F2C2E6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399E6A2-D44F-4260-9B6A-B3763DDD7BF9}"/>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1604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20527D-4854-4ABE-BC27-6672FBCF932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3" name="Footer Placeholder 2">
            <a:extLst>
              <a:ext uri="{FF2B5EF4-FFF2-40B4-BE49-F238E27FC236}">
                <a16:creationId xmlns:a16="http://schemas.microsoft.com/office/drawing/2014/main" xmlns="" id="{4B7794FF-176E-4FAA-82BC-E1EC4F2A0FF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FDDB779-1001-4C6C-9737-071A7B6AFFC4}"/>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42525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B7215-3FEC-4C2A-AC3E-041327E00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8931A72-F338-4EE1-8765-F3A4E91B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3DD7D2A-E1DF-4FB9-B763-EB68DF9E9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D5A39C-9744-4E2D-9BF0-3129046B80B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E9A96A75-E86D-42E2-A8D0-84ED0D304B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22ECFFB-9E1C-4B80-AD86-24EB70A250F2}"/>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845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3F010-3B76-41EA-9C82-DB26745F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7CE74C4-A765-4CBD-AF4A-898CA5A60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5BAA355-D49C-4D11-B042-3E9947C87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E0D957-3217-4F52-8BC4-4617862D39C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7C4D947C-FC5B-4BB9-9E57-1A054BF01C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44CEF2B-DC8B-4641-ADC2-C530D5ABE91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173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E0D22-B1CA-441F-BB1D-44E33694A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BE8E57E-596F-4FE5-9726-F7CAA4856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FC6B6E9-275B-4732-8489-D69DB416E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A7E88DB5-CC2C-4747-81EE-C8D2E9C0C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13B53C7-F972-4D8E-9799-85A828DBC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693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A777AA3-21A2-4327-9824-588DE38F5393}" type="datetimeFigureOut">
              <a:rPr lang="en-IN" smtClean="0"/>
              <a:pPr/>
              <a:t>25-01-2022</a:t>
            </a:fld>
            <a:endParaRPr lang="en-IN"/>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9772924-5291-48CC-AB3B-0D6F126AD7DC}" type="slidenum">
              <a:rPr lang="en-IN" smtClean="0"/>
              <a:pPr/>
              <a:t>‹#›</a:t>
            </a:fld>
            <a:endParaRPr lang="en-IN"/>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391920"/>
            <a:ext cx="7772400" cy="1696720"/>
          </a:xfrm>
        </p:spPr>
        <p:txBody>
          <a:bodyPr/>
          <a:lstStyle/>
          <a:p>
            <a:r>
              <a:rPr lang="en-IN" dirty="0">
                <a:latin typeface="Times New Roman" pitchFamily="18" charset="0"/>
                <a:cs typeface="Times New Roman" pitchFamily="18" charset="0"/>
              </a:rPr>
              <a:t>TONGUE</a:t>
            </a:r>
            <a:endParaRPr lang="en-US" dirty="0"/>
          </a:p>
        </p:txBody>
      </p:sp>
      <p:sp>
        <p:nvSpPr>
          <p:cNvPr id="3" name="Subtitle 2"/>
          <p:cNvSpPr>
            <a:spLocks noGrp="1"/>
          </p:cNvSpPr>
          <p:nvPr>
            <p:ph type="subTitle" idx="1"/>
          </p:nvPr>
        </p:nvSpPr>
        <p:spPr>
          <a:xfrm>
            <a:off x="5867400" y="3886200"/>
            <a:ext cx="4724400" cy="2819400"/>
          </a:xfrm>
        </p:spPr>
        <p:txBody>
          <a:bodyPr>
            <a:normAutofit/>
          </a:bodyPr>
          <a:lstStyle/>
          <a:p>
            <a:pPr algn="l"/>
            <a:r>
              <a:rPr lang="en-US" dirty="0">
                <a:solidFill>
                  <a:schemeClr val="tx1"/>
                </a:solidFill>
              </a:rPr>
              <a:t>By</a:t>
            </a:r>
            <a:r>
              <a:rPr lang="en-US" dirty="0"/>
              <a:t> </a:t>
            </a:r>
          </a:p>
          <a:p>
            <a:pPr algn="r"/>
            <a:r>
              <a:rPr lang="en-US" sz="2800" dirty="0">
                <a:solidFill>
                  <a:schemeClr val="tx1"/>
                </a:solidFill>
                <a:latin typeface="Times New Roman" panose="02020603050405020304" pitchFamily="18" charset="0"/>
                <a:cs typeface="Times New Roman" panose="02020603050405020304" pitchFamily="18" charset="0"/>
              </a:rPr>
              <a:t>Dr. Berlina Terrence Mary. D</a:t>
            </a:r>
          </a:p>
          <a:p>
            <a:pPr algn="r"/>
            <a:r>
              <a:rPr lang="en-US" sz="2800" dirty="0">
                <a:solidFill>
                  <a:schemeClr val="tx1"/>
                </a:solidFill>
                <a:latin typeface="Times New Roman" panose="02020603050405020304" pitchFamily="18" charset="0"/>
                <a:cs typeface="Times New Roman" panose="02020603050405020304" pitchFamily="18" charset="0"/>
              </a:rPr>
              <a:t>Assistant professor </a:t>
            </a:r>
          </a:p>
          <a:p>
            <a:pPr algn="r"/>
            <a:r>
              <a:rPr lang="en-US" sz="2800" dirty="0">
                <a:solidFill>
                  <a:schemeClr val="tx1"/>
                </a:solidFill>
                <a:latin typeface="Times New Roman" panose="02020603050405020304" pitchFamily="18" charset="0"/>
                <a:cs typeface="Times New Roman" panose="02020603050405020304" pitchFamily="18" charset="0"/>
              </a:rPr>
              <a:t>	Dept of Anatomy</a:t>
            </a:r>
          </a:p>
          <a:p>
            <a:pPr algn="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6FA1CB-C676-44B7-B7DE-78880D5306BC}"/>
              </a:ext>
            </a:extLst>
          </p:cNvPr>
          <p:cNvSpPr>
            <a:spLocks noGrp="1"/>
          </p:cNvSpPr>
          <p:nvPr>
            <p:ph idx="1"/>
          </p:nvPr>
        </p:nvSpPr>
        <p:spPr>
          <a:xfrm>
            <a:off x="838200" y="538480"/>
            <a:ext cx="10515600" cy="6187440"/>
          </a:xfrm>
        </p:spPr>
        <p:txBody>
          <a:bodyPr>
            <a:normAutofit fontScale="92500" lnSpcReduction="20000"/>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Lymphatic Drainage:</a:t>
            </a:r>
          </a:p>
          <a:p>
            <a:pPr marL="0" indent="0" algn="just" eaLnBrk="1" fontAlgn="auto" hangingPunct="1">
              <a:lnSpc>
                <a:spcPct val="150000"/>
              </a:lnSpc>
              <a:spcBef>
                <a:spcPts val="0"/>
              </a:spcBef>
              <a:spcAft>
                <a:spcPts val="600"/>
              </a:spcAft>
              <a:buNone/>
              <a:defRPr/>
            </a:pPr>
            <a:r>
              <a:rPr lang="en-US" dirty="0">
                <a:latin typeface="Arial Narrow" panose="020B0606020202030204" pitchFamily="34" charset="0"/>
              </a:rPr>
              <a:t>	</a:t>
            </a:r>
            <a:r>
              <a:rPr lang="en-US" sz="2800" dirty="0">
                <a:latin typeface="Arial Narrow" panose="020B0606020202030204" pitchFamily="34" charset="0"/>
              </a:rPr>
              <a:t>1.	</a:t>
            </a:r>
            <a:r>
              <a:rPr lang="en-US" sz="3000" dirty="0">
                <a:latin typeface="Arial Narrow" panose="020B0606020202030204" pitchFamily="34" charset="0"/>
              </a:rPr>
              <a:t>The tip of the tongue drains bilaterally to the submental nodes.</a:t>
            </a:r>
          </a:p>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2.	The anterior two-thirds of the tongue drain to the submandibular 	            nodes.</a:t>
            </a:r>
          </a:p>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3.	The </a:t>
            </a:r>
            <a:r>
              <a:rPr lang="en-US" sz="3000" dirty="0" err="1">
                <a:latin typeface="Arial Narrow" panose="020B0606020202030204" pitchFamily="34" charset="0"/>
              </a:rPr>
              <a:t>posteriormost</a:t>
            </a:r>
            <a:r>
              <a:rPr lang="en-US" sz="3000" dirty="0">
                <a:latin typeface="Arial Narrow" panose="020B0606020202030204" pitchFamily="34" charset="0"/>
              </a:rPr>
              <a:t> part and posterior one-third of the tongue drain 		bilaterally into the upper deep cervical lymph nodes including 			jugulodigastric nodes.</a:t>
            </a:r>
          </a:p>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4.	The whole lymph finally drains to the </a:t>
            </a:r>
            <a:r>
              <a:rPr lang="en-US" sz="3000" i="1" dirty="0" err="1">
                <a:latin typeface="Arial Narrow" panose="020B0606020202030204" pitchFamily="34" charset="0"/>
              </a:rPr>
              <a:t>jugulo</a:t>
            </a:r>
            <a:r>
              <a:rPr lang="en-US" sz="3000" i="1" dirty="0">
                <a:latin typeface="Arial Narrow" panose="020B0606020202030204" pitchFamily="34" charset="0"/>
              </a:rPr>
              <a:t>-omohyoid nodes. 			</a:t>
            </a:r>
            <a:r>
              <a:rPr lang="en-US" sz="3000" dirty="0">
                <a:latin typeface="Arial Narrow" panose="020B0606020202030204" pitchFamily="34" charset="0"/>
              </a:rPr>
              <a:t>These are known as the lymph nodes of the tongue.</a:t>
            </a:r>
          </a:p>
          <a:p>
            <a:pPr marL="0" indent="0" algn="just" fontAlgn="auto">
              <a:lnSpc>
                <a:spcPct val="150000"/>
              </a:lnSpc>
              <a:spcBef>
                <a:spcPts val="0"/>
              </a:spcBef>
              <a:spcAft>
                <a:spcPts val="600"/>
              </a:spcAft>
              <a:buNone/>
              <a:defRPr/>
            </a:pPr>
            <a:r>
              <a:rPr lang="en-US" sz="3000" dirty="0">
                <a:latin typeface="Arial Narrow" panose="020B0606020202030204" pitchFamily="34" charset="0"/>
              </a:rPr>
              <a:t>	</a:t>
            </a:r>
            <a:endParaRPr lang="en-IN" sz="3000" dirty="0">
              <a:latin typeface="Arial Narrow" panose="020B0606020202030204" pitchFamily="34" charset="0"/>
            </a:endParaRPr>
          </a:p>
        </p:txBody>
      </p:sp>
    </p:spTree>
    <p:extLst>
      <p:ext uri="{BB962C8B-B14F-4D97-AF65-F5344CB8AC3E}">
        <p14:creationId xmlns:p14="http://schemas.microsoft.com/office/powerpoint/2010/main" xmlns="" val="195761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CC44F93-225D-4B14-A674-018212B756CB}"/>
              </a:ext>
            </a:extLst>
          </p:cNvPr>
          <p:cNvSpPr>
            <a:spLocks noGrp="1"/>
          </p:cNvSpPr>
          <p:nvPr>
            <p:ph idx="1"/>
          </p:nvPr>
        </p:nvSpPr>
        <p:spPr>
          <a:xfrm>
            <a:off x="838200" y="416560"/>
            <a:ext cx="10515600" cy="5760403"/>
          </a:xfrm>
        </p:spPr>
        <p:txBody>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Nerve Supply of Tongue:</a:t>
            </a:r>
          </a:p>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Motor nerves: </a:t>
            </a:r>
          </a:p>
          <a:p>
            <a:pPr lvl="1" algn="just">
              <a:lnSpc>
                <a:spcPct val="150000"/>
              </a:lnSpc>
              <a:spcBef>
                <a:spcPts val="0"/>
              </a:spcBef>
              <a:spcAft>
                <a:spcPts val="600"/>
              </a:spcAft>
              <a:buFont typeface="Wingdings" panose="05000000000000000000" pitchFamily="2" charset="2"/>
              <a:buChar char="Ø"/>
              <a:defRPr/>
            </a:pPr>
            <a:r>
              <a:rPr lang="en-US" dirty="0">
                <a:latin typeface="Arial Narrow" panose="020B0606020202030204" pitchFamily="34" charset="0"/>
              </a:rPr>
              <a:t>	</a:t>
            </a:r>
            <a:r>
              <a:rPr lang="en-US" sz="2800" dirty="0">
                <a:latin typeface="Arial Narrow" panose="020B0606020202030204" pitchFamily="34" charset="0"/>
              </a:rPr>
              <a:t>All the intrinsic and extrinsic muscles, except the palatoglossus, are supplied by the hypoglossal nerve. </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The palatoglossus is supplied by the cranial root of the accessory nerve through the pharyngeal plexus. So seven out of eight muscles are supplied by XII nerve.</a:t>
            </a:r>
          </a:p>
          <a:p>
            <a:pPr marL="0" indent="0">
              <a:buNone/>
            </a:pPr>
            <a:endParaRPr lang="en-IN" dirty="0"/>
          </a:p>
        </p:txBody>
      </p:sp>
    </p:spTree>
    <p:extLst>
      <p:ext uri="{BB962C8B-B14F-4D97-AF65-F5344CB8AC3E}">
        <p14:creationId xmlns:p14="http://schemas.microsoft.com/office/powerpoint/2010/main" xmlns="" val="3569663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33122EE-06A6-4357-AC43-772600A40910}"/>
              </a:ext>
            </a:extLst>
          </p:cNvPr>
          <p:cNvSpPr>
            <a:spLocks noGrp="1"/>
          </p:cNvSpPr>
          <p:nvPr>
            <p:ph idx="1"/>
          </p:nvPr>
        </p:nvSpPr>
        <p:spPr>
          <a:xfrm>
            <a:off x="838200" y="457200"/>
            <a:ext cx="10515600" cy="6248400"/>
          </a:xfrm>
        </p:spPr>
        <p:txBody>
          <a:bodyPr>
            <a:normAutofit/>
          </a:bodyPr>
          <a:lstStyle/>
          <a:p>
            <a:pPr marL="0" indent="0" algn="just" fontAlgn="auto">
              <a:lnSpc>
                <a:spcPct val="150000"/>
              </a:lnSpc>
              <a:spcBef>
                <a:spcPts val="0"/>
              </a:spcBef>
              <a:spcAft>
                <a:spcPts val="0"/>
              </a:spcAft>
              <a:buFont typeface="Arial" panose="020B0604020202020204" pitchFamily="34" charset="0"/>
              <a:buNone/>
              <a:defRPr/>
            </a:pPr>
            <a:r>
              <a:rPr lang="en-US" b="1" i="1" dirty="0">
                <a:latin typeface="Arial Narrow" panose="020B0606020202030204" pitchFamily="34" charset="0"/>
              </a:rPr>
              <a:t>Sensory Nerves:</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lingual nerve is the nerve of general sensation and the chorda  	tympani is the nerve of taste for the anterior two-thirds of the tongue 	except vallate papillae.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glossopharyngeal nerve is the nerve for both general sensation and 	taste for the posterior one-third of the tongue including the circumvallate 	papillae.</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a:t>
            </a:r>
            <a:r>
              <a:rPr lang="en-US" sz="2800" dirty="0" err="1">
                <a:latin typeface="Arial Narrow" panose="020B0606020202030204" pitchFamily="34" charset="0"/>
              </a:rPr>
              <a:t>posteriormost</a:t>
            </a:r>
            <a:r>
              <a:rPr lang="en-US" sz="2800" dirty="0">
                <a:latin typeface="Arial Narrow" panose="020B0606020202030204" pitchFamily="34" charset="0"/>
              </a:rPr>
              <a:t> part of the tongue is supplied by the </a:t>
            </a:r>
            <a:r>
              <a:rPr lang="en-US" sz="2800" dirty="0" err="1">
                <a:latin typeface="Arial Narrow" panose="020B0606020202030204" pitchFamily="34" charset="0"/>
              </a:rPr>
              <a:t>vagus</a:t>
            </a:r>
            <a:r>
              <a:rPr lang="en-US" sz="2800" dirty="0">
                <a:latin typeface="Arial Narrow" panose="020B0606020202030204" pitchFamily="34" charset="0"/>
              </a:rPr>
              <a:t> nerve 	through the internal laryngeal branch.</a:t>
            </a:r>
          </a:p>
          <a:p>
            <a:endParaRPr lang="en-IN" dirty="0"/>
          </a:p>
        </p:txBody>
      </p:sp>
    </p:spTree>
    <p:extLst>
      <p:ext uri="{BB962C8B-B14F-4D97-AF65-F5344CB8AC3E}">
        <p14:creationId xmlns:p14="http://schemas.microsoft.com/office/powerpoint/2010/main" xmlns="" val="175110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B6044C-0A52-46F8-837E-C0C3E73B214C}"/>
              </a:ext>
            </a:extLst>
          </p:cNvPr>
          <p:cNvSpPr>
            <a:spLocks noGrp="1"/>
          </p:cNvSpPr>
          <p:nvPr>
            <p:ph idx="1"/>
          </p:nvPr>
        </p:nvSpPr>
        <p:spPr>
          <a:xfrm>
            <a:off x="838200" y="457200"/>
            <a:ext cx="10515600" cy="5719763"/>
          </a:xfrm>
        </p:spPr>
        <p:txBody>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Development of Tongue:</a:t>
            </a:r>
          </a:p>
          <a:p>
            <a:pPr lvl="1" algn="just">
              <a:lnSpc>
                <a:spcPct val="150000"/>
              </a:lnSpc>
              <a:spcBef>
                <a:spcPts val="0"/>
              </a:spcBef>
              <a:spcAft>
                <a:spcPts val="600"/>
              </a:spcAft>
              <a:buFont typeface="Wingdings" panose="05000000000000000000" pitchFamily="2" charset="2"/>
              <a:buChar char="Ø"/>
              <a:defRPr/>
            </a:pPr>
            <a:r>
              <a:rPr lang="en-US" sz="2800" i="1" dirty="0">
                <a:latin typeface="Arial Narrow" panose="020B0606020202030204" pitchFamily="34" charset="0"/>
              </a:rPr>
              <a:t>	Anterior two-thirds: </a:t>
            </a:r>
            <a:r>
              <a:rPr lang="en-US" sz="2800" dirty="0">
                <a:latin typeface="Arial Narrow" panose="020B0606020202030204" pitchFamily="34" charset="0"/>
              </a:rPr>
              <a:t>From two lingual swellings, which arise from the first branchial arch.</a:t>
            </a:r>
          </a:p>
          <a:p>
            <a:pPr lvl="1" algn="just">
              <a:lnSpc>
                <a:spcPct val="150000"/>
              </a:lnSpc>
              <a:spcBef>
                <a:spcPts val="0"/>
              </a:spcBef>
              <a:spcAft>
                <a:spcPts val="600"/>
              </a:spcAft>
              <a:buFont typeface="Wingdings" panose="05000000000000000000" pitchFamily="2" charset="2"/>
              <a:buChar char="Ø"/>
              <a:defRPr/>
            </a:pPr>
            <a:r>
              <a:rPr lang="en-US" sz="2800" i="1" dirty="0">
                <a:latin typeface="Arial Narrow" panose="020B0606020202030204" pitchFamily="34" charset="0"/>
              </a:rPr>
              <a:t>  Posterior one-third:</a:t>
            </a:r>
            <a:r>
              <a:rPr lang="en-US" sz="2800" dirty="0">
                <a:latin typeface="Arial Narrow" panose="020B0606020202030204" pitchFamily="34" charset="0"/>
              </a:rPr>
              <a:t> From cranial large part of the hypobranchial eminence, i.e. from the third arch. </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a:t>
            </a:r>
            <a:r>
              <a:rPr lang="en-US" sz="2800" dirty="0" err="1">
                <a:latin typeface="Arial Narrow" panose="020B0606020202030204" pitchFamily="34" charset="0"/>
              </a:rPr>
              <a:t>Posteriormost</a:t>
            </a:r>
            <a:r>
              <a:rPr lang="en-US" sz="2800" dirty="0">
                <a:latin typeface="Arial Narrow" panose="020B0606020202030204" pitchFamily="34" charset="0"/>
              </a:rPr>
              <a:t> part from the fourth arch.</a:t>
            </a:r>
          </a:p>
          <a:p>
            <a:endParaRPr lang="en-IN" dirty="0"/>
          </a:p>
        </p:txBody>
      </p:sp>
    </p:spTree>
    <p:extLst>
      <p:ext uri="{BB962C8B-B14F-4D97-AF65-F5344CB8AC3E}">
        <p14:creationId xmlns:p14="http://schemas.microsoft.com/office/powerpoint/2010/main" xmlns="" val="3801161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2C17E7-5466-4433-A977-FC8C221CD918}"/>
              </a:ext>
            </a:extLst>
          </p:cNvPr>
          <p:cNvSpPr>
            <a:spLocks noGrp="1"/>
          </p:cNvSpPr>
          <p:nvPr>
            <p:ph idx="1"/>
          </p:nvPr>
        </p:nvSpPr>
        <p:spPr>
          <a:xfrm>
            <a:off x="243840" y="152400"/>
            <a:ext cx="11846560" cy="6705600"/>
          </a:xfrm>
        </p:spPr>
        <p:txBody>
          <a:bodyPr>
            <a:normAutofit fontScale="77500" lnSpcReduction="20000"/>
          </a:bodyPr>
          <a:lstStyle/>
          <a:p>
            <a:pPr marL="0" indent="0" algn="just" eaLnBrk="1" fontAlgn="auto" hangingPunct="1">
              <a:lnSpc>
                <a:spcPct val="160000"/>
              </a:lnSpc>
              <a:spcBef>
                <a:spcPts val="0"/>
              </a:spcBef>
              <a:spcAft>
                <a:spcPts val="600"/>
              </a:spcAft>
              <a:buNone/>
              <a:defRPr/>
            </a:pPr>
            <a:r>
              <a:rPr lang="en-US" sz="2800" b="1" dirty="0">
                <a:latin typeface="Arial Narrow" panose="020B0606020202030204" pitchFamily="34" charset="0"/>
              </a:rPr>
              <a:t>CLINICAL ANATOMY:</a:t>
            </a:r>
          </a:p>
          <a:p>
            <a:pPr algn="just" eaLnBrk="1" fontAlgn="auto" hangingPunct="1">
              <a:lnSpc>
                <a:spcPct val="16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a:t>
            </a:r>
            <a:r>
              <a:rPr lang="en-US" sz="3300" dirty="0">
                <a:latin typeface="Arial Narrow" panose="020B0606020202030204" pitchFamily="34" charset="0"/>
              </a:rPr>
              <a:t>Carcinoma of the tongue is quite common. The affected side of the tongue is removed surgically. All the deep cervical lymph nodes are also removed.</a:t>
            </a:r>
          </a:p>
          <a:p>
            <a:pPr algn="just" eaLnBrk="1" fontAlgn="auto" hangingPunct="1">
              <a:lnSpc>
                <a:spcPct val="160000"/>
              </a:lnSpc>
              <a:spcBef>
                <a:spcPts val="0"/>
              </a:spcBef>
              <a:spcAft>
                <a:spcPts val="600"/>
              </a:spcAft>
              <a:buFont typeface="Wingdings" panose="05000000000000000000" pitchFamily="2" charset="2"/>
              <a:buChar char="Ø"/>
              <a:defRPr/>
            </a:pPr>
            <a:r>
              <a:rPr lang="en-US" sz="3300" dirty="0">
                <a:latin typeface="Arial Narrow" panose="020B0606020202030204" pitchFamily="34" charset="0"/>
              </a:rPr>
              <a:t> </a:t>
            </a:r>
            <a:r>
              <a:rPr lang="en-US" sz="3300" dirty="0" err="1">
                <a:latin typeface="Arial Narrow" panose="020B0606020202030204" pitchFamily="34" charset="0"/>
              </a:rPr>
              <a:t>Sorbitrate</a:t>
            </a:r>
            <a:r>
              <a:rPr lang="en-US" sz="3300" dirty="0">
                <a:latin typeface="Arial Narrow" panose="020B0606020202030204" pitchFamily="34" charset="0"/>
              </a:rPr>
              <a:t> is taken sublingually for immediate relief from angina pectoris. It is absorbed fast because of rich blood supply of the tongue and bypassing of portal circulation.</a:t>
            </a:r>
          </a:p>
          <a:p>
            <a:pPr algn="just" eaLnBrk="1" fontAlgn="auto" hangingPunct="1">
              <a:lnSpc>
                <a:spcPct val="160000"/>
              </a:lnSpc>
              <a:spcBef>
                <a:spcPts val="0"/>
              </a:spcBef>
              <a:spcAft>
                <a:spcPts val="600"/>
              </a:spcAft>
              <a:buFont typeface="Wingdings" panose="05000000000000000000" pitchFamily="2" charset="2"/>
              <a:buChar char="Ø"/>
              <a:defRPr/>
            </a:pPr>
            <a:r>
              <a:rPr lang="en-US" sz="3300" dirty="0">
                <a:latin typeface="Arial Narrow" panose="020B0606020202030204" pitchFamily="34" charset="0"/>
              </a:rPr>
              <a:t> Genioglossus is the only muscle of the tongue which protrudes it forwards. It is used for testing the integrity of hypoglossal nerve. If hypoglossal nerve of right side is </a:t>
            </a:r>
            <a:r>
              <a:rPr lang="en-US" sz="3300" dirty="0" err="1">
                <a:latin typeface="Arial Narrow" panose="020B0606020202030204" pitchFamily="34" charset="0"/>
              </a:rPr>
              <a:t>paralysed</a:t>
            </a:r>
            <a:r>
              <a:rPr lang="en-US" sz="3300" dirty="0">
                <a:latin typeface="Arial Narrow" panose="020B0606020202030204" pitchFamily="34" charset="0"/>
              </a:rPr>
              <a:t>, the tongue on protrusion will deviate to the right side. Normal left genioglossus will pull the base to left side and apex will get pushed to right side (apex and base lie at opposite ends).</a:t>
            </a:r>
          </a:p>
          <a:p>
            <a:pPr algn="just" eaLnBrk="1" fontAlgn="auto" hangingPunct="1">
              <a:lnSpc>
                <a:spcPct val="160000"/>
              </a:lnSpc>
              <a:spcBef>
                <a:spcPts val="0"/>
              </a:spcBef>
              <a:spcAft>
                <a:spcPts val="600"/>
              </a:spcAft>
              <a:buFont typeface="Wingdings" panose="05000000000000000000" pitchFamily="2" charset="2"/>
              <a:buChar char="Ø"/>
              <a:defRPr/>
            </a:pPr>
            <a:r>
              <a:rPr lang="en-US" altLang="en-US" sz="3300" dirty="0">
                <a:latin typeface="Arial Narrow" panose="020B0606020202030204" pitchFamily="34" charset="0"/>
              </a:rPr>
              <a:t> Referred pain is felt in the ear in diseases of posterior part of the tongue, as ninth and tenth nerves are common supply to both the regions.</a:t>
            </a:r>
          </a:p>
          <a:p>
            <a:pPr marL="342900" indent="-342900" algn="just" eaLnBrk="1" fontAlgn="auto" hangingPunct="1">
              <a:lnSpc>
                <a:spcPct val="160000"/>
              </a:lnSpc>
              <a:spcBef>
                <a:spcPts val="0"/>
              </a:spcBef>
              <a:spcAft>
                <a:spcPts val="600"/>
              </a:spcAft>
              <a:defRPr/>
            </a:pPr>
            <a:endParaRPr lang="en-US" sz="2800" dirty="0">
              <a:latin typeface="Arial Narrow" panose="020B0606020202030204" pitchFamily="34" charset="0"/>
            </a:endParaRPr>
          </a:p>
          <a:p>
            <a:endParaRPr lang="en-IN" dirty="0"/>
          </a:p>
        </p:txBody>
      </p:sp>
    </p:spTree>
    <p:extLst>
      <p:ext uri="{BB962C8B-B14F-4D97-AF65-F5344CB8AC3E}">
        <p14:creationId xmlns:p14="http://schemas.microsoft.com/office/powerpoint/2010/main" xmlns="" val="1876609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E6DD72-F8E7-43E7-89B1-1FEFBCB58CB0}"/>
              </a:ext>
            </a:extLst>
          </p:cNvPr>
          <p:cNvSpPr>
            <a:spLocks noGrp="1"/>
          </p:cNvSpPr>
          <p:nvPr>
            <p:ph idx="1"/>
          </p:nvPr>
        </p:nvSpPr>
        <p:spPr/>
        <p:txBody>
          <a:bodyPr>
            <a:normAutofit/>
          </a:bodyPr>
          <a:lstStyle/>
          <a:p>
            <a:pPr marL="0" indent="0">
              <a:buNone/>
            </a:pPr>
            <a:endParaRPr lang="en-US" sz="4800" dirty="0"/>
          </a:p>
          <a:p>
            <a:pPr marL="0" indent="0">
              <a:buNone/>
            </a:pPr>
            <a:endParaRPr lang="en-US" sz="4800" dirty="0"/>
          </a:p>
          <a:p>
            <a:pPr marL="0" indent="0">
              <a:buNone/>
            </a:pPr>
            <a:r>
              <a:rPr lang="en-US" sz="4800" dirty="0"/>
              <a:t>				Thank you</a:t>
            </a:r>
            <a:endParaRPr lang="en-IN" sz="4800" dirty="0"/>
          </a:p>
        </p:txBody>
      </p:sp>
    </p:spTree>
    <p:extLst>
      <p:ext uri="{BB962C8B-B14F-4D97-AF65-F5344CB8AC3E}">
        <p14:creationId xmlns:p14="http://schemas.microsoft.com/office/powerpoint/2010/main" xmlns="" val="38875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EA6A3A-4C5E-400B-9DE5-A73F18E5368B}"/>
              </a:ext>
            </a:extLst>
          </p:cNvPr>
          <p:cNvSpPr>
            <a:spLocks noGrp="1"/>
          </p:cNvSpPr>
          <p:nvPr>
            <p:ph idx="1"/>
          </p:nvPr>
        </p:nvSpPr>
        <p:spPr>
          <a:xfrm>
            <a:off x="838200" y="426720"/>
            <a:ext cx="10515600" cy="6167120"/>
          </a:xfrm>
        </p:spPr>
        <p:txBody>
          <a:bodyPr>
            <a:normAutofit fontScale="85000" lnSpcReduction="20000"/>
          </a:bodyPr>
          <a:lstStyle/>
          <a:p>
            <a:pPr marL="0" indent="0" algn="just" eaLnBrk="1" fontAlgn="auto" hangingPunct="1">
              <a:spcBef>
                <a:spcPts val="0"/>
              </a:spcBef>
              <a:spcAft>
                <a:spcPts val="600"/>
              </a:spcAft>
              <a:buNone/>
              <a:defRPr/>
            </a:pPr>
            <a:r>
              <a:rPr lang="en-US" sz="2800" dirty="0">
                <a:latin typeface="Arial Narrow" panose="020B0606020202030204" pitchFamily="34" charset="0"/>
              </a:rPr>
              <a:t>	</a:t>
            </a:r>
          </a:p>
          <a:p>
            <a:pPr marL="0" indent="0" algn="just" eaLnBrk="1" fontAlgn="auto" hangingPunct="1">
              <a:lnSpc>
                <a:spcPct val="150000"/>
              </a:lnSpc>
              <a:spcBef>
                <a:spcPts val="0"/>
              </a:spcBef>
              <a:spcAft>
                <a:spcPts val="600"/>
              </a:spcAft>
              <a:buNone/>
              <a:defRPr/>
            </a:pPr>
            <a:r>
              <a:rPr lang="en-US" dirty="0">
                <a:latin typeface="Arial Narrow" panose="020B0606020202030204" pitchFamily="34" charset="0"/>
              </a:rPr>
              <a:t>	</a:t>
            </a:r>
            <a:r>
              <a:rPr lang="en-US" sz="3000" dirty="0">
                <a:latin typeface="Arial Narrow" panose="020B0606020202030204" pitchFamily="34" charset="0"/>
              </a:rPr>
              <a:t>The tongue is a muscular organ situated in the floor of the mouth. It is associated with the functions of taste, speech, chewing, deglutition and cleansing of mouth.</a:t>
            </a:r>
          </a:p>
          <a:p>
            <a:pPr marL="0" indent="0" algn="just" eaLnBrk="1" fontAlgn="auto" hangingPunct="1">
              <a:lnSpc>
                <a:spcPct val="150000"/>
              </a:lnSpc>
              <a:spcBef>
                <a:spcPts val="0"/>
              </a:spcBef>
              <a:spcAft>
                <a:spcPts val="0"/>
              </a:spcAft>
              <a:buNone/>
              <a:defRPr/>
            </a:pPr>
            <a:r>
              <a:rPr lang="en-US" sz="2800" b="1" dirty="0">
                <a:latin typeface="Arial Narrow" panose="020B0606020202030204" pitchFamily="34" charset="0"/>
              </a:rPr>
              <a:t>External Features</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The tongue has:</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1.  A root</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2.  A tip</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3.  A body, which has:</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a.  A curved upper surface or dorsum.</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b.  An inferior  surface.</a:t>
            </a:r>
          </a:p>
          <a:p>
            <a:pPr marL="0" indent="0" algn="just">
              <a:lnSpc>
                <a:spcPct val="150000"/>
              </a:lnSpc>
              <a:buNone/>
            </a:pPr>
            <a:endParaRPr lang="en-US" dirty="0">
              <a:latin typeface="Arial Narrow" panose="020B0606020202030204" pitchFamily="34" charset="0"/>
            </a:endParaRPr>
          </a:p>
          <a:p>
            <a:pPr marL="0" indent="0" algn="just" fontAlgn="auto">
              <a:spcBef>
                <a:spcPts val="0"/>
              </a:spcBef>
              <a:spcAft>
                <a:spcPts val="600"/>
              </a:spcAft>
              <a:buNone/>
              <a:defRPr/>
            </a:pPr>
            <a:endParaRPr lang="en-US" dirty="0">
              <a:latin typeface="Arial Narrow" panose="020B0606020202030204" pitchFamily="34" charset="0"/>
            </a:endParaRPr>
          </a:p>
          <a:p>
            <a:pPr marL="0" indent="0">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2087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082B7B-F974-4D83-A0D9-D50AED1D8C89}"/>
              </a:ext>
            </a:extLst>
          </p:cNvPr>
          <p:cNvSpPr>
            <a:spLocks noGrp="1"/>
          </p:cNvSpPr>
          <p:nvPr>
            <p:ph idx="1"/>
          </p:nvPr>
        </p:nvSpPr>
        <p:spPr>
          <a:xfrm>
            <a:off x="838200" y="426720"/>
            <a:ext cx="10515600" cy="6146800"/>
          </a:xfrm>
        </p:spPr>
        <p:txBody>
          <a:bodyPr>
            <a:normAutofit/>
          </a:bodyPr>
          <a:lstStyle/>
          <a:p>
            <a:pPr lvl="1" algn="just">
              <a:lnSpc>
                <a:spcPct val="150000"/>
              </a:lnSpc>
              <a:spcBef>
                <a:spcPts val="0"/>
              </a:spcBef>
              <a:spcAft>
                <a:spcPts val="600"/>
              </a:spcAft>
              <a:buFont typeface="Wingdings" panose="05000000000000000000" pitchFamily="2" charset="2"/>
              <a:buChar char="Ø"/>
              <a:defRPr/>
            </a:pPr>
            <a:r>
              <a:rPr lang="en-US" dirty="0">
                <a:latin typeface="Arial Narrow" panose="020B0606020202030204" pitchFamily="34" charset="0"/>
              </a:rPr>
              <a:t>	 </a:t>
            </a:r>
            <a:r>
              <a:rPr lang="en-US" sz="2800" dirty="0">
                <a:latin typeface="Arial Narrow" panose="020B0606020202030204" pitchFamily="34" charset="0"/>
              </a:rPr>
              <a:t>The dorsum is divided into oral and pharyngeal parts by a V-shaped, the 	  sulcus terminalis. The inferior surface is confined to the oral part only.</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root is attached to the styloid process and soft palate above and to   	  mandible and hyoid bone below.</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tip of tongue forms the anterior free end which at rest, lies behind  	the upper incisor teeth.</a:t>
            </a:r>
          </a:p>
          <a:p>
            <a:pPr lvl="1">
              <a:lnSpc>
                <a:spcPct val="150000"/>
              </a:lnSpc>
              <a:buFont typeface="Wingdings" panose="05000000000000000000" pitchFamily="2" charset="2"/>
              <a:buChar char="Ø"/>
            </a:pPr>
            <a:endParaRPr lang="en-IN" sz="2800" dirty="0">
              <a:latin typeface="Arial Narrow" panose="020B0606020202030204" pitchFamily="34" charset="0"/>
            </a:endParaRPr>
          </a:p>
        </p:txBody>
      </p:sp>
    </p:spTree>
    <p:extLst>
      <p:ext uri="{BB962C8B-B14F-4D97-AF65-F5344CB8AC3E}">
        <p14:creationId xmlns:p14="http://schemas.microsoft.com/office/powerpoint/2010/main" xmlns="" val="384529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E9150CC-EBF3-4502-837C-E4158A06AF48}"/>
              </a:ext>
            </a:extLst>
          </p:cNvPr>
          <p:cNvSpPr>
            <a:spLocks noGrp="1"/>
          </p:cNvSpPr>
          <p:nvPr>
            <p:ph idx="1"/>
          </p:nvPr>
        </p:nvSpPr>
        <p:spPr>
          <a:xfrm>
            <a:off x="838200" y="416560"/>
            <a:ext cx="10515600" cy="6309360"/>
          </a:xfrm>
        </p:spPr>
        <p:txBody>
          <a:bodyPr>
            <a:normAutofit fontScale="92500" lnSpcReduction="20000"/>
          </a:bodyPr>
          <a:lstStyle/>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The dorsum of the tongue is convex in all directions. It is divided into:</a:t>
            </a:r>
          </a:p>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1. An oral part</a:t>
            </a:r>
          </a:p>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2. A pharyngeal part or posterior one-third, by a faint V-shaped 			    groove, the sulcus terminalis.</a:t>
            </a:r>
          </a:p>
          <a:p>
            <a:pPr marL="0" indent="0" algn="just" eaLnBrk="1" fontAlgn="auto" hangingPunct="1">
              <a:lnSpc>
                <a:spcPct val="150000"/>
              </a:lnSpc>
              <a:spcBef>
                <a:spcPts val="0"/>
              </a:spcBef>
              <a:spcAft>
                <a:spcPts val="600"/>
              </a:spcAft>
              <a:buNone/>
              <a:defRPr/>
            </a:pPr>
            <a:r>
              <a:rPr lang="en-US" sz="3000" dirty="0">
                <a:latin typeface="Arial Narrow" panose="020B0606020202030204" pitchFamily="34" charset="0"/>
              </a:rPr>
              <a:t>		3. Small posterior most part</a:t>
            </a:r>
          </a:p>
          <a:p>
            <a:pPr marL="457200" indent="0" algn="just" eaLnBrk="1" fontAlgn="auto" hangingPunct="1">
              <a:lnSpc>
                <a:spcPct val="150000"/>
              </a:lnSpc>
              <a:spcBef>
                <a:spcPts val="0"/>
              </a:spcBef>
              <a:spcAft>
                <a:spcPts val="600"/>
              </a:spcAft>
              <a:buNone/>
              <a:defRPr/>
            </a:pPr>
            <a:r>
              <a:rPr lang="en-US" sz="3000" i="1" dirty="0">
                <a:latin typeface="Arial Narrow" panose="020B0606020202030204" pitchFamily="34" charset="0"/>
              </a:rPr>
              <a:t>1.	The oral or papillary part</a:t>
            </a:r>
          </a:p>
          <a:p>
            <a:pPr marL="914400" indent="-457200" algn="just" eaLnBrk="1" fontAlgn="auto" hangingPunct="1">
              <a:lnSpc>
                <a:spcPct val="150000"/>
              </a:lnSpc>
              <a:spcBef>
                <a:spcPts val="0"/>
              </a:spcBef>
              <a:spcAft>
                <a:spcPts val="600"/>
              </a:spcAft>
              <a:buFont typeface="Wingdings" panose="05000000000000000000" pitchFamily="2" charset="2"/>
              <a:buChar char="Ø"/>
              <a:defRPr/>
            </a:pPr>
            <a:r>
              <a:rPr lang="en-US" sz="3000" dirty="0">
                <a:latin typeface="Arial Narrow" panose="020B0606020202030204" pitchFamily="34" charset="0"/>
              </a:rPr>
              <a:t>The superior surface of the oral part shows a median furrow and is covered with papillae which make it rough. </a:t>
            </a:r>
          </a:p>
          <a:p>
            <a:pPr marL="914400" indent="-457200" algn="just" eaLnBrk="1" fontAlgn="auto" hangingPunct="1">
              <a:lnSpc>
                <a:spcPct val="150000"/>
              </a:lnSpc>
              <a:spcBef>
                <a:spcPts val="0"/>
              </a:spcBef>
              <a:spcAft>
                <a:spcPts val="600"/>
              </a:spcAft>
              <a:buFont typeface="Wingdings" panose="05000000000000000000" pitchFamily="2" charset="2"/>
              <a:buChar char="Ø"/>
              <a:defRPr/>
            </a:pPr>
            <a:r>
              <a:rPr lang="en-US" sz="3000" dirty="0">
                <a:latin typeface="Arial Narrow" panose="020B0606020202030204" pitchFamily="34" charset="0"/>
              </a:rPr>
              <a:t>Inferior surface is covered with a smooth mucous membrane, which shows a median fold called the frenulum linguae. </a:t>
            </a:r>
          </a:p>
          <a:p>
            <a:endParaRPr lang="en-IN" dirty="0"/>
          </a:p>
        </p:txBody>
      </p:sp>
    </p:spTree>
    <p:extLst>
      <p:ext uri="{BB962C8B-B14F-4D97-AF65-F5344CB8AC3E}">
        <p14:creationId xmlns:p14="http://schemas.microsoft.com/office/powerpoint/2010/main" xmlns="" val="122126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BC50AF-98E6-4517-9F61-82170B7973A5}"/>
              </a:ext>
            </a:extLst>
          </p:cNvPr>
          <p:cNvSpPr>
            <a:spLocks noGrp="1"/>
          </p:cNvSpPr>
          <p:nvPr>
            <p:ph idx="1"/>
          </p:nvPr>
        </p:nvSpPr>
        <p:spPr>
          <a:xfrm>
            <a:off x="838200" y="426720"/>
            <a:ext cx="10515600" cy="6248400"/>
          </a:xfrm>
        </p:spPr>
        <p:txBody>
          <a:bodyPr/>
          <a:lstStyle/>
          <a:p>
            <a:pPr algn="just" eaLnBrk="1" hangingPunct="1">
              <a:lnSpc>
                <a:spcPct val="150000"/>
              </a:lnSpc>
              <a:spcBef>
                <a:spcPct val="0"/>
              </a:spcBef>
              <a:spcAft>
                <a:spcPts val="600"/>
              </a:spcAft>
              <a:buFontTx/>
              <a:buNone/>
            </a:pPr>
            <a:r>
              <a:rPr lang="en-US" sz="2800" b="1" dirty="0">
                <a:latin typeface="Arial Narrow" panose="020B0606020202030204" pitchFamily="34" charset="0"/>
              </a:rPr>
              <a:t> 		</a:t>
            </a:r>
            <a:r>
              <a:rPr lang="en-US" sz="2800" dirty="0">
                <a:latin typeface="Arial Narrow" panose="020B0606020202030204" pitchFamily="34" charset="0"/>
              </a:rPr>
              <a:t>2. </a:t>
            </a:r>
            <a:r>
              <a:rPr lang="en-US" altLang="en-US" sz="2800" i="1" dirty="0">
                <a:latin typeface="Arial Narrow" panose="020B0606020202030204" pitchFamily="34" charset="0"/>
              </a:rPr>
              <a:t>The pharyngeal or lymphoid part </a:t>
            </a:r>
            <a:r>
              <a:rPr lang="en-US" altLang="en-US" sz="2800" dirty="0">
                <a:latin typeface="Arial Narrow" panose="020B0606020202030204" pitchFamily="34" charset="0"/>
              </a:rPr>
              <a:t>of the tongue lies behind the palatoglossal arches and the sulcus terminalis. The mucous membrane has no papillae, but has many lymphoid follicles that collectively constitute the lingual tonsil.</a:t>
            </a:r>
          </a:p>
          <a:p>
            <a:pPr algn="just" eaLnBrk="1" hangingPunct="1">
              <a:lnSpc>
                <a:spcPct val="150000"/>
              </a:lnSpc>
              <a:spcBef>
                <a:spcPct val="0"/>
              </a:spcBef>
              <a:spcAft>
                <a:spcPts val="600"/>
              </a:spcAft>
              <a:buFontTx/>
              <a:buNone/>
            </a:pPr>
            <a:r>
              <a:rPr lang="en-US" altLang="en-US" dirty="0">
                <a:latin typeface="Arial Narrow" panose="020B0606020202030204" pitchFamily="34" charset="0"/>
              </a:rPr>
              <a:t>		3. </a:t>
            </a:r>
            <a:r>
              <a:rPr lang="en-US" altLang="en-US" sz="2800" i="1" dirty="0">
                <a:latin typeface="Arial Narrow" panose="020B0606020202030204" pitchFamily="34" charset="0"/>
              </a:rPr>
              <a:t>The </a:t>
            </a:r>
            <a:r>
              <a:rPr lang="en-US" altLang="en-US" sz="2800" i="1" dirty="0" err="1">
                <a:latin typeface="Arial Narrow" panose="020B0606020202030204" pitchFamily="34" charset="0"/>
              </a:rPr>
              <a:t>posteriormost</a:t>
            </a:r>
            <a:r>
              <a:rPr lang="en-US" altLang="en-US" sz="2800" i="1" dirty="0">
                <a:latin typeface="Arial Narrow" panose="020B0606020202030204" pitchFamily="34" charset="0"/>
              </a:rPr>
              <a:t> part </a:t>
            </a:r>
            <a:r>
              <a:rPr lang="en-US" altLang="en-US" sz="2800" dirty="0">
                <a:latin typeface="Arial Narrow" panose="020B0606020202030204" pitchFamily="34" charset="0"/>
              </a:rPr>
              <a:t>of the tongue is connected</a:t>
            </a:r>
            <a:br>
              <a:rPr lang="en-US" altLang="en-US" sz="2800" dirty="0">
                <a:latin typeface="Arial Narrow" panose="020B0606020202030204" pitchFamily="34" charset="0"/>
              </a:rPr>
            </a:br>
            <a:r>
              <a:rPr lang="en-US" altLang="en-US" sz="2800" dirty="0">
                <a:latin typeface="Arial Narrow" panose="020B0606020202030204" pitchFamily="34" charset="0"/>
              </a:rPr>
              <a:t>to the epiglottis by three-folds of mucous membrane. These are the median </a:t>
            </a:r>
            <a:r>
              <a:rPr lang="en-US" altLang="en-US" sz="2800" dirty="0" err="1">
                <a:latin typeface="Arial Narrow" panose="020B0606020202030204" pitchFamily="34" charset="0"/>
              </a:rPr>
              <a:t>glossoepiglottic</a:t>
            </a:r>
            <a:r>
              <a:rPr lang="en-US" altLang="en-US" sz="2800" dirty="0">
                <a:latin typeface="Arial Narrow" panose="020B0606020202030204" pitchFamily="34" charset="0"/>
              </a:rPr>
              <a:t> fold and the right and left lateral </a:t>
            </a:r>
            <a:r>
              <a:rPr lang="en-US" altLang="en-US" sz="2800" dirty="0" err="1">
                <a:latin typeface="Arial Narrow" panose="020B0606020202030204" pitchFamily="34" charset="0"/>
              </a:rPr>
              <a:t>glossoepiglottic</a:t>
            </a:r>
            <a:r>
              <a:rPr lang="en-US" altLang="en-US" sz="2800" dirty="0">
                <a:latin typeface="Arial Narrow" panose="020B0606020202030204" pitchFamily="34" charset="0"/>
              </a:rPr>
              <a:t> folds. On either side of the median fold, there is a depression called the vallecula.</a:t>
            </a:r>
          </a:p>
          <a:p>
            <a:pPr lvl="1">
              <a:lnSpc>
                <a:spcPct val="150000"/>
              </a:lnSpc>
              <a:buFont typeface="Wingdings" panose="05000000000000000000" pitchFamily="2" charset="2"/>
              <a:buChar char="Ø"/>
            </a:pPr>
            <a:endParaRPr lang="en-US" sz="2800" dirty="0">
              <a:latin typeface="Arial Narrow" panose="020B0606020202030204" pitchFamily="34" charset="0"/>
            </a:endParaRPr>
          </a:p>
          <a:p>
            <a:pPr lvl="1">
              <a:lnSpc>
                <a:spcPct val="150000"/>
              </a:lnSpc>
              <a:buFont typeface="Wingdings" panose="05000000000000000000" pitchFamily="2" charset="2"/>
              <a:buChar char="Ø"/>
            </a:pPr>
            <a:endParaRPr lang="en-IN" sz="2800" dirty="0">
              <a:latin typeface="Arial Narrow" panose="020B0606020202030204" pitchFamily="34" charset="0"/>
            </a:endParaRPr>
          </a:p>
        </p:txBody>
      </p:sp>
    </p:spTree>
    <p:extLst>
      <p:ext uri="{BB962C8B-B14F-4D97-AF65-F5344CB8AC3E}">
        <p14:creationId xmlns:p14="http://schemas.microsoft.com/office/powerpoint/2010/main" xmlns="" val="264900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A9BED-8E7F-4BB1-BB07-9ED1ECDB6E10}"/>
              </a:ext>
            </a:extLst>
          </p:cNvPr>
          <p:cNvSpPr>
            <a:spLocks noGrp="1"/>
          </p:cNvSpPr>
          <p:nvPr>
            <p:ph type="title"/>
          </p:nvPr>
        </p:nvSpPr>
        <p:spPr>
          <a:xfrm>
            <a:off x="838200" y="365125"/>
            <a:ext cx="10515600" cy="1087755"/>
          </a:xfrm>
        </p:spPr>
        <p:txBody>
          <a:bodyPr>
            <a:normAutofit fontScale="90000"/>
          </a:bodyPr>
          <a:lstStyle/>
          <a:p>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a:solidFill>
                  <a:srgbClr val="C00000"/>
                </a:solidFill>
                <a:latin typeface="Arial Narrow" panose="020B0606020202030204" pitchFamily="34" charset="0"/>
              </a:rPr>
              <a:t/>
            </a:r>
            <a:br>
              <a:rPr lang="en-US" sz="3200" b="1" dirty="0">
                <a:solidFill>
                  <a:srgbClr val="C00000"/>
                </a:solidFill>
                <a:latin typeface="Arial Narrow" panose="020B0606020202030204" pitchFamily="34" charset="0"/>
              </a:rPr>
            </a:br>
            <a:endParaRPr lang="en-IN"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49F8AECD-5AA7-42FD-9C1B-2BCE103374C7}"/>
              </a:ext>
            </a:extLst>
          </p:cNvPr>
          <p:cNvSpPr>
            <a:spLocks noGrp="1"/>
          </p:cNvSpPr>
          <p:nvPr>
            <p:ph idx="1"/>
          </p:nvPr>
        </p:nvSpPr>
        <p:spPr>
          <a:xfrm>
            <a:off x="838200" y="447040"/>
            <a:ext cx="10515600" cy="6177280"/>
          </a:xfrm>
        </p:spPr>
        <p:txBody>
          <a:bodyPr>
            <a:normAutofit/>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PAPILLAE OF THE TONGUE</a:t>
            </a:r>
          </a:p>
          <a:p>
            <a:pPr marL="0" indent="0" algn="just" eaLnBrk="1" fontAlgn="auto" hangingPunct="1">
              <a:lnSpc>
                <a:spcPct val="150000"/>
              </a:lnSpc>
              <a:spcBef>
                <a:spcPts val="0"/>
              </a:spcBef>
              <a:spcAft>
                <a:spcPts val="600"/>
              </a:spcAft>
              <a:buNone/>
              <a:defRPr/>
            </a:pPr>
            <a:r>
              <a:rPr lang="en-US" sz="2800" dirty="0">
                <a:latin typeface="Arial Narrow" panose="020B0606020202030204" pitchFamily="34" charset="0"/>
              </a:rPr>
              <a:t>	These are of the following three types </a:t>
            </a:r>
          </a:p>
          <a:p>
            <a:pPr marL="1885950" lvl="3" indent="-514350" algn="just">
              <a:lnSpc>
                <a:spcPct val="150000"/>
              </a:lnSpc>
              <a:spcBef>
                <a:spcPts val="0"/>
              </a:spcBef>
              <a:spcAft>
                <a:spcPts val="600"/>
              </a:spcAft>
              <a:buFont typeface="+mj-lt"/>
              <a:buAutoNum type="arabicPeriod"/>
              <a:defRPr/>
            </a:pPr>
            <a:r>
              <a:rPr lang="en-US" sz="2800" dirty="0">
                <a:latin typeface="Arial Narrow" panose="020B0606020202030204" pitchFamily="34" charset="0"/>
              </a:rPr>
              <a:t>Vallate or circumvallate papillae: They are large in size 1–2 mm in diameter and are 8–12 in number</a:t>
            </a:r>
            <a:r>
              <a:rPr lang="en-US" dirty="0">
                <a:latin typeface="Arial Narrow" panose="020B0606020202030204" pitchFamily="34" charset="0"/>
              </a:rPr>
              <a:t>.</a:t>
            </a:r>
          </a:p>
          <a:p>
            <a:pPr marL="1885950" lvl="3" indent="-514350" algn="just">
              <a:lnSpc>
                <a:spcPct val="150000"/>
              </a:lnSpc>
              <a:spcBef>
                <a:spcPts val="0"/>
              </a:spcBef>
              <a:spcAft>
                <a:spcPts val="600"/>
              </a:spcAft>
              <a:buFont typeface="+mj-lt"/>
              <a:buAutoNum type="arabicPeriod"/>
              <a:defRPr/>
            </a:pPr>
            <a:r>
              <a:rPr lang="en-US" sz="2800" dirty="0">
                <a:latin typeface="Arial Narrow" panose="020B0606020202030204" pitchFamily="34" charset="0"/>
              </a:rPr>
              <a:t>The fungiform papillae are numerous near the tip and margins of the tongue.</a:t>
            </a:r>
          </a:p>
          <a:p>
            <a:pPr marL="1885950" lvl="3" indent="-514350" algn="just">
              <a:lnSpc>
                <a:spcPct val="150000"/>
              </a:lnSpc>
              <a:spcBef>
                <a:spcPts val="0"/>
              </a:spcBef>
              <a:spcAft>
                <a:spcPts val="600"/>
              </a:spcAft>
              <a:buFont typeface="+mj-lt"/>
              <a:buAutoNum type="arabicPeriod"/>
              <a:defRPr/>
            </a:pPr>
            <a:r>
              <a:rPr lang="en-US" sz="2800" dirty="0">
                <a:latin typeface="Arial Narrow" panose="020B0606020202030204" pitchFamily="34" charset="0"/>
              </a:rPr>
              <a:t>The filiform papillae or conical papillae.</a:t>
            </a:r>
          </a:p>
          <a:p>
            <a:pPr marL="1885950" lvl="3" indent="-514350" algn="just">
              <a:lnSpc>
                <a:spcPct val="150000"/>
              </a:lnSpc>
              <a:spcBef>
                <a:spcPts val="0"/>
              </a:spcBef>
              <a:spcAft>
                <a:spcPts val="600"/>
              </a:spcAft>
              <a:buFont typeface="+mj-lt"/>
              <a:buAutoNum type="arabicPeriod"/>
              <a:defRPr/>
            </a:pPr>
            <a:r>
              <a:rPr lang="en-US" sz="2800" dirty="0">
                <a:latin typeface="Arial Narrow" panose="020B0606020202030204" pitchFamily="34" charset="0"/>
              </a:rPr>
              <a:t>Foliate papillae have few taste buds.</a:t>
            </a:r>
          </a:p>
          <a:p>
            <a:pPr marL="0" indent="0" algn="just" fontAlgn="auto">
              <a:lnSpc>
                <a:spcPct val="150000"/>
              </a:lnSpc>
              <a:spcBef>
                <a:spcPts val="0"/>
              </a:spcBef>
              <a:spcAft>
                <a:spcPts val="600"/>
              </a:spcAft>
              <a:buNone/>
              <a:defRPr/>
            </a:pPr>
            <a:endParaRPr lang="en-US" sz="2800" dirty="0">
              <a:latin typeface="Helvetica Narrow" pitchFamily="34" charset="0"/>
            </a:endParaRPr>
          </a:p>
          <a:p>
            <a:pPr marL="0" indent="0">
              <a:buNone/>
            </a:pPr>
            <a:endParaRPr lang="en-IN" dirty="0"/>
          </a:p>
        </p:txBody>
      </p:sp>
    </p:spTree>
    <p:extLst>
      <p:ext uri="{BB962C8B-B14F-4D97-AF65-F5344CB8AC3E}">
        <p14:creationId xmlns:p14="http://schemas.microsoft.com/office/powerpoint/2010/main" xmlns="" val="105926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661F546-B16B-4899-BAED-4EF8996A351F}"/>
              </a:ext>
            </a:extLst>
          </p:cNvPr>
          <p:cNvSpPr/>
          <p:nvPr/>
        </p:nvSpPr>
        <p:spPr>
          <a:xfrm>
            <a:off x="629921" y="357188"/>
            <a:ext cx="9895206" cy="1303370"/>
          </a:xfrm>
          <a:prstGeom prst="rect">
            <a:avLst/>
          </a:prstGeom>
        </p:spPr>
        <p:txBody>
          <a:bodyPr wrap="square">
            <a:spAutoFit/>
          </a:bodyPr>
          <a:lstStyle/>
          <a:p>
            <a:pPr algn="just">
              <a:lnSpc>
                <a:spcPct val="150000"/>
              </a:lnSpc>
              <a:defRPr/>
            </a:pPr>
            <a:r>
              <a:rPr lang="en-US" sz="2800" b="1" dirty="0">
                <a:latin typeface="Arial Narrow" panose="020B0606020202030204" pitchFamily="34" charset="0"/>
              </a:rPr>
              <a:t>MUSCLES OF THE TONGUE</a:t>
            </a:r>
          </a:p>
          <a:p>
            <a:pPr algn="just">
              <a:lnSpc>
                <a:spcPct val="150000"/>
              </a:lnSpc>
              <a:defRPr/>
            </a:pPr>
            <a:r>
              <a:rPr lang="en-US" sz="2800" dirty="0">
                <a:latin typeface="Arial Narrow" panose="020B0606020202030204" pitchFamily="34" charset="0"/>
              </a:rPr>
              <a:t>Each half contains four extrinsic and four intrinsic muscles.</a:t>
            </a:r>
            <a:endParaRPr lang="en-US" sz="2800" b="1" dirty="0">
              <a:latin typeface="Arial Narrow" panose="020B0606020202030204" pitchFamily="34" charset="0"/>
            </a:endParaRPr>
          </a:p>
        </p:txBody>
      </p:sp>
      <p:pic>
        <p:nvPicPr>
          <p:cNvPr id="10243" name="Picture 2" descr="D:\Shared\BDC Slides Corr\Vol 3 Tables\Table 17.1.tiff">
            <a:extLst>
              <a:ext uri="{FF2B5EF4-FFF2-40B4-BE49-F238E27FC236}">
                <a16:creationId xmlns:a16="http://schemas.microsoft.com/office/drawing/2014/main" xmlns="" id="{6CAB3E7C-6611-4B24-ACAC-832FB192681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73214" y="1997242"/>
            <a:ext cx="9050337" cy="4575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2" descr="D:\Shared\BDC Slides Corr\Vol 3 Tables\Table 17.1.tiff">
            <a:extLst>
              <a:ext uri="{FF2B5EF4-FFF2-40B4-BE49-F238E27FC236}">
                <a16:creationId xmlns:a16="http://schemas.microsoft.com/office/drawing/2014/main" xmlns="" id="{90D6FFCF-A4C8-411D-AEE4-2CFAD1FF75D3}"/>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68451" y="1924600"/>
            <a:ext cx="9052718" cy="4576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2" descr="D:\Shared\BDC Slides Corr\Vol 3 Tables\Table 17.1.tiff">
            <a:extLst>
              <a:ext uri="{FF2B5EF4-FFF2-40B4-BE49-F238E27FC236}">
                <a16:creationId xmlns:a16="http://schemas.microsoft.com/office/drawing/2014/main" xmlns="" id="{070A7104-AC14-47FD-932B-7B05B2F1AA6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25962" y="1925804"/>
            <a:ext cx="11029158" cy="4839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F9219697-4263-44F4-B7EA-F621258FC99E}"/>
              </a:ext>
            </a:extLst>
          </p:cNvPr>
          <p:cNvSpPr/>
          <p:nvPr/>
        </p:nvSpPr>
        <p:spPr>
          <a:xfrm>
            <a:off x="4279661" y="1997242"/>
            <a:ext cx="3921760" cy="28875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EXTRINSIC MUSCLES </a:t>
            </a:r>
            <a:endParaRPr lang="en-IN"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FD72D94-2AB2-4575-A70B-F4F303F911FE}"/>
              </a:ext>
            </a:extLst>
          </p:cNvPr>
          <p:cNvSpPr>
            <a:spLocks noGrp="1"/>
          </p:cNvSpPr>
          <p:nvPr>
            <p:ph idx="1"/>
          </p:nvPr>
        </p:nvSpPr>
        <p:spPr>
          <a:xfrm>
            <a:off x="838200" y="457200"/>
            <a:ext cx="10515600" cy="5719763"/>
          </a:xfrm>
        </p:spPr>
        <p:txBody>
          <a:bodyPr/>
          <a:lstStyle/>
          <a:p>
            <a:pPr marL="0" indent="0">
              <a:lnSpc>
                <a:spcPct val="150000"/>
              </a:lnSpc>
              <a:buNone/>
            </a:pPr>
            <a:r>
              <a:rPr lang="en-US" b="1" dirty="0">
                <a:latin typeface="Arial Narrow" panose="020B0606020202030204" pitchFamily="34" charset="0"/>
              </a:rPr>
              <a:t>Intrinsic muscles :</a:t>
            </a:r>
          </a:p>
          <a:p>
            <a:pPr marL="0" indent="0">
              <a:lnSpc>
                <a:spcPct val="150000"/>
              </a:lnSpc>
              <a:buNone/>
            </a:pPr>
            <a:r>
              <a:rPr lang="en-US" b="1" dirty="0">
                <a:latin typeface="Arial Narrow" panose="020B0606020202030204" pitchFamily="34" charset="0"/>
              </a:rPr>
              <a:t>		</a:t>
            </a:r>
            <a:r>
              <a:rPr lang="en-US" dirty="0">
                <a:latin typeface="Arial Narrow" panose="020B0606020202030204" pitchFamily="34" charset="0"/>
              </a:rPr>
              <a:t>They occupy the upper part of tongue and are attached to the submucous fibrous layer and to the median fibrous septum. They are</a:t>
            </a:r>
          </a:p>
          <a:p>
            <a:pPr marL="0" indent="0">
              <a:lnSpc>
                <a:spcPct val="150000"/>
              </a:lnSpc>
              <a:buNone/>
            </a:pPr>
            <a:r>
              <a:rPr lang="en-US" dirty="0">
                <a:latin typeface="Arial Narrow" panose="020B0606020202030204" pitchFamily="34" charset="0"/>
              </a:rPr>
              <a:t>	1. superior longitudinal </a:t>
            </a:r>
          </a:p>
          <a:p>
            <a:pPr marL="0" indent="0">
              <a:lnSpc>
                <a:spcPct val="150000"/>
              </a:lnSpc>
              <a:buNone/>
            </a:pPr>
            <a:r>
              <a:rPr lang="en-US" dirty="0">
                <a:latin typeface="Arial Narrow" panose="020B0606020202030204" pitchFamily="34" charset="0"/>
              </a:rPr>
              <a:t>	2. Inferior longitudinal </a:t>
            </a:r>
          </a:p>
          <a:p>
            <a:pPr marL="0" indent="0">
              <a:lnSpc>
                <a:spcPct val="150000"/>
              </a:lnSpc>
              <a:buNone/>
            </a:pPr>
            <a:r>
              <a:rPr lang="en-US" dirty="0">
                <a:latin typeface="Arial Narrow" panose="020B0606020202030204" pitchFamily="34" charset="0"/>
              </a:rPr>
              <a:t>	3. Transverse</a:t>
            </a:r>
          </a:p>
          <a:p>
            <a:pPr marL="0" indent="0">
              <a:lnSpc>
                <a:spcPct val="150000"/>
              </a:lnSpc>
              <a:buNone/>
            </a:pPr>
            <a:r>
              <a:rPr lang="en-US" dirty="0">
                <a:latin typeface="Arial Narrow" panose="020B0606020202030204" pitchFamily="34" charset="0"/>
              </a:rPr>
              <a:t>	4. Vertical </a:t>
            </a:r>
            <a:endParaRPr lang="en-IN" dirty="0">
              <a:latin typeface="Arial Narrow" panose="020B0606020202030204" pitchFamily="34" charset="0"/>
            </a:endParaRPr>
          </a:p>
        </p:txBody>
      </p:sp>
    </p:spTree>
    <p:extLst>
      <p:ext uri="{BB962C8B-B14F-4D97-AF65-F5344CB8AC3E}">
        <p14:creationId xmlns:p14="http://schemas.microsoft.com/office/powerpoint/2010/main" xmlns="" val="1020066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743991-A2F1-469E-8D1A-923A4C92259F}"/>
              </a:ext>
            </a:extLst>
          </p:cNvPr>
          <p:cNvSpPr>
            <a:spLocks noGrp="1"/>
          </p:cNvSpPr>
          <p:nvPr>
            <p:ph idx="1"/>
          </p:nvPr>
        </p:nvSpPr>
        <p:spPr>
          <a:xfrm>
            <a:off x="838200" y="111760"/>
            <a:ext cx="10515600" cy="6746240"/>
          </a:xfrm>
        </p:spPr>
        <p:txBody>
          <a:bodyPr>
            <a:normAutofit lnSpcReduction="10000"/>
          </a:bodyPr>
          <a:lstStyle/>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Arterial Supply of Tongue:</a:t>
            </a:r>
          </a:p>
          <a:p>
            <a:pPr lvl="1" algn="just">
              <a:lnSpc>
                <a:spcPct val="150000"/>
              </a:lnSpc>
              <a:spcBef>
                <a:spcPts val="0"/>
              </a:spcBef>
              <a:spcAft>
                <a:spcPts val="600"/>
              </a:spcAft>
              <a:buFont typeface="Wingdings" panose="05000000000000000000" pitchFamily="2" charset="2"/>
              <a:buChar char="Ø"/>
              <a:defRPr/>
            </a:pPr>
            <a:r>
              <a:rPr lang="en-US" dirty="0">
                <a:latin typeface="Arial Narrow" panose="020B0606020202030204" pitchFamily="34" charset="0"/>
              </a:rPr>
              <a:t>	</a:t>
            </a:r>
            <a:r>
              <a:rPr lang="en-US" sz="3000" dirty="0">
                <a:latin typeface="Arial Narrow" panose="020B0606020202030204" pitchFamily="34" charset="0"/>
              </a:rPr>
              <a:t>It is derived from the tortuous lingual artery.</a:t>
            </a:r>
          </a:p>
          <a:p>
            <a:pPr lvl="1"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root of the tongue is also supplied by the tonsillar artery, a branch of facial artery</a:t>
            </a:r>
          </a:p>
          <a:p>
            <a:pPr marL="0" indent="0" algn="just" eaLnBrk="1" fontAlgn="auto" hangingPunct="1">
              <a:lnSpc>
                <a:spcPct val="150000"/>
              </a:lnSpc>
              <a:spcBef>
                <a:spcPts val="0"/>
              </a:spcBef>
              <a:spcAft>
                <a:spcPts val="600"/>
              </a:spcAft>
              <a:buNone/>
              <a:defRPr/>
            </a:pPr>
            <a:r>
              <a:rPr lang="en-US" sz="2800" b="1" dirty="0">
                <a:latin typeface="Arial Narrow" panose="020B0606020202030204" pitchFamily="34" charset="0"/>
              </a:rPr>
              <a:t>Venous Drainage:</a:t>
            </a:r>
          </a:p>
          <a:p>
            <a:pPr lvl="1" algn="just">
              <a:lnSpc>
                <a:spcPct val="150000"/>
              </a:lnSpc>
              <a:spcBef>
                <a:spcPts val="0"/>
              </a:spcBef>
              <a:spcAft>
                <a:spcPts val="600"/>
              </a:spcAft>
              <a:buFont typeface="Wingdings" panose="05000000000000000000" pitchFamily="2" charset="2"/>
              <a:buChar char="Ø"/>
              <a:defRPr/>
            </a:pPr>
            <a:r>
              <a:rPr lang="en-US" dirty="0">
                <a:latin typeface="Arial Narrow" panose="020B0606020202030204" pitchFamily="34" charset="0"/>
              </a:rPr>
              <a:t>	</a:t>
            </a:r>
            <a:r>
              <a:rPr lang="en-US" sz="3000" dirty="0">
                <a:latin typeface="Arial Narrow" panose="020B0606020202030204" pitchFamily="34" charset="0"/>
              </a:rPr>
              <a:t>Two venae </a:t>
            </a:r>
            <a:r>
              <a:rPr lang="en-US" sz="3000" dirty="0" err="1">
                <a:latin typeface="Arial Narrow" panose="020B0606020202030204" pitchFamily="34" charset="0"/>
              </a:rPr>
              <a:t>comitantes</a:t>
            </a:r>
            <a:r>
              <a:rPr lang="en-US" sz="3000" dirty="0">
                <a:latin typeface="Arial Narrow" panose="020B0606020202030204" pitchFamily="34" charset="0"/>
              </a:rPr>
              <a:t> accompany the lingual artery, and one vena </a:t>
            </a:r>
            <a:r>
              <a:rPr lang="en-US" sz="3000" dirty="0" err="1">
                <a:latin typeface="Arial Narrow" panose="020B0606020202030204" pitchFamily="34" charset="0"/>
              </a:rPr>
              <a:t>comitant</a:t>
            </a:r>
            <a:r>
              <a:rPr lang="en-US" sz="3000" dirty="0">
                <a:latin typeface="Arial Narrow" panose="020B0606020202030204" pitchFamily="34" charset="0"/>
              </a:rPr>
              <a:t> accompanies the hypoglossal nerve.</a:t>
            </a:r>
          </a:p>
          <a:p>
            <a:pPr lvl="1" algn="just">
              <a:lnSpc>
                <a:spcPct val="150000"/>
              </a:lnSpc>
              <a:spcBef>
                <a:spcPts val="0"/>
              </a:spcBef>
              <a:spcAft>
                <a:spcPts val="600"/>
              </a:spcAft>
              <a:buFont typeface="Wingdings" panose="05000000000000000000" pitchFamily="2" charset="2"/>
              <a:buChar char="Ø"/>
              <a:defRPr/>
            </a:pPr>
            <a:r>
              <a:rPr lang="en-US" sz="3000" dirty="0">
                <a:latin typeface="Arial Narrow" panose="020B0606020202030204" pitchFamily="34" charset="0"/>
              </a:rPr>
              <a:t> </a:t>
            </a:r>
            <a:r>
              <a:rPr lang="en-US" sz="2800" dirty="0">
                <a:latin typeface="Arial Narrow" panose="020B0606020202030204" pitchFamily="34" charset="0"/>
              </a:rPr>
              <a:t>The deep lingual vein is the largest and principal vein of the tongue. These veins unite at the posterior border of the hyoglossus to form the lingual vein which ends in the internal jugular vein.</a:t>
            </a:r>
          </a:p>
          <a:p>
            <a:pPr marL="0" indent="0" algn="just">
              <a:lnSpc>
                <a:spcPct val="200000"/>
              </a:lnSpc>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78798305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235</Words>
  <Application>Microsoft Office PowerPoint</Application>
  <PresentationFormat>Custom</PresentationFormat>
  <Paragraphs>75</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Solstice</vt:lpstr>
      <vt:lpstr>TONGUE</vt:lpstr>
      <vt:lpstr>Slide 2</vt:lpstr>
      <vt:lpstr>Slide 3</vt:lpstr>
      <vt:lpstr>Slide 4</vt:lpstr>
      <vt:lpstr>Slide 5</vt:lpstr>
      <vt:lpstr>  </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Brightwin Xavier</dc:creator>
  <cp:lastModifiedBy>New</cp:lastModifiedBy>
  <cp:revision>101</cp:revision>
  <dcterms:created xsi:type="dcterms:W3CDTF">2022-01-19T08:46:39Z</dcterms:created>
  <dcterms:modified xsi:type="dcterms:W3CDTF">2022-01-25T10:52:36Z</dcterms:modified>
</cp:coreProperties>
</file>