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69" r:id="rId14"/>
    <p:sldId id="274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312" r:id="rId26"/>
    <p:sldId id="285" r:id="rId27"/>
    <p:sldId id="286" r:id="rId28"/>
    <p:sldId id="287" r:id="rId29"/>
    <p:sldId id="313" r:id="rId30"/>
    <p:sldId id="289" r:id="rId31"/>
    <p:sldId id="314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300" r:id="rId40"/>
    <p:sldId id="301" r:id="rId41"/>
    <p:sldId id="302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20" r:id="rId50"/>
    <p:sldId id="311" r:id="rId51"/>
    <p:sldId id="327" r:id="rId52"/>
    <p:sldId id="321" r:id="rId53"/>
    <p:sldId id="322" r:id="rId54"/>
    <p:sldId id="323" r:id="rId55"/>
    <p:sldId id="324" r:id="rId56"/>
    <p:sldId id="325" r:id="rId57"/>
    <p:sldId id="326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8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422"/>
    </p:cViewPr>
  </p:sorterViewPr>
  <p:notesViewPr>
    <p:cSldViewPr>
      <p:cViewPr varScale="1">
        <p:scale>
          <a:sx n="38" d="100"/>
          <a:sy n="38" d="100"/>
        </p:scale>
        <p:origin x="-2214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26DE0-1F4B-4B3B-8B26-A89B68FF5FD2}" type="datetimeFigureOut">
              <a:rPr lang="en-IN" smtClean="0"/>
              <a:pPr/>
              <a:t>29-10-2020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823FE-BC24-47AA-B157-3342B5F9B7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299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823FE-BC24-47AA-B157-3342B5F9B7F7}" type="slidenum">
              <a:rPr lang="en-IN" smtClean="0"/>
              <a:pPr/>
              <a:t>49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3498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TUBERCULOSIS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Dr. Reshma Reghu</a:t>
            </a:r>
          </a:p>
          <a:p>
            <a:r>
              <a:rPr lang="en-IN" dirty="0" smtClean="0"/>
              <a:t>Dept of Community medicine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670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lphaLcParenBoth"/>
            </a:pPr>
            <a:r>
              <a:rPr lang="en-IN" dirty="0" smtClean="0"/>
              <a:t>Accuracy </a:t>
            </a:r>
            <a:r>
              <a:rPr lang="en-IN" dirty="0"/>
              <a:t>of </a:t>
            </a:r>
            <a:r>
              <a:rPr lang="en-IN" dirty="0" smtClean="0"/>
              <a:t>TB diagnosis </a:t>
            </a:r>
            <a:r>
              <a:rPr lang="en-IN" dirty="0"/>
              <a:t>is more than doubled</a:t>
            </a:r>
            <a:r>
              <a:rPr lang="en-IN" dirty="0" smtClean="0"/>
              <a:t>;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Treatment </a:t>
            </a:r>
            <a:r>
              <a:rPr lang="en-IN" dirty="0"/>
              <a:t>success rate </a:t>
            </a:r>
            <a:r>
              <a:rPr lang="en-IN" dirty="0" smtClean="0"/>
              <a:t>is up to </a:t>
            </a:r>
            <a:r>
              <a:rPr lang="en-IN" dirty="0"/>
              <a:t>95 per cent</a:t>
            </a:r>
            <a:r>
              <a:rPr lang="en-IN" dirty="0" smtClean="0"/>
              <a:t>;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 Prevents </a:t>
            </a:r>
            <a:r>
              <a:rPr lang="en-IN" dirty="0"/>
              <a:t>the spread of the </a:t>
            </a:r>
            <a:r>
              <a:rPr lang="en-IN" dirty="0" smtClean="0"/>
              <a:t>tuberculosis infection</a:t>
            </a:r>
            <a:r>
              <a:rPr lang="en-IN" dirty="0"/>
              <a:t>, thus reducing the incidence and prevalence </a:t>
            </a:r>
            <a:r>
              <a:rPr lang="en-IN" dirty="0" smtClean="0"/>
              <a:t>of tuberculosis;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 </a:t>
            </a:r>
            <a:r>
              <a:rPr lang="en-IN" dirty="0"/>
              <a:t>Improves quality of health care </a:t>
            </a:r>
            <a:r>
              <a:rPr lang="en-IN" dirty="0" smtClean="0"/>
              <a:t>and removes </a:t>
            </a:r>
            <a:r>
              <a:rPr lang="en-IN" dirty="0"/>
              <a:t>stigma associated with TB</a:t>
            </a:r>
            <a:r>
              <a:rPr lang="en-IN" dirty="0" smtClean="0"/>
              <a:t>;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 Prevents </a:t>
            </a:r>
            <a:r>
              <a:rPr lang="en-IN" dirty="0"/>
              <a:t>failure </a:t>
            </a:r>
            <a:r>
              <a:rPr lang="en-IN" dirty="0" smtClean="0"/>
              <a:t>of treatment </a:t>
            </a:r>
            <a:r>
              <a:rPr lang="en-IN" dirty="0"/>
              <a:t>and the emergence of MOR-TB by </a:t>
            </a:r>
            <a:r>
              <a:rPr lang="en-IN" dirty="0" smtClean="0"/>
              <a:t>ensuring patient </a:t>
            </a:r>
            <a:r>
              <a:rPr lang="en-IN" dirty="0"/>
              <a:t>adherence and uninterrupted drug supply</a:t>
            </a:r>
            <a:r>
              <a:rPr lang="en-IN" dirty="0" smtClean="0"/>
              <a:t>;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 Helps</a:t>
            </a:r>
            <a:r>
              <a:rPr lang="en-IN" dirty="0"/>
              <a:t> </a:t>
            </a:r>
            <a:r>
              <a:rPr lang="en-IN" dirty="0" smtClean="0"/>
              <a:t>alleviate </a:t>
            </a:r>
            <a:r>
              <a:rPr lang="en-IN" dirty="0"/>
              <a:t>poverty by saving lives, reducing duration of </a:t>
            </a:r>
            <a:r>
              <a:rPr lang="en-IN" dirty="0" smtClean="0"/>
              <a:t>illness and </a:t>
            </a:r>
            <a:r>
              <a:rPr lang="en-IN" dirty="0"/>
              <a:t>preventing spread of infection</a:t>
            </a:r>
            <a:r>
              <a:rPr lang="en-IN" dirty="0" smtClean="0"/>
              <a:t>;</a:t>
            </a:r>
          </a:p>
          <a:p>
            <a:pPr marL="514350" indent="-514350">
              <a:buAutoNum type="alphaLcParenBoth"/>
            </a:pPr>
            <a:r>
              <a:rPr lang="en-IN" dirty="0" smtClean="0"/>
              <a:t> </a:t>
            </a:r>
            <a:r>
              <a:rPr lang="en-IN" dirty="0"/>
              <a:t>Lends credibility </a:t>
            </a:r>
            <a:r>
              <a:rPr lang="en-IN" dirty="0" smtClean="0"/>
              <a:t>to TB </a:t>
            </a:r>
            <a:r>
              <a:rPr lang="en-IN" dirty="0"/>
              <a:t>control efforts</a:t>
            </a:r>
          </a:p>
        </p:txBody>
      </p:sp>
    </p:spTree>
    <p:extLst>
      <p:ext uri="{BB962C8B-B14F-4D97-AF65-F5344CB8AC3E}">
        <p14:creationId xmlns:p14="http://schemas.microsoft.com/office/powerpoint/2010/main" xmlns="" val="394533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The WHO has set </a:t>
            </a:r>
            <a:endParaRPr lang="en-IN" i="1" dirty="0"/>
          </a:p>
          <a:p>
            <a:r>
              <a:rPr lang="en-IN" i="1" dirty="0" smtClean="0"/>
              <a:t>International Standards for Tuberculosis Care.</a:t>
            </a:r>
          </a:p>
          <a:p>
            <a:r>
              <a:rPr lang="en-IN" i="1" dirty="0" smtClean="0"/>
              <a:t>Stop </a:t>
            </a:r>
            <a:r>
              <a:rPr lang="en-IN" i="1" dirty="0"/>
              <a:t>TB </a:t>
            </a:r>
            <a:r>
              <a:rPr lang="en-IN" i="1" dirty="0" smtClean="0"/>
              <a:t>Strategy </a:t>
            </a:r>
            <a:r>
              <a:rPr lang="en-IN" dirty="0" smtClean="0"/>
              <a:t>(2006-2015</a:t>
            </a:r>
            <a:r>
              <a:rPr lang="en-IN" dirty="0"/>
              <a:t>), </a:t>
            </a:r>
          </a:p>
          <a:p>
            <a:pPr marL="0" indent="0">
              <a:buNone/>
            </a:pPr>
            <a:r>
              <a:rPr lang="en-IN" dirty="0" smtClean="0"/>
              <a:t>with </a:t>
            </a:r>
            <a:r>
              <a:rPr lang="en-IN" dirty="0"/>
              <a:t>the objective of reducing incidence </a:t>
            </a:r>
            <a:r>
              <a:rPr lang="en-IN" dirty="0" smtClean="0"/>
              <a:t>of tuberculosis</a:t>
            </a:r>
            <a:r>
              <a:rPr lang="en-IN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9767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International Standards for Tuberculosis Care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These standards are intended to </a:t>
            </a:r>
            <a:r>
              <a:rPr lang="en-IN" dirty="0" smtClean="0"/>
              <a:t>facilitate the </a:t>
            </a:r>
            <a:r>
              <a:rPr lang="en-IN" dirty="0"/>
              <a:t>effective engagement of all care-providers in </a:t>
            </a:r>
            <a:r>
              <a:rPr lang="en-IN" dirty="0" smtClean="0"/>
              <a:t>delivering high-quality </a:t>
            </a:r>
            <a:r>
              <a:rPr lang="en-IN" dirty="0"/>
              <a:t>care for patients of all ages, including </a:t>
            </a:r>
            <a:r>
              <a:rPr lang="en-IN" dirty="0" smtClean="0"/>
              <a:t>those with </a:t>
            </a:r>
            <a:r>
              <a:rPr lang="en-IN" dirty="0"/>
              <a:t>smear-positive, smear-negative</a:t>
            </a:r>
            <a:r>
              <a:rPr lang="en-IN"/>
              <a:t>, </a:t>
            </a:r>
            <a:r>
              <a:rPr lang="en-IN" smtClean="0"/>
              <a:t>extra pulmonary </a:t>
            </a:r>
            <a:r>
              <a:rPr lang="pt-BR" dirty="0" smtClean="0"/>
              <a:t>tuberculosis</a:t>
            </a:r>
            <a:r>
              <a:rPr lang="pt-BR" dirty="0"/>
              <a:t>, drug-resistant tuberculosis, and </a:t>
            </a:r>
            <a:r>
              <a:rPr lang="pt-BR" dirty="0" smtClean="0"/>
              <a:t>tuberculosis </a:t>
            </a:r>
            <a:r>
              <a:rPr lang="en-IN" dirty="0" smtClean="0"/>
              <a:t>combined </a:t>
            </a:r>
            <a:r>
              <a:rPr lang="en-IN" dirty="0"/>
              <a:t>with HIV infection.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standards are intended to </a:t>
            </a:r>
            <a:r>
              <a:rPr lang="en-IN" dirty="0" smtClean="0"/>
              <a:t>be complementary </a:t>
            </a:r>
            <a:r>
              <a:rPr lang="en-IN" dirty="0"/>
              <a:t>to local and national tuberculosis </a:t>
            </a:r>
            <a:r>
              <a:rPr lang="en-IN" dirty="0" smtClean="0"/>
              <a:t>control policies </a:t>
            </a:r>
            <a:r>
              <a:rPr lang="en-IN" dirty="0"/>
              <a:t>that are consistent with WHO recommendations.</a:t>
            </a:r>
          </a:p>
          <a:p>
            <a:r>
              <a:rPr lang="en-IN" dirty="0" smtClean="0"/>
              <a:t>There are 6 </a:t>
            </a:r>
            <a:r>
              <a:rPr lang="en-IN" dirty="0"/>
              <a:t>standards for diagnosis, 9 standards for treatment and </a:t>
            </a:r>
            <a:r>
              <a:rPr lang="en-IN" dirty="0" smtClean="0"/>
              <a:t>2  standards </a:t>
            </a:r>
            <a:r>
              <a:rPr lang="en-IN" dirty="0"/>
              <a:t>for public health responsibilities.</a:t>
            </a:r>
          </a:p>
        </p:txBody>
      </p:sp>
    </p:spTree>
    <p:extLst>
      <p:ext uri="{BB962C8B-B14F-4D97-AF65-F5344CB8AC3E}">
        <p14:creationId xmlns:p14="http://schemas.microsoft.com/office/powerpoint/2010/main" xmlns="" val="3674283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914400"/>
          </a:xfrm>
        </p:spPr>
        <p:txBody>
          <a:bodyPr/>
          <a:lstStyle/>
          <a:p>
            <a:r>
              <a:rPr lang="en-IN" b="1" dirty="0"/>
              <a:t>STOP TB Strategy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In 2006, WHO launched the new Stop TB Strategy. </a:t>
            </a:r>
            <a:endParaRPr lang="en-IN" dirty="0" smtClean="0"/>
          </a:p>
          <a:p>
            <a:pPr algn="just"/>
            <a:r>
              <a:rPr lang="en-IN" dirty="0" smtClean="0"/>
              <a:t>The</a:t>
            </a:r>
            <a:r>
              <a:rPr lang="en-IN" dirty="0"/>
              <a:t> </a:t>
            </a:r>
            <a:r>
              <a:rPr lang="en-IN" dirty="0" smtClean="0"/>
              <a:t>core </a:t>
            </a:r>
            <a:r>
              <a:rPr lang="en-IN" dirty="0"/>
              <a:t>of this strategy is DOTS.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strategy is to </a:t>
            </a:r>
            <a:r>
              <a:rPr lang="en-IN" dirty="0" smtClean="0"/>
              <a:t>be implemented </a:t>
            </a:r>
            <a:r>
              <a:rPr lang="en-IN" dirty="0"/>
              <a:t>over the next 10 years as described in </a:t>
            </a:r>
            <a:r>
              <a:rPr lang="en-IN" dirty="0" smtClean="0"/>
              <a:t>the Global </a:t>
            </a:r>
            <a:r>
              <a:rPr lang="en-IN" dirty="0"/>
              <a:t>Plan to Stop TB 2006-2015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 targets </a:t>
            </a:r>
            <a:r>
              <a:rPr lang="en-IN" dirty="0" smtClean="0"/>
              <a:t>and indicators </a:t>
            </a:r>
            <a:r>
              <a:rPr lang="en-IN" dirty="0"/>
              <a:t>for TB control are as defined within the </a:t>
            </a:r>
            <a:r>
              <a:rPr lang="en-IN" dirty="0" smtClean="0"/>
              <a:t>framework of MDGs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It focuses on the five </a:t>
            </a:r>
            <a:r>
              <a:rPr lang="en-IN" dirty="0" smtClean="0"/>
              <a:t>principal indicators </a:t>
            </a:r>
            <a:r>
              <a:rPr lang="en-IN" dirty="0"/>
              <a:t>that are used to measure the implementation </a:t>
            </a:r>
            <a:r>
              <a:rPr lang="en-IN" dirty="0" smtClean="0"/>
              <a:t>and impact </a:t>
            </a:r>
            <a:r>
              <a:rPr lang="en-IN" dirty="0"/>
              <a:t>of TB </a:t>
            </a:r>
            <a:r>
              <a:rPr lang="en-IN" dirty="0" smtClean="0"/>
              <a:t>control.</a:t>
            </a:r>
          </a:p>
          <a:p>
            <a:pPr algn="just"/>
            <a:r>
              <a:rPr lang="en-IN" dirty="0" smtClean="0"/>
              <a:t>They </a:t>
            </a:r>
            <a:r>
              <a:rPr lang="en-IN" dirty="0"/>
              <a:t>are : case detection, </a:t>
            </a:r>
            <a:r>
              <a:rPr lang="en-IN" dirty="0" smtClean="0"/>
              <a:t>treatment success</a:t>
            </a:r>
            <a:r>
              <a:rPr lang="en-IN" dirty="0"/>
              <a:t>, incidence, prevalence and deaths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 </a:t>
            </a:r>
            <a:r>
              <a:rPr lang="en-IN" dirty="0" smtClean="0"/>
              <a:t>global targets </a:t>
            </a:r>
            <a:r>
              <a:rPr lang="en-IN" dirty="0"/>
              <a:t>for case detection and treatment success have </a:t>
            </a:r>
            <a:r>
              <a:rPr lang="en-IN" dirty="0" smtClean="0"/>
              <a:t>been set </a:t>
            </a:r>
            <a:r>
              <a:rPr lang="en-IN" dirty="0"/>
              <a:t>by WHO's World Health Assembly </a:t>
            </a:r>
          </a:p>
        </p:txBody>
      </p:sp>
    </p:spTree>
    <p:extLst>
      <p:ext uri="{BB962C8B-B14F-4D97-AF65-F5344CB8AC3E}">
        <p14:creationId xmlns:p14="http://schemas.microsoft.com/office/powerpoint/2010/main" xmlns="" val="147270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India is the highest TB burden country in the world in</a:t>
            </a:r>
          </a:p>
          <a:p>
            <a:r>
              <a:rPr lang="en-IN" dirty="0"/>
              <a:t>It accounts for one-fourth of the estimated global incident TB cases in 2013.</a:t>
            </a:r>
          </a:p>
          <a:p>
            <a:r>
              <a:rPr lang="en-IN" dirty="0"/>
              <a:t>As per WHO estimations, tuberculosis prevalence per lac population has reduced from 465 in year 1990 to 211 in 2013. </a:t>
            </a:r>
          </a:p>
          <a:p>
            <a:r>
              <a:rPr lang="en-IN" dirty="0"/>
              <a:t>In absolute numbers, prevalence has reduced from 40 </a:t>
            </a:r>
            <a:r>
              <a:rPr lang="en-IN" dirty="0" err="1"/>
              <a:t>lacs</a:t>
            </a:r>
            <a:r>
              <a:rPr lang="en-IN" dirty="0"/>
              <a:t> to 26 </a:t>
            </a:r>
            <a:r>
              <a:rPr lang="en-IN" dirty="0" err="1"/>
              <a:t>lacs</a:t>
            </a:r>
            <a:r>
              <a:rPr lang="en-IN" dirty="0"/>
              <a:t> annually. </a:t>
            </a:r>
          </a:p>
          <a:p>
            <a:r>
              <a:rPr lang="en-IN" dirty="0"/>
              <a:t>Incidence per lac population has  reduced from 216 in year 1990 to 171in2013. </a:t>
            </a:r>
          </a:p>
          <a:p>
            <a:r>
              <a:rPr lang="en-IN" dirty="0"/>
              <a:t>Tuberculosis mortality has reduced from 38 per lac population in 1990 to 19 in 2013. </a:t>
            </a:r>
          </a:p>
          <a:p>
            <a:r>
              <a:rPr lang="en-IN" dirty="0"/>
              <a:t>In absolute numbers, mortality due to TB has reduced from 3.3 </a:t>
            </a:r>
            <a:r>
              <a:rPr lang="en-IN" dirty="0" err="1"/>
              <a:t>lacs</a:t>
            </a:r>
            <a:r>
              <a:rPr lang="en-IN" dirty="0"/>
              <a:t> to 2.4 </a:t>
            </a:r>
            <a:r>
              <a:rPr lang="en-IN" dirty="0" err="1"/>
              <a:t>lacs</a:t>
            </a:r>
            <a:r>
              <a:rPr lang="en-IN" dirty="0"/>
              <a:t> annually. </a:t>
            </a:r>
          </a:p>
          <a:p>
            <a:r>
              <a:rPr lang="en-IN" dirty="0"/>
              <a:t>Among the new TB cases, 5 per cent of patients were in paediatric age-group (0-14 years). </a:t>
            </a:r>
          </a:p>
          <a:p>
            <a:r>
              <a:rPr lang="en-IN" dirty="0"/>
              <a:t>HIV among estimated incident cases of TB was about 5 per cent. </a:t>
            </a:r>
          </a:p>
          <a:p>
            <a:r>
              <a:rPr lang="en-IN" dirty="0"/>
              <a:t>MOR-TB among notified new </a:t>
            </a:r>
            <a:r>
              <a:rPr lang="en-IN" dirty="0" err="1"/>
              <a:t>pulmonory</a:t>
            </a:r>
            <a:r>
              <a:rPr lang="en-IN" dirty="0"/>
              <a:t> TB patients was about 2.2 per cent, and among retreatment cases was about 15 per cent</a:t>
            </a:r>
            <a:r>
              <a:rPr lang="en-IN" i="1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71088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/>
          </a:bodyPr>
          <a:lstStyle/>
          <a:p>
            <a:r>
              <a:rPr lang="en-IN" dirty="0"/>
              <a:t>The first nation-wide standardized tuberculin survey </a:t>
            </a:r>
            <a:r>
              <a:rPr lang="en-IN" dirty="0" smtClean="0"/>
              <a:t>was carried </a:t>
            </a:r>
            <a:r>
              <a:rPr lang="en-IN" dirty="0"/>
              <a:t>out during the period </a:t>
            </a:r>
            <a:r>
              <a:rPr lang="en-IN" dirty="0" smtClean="0"/>
              <a:t>2000-2003. The </a:t>
            </a:r>
            <a:r>
              <a:rPr lang="en-IN" dirty="0"/>
              <a:t>survey showed the </a:t>
            </a:r>
            <a:r>
              <a:rPr lang="en-IN" dirty="0" smtClean="0"/>
              <a:t>national ARTI </a:t>
            </a:r>
            <a:r>
              <a:rPr lang="en-IN" dirty="0"/>
              <a:t>was about 1.5 per cent.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second survey (</a:t>
            </a:r>
            <a:r>
              <a:rPr lang="en-IN" dirty="0" smtClean="0"/>
              <a:t>2009- 2010</a:t>
            </a:r>
            <a:r>
              <a:rPr lang="en-IN" dirty="0"/>
              <a:t>) shows that the national </a:t>
            </a:r>
            <a:r>
              <a:rPr lang="en-IN" dirty="0" smtClean="0"/>
              <a:t>ARTI </a:t>
            </a:r>
            <a:r>
              <a:rPr lang="en-IN" dirty="0"/>
              <a:t>is 1.1 per </a:t>
            </a:r>
            <a:r>
              <a:rPr lang="en-IN" dirty="0" smtClean="0"/>
              <a:t>cent.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87614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AGE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India tuberculosis is </a:t>
            </a:r>
            <a:r>
              <a:rPr lang="en-IN" dirty="0" smtClean="0"/>
              <a:t>more prevalent </a:t>
            </a:r>
            <a:r>
              <a:rPr lang="en-IN" dirty="0"/>
              <a:t>in adults than in children.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affects adults in </a:t>
            </a:r>
            <a:r>
              <a:rPr lang="en-IN" dirty="0" smtClean="0"/>
              <a:t>the most </a:t>
            </a:r>
            <a:r>
              <a:rPr lang="en-IN" dirty="0"/>
              <a:t>productive age group (15-54 years). </a:t>
            </a:r>
            <a:endParaRPr lang="en-IN" dirty="0" smtClean="0"/>
          </a:p>
          <a:p>
            <a:r>
              <a:rPr lang="en-IN" dirty="0" smtClean="0"/>
              <a:t>More </a:t>
            </a:r>
            <a:r>
              <a:rPr lang="en-IN" dirty="0"/>
              <a:t>than 80 </a:t>
            </a:r>
            <a:r>
              <a:rPr lang="en-IN" dirty="0" smtClean="0"/>
              <a:t>per cent </a:t>
            </a:r>
            <a:r>
              <a:rPr lang="en-IN" dirty="0"/>
              <a:t>of TB cases are in this age </a:t>
            </a:r>
            <a:r>
              <a:rPr lang="en-IN" dirty="0" smtClean="0"/>
              <a:t>group.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6241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IN" sz="3600" dirty="0"/>
              <a:t>ECONOMIC AND SOCIAL BURDEN OF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TB </a:t>
            </a:r>
            <a:r>
              <a:rPr lang="en-IN" dirty="0"/>
              <a:t>also causes an </a:t>
            </a:r>
            <a:r>
              <a:rPr lang="en-IN" dirty="0" smtClean="0"/>
              <a:t>enormous socio-economic </a:t>
            </a:r>
            <a:r>
              <a:rPr lang="en-IN" dirty="0"/>
              <a:t>burden to </a:t>
            </a:r>
            <a:r>
              <a:rPr lang="en-IN" dirty="0" smtClean="0"/>
              <a:t>India.</a:t>
            </a:r>
          </a:p>
          <a:p>
            <a:r>
              <a:rPr lang="en-IN" dirty="0" smtClean="0"/>
              <a:t>TB </a:t>
            </a:r>
            <a:r>
              <a:rPr lang="en-IN" dirty="0"/>
              <a:t>primarily affects </a:t>
            </a:r>
            <a:r>
              <a:rPr lang="en-IN" dirty="0" smtClean="0"/>
              <a:t>people in </a:t>
            </a:r>
            <a:r>
              <a:rPr lang="en-IN" dirty="0"/>
              <a:t>their most productive years of life. </a:t>
            </a:r>
            <a:endParaRPr lang="en-IN" dirty="0" smtClean="0"/>
          </a:p>
          <a:p>
            <a:r>
              <a:rPr lang="en-IN" dirty="0" smtClean="0"/>
              <a:t>While </a:t>
            </a:r>
            <a:r>
              <a:rPr lang="en-IN" dirty="0"/>
              <a:t>two-thirds of </a:t>
            </a:r>
            <a:r>
              <a:rPr lang="en-IN" dirty="0" smtClean="0"/>
              <a:t>the cases </a:t>
            </a:r>
            <a:r>
              <a:rPr lang="en-IN" dirty="0"/>
              <a:t>are male, TB takes disproportionately larger </a:t>
            </a:r>
            <a:r>
              <a:rPr lang="en-IN" dirty="0" smtClean="0"/>
              <a:t>toll among </a:t>
            </a:r>
            <a:r>
              <a:rPr lang="en-IN" dirty="0"/>
              <a:t>young females, with more than 50 per cent of </a:t>
            </a:r>
            <a:r>
              <a:rPr lang="en-IN" dirty="0" smtClean="0"/>
              <a:t>female cases </a:t>
            </a:r>
            <a:r>
              <a:rPr lang="en-IN" dirty="0"/>
              <a:t>occurring before the age of 34 years </a:t>
            </a:r>
            <a:r>
              <a:rPr lang="en-IN" i="1" dirty="0" smtClean="0"/>
              <a:t>.</a:t>
            </a:r>
            <a:endParaRPr lang="en-IN" i="1" dirty="0"/>
          </a:p>
          <a:p>
            <a:r>
              <a:rPr lang="en-IN" dirty="0"/>
              <a:t>Tuberculosis kills more women in reproductive age group</a:t>
            </a:r>
          </a:p>
          <a:p>
            <a:r>
              <a:rPr lang="en-IN" dirty="0" smtClean="0"/>
              <a:t> </a:t>
            </a:r>
            <a:r>
              <a:rPr lang="en-IN" dirty="0"/>
              <a:t>one-third of female infertility in </a:t>
            </a:r>
            <a:r>
              <a:rPr lang="en-IN" dirty="0" smtClean="0"/>
              <a:t>India </a:t>
            </a:r>
          </a:p>
          <a:p>
            <a:r>
              <a:rPr lang="en-IN" dirty="0" smtClean="0"/>
              <a:t> children, </a:t>
            </a:r>
            <a:r>
              <a:rPr lang="en-IN" dirty="0"/>
              <a:t>as nearly 3 </a:t>
            </a:r>
            <a:r>
              <a:rPr lang="en-IN" dirty="0" err="1"/>
              <a:t>lacs</a:t>
            </a:r>
            <a:r>
              <a:rPr lang="en-IN" dirty="0"/>
              <a:t> children of </a:t>
            </a:r>
            <a:r>
              <a:rPr lang="en-IN" dirty="0" smtClean="0"/>
              <a:t>tuberculosis patients</a:t>
            </a:r>
            <a:r>
              <a:rPr lang="en-IN" dirty="0"/>
              <a:t>, either leave the school or take up employment </a:t>
            </a:r>
            <a:r>
              <a:rPr lang="en-IN" dirty="0" smtClean="0"/>
              <a:t>to </a:t>
            </a:r>
            <a:r>
              <a:rPr lang="en-IN" dirty="0"/>
              <a:t>support their </a:t>
            </a:r>
            <a:r>
              <a:rPr lang="en-IN" dirty="0" smtClean="0"/>
              <a:t>families</a:t>
            </a:r>
            <a:r>
              <a:rPr lang="en-IN" i="1" dirty="0" smtClean="0"/>
              <a:t>. </a:t>
            </a:r>
          </a:p>
          <a:p>
            <a:r>
              <a:rPr lang="en-IN" smtClean="0"/>
              <a:t> </a:t>
            </a:r>
            <a:r>
              <a:rPr lang="en-IN" dirty="0" smtClean="0"/>
              <a:t>losing </a:t>
            </a:r>
            <a:r>
              <a:rPr lang="en-IN" dirty="0"/>
              <a:t>that much income. </a:t>
            </a:r>
          </a:p>
          <a:p>
            <a:r>
              <a:rPr lang="en-IN" dirty="0" smtClean="0"/>
              <a:t>poverty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loss </a:t>
            </a:r>
            <a:r>
              <a:rPr lang="en-IN" dirty="0"/>
              <a:t>of life rather than morbidity</a:t>
            </a:r>
          </a:p>
        </p:txBody>
      </p:sp>
    </p:spTree>
    <p:extLst>
      <p:ext uri="{BB962C8B-B14F-4D97-AF65-F5344CB8AC3E}">
        <p14:creationId xmlns:p14="http://schemas.microsoft.com/office/powerpoint/2010/main" xmlns="" val="3368304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TUBERCULOSIS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control measures consist of </a:t>
            </a:r>
          </a:p>
          <a:p>
            <a:r>
              <a:rPr lang="en-IN" b="1" dirty="0"/>
              <a:t>curative </a:t>
            </a:r>
            <a:r>
              <a:rPr lang="en-IN" dirty="0"/>
              <a:t>component namely case finding and treatment;</a:t>
            </a:r>
          </a:p>
          <a:p>
            <a:r>
              <a:rPr lang="en-IN" b="1" dirty="0" smtClean="0"/>
              <a:t>preventive </a:t>
            </a:r>
            <a:r>
              <a:rPr lang="en-IN" dirty="0"/>
              <a:t>component namely BCG vaccination</a:t>
            </a:r>
          </a:p>
        </p:txBody>
      </p:sp>
    </p:spTree>
    <p:extLst>
      <p:ext uri="{BB962C8B-B14F-4D97-AF65-F5344CB8AC3E}">
        <p14:creationId xmlns:p14="http://schemas.microsoft.com/office/powerpoint/2010/main" xmlns="" val="683340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</a:t>
            </a:r>
          </a:p>
          <a:p>
            <a:r>
              <a:rPr lang="en-US" dirty="0" smtClean="0"/>
              <a:t>TARGET GROUP</a:t>
            </a:r>
          </a:p>
          <a:p>
            <a:r>
              <a:rPr lang="en-US" dirty="0" smtClean="0"/>
              <a:t>CASE FINDING TOOLS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7257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IN" b="1" dirty="0"/>
              <a:t>Problem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WORLD</a:t>
            </a:r>
          </a:p>
          <a:p>
            <a:r>
              <a:rPr lang="en-IN" dirty="0"/>
              <a:t>Tuberculosis remains a worldwide public health </a:t>
            </a:r>
            <a:r>
              <a:rPr lang="en-IN" dirty="0" smtClean="0"/>
              <a:t>problem.</a:t>
            </a:r>
          </a:p>
          <a:p>
            <a:r>
              <a:rPr lang="en-IN" dirty="0"/>
              <a:t>It is estimated that about </a:t>
            </a:r>
            <a:r>
              <a:rPr lang="en-IN" dirty="0">
                <a:solidFill>
                  <a:srgbClr val="FF0000"/>
                </a:solidFill>
              </a:rPr>
              <a:t>one-third</a:t>
            </a:r>
            <a:r>
              <a:rPr lang="en-IN" dirty="0"/>
              <a:t> of the current </a:t>
            </a:r>
            <a:r>
              <a:rPr lang="en-IN" dirty="0" smtClean="0"/>
              <a:t>global population </a:t>
            </a:r>
            <a:r>
              <a:rPr lang="en-IN" dirty="0"/>
              <a:t>is infected asymptomatically with tuberculosis, </a:t>
            </a:r>
            <a:r>
              <a:rPr lang="en-IN" dirty="0" smtClean="0"/>
              <a:t>of whom </a:t>
            </a:r>
            <a:r>
              <a:rPr lang="en-IN" dirty="0">
                <a:solidFill>
                  <a:srgbClr val="FF0000"/>
                </a:solidFill>
              </a:rPr>
              <a:t>5-10 per cent </a:t>
            </a:r>
            <a:r>
              <a:rPr lang="en-IN" dirty="0"/>
              <a:t>will develop clinical disease </a:t>
            </a:r>
            <a:r>
              <a:rPr lang="en-IN" dirty="0" smtClean="0"/>
              <a:t>during their </a:t>
            </a:r>
            <a:r>
              <a:rPr lang="en-IN" dirty="0"/>
              <a:t>lifetime. </a:t>
            </a:r>
            <a:endParaRPr lang="en-IN" dirty="0" smtClean="0"/>
          </a:p>
          <a:p>
            <a:r>
              <a:rPr lang="en-IN" dirty="0" smtClean="0"/>
              <a:t>Most </a:t>
            </a:r>
            <a:r>
              <a:rPr lang="en-IN" dirty="0"/>
              <a:t>new cases and deaths occur </a:t>
            </a:r>
            <a:r>
              <a:rPr lang="en-IN" dirty="0" smtClean="0"/>
              <a:t>in developing </a:t>
            </a:r>
            <a:r>
              <a:rPr lang="en-IN" dirty="0"/>
              <a:t>countries where infection is often acquired </a:t>
            </a:r>
            <a:r>
              <a:rPr lang="en-IN" dirty="0" smtClean="0"/>
              <a:t>in childhood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annual risk of tuberculosis infection in </a:t>
            </a:r>
            <a:r>
              <a:rPr lang="en-IN" dirty="0" smtClean="0"/>
              <a:t>high burden </a:t>
            </a:r>
            <a:r>
              <a:rPr lang="en-IN" dirty="0"/>
              <a:t>countries is estimated to be </a:t>
            </a:r>
            <a:r>
              <a:rPr lang="en-IN" dirty="0">
                <a:solidFill>
                  <a:srgbClr val="FF0000"/>
                </a:solidFill>
              </a:rPr>
              <a:t>0.5-2 per </a:t>
            </a:r>
            <a:r>
              <a:rPr lang="en-IN" dirty="0" smtClean="0">
                <a:solidFill>
                  <a:srgbClr val="FF0000"/>
                </a:solidFill>
              </a:rPr>
              <a:t>cent</a:t>
            </a:r>
            <a:r>
              <a:rPr lang="en-IN" i="1" dirty="0" smtClean="0"/>
              <a:t>.</a:t>
            </a:r>
            <a:endParaRPr lang="en-IN" i="1" dirty="0"/>
          </a:p>
          <a:p>
            <a:r>
              <a:rPr lang="en-IN" dirty="0"/>
              <a:t>Patients with infectious pulmonary tuberculosis disease </a:t>
            </a:r>
            <a:r>
              <a:rPr lang="en-IN" dirty="0" smtClean="0"/>
              <a:t>can infect </a:t>
            </a:r>
            <a:r>
              <a:rPr lang="en-IN" dirty="0">
                <a:solidFill>
                  <a:srgbClr val="FF0000"/>
                </a:solidFill>
              </a:rPr>
              <a:t>10-15 persons in a year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41580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first step in a tuberculosis control programme is </a:t>
            </a:r>
            <a:r>
              <a:rPr lang="en-IN" dirty="0" smtClean="0"/>
              <a:t>early detection </a:t>
            </a:r>
            <a:r>
              <a:rPr lang="en-IN" dirty="0"/>
              <a:t>of sputum-positive cases.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3118892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TARGET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Patients with symptoms referable to</a:t>
            </a:r>
          </a:p>
          <a:p>
            <a:pPr marL="0" indent="0">
              <a:buNone/>
            </a:pPr>
            <a:r>
              <a:rPr lang="en-IN" dirty="0" smtClean="0"/>
              <a:t>chest, such as persistent cough and fever.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16466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dirty="0"/>
              <a:t>CASE-FINDING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>
            <a:normAutofit/>
          </a:bodyPr>
          <a:lstStyle/>
          <a:p>
            <a:pPr marL="571500" indent="-571500">
              <a:buAutoNum type="romanLcParenBoth"/>
            </a:pPr>
            <a:r>
              <a:rPr lang="en-IN" b="1" dirty="0" smtClean="0"/>
              <a:t>Sputum examination</a:t>
            </a:r>
          </a:p>
          <a:p>
            <a:pPr marL="571500" indent="-571500">
              <a:buAutoNum type="romanLcParenBoth"/>
            </a:pPr>
            <a:r>
              <a:rPr lang="en-IN" b="1" dirty="0" smtClean="0"/>
              <a:t>Radiography</a:t>
            </a:r>
          </a:p>
          <a:p>
            <a:pPr marL="571500" indent="-571500">
              <a:buAutoNum type="romanLcParenBoth"/>
            </a:pPr>
            <a:r>
              <a:rPr lang="en-IN" b="1" dirty="0" smtClean="0"/>
              <a:t> Sputum culture</a:t>
            </a:r>
          </a:p>
          <a:p>
            <a:pPr marL="571500" indent="-571500">
              <a:buAutoNum type="romanLcParenBoth"/>
            </a:pPr>
            <a:r>
              <a:rPr lang="en-IN" b="1" dirty="0" smtClean="0"/>
              <a:t>Genotypic methods</a:t>
            </a:r>
          </a:p>
          <a:p>
            <a:pPr marL="571500" indent="-571500">
              <a:buAutoNum type="romanLcParenBoth"/>
            </a:pPr>
            <a:r>
              <a:rPr lang="en-US" b="1" dirty="0"/>
              <a:t> </a:t>
            </a:r>
            <a:r>
              <a:rPr lang="en-IN" b="1" dirty="0"/>
              <a:t>Phenotypic </a:t>
            </a:r>
            <a:r>
              <a:rPr lang="en-IN" b="1" dirty="0" smtClean="0"/>
              <a:t>method</a:t>
            </a:r>
          </a:p>
          <a:p>
            <a:pPr marL="571500" indent="-571500">
              <a:buAutoNum type="romanLcParenBoth"/>
            </a:pPr>
            <a:r>
              <a:rPr lang="en-IN" b="1" dirty="0"/>
              <a:t>Serological diagnosis of </a:t>
            </a:r>
            <a:r>
              <a:rPr lang="en-IN" b="1" dirty="0" smtClean="0"/>
              <a:t>tuberculosis</a:t>
            </a:r>
          </a:p>
          <a:p>
            <a:pPr marL="571500" indent="-571500">
              <a:buAutoNum type="romanLcParenBoth"/>
            </a:pPr>
            <a:r>
              <a:rPr lang="en-IN" b="1" dirty="0"/>
              <a:t>TB </a:t>
            </a:r>
            <a:r>
              <a:rPr lang="en-IN" b="1" dirty="0" smtClean="0"/>
              <a:t>STAT-PAK</a:t>
            </a:r>
          </a:p>
          <a:p>
            <a:pPr marL="571500" indent="-571500">
              <a:buAutoNum type="romanLcParenBoth"/>
            </a:pPr>
            <a:r>
              <a:rPr lang="en-IN" b="1" dirty="0" smtClean="0"/>
              <a:t> </a:t>
            </a:r>
            <a:r>
              <a:rPr lang="en-IN" b="1" dirty="0" err="1" smtClean="0"/>
              <a:t>Insta</a:t>
            </a:r>
            <a:r>
              <a:rPr lang="en-IN" b="1" dirty="0" smtClean="0"/>
              <a:t> </a:t>
            </a:r>
            <a:r>
              <a:rPr lang="en-IN" b="1" dirty="0"/>
              <a:t>test </a:t>
            </a:r>
            <a:r>
              <a:rPr lang="en-IN" b="1" dirty="0" smtClean="0"/>
              <a:t>TB</a:t>
            </a:r>
          </a:p>
          <a:p>
            <a:pPr marL="571500" indent="-571500">
              <a:buAutoNum type="romanLcParenBoth"/>
            </a:pPr>
            <a:r>
              <a:rPr lang="en-US" b="1" dirty="0"/>
              <a:t> </a:t>
            </a:r>
            <a:r>
              <a:rPr lang="en-IN" dirty="0"/>
              <a:t>TUBERCULIN </a:t>
            </a:r>
            <a:r>
              <a:rPr lang="en-IN" b="1" dirty="0"/>
              <a:t>TEST</a:t>
            </a:r>
            <a:endParaRPr lang="en-IN" b="1" dirty="0" smtClean="0"/>
          </a:p>
          <a:p>
            <a:pPr marL="571500" indent="-571500">
              <a:buAutoNum type="romanLcParenBoth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77233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SPUTUM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/>
          </a:bodyPr>
          <a:lstStyle/>
          <a:p>
            <a:r>
              <a:rPr lang="en-IN" dirty="0" smtClean="0"/>
              <a:t>The </a:t>
            </a:r>
            <a:r>
              <a:rPr lang="en-IN" dirty="0"/>
              <a:t>reliability, cheapness and ease of </a:t>
            </a:r>
            <a:r>
              <a:rPr lang="en-IN" dirty="0" smtClean="0"/>
              <a:t>direct microscopic.</a:t>
            </a:r>
          </a:p>
          <a:p>
            <a:r>
              <a:rPr lang="en-IN" dirty="0" smtClean="0"/>
              <a:t> </a:t>
            </a:r>
            <a:r>
              <a:rPr lang="en-IN" dirty="0"/>
              <a:t>It </a:t>
            </a:r>
            <a:r>
              <a:rPr lang="en-IN" dirty="0" smtClean="0"/>
              <a:t>enables to discover the </a:t>
            </a:r>
            <a:r>
              <a:rPr lang="en-IN" dirty="0"/>
              <a:t>epidemiologically most important cases of </a:t>
            </a:r>
            <a:r>
              <a:rPr lang="en-IN" dirty="0" smtClean="0"/>
              <a:t>pulmonary tuberculosis</a:t>
            </a:r>
            <a:r>
              <a:rPr lang="en-IN" dirty="0"/>
              <a:t>, i.e., those excreting tubercle bacilli in </a:t>
            </a:r>
            <a:r>
              <a:rPr lang="en-IN" dirty="0" smtClean="0"/>
              <a:t>their sputum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/>
              <a:t>C</a:t>
            </a:r>
            <a:r>
              <a:rPr lang="en-IN" dirty="0" smtClean="0"/>
              <a:t>ontributes </a:t>
            </a:r>
            <a:r>
              <a:rPr lang="en-IN" dirty="0"/>
              <a:t>most of the </a:t>
            </a:r>
            <a:r>
              <a:rPr lang="en-IN" dirty="0" smtClean="0"/>
              <a:t>new cases </a:t>
            </a:r>
            <a:r>
              <a:rPr lang="en-IN" dirty="0"/>
              <a:t>to the "pool of infection" every year.</a:t>
            </a:r>
          </a:p>
        </p:txBody>
      </p:sp>
    </p:spTree>
    <p:extLst>
      <p:ext uri="{BB962C8B-B14F-4D97-AF65-F5344CB8AC3E}">
        <p14:creationId xmlns:p14="http://schemas.microsoft.com/office/powerpoint/2010/main" xmlns="" val="4227000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Collection of sputum samples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lstStyle/>
          <a:p>
            <a:r>
              <a:rPr lang="en-IN" dirty="0" smtClean="0"/>
              <a:t>2 sputum </a:t>
            </a:r>
            <a:r>
              <a:rPr lang="en-IN" dirty="0"/>
              <a:t>samples for microscopy.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chances of </a:t>
            </a:r>
            <a:r>
              <a:rPr lang="en-IN" dirty="0" smtClean="0"/>
              <a:t>finding TB </a:t>
            </a:r>
            <a:r>
              <a:rPr lang="en-IN" dirty="0"/>
              <a:t>bacilli are greater with two samples than with </a:t>
            </a:r>
            <a:r>
              <a:rPr lang="en-IN" dirty="0" smtClean="0"/>
              <a:t>one sample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Secretions </a:t>
            </a:r>
            <a:r>
              <a:rPr lang="en-IN" dirty="0"/>
              <a:t>build up in the airways overnight. So </a:t>
            </a:r>
            <a:r>
              <a:rPr lang="en-IN" dirty="0" smtClean="0"/>
              <a:t>an early </a:t>
            </a:r>
            <a:r>
              <a:rPr lang="en-IN" dirty="0"/>
              <a:t>morning sputum sample is more likely to contain </a:t>
            </a:r>
            <a:r>
              <a:rPr lang="en-IN" dirty="0" smtClean="0"/>
              <a:t>TB bacilli </a:t>
            </a:r>
            <a:r>
              <a:rPr lang="en-IN" dirty="0"/>
              <a:t>than one taken later in the day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90531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r>
              <a:rPr lang="en-IN" i="1" dirty="0" err="1"/>
              <a:t>Ziehl-Neelsen</a:t>
            </a:r>
            <a:r>
              <a:rPr lang="en-IN" i="1" dirty="0"/>
              <a:t> acid-fast stain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6030598" cy="6019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N" dirty="0"/>
              <a:t>1. Fix the smear on the slide by passing the slide with the smear up about three times slowly through a </a:t>
            </a:r>
            <a:r>
              <a:rPr lang="en-IN" dirty="0" smtClean="0"/>
              <a:t>flame </a:t>
            </a:r>
            <a:r>
              <a:rPr lang="en-IN" dirty="0"/>
              <a:t>by covering the smear with alcohol and letting this evaporate.</a:t>
            </a:r>
          </a:p>
          <a:p>
            <a:pPr marL="0" indent="0" algn="just">
              <a:buNone/>
            </a:pPr>
            <a:r>
              <a:rPr lang="en-IN" dirty="0"/>
              <a:t>2. Cover with </a:t>
            </a:r>
            <a:r>
              <a:rPr lang="en-IN" dirty="0" err="1"/>
              <a:t>carbol</a:t>
            </a:r>
            <a:r>
              <a:rPr lang="en-IN" dirty="0"/>
              <a:t> </a:t>
            </a:r>
            <a:r>
              <a:rPr lang="en-IN" dirty="0" err="1"/>
              <a:t>fuchsin</a:t>
            </a:r>
            <a:r>
              <a:rPr lang="en-IN" dirty="0"/>
              <a:t>, steam gently for 5 minutes over direct </a:t>
            </a:r>
            <a:r>
              <a:rPr lang="en-IN" dirty="0" smtClean="0"/>
              <a:t>flame</a:t>
            </a:r>
            <a:endParaRPr lang="en-IN" dirty="0"/>
          </a:p>
          <a:p>
            <a:pPr marL="0" indent="0" algn="just">
              <a:buNone/>
            </a:pPr>
            <a:r>
              <a:rPr lang="en-IN" dirty="0"/>
              <a:t>3. Wash with deionized water.</a:t>
            </a:r>
          </a:p>
          <a:p>
            <a:pPr marL="0" indent="0" algn="just">
              <a:buNone/>
            </a:pPr>
            <a:r>
              <a:rPr lang="en-IN" dirty="0"/>
              <a:t>4. Decolourize in 3.0 per cent acid-alcohol (95 per cent ethanol and 3.0 per cent </a:t>
            </a:r>
            <a:r>
              <a:rPr lang="en-IN" dirty="0" smtClean="0"/>
              <a:t>HCL) </a:t>
            </a:r>
            <a:r>
              <a:rPr lang="en-IN" dirty="0"/>
              <a:t>until only a faint pink colour remains.</a:t>
            </a:r>
          </a:p>
          <a:p>
            <a:pPr marL="0" indent="0" algn="just">
              <a:buNone/>
            </a:pPr>
            <a:r>
              <a:rPr lang="en-IN" dirty="0"/>
              <a:t>5. Wash with water.</a:t>
            </a:r>
          </a:p>
          <a:p>
            <a:pPr marL="0" indent="0" algn="just">
              <a:buNone/>
            </a:pPr>
            <a:r>
              <a:rPr lang="en-IN" dirty="0"/>
              <a:t>6. Counter stain for 1 minute with </a:t>
            </a:r>
            <a:r>
              <a:rPr lang="en-IN" dirty="0" err="1"/>
              <a:t>Loeffler's</a:t>
            </a:r>
            <a:r>
              <a:rPr lang="en-IN" dirty="0"/>
              <a:t> methylene blue.</a:t>
            </a:r>
          </a:p>
          <a:p>
            <a:pPr marL="0" indent="0" algn="just">
              <a:buNone/>
            </a:pPr>
            <a:r>
              <a:rPr lang="en-IN" dirty="0"/>
              <a:t>7. Wash with deionized water and let it dry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0598" y="1600200"/>
            <a:ext cx="3113402" cy="3505200"/>
          </a:xfrm>
        </p:spPr>
        <p:txBody>
          <a:bodyPr>
            <a:normAutofit fontScale="92500" lnSpcReduction="1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91616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Slide reporting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r>
              <a:rPr lang="en-IN" dirty="0"/>
              <a:t>The number of bacilli seen in a smear reflects </a:t>
            </a:r>
            <a:r>
              <a:rPr lang="en-IN" dirty="0" smtClean="0"/>
              <a:t>disease severity </a:t>
            </a:r>
            <a:r>
              <a:rPr lang="en-IN" dirty="0"/>
              <a:t>and patient infectivity. </a:t>
            </a:r>
            <a:endParaRPr lang="en-IN" dirty="0" smtClean="0"/>
          </a:p>
          <a:p>
            <a:r>
              <a:rPr lang="en-IN" dirty="0" smtClean="0"/>
              <a:t>Therefore</a:t>
            </a:r>
            <a:r>
              <a:rPr lang="en-IN" dirty="0"/>
              <a:t>, it is important </a:t>
            </a:r>
            <a:r>
              <a:rPr lang="en-IN" dirty="0" smtClean="0"/>
              <a:t>to record </a:t>
            </a:r>
            <a:r>
              <a:rPr lang="en-IN" dirty="0"/>
              <a:t>the number of bacilli seen on each smear. </a:t>
            </a:r>
            <a:endParaRPr lang="en-IN" dirty="0" smtClean="0"/>
          </a:p>
          <a:p>
            <a:r>
              <a:rPr lang="en-IN" dirty="0" smtClean="0"/>
              <a:t>The table below </a:t>
            </a:r>
            <a:r>
              <a:rPr lang="en-IN" dirty="0"/>
              <a:t>shows the standard method of reporting using 1000 </a:t>
            </a:r>
            <a:r>
              <a:rPr lang="en-IN" dirty="0" smtClean="0"/>
              <a:t>X magnification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3685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9573792"/>
              </p:ext>
            </p:extLst>
          </p:nvPr>
        </p:nvGraphicFramePr>
        <p:xfrm>
          <a:off x="152400" y="685800"/>
          <a:ext cx="86868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886200"/>
                <a:gridCol w="2895600"/>
              </a:tblGrid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bacilli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 reported</a:t>
                      </a:r>
                      <a:endParaRPr lang="en-IN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AFB per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lOO·oil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immersion fields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AFB per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lOO·oil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immersion fields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Scanty</a:t>
                      </a:r>
                      <a:endParaRPr lang="en-IN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10- 99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AFB per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lOO·oil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immersion fields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IN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1- 10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AFB per oil immersion field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 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AFB per oil immersion field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+++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0938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96000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Laboratory technicians should examine both the </a:t>
            </a:r>
            <a:r>
              <a:rPr lang="en-IN" dirty="0" smtClean="0"/>
              <a:t>sputum samples </a:t>
            </a:r>
            <a:r>
              <a:rPr lang="en-IN" dirty="0"/>
              <a:t>from each TB suspect. </a:t>
            </a:r>
            <a:endParaRPr lang="en-IN" dirty="0" smtClean="0"/>
          </a:p>
          <a:p>
            <a:r>
              <a:rPr lang="en-IN" dirty="0" smtClean="0"/>
              <a:t>laboratory </a:t>
            </a:r>
            <a:r>
              <a:rPr lang="en-IN" dirty="0"/>
              <a:t>register and on the sputum </a:t>
            </a:r>
            <a:r>
              <a:rPr lang="en-IN" dirty="0" smtClean="0"/>
              <a:t>request form.</a:t>
            </a:r>
          </a:p>
          <a:p>
            <a:r>
              <a:rPr lang="en-IN" dirty="0" smtClean="0"/>
              <a:t> smear </a:t>
            </a:r>
            <a:r>
              <a:rPr lang="en-IN" dirty="0"/>
              <a:t>examined by one </a:t>
            </a:r>
            <a:r>
              <a:rPr lang="en-IN" dirty="0" err="1"/>
              <a:t>microscopist</a:t>
            </a:r>
            <a:r>
              <a:rPr lang="en-IN" dirty="0"/>
              <a:t> should </a:t>
            </a:r>
            <a:r>
              <a:rPr lang="en-IN" dirty="0" smtClean="0"/>
              <a:t>not exceed </a:t>
            </a:r>
            <a:r>
              <a:rPr lang="en-IN" dirty="0"/>
              <a:t>20 per </a:t>
            </a:r>
            <a:r>
              <a:rPr lang="en-IN" dirty="0" smtClean="0"/>
              <a:t>day</a:t>
            </a:r>
            <a:r>
              <a:rPr lang="en-IN" i="1" dirty="0" smtClean="0"/>
              <a:t>.</a:t>
            </a:r>
            <a:endParaRPr lang="en-IN" i="1" dirty="0"/>
          </a:p>
          <a:p>
            <a:r>
              <a:rPr lang="en-IN" dirty="0"/>
              <a:t>One positive specimen out of the two is </a:t>
            </a:r>
            <a:r>
              <a:rPr lang="en-IN" dirty="0" smtClean="0"/>
              <a:t>enough. </a:t>
            </a:r>
          </a:p>
          <a:p>
            <a:r>
              <a:rPr lang="en-IN" dirty="0" smtClean="0"/>
              <a:t>Smear </a:t>
            </a:r>
            <a:r>
              <a:rPr lang="en-IN" dirty="0"/>
              <a:t>positive TB </a:t>
            </a:r>
            <a:r>
              <a:rPr lang="en-IN" dirty="0" smtClean="0"/>
              <a:t>is further </a:t>
            </a:r>
            <a:r>
              <a:rPr lang="en-IN" dirty="0"/>
              <a:t>classified as new or retreatment </a:t>
            </a:r>
            <a:r>
              <a:rPr lang="en-IN" dirty="0" smtClean="0"/>
              <a:t>cases.</a:t>
            </a:r>
          </a:p>
          <a:p>
            <a:r>
              <a:rPr lang="en-IN" dirty="0"/>
              <a:t>sputum-negative pulmonary </a:t>
            </a:r>
            <a:r>
              <a:rPr lang="en-IN" dirty="0" smtClean="0"/>
              <a:t>TB.</a:t>
            </a:r>
          </a:p>
          <a:p>
            <a:r>
              <a:rPr lang="en-IN" dirty="0"/>
              <a:t>Sputum smear microscopy for tubercle bacilli is </a:t>
            </a:r>
            <a:r>
              <a:rPr lang="en-IN" dirty="0" smtClean="0"/>
              <a:t>positive when </a:t>
            </a:r>
            <a:r>
              <a:rPr lang="en-IN" dirty="0"/>
              <a:t>there are at least 10,000 organisms present per ml </a:t>
            </a:r>
            <a:r>
              <a:rPr lang="en-IN" dirty="0" smtClean="0"/>
              <a:t>of sputum</a:t>
            </a:r>
          </a:p>
        </p:txBody>
      </p:sp>
    </p:spTree>
    <p:extLst>
      <p:ext uri="{BB962C8B-B14F-4D97-AF65-F5344CB8AC3E}">
        <p14:creationId xmlns:p14="http://schemas.microsoft.com/office/powerpoint/2010/main" xmlns="" val="28402353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alse positive sputm smear tbercl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7026" y="-1"/>
            <a:ext cx="9181025" cy="689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834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096000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Tuberculosis remains a major global health </a:t>
            </a:r>
            <a:r>
              <a:rPr lang="en-IN" dirty="0" smtClean="0"/>
              <a:t>problem.</a:t>
            </a:r>
          </a:p>
          <a:p>
            <a:r>
              <a:rPr lang="en-IN" dirty="0" smtClean="0"/>
              <a:t>During </a:t>
            </a:r>
            <a:r>
              <a:rPr lang="en-IN" dirty="0"/>
              <a:t>the year </a:t>
            </a:r>
            <a:r>
              <a:rPr lang="en-IN" dirty="0">
                <a:solidFill>
                  <a:srgbClr val="FF0000"/>
                </a:solidFill>
              </a:rPr>
              <a:t>2013</a:t>
            </a:r>
            <a:r>
              <a:rPr lang="en-IN" dirty="0"/>
              <a:t>, an </a:t>
            </a:r>
            <a:r>
              <a:rPr lang="en-IN" dirty="0" smtClean="0"/>
              <a:t>estimated </a:t>
            </a:r>
            <a:r>
              <a:rPr lang="en-IN" dirty="0" smtClean="0">
                <a:solidFill>
                  <a:srgbClr val="FF0000"/>
                </a:solidFill>
              </a:rPr>
              <a:t>9 </a:t>
            </a:r>
            <a:r>
              <a:rPr lang="en-IN" dirty="0">
                <a:solidFill>
                  <a:srgbClr val="FF0000"/>
                </a:solidFill>
              </a:rPr>
              <a:t>million </a:t>
            </a:r>
            <a:r>
              <a:rPr lang="en-IN" dirty="0"/>
              <a:t>people developed TB, which is equivalent </a:t>
            </a:r>
            <a:r>
              <a:rPr lang="en-IN" dirty="0" smtClean="0"/>
              <a:t>to </a:t>
            </a:r>
            <a:r>
              <a:rPr lang="en-IN" dirty="0" smtClean="0">
                <a:solidFill>
                  <a:srgbClr val="FF0000"/>
                </a:solidFill>
              </a:rPr>
              <a:t>126 </a:t>
            </a:r>
            <a:r>
              <a:rPr lang="en-IN" dirty="0">
                <a:solidFill>
                  <a:srgbClr val="FF0000"/>
                </a:solidFill>
              </a:rPr>
              <a:t>cases per 100,000 population. 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Most </a:t>
            </a:r>
            <a:r>
              <a:rPr lang="en-IN" dirty="0"/>
              <a:t>of the </a:t>
            </a:r>
            <a:r>
              <a:rPr lang="en-IN" dirty="0" smtClean="0"/>
              <a:t>cases occurred </a:t>
            </a:r>
            <a:r>
              <a:rPr lang="en-IN" dirty="0"/>
              <a:t>in </a:t>
            </a:r>
            <a:r>
              <a:rPr lang="en-IN" dirty="0">
                <a:solidFill>
                  <a:srgbClr val="FF0000"/>
                </a:solidFill>
              </a:rPr>
              <a:t>Asia (56 per cent</a:t>
            </a:r>
            <a:r>
              <a:rPr lang="en-IN" dirty="0"/>
              <a:t>) and the </a:t>
            </a:r>
            <a:r>
              <a:rPr lang="en-IN" dirty="0">
                <a:solidFill>
                  <a:srgbClr val="FF0000"/>
                </a:solidFill>
              </a:rPr>
              <a:t>African </a:t>
            </a:r>
            <a:r>
              <a:rPr lang="en-IN" dirty="0" smtClean="0">
                <a:solidFill>
                  <a:srgbClr val="FF0000"/>
                </a:solidFill>
              </a:rPr>
              <a:t>regions (29 </a:t>
            </a:r>
            <a:r>
              <a:rPr lang="en-IN" dirty="0">
                <a:solidFill>
                  <a:srgbClr val="FF0000"/>
                </a:solidFill>
              </a:rPr>
              <a:t>per cent</a:t>
            </a:r>
            <a:r>
              <a:rPr lang="en-IN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IN" dirty="0" smtClean="0"/>
              <a:t> </a:t>
            </a:r>
            <a:r>
              <a:rPr lang="en-IN" dirty="0"/>
              <a:t>Of these incident cases </a:t>
            </a:r>
            <a:r>
              <a:rPr lang="en-IN" dirty="0">
                <a:solidFill>
                  <a:srgbClr val="FF0000"/>
                </a:solidFill>
              </a:rPr>
              <a:t>1.1 million ( 13 per cent</a:t>
            </a:r>
            <a:r>
              <a:rPr lang="en-IN" dirty="0" smtClean="0">
                <a:solidFill>
                  <a:srgbClr val="FF0000"/>
                </a:solidFill>
              </a:rPr>
              <a:t>) </a:t>
            </a:r>
            <a:r>
              <a:rPr lang="en-IN" dirty="0"/>
              <a:t>were HIV positives, and </a:t>
            </a:r>
            <a:r>
              <a:rPr lang="en-IN" dirty="0">
                <a:solidFill>
                  <a:srgbClr val="FF0000"/>
                </a:solidFill>
              </a:rPr>
              <a:t>3.5 per cent</a:t>
            </a:r>
            <a:r>
              <a:rPr lang="en-IN" dirty="0"/>
              <a:t> of the new and </a:t>
            </a:r>
            <a:r>
              <a:rPr lang="en-IN" dirty="0">
                <a:solidFill>
                  <a:srgbClr val="FF0000"/>
                </a:solidFill>
              </a:rPr>
              <a:t>20.5 </a:t>
            </a:r>
            <a:r>
              <a:rPr lang="en-IN" dirty="0" smtClean="0">
                <a:solidFill>
                  <a:srgbClr val="FF0000"/>
                </a:solidFill>
              </a:rPr>
              <a:t>per cent </a:t>
            </a:r>
            <a:r>
              <a:rPr lang="en-IN" dirty="0"/>
              <a:t>of previously treated cases were of MDR-TB. </a:t>
            </a:r>
            <a:endParaRPr lang="en-IN" dirty="0" smtClean="0"/>
          </a:p>
          <a:p>
            <a:r>
              <a:rPr lang="en-IN" dirty="0" smtClean="0"/>
              <a:t>It is estimated </a:t>
            </a:r>
            <a:r>
              <a:rPr lang="en-IN" dirty="0"/>
              <a:t>that about </a:t>
            </a:r>
            <a:r>
              <a:rPr lang="en-IN" dirty="0">
                <a:solidFill>
                  <a:srgbClr val="FF0000"/>
                </a:solidFill>
              </a:rPr>
              <a:t>1.5 million </a:t>
            </a:r>
            <a:r>
              <a:rPr lang="en-IN" dirty="0"/>
              <a:t>people died of TB, of </a:t>
            </a:r>
            <a:r>
              <a:rPr lang="en-IN" dirty="0" smtClean="0"/>
              <a:t>these </a:t>
            </a:r>
            <a:r>
              <a:rPr lang="en-IN" dirty="0" smtClean="0">
                <a:solidFill>
                  <a:srgbClr val="FF0000"/>
                </a:solidFill>
              </a:rPr>
              <a:t>360,000</a:t>
            </a:r>
            <a:r>
              <a:rPr lang="en-IN" dirty="0" smtClean="0"/>
              <a:t> </a:t>
            </a:r>
            <a:r>
              <a:rPr lang="en-IN" dirty="0"/>
              <a:t>were HIV positive and </a:t>
            </a:r>
            <a:r>
              <a:rPr lang="en-IN" dirty="0">
                <a:solidFill>
                  <a:srgbClr val="FF0000"/>
                </a:solidFill>
              </a:rPr>
              <a:t>210,000</a:t>
            </a:r>
            <a:r>
              <a:rPr lang="en-IN" dirty="0"/>
              <a:t> MDR-TB cases.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405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False-negative results of sputum smear</a:t>
            </a:r>
            <a:br>
              <a:rPr lang="en-IN" b="1" dirty="0"/>
            </a:br>
            <a:r>
              <a:rPr lang="en-IN" b="1" dirty="0"/>
              <a:t>microscopy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IN" dirty="0"/>
              <a:t>P</a:t>
            </a:r>
            <a:r>
              <a:rPr lang="en-IN" dirty="0" smtClean="0"/>
              <a:t>roblems </a:t>
            </a:r>
            <a:r>
              <a:rPr lang="en-IN" dirty="0"/>
              <a:t>in collecting </a:t>
            </a:r>
            <a:endParaRPr lang="en-IN" dirty="0" smtClean="0"/>
          </a:p>
          <a:p>
            <a:r>
              <a:rPr lang="en-IN" dirty="0"/>
              <a:t>P</a:t>
            </a:r>
            <a:r>
              <a:rPr lang="en-IN" dirty="0" smtClean="0"/>
              <a:t>rocessing, </a:t>
            </a:r>
            <a:endParaRPr lang="en-IN" dirty="0"/>
          </a:p>
          <a:p>
            <a:r>
              <a:rPr lang="en-IN" dirty="0"/>
              <a:t>I</a:t>
            </a:r>
            <a:r>
              <a:rPr lang="en-IN" dirty="0" smtClean="0"/>
              <a:t>nterpreting </a:t>
            </a:r>
            <a:r>
              <a:rPr lang="en-IN" dirty="0"/>
              <a:t>sputum smears </a:t>
            </a:r>
          </a:p>
          <a:p>
            <a:r>
              <a:rPr lang="en-IN" dirty="0"/>
              <a:t>A</a:t>
            </a:r>
            <a:r>
              <a:rPr lang="en-IN" dirty="0" smtClean="0"/>
              <a:t>dministrative </a:t>
            </a:r>
            <a:r>
              <a:rPr lang="en-IN" dirty="0"/>
              <a:t>errors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0478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IN" i="1" dirty="0"/>
              <a:t>Fluorescence microscopy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5791200" cy="6019800"/>
          </a:xfrm>
        </p:spPr>
        <p:txBody>
          <a:bodyPr/>
          <a:lstStyle/>
          <a:p>
            <a:r>
              <a:rPr lang="en-IN" dirty="0"/>
              <a:t>Fluorescence microscopy is mainly used in </a:t>
            </a:r>
            <a:r>
              <a:rPr lang="en-IN" dirty="0" err="1"/>
              <a:t>industralized</a:t>
            </a:r>
            <a:r>
              <a:rPr lang="en-IN" dirty="0"/>
              <a:t> countries.</a:t>
            </a:r>
          </a:p>
          <a:p>
            <a:r>
              <a:rPr lang="en-IN" dirty="0"/>
              <a:t> It is performed with </a:t>
            </a:r>
            <a:r>
              <a:rPr lang="en-IN" dirty="0" err="1"/>
              <a:t>auramine</a:t>
            </a:r>
            <a:r>
              <a:rPr lang="en-IN" dirty="0"/>
              <a:t> stain </a:t>
            </a:r>
          </a:p>
          <a:p>
            <a:r>
              <a:rPr lang="en-IN" dirty="0"/>
              <a:t>Speed of examination. </a:t>
            </a:r>
          </a:p>
          <a:p>
            <a:r>
              <a:rPr lang="en-IN" dirty="0"/>
              <a:t>The field of view is 5-10 times bigger.</a:t>
            </a:r>
          </a:p>
          <a:p>
            <a:r>
              <a:rPr lang="en-IN" dirty="0"/>
              <a:t>Scanning of one length of smear will require only 1-2 minutes.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600200"/>
            <a:ext cx="3352800" cy="4525963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26496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Radiography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diagnosis </a:t>
            </a:r>
            <a:r>
              <a:rPr lang="en-IN" dirty="0"/>
              <a:t>of </a:t>
            </a:r>
            <a:r>
              <a:rPr lang="en-IN" dirty="0" smtClean="0"/>
              <a:t>smear negative </a:t>
            </a:r>
            <a:r>
              <a:rPr lang="en-IN" dirty="0"/>
              <a:t>pulmonary TB and TB in </a:t>
            </a:r>
            <a:r>
              <a:rPr lang="en-IN" dirty="0" smtClean="0"/>
              <a:t>children.</a:t>
            </a:r>
          </a:p>
          <a:p>
            <a:r>
              <a:rPr lang="en-IN" dirty="0" smtClean="0"/>
              <a:t> </a:t>
            </a:r>
            <a:r>
              <a:rPr lang="en-IN" dirty="0"/>
              <a:t>X-rays </a:t>
            </a:r>
            <a:r>
              <a:rPr lang="en-IN" dirty="0" smtClean="0"/>
              <a:t>are valuable </a:t>
            </a:r>
            <a:r>
              <a:rPr lang="en-IN" dirty="0"/>
              <a:t>tools for the diagnosis of </a:t>
            </a:r>
            <a:r>
              <a:rPr lang="en-IN" dirty="0" smtClean="0"/>
              <a:t>especially </a:t>
            </a:r>
            <a:r>
              <a:rPr lang="en-IN" dirty="0"/>
              <a:t>in early stages of the disease </a:t>
            </a:r>
            <a:r>
              <a:rPr lang="en-IN" dirty="0" smtClean="0"/>
              <a:t>when clinical </a:t>
            </a:r>
            <a:r>
              <a:rPr lang="en-IN" dirty="0"/>
              <a:t>signs are minimal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It is essential in the diagnosis </a:t>
            </a:r>
            <a:r>
              <a:rPr lang="en-IN" dirty="0" smtClean="0"/>
              <a:t>of </a:t>
            </a:r>
            <a:r>
              <a:rPr lang="en-IN" dirty="0" err="1" smtClean="0"/>
              <a:t>miliary</a:t>
            </a:r>
            <a:r>
              <a:rPr lang="en-IN" dirty="0" smtClean="0"/>
              <a:t> </a:t>
            </a:r>
            <a:r>
              <a:rPr lang="en-IN" dirty="0"/>
              <a:t>TB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The other indications are frequent or </a:t>
            </a:r>
            <a:r>
              <a:rPr lang="en-IN" dirty="0" smtClean="0"/>
              <a:t>severe haemoptysis </a:t>
            </a:r>
            <a:r>
              <a:rPr lang="en-IN" dirty="0"/>
              <a:t>to exclude bronchiectasis or </a:t>
            </a:r>
            <a:r>
              <a:rPr lang="en-IN" dirty="0" err="1"/>
              <a:t>aspergilloma</a:t>
            </a:r>
            <a:r>
              <a:rPr lang="en-IN" dirty="0"/>
              <a:t> </a:t>
            </a:r>
          </a:p>
          <a:p>
            <a:r>
              <a:rPr lang="en-IN" dirty="0"/>
              <a:t>in patients needing specific treatment for pneumothorax.</a:t>
            </a:r>
          </a:p>
        </p:txBody>
      </p:sp>
    </p:spTree>
    <p:extLst>
      <p:ext uri="{BB962C8B-B14F-4D97-AF65-F5344CB8AC3E}">
        <p14:creationId xmlns:p14="http://schemas.microsoft.com/office/powerpoint/2010/main" xmlns="" val="23646688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265" y="152400"/>
            <a:ext cx="9144000" cy="1066800"/>
          </a:xfrm>
        </p:spPr>
        <p:txBody>
          <a:bodyPr/>
          <a:lstStyle/>
          <a:p>
            <a:r>
              <a:rPr lang="en-IN" b="1" dirty="0"/>
              <a:t>Sputum culture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Isolation of mycobacteria from clinical samples by </a:t>
            </a:r>
            <a:r>
              <a:rPr lang="en-IN" dirty="0" smtClean="0"/>
              <a:t>culture </a:t>
            </a:r>
          </a:p>
          <a:p>
            <a:r>
              <a:rPr lang="en-IN" dirty="0" smtClean="0"/>
              <a:t>Performed on conventional </a:t>
            </a:r>
            <a:r>
              <a:rPr lang="en-IN" dirty="0"/>
              <a:t>egg based solid medium such as </a:t>
            </a:r>
            <a:r>
              <a:rPr lang="en-IN" dirty="0" smtClean="0"/>
              <a:t>Lowenstein Jensen medium </a:t>
            </a:r>
            <a:r>
              <a:rPr lang="en-IN" dirty="0"/>
              <a:t>and agar based ones, such as Middle </a:t>
            </a:r>
            <a:r>
              <a:rPr lang="en-IN" dirty="0" smtClean="0"/>
              <a:t>brook 7H10 </a:t>
            </a:r>
            <a:r>
              <a:rPr lang="en-IN" dirty="0"/>
              <a:t>or </a:t>
            </a:r>
            <a:r>
              <a:rPr lang="en-IN" dirty="0" smtClean="0"/>
              <a:t>7H11 </a:t>
            </a:r>
            <a:r>
              <a:rPr lang="en-IN" dirty="0"/>
              <a:t>and liquid media such as Kirchner's </a:t>
            </a:r>
            <a:r>
              <a:rPr lang="en-IN" dirty="0" smtClean="0"/>
              <a:t>or Middle </a:t>
            </a:r>
            <a:r>
              <a:rPr lang="en-IN" dirty="0"/>
              <a:t>brook 7H9 broth.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major constraint of </a:t>
            </a:r>
            <a:r>
              <a:rPr lang="en-IN" dirty="0" smtClean="0"/>
              <a:t>culturing mycobacteria </a:t>
            </a:r>
            <a:r>
              <a:rPr lang="en-IN" dirty="0"/>
              <a:t>in conventional media is its slow growth </a:t>
            </a:r>
            <a:r>
              <a:rPr lang="en-IN" dirty="0" smtClean="0"/>
              <a:t>which necessitates </a:t>
            </a:r>
            <a:r>
              <a:rPr lang="en-IN" dirty="0"/>
              <a:t>a mean incubation period of at least 4 weeks.</a:t>
            </a:r>
          </a:p>
          <a:p>
            <a:r>
              <a:rPr lang="en-IN" dirty="0"/>
              <a:t>The drug susceptibility tests to anti-tuberculosis </a:t>
            </a:r>
            <a:r>
              <a:rPr lang="en-IN" dirty="0" smtClean="0"/>
              <a:t>drugs require </a:t>
            </a:r>
            <a:r>
              <a:rPr lang="en-IN" dirty="0"/>
              <a:t>additional 4 weeks. </a:t>
            </a:r>
            <a:endParaRPr lang="en-IN" dirty="0" smtClean="0"/>
          </a:p>
          <a:p>
            <a:r>
              <a:rPr lang="en-IN" dirty="0" smtClean="0"/>
              <a:t>Most </a:t>
            </a:r>
            <a:r>
              <a:rPr lang="en-IN" dirty="0"/>
              <a:t>of the laboratories in </a:t>
            </a:r>
            <a:r>
              <a:rPr lang="en-IN" dirty="0" smtClean="0"/>
              <a:t>the developing </a:t>
            </a:r>
            <a:r>
              <a:rPr lang="en-IN" dirty="0"/>
              <a:t>world rely on solid media for culture </a:t>
            </a:r>
            <a:r>
              <a:rPr lang="en-IN" dirty="0" smtClean="0"/>
              <a:t>of  mycobacteria.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084771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M</a:t>
            </a:r>
            <a:r>
              <a:rPr lang="en-IN" dirty="0" smtClean="0"/>
              <a:t>icro </a:t>
            </a:r>
            <a:r>
              <a:rPr lang="en-IN" dirty="0"/>
              <a:t>colony detection on </a:t>
            </a:r>
            <a:r>
              <a:rPr lang="en-IN" dirty="0" smtClean="0"/>
              <a:t>solid media </a:t>
            </a:r>
            <a:r>
              <a:rPr lang="en-IN" dirty="0"/>
              <a:t>(including the rapid slide culture technique), </a:t>
            </a:r>
            <a:endParaRPr lang="en-IN" dirty="0" smtClean="0"/>
          </a:p>
          <a:p>
            <a:r>
              <a:rPr lang="en-IN" dirty="0" smtClean="0"/>
              <a:t>Septic heck AFB </a:t>
            </a:r>
            <a:r>
              <a:rPr lang="en-IN" dirty="0"/>
              <a:t>method, </a:t>
            </a:r>
            <a:endParaRPr lang="en-IN" dirty="0" smtClean="0"/>
          </a:p>
          <a:p>
            <a:r>
              <a:rPr lang="en-IN" dirty="0"/>
              <a:t>M</a:t>
            </a:r>
            <a:r>
              <a:rPr lang="en-IN" dirty="0" smtClean="0"/>
              <a:t>icroscopic </a:t>
            </a:r>
            <a:r>
              <a:rPr lang="en-IN" dirty="0"/>
              <a:t>observation of </a:t>
            </a:r>
            <a:r>
              <a:rPr lang="en-IN" dirty="0" smtClean="0"/>
              <a:t>in-broth culture </a:t>
            </a:r>
            <a:r>
              <a:rPr lang="en-IN" dirty="0"/>
              <a:t>(MODS), </a:t>
            </a:r>
          </a:p>
          <a:p>
            <a:r>
              <a:rPr lang="en-IN" dirty="0" smtClean="0"/>
              <a:t> </a:t>
            </a:r>
            <a:r>
              <a:rPr lang="en-IN" dirty="0"/>
              <a:t>BACTEC 460 radiometric system,</a:t>
            </a:r>
          </a:p>
          <a:p>
            <a:r>
              <a:rPr lang="en-IN" dirty="0"/>
              <a:t>BACTEC MGIT 960 system {Becton Dickinson), </a:t>
            </a:r>
            <a:endParaRPr lang="en-IN" dirty="0" smtClean="0"/>
          </a:p>
          <a:p>
            <a:r>
              <a:rPr lang="en-IN" dirty="0" smtClean="0"/>
              <a:t>MB/</a:t>
            </a:r>
            <a:r>
              <a:rPr lang="en-IN" dirty="0" err="1" smtClean="0"/>
              <a:t>BaCT</a:t>
            </a:r>
            <a:r>
              <a:rPr lang="en-IN" dirty="0"/>
              <a:t> </a:t>
            </a:r>
            <a:r>
              <a:rPr lang="en-IN" dirty="0" smtClean="0"/>
              <a:t>system </a:t>
            </a:r>
            <a:r>
              <a:rPr lang="en-IN" dirty="0"/>
              <a:t>(</a:t>
            </a:r>
            <a:r>
              <a:rPr lang="en-IN" dirty="0" err="1"/>
              <a:t>Organon</a:t>
            </a:r>
            <a:r>
              <a:rPr lang="en-IN" dirty="0"/>
              <a:t> </a:t>
            </a:r>
            <a:r>
              <a:rPr lang="en-IN" dirty="0" err="1"/>
              <a:t>Teknika</a:t>
            </a:r>
            <a:r>
              <a:rPr lang="en-IN" dirty="0"/>
              <a:t>), </a:t>
            </a:r>
          </a:p>
          <a:p>
            <a:r>
              <a:rPr lang="en-IN" dirty="0" smtClean="0"/>
              <a:t> </a:t>
            </a:r>
            <a:r>
              <a:rPr lang="en-IN" dirty="0"/>
              <a:t>ESP II culture system.</a:t>
            </a:r>
          </a:p>
        </p:txBody>
      </p:sp>
    </p:spTree>
    <p:extLst>
      <p:ext uri="{BB962C8B-B14F-4D97-AF65-F5344CB8AC3E}">
        <p14:creationId xmlns:p14="http://schemas.microsoft.com/office/powerpoint/2010/main" xmlns="" val="4231762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Detection &amp;identification of mycobacteria directly </a:t>
            </a:r>
            <a:r>
              <a:rPr lang="en-IN" b="1" dirty="0"/>
              <a:t>from </a:t>
            </a:r>
            <a:r>
              <a:rPr lang="en-IN" b="1" dirty="0" smtClean="0"/>
              <a:t>clinical samples </a:t>
            </a:r>
            <a:r>
              <a:rPr lang="en-IN" dirty="0"/>
              <a:t>·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IN" b="1" dirty="0"/>
              <a:t>Genotypic </a:t>
            </a:r>
            <a:r>
              <a:rPr lang="en-IN" b="1" dirty="0" smtClean="0"/>
              <a:t>methods</a:t>
            </a:r>
            <a:endParaRPr lang="en-IN" i="1" dirty="0"/>
          </a:p>
          <a:p>
            <a:pPr marL="514350" indent="-514350">
              <a:buAutoNum type="arabicPeriod"/>
            </a:pPr>
            <a:r>
              <a:rPr lang="en-IN" i="1" dirty="0" smtClean="0"/>
              <a:t>Polymerase </a:t>
            </a:r>
            <a:r>
              <a:rPr lang="en-IN" i="1" dirty="0"/>
              <a:t>chain </a:t>
            </a:r>
            <a:r>
              <a:rPr lang="en-IN" i="1" dirty="0" smtClean="0"/>
              <a:t>reaction</a:t>
            </a:r>
          </a:p>
          <a:p>
            <a:pPr marL="0" indent="0">
              <a:buNone/>
            </a:pPr>
            <a:r>
              <a:rPr lang="en-IN" i="1" dirty="0" smtClean="0"/>
              <a:t>2. Transcription </a:t>
            </a:r>
            <a:r>
              <a:rPr lang="en-IN" i="1" dirty="0"/>
              <a:t>mediated amplification (TMA) and</a:t>
            </a:r>
          </a:p>
          <a:p>
            <a:pPr marL="0" indent="0">
              <a:buNone/>
            </a:pPr>
            <a:r>
              <a:rPr lang="en-IN" i="1" dirty="0" smtClean="0"/>
              <a:t> nucleic acid </a:t>
            </a:r>
            <a:r>
              <a:rPr lang="en-IN" i="1" dirty="0"/>
              <a:t>amplification (NAA</a:t>
            </a:r>
            <a:r>
              <a:rPr lang="en-IN" i="1" dirty="0" smtClean="0"/>
              <a:t>)</a:t>
            </a:r>
          </a:p>
          <a:p>
            <a:pPr marL="0" indent="0">
              <a:buNone/>
            </a:pPr>
            <a:r>
              <a:rPr lang="en-US" i="1" dirty="0" smtClean="0"/>
              <a:t>3. </a:t>
            </a:r>
            <a:r>
              <a:rPr lang="en-IN" i="1" dirty="0"/>
              <a:t>Cartridge based nucleic acid amplification </a:t>
            </a:r>
            <a:r>
              <a:rPr lang="en-IN" i="1" dirty="0" smtClean="0"/>
              <a:t>test</a:t>
            </a:r>
          </a:p>
          <a:p>
            <a:pPr marL="0" indent="0">
              <a:buNone/>
            </a:pPr>
            <a:r>
              <a:rPr lang="en-US" i="1" dirty="0" smtClean="0"/>
              <a:t>4. </a:t>
            </a:r>
            <a:r>
              <a:rPr lang="en-IN" i="1" dirty="0" err="1"/>
              <a:t>GeneXpert</a:t>
            </a:r>
            <a:r>
              <a:rPr lang="en-IN" i="1" dirty="0"/>
              <a:t> </a:t>
            </a:r>
            <a:r>
              <a:rPr lang="en-IN" i="1" dirty="0" smtClean="0"/>
              <a:t>MTB/RIF</a:t>
            </a:r>
          </a:p>
          <a:p>
            <a:r>
              <a:rPr lang="en-IN" b="1" dirty="0"/>
              <a:t>Phenotypic method </a:t>
            </a:r>
            <a:r>
              <a:rPr lang="en-IN" i="1" dirty="0"/>
              <a:t>(21)</a:t>
            </a:r>
          </a:p>
          <a:p>
            <a:pPr marL="0" indent="0">
              <a:buNone/>
            </a:pPr>
            <a:r>
              <a:rPr lang="en-IN" i="1" dirty="0" smtClean="0"/>
              <a:t>1. FAST </a:t>
            </a:r>
            <a:r>
              <a:rPr lang="en-IN" i="1" dirty="0"/>
              <a:t>Plaque TB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463855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Serological diagnosis of tuberculosis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TB </a:t>
            </a:r>
            <a:r>
              <a:rPr lang="en-IN" b="1" dirty="0"/>
              <a:t>STAT-PAK</a:t>
            </a:r>
          </a:p>
          <a:p>
            <a:r>
              <a:rPr lang="en-IN" b="1" dirty="0" err="1" smtClean="0"/>
              <a:t>Insta</a:t>
            </a:r>
            <a:r>
              <a:rPr lang="en-IN" b="1" dirty="0" smtClean="0"/>
              <a:t> </a:t>
            </a:r>
            <a:r>
              <a:rPr lang="en-IN" b="1" dirty="0"/>
              <a:t>test TB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065753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dirty="0"/>
              <a:t>TUBERCULIN </a:t>
            </a:r>
            <a:r>
              <a:rPr lang="en-IN" b="1" dirty="0"/>
              <a:t>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IN" dirty="0"/>
              <a:t>The tuberculin test was discovered by Von </a:t>
            </a:r>
            <a:r>
              <a:rPr lang="en-IN" dirty="0" err="1"/>
              <a:t>Pirquet</a:t>
            </a:r>
            <a:r>
              <a:rPr lang="en-IN" dirty="0"/>
              <a:t> </a:t>
            </a:r>
            <a:r>
              <a:rPr lang="en-IN" dirty="0" smtClean="0"/>
              <a:t>in 1907.</a:t>
            </a:r>
          </a:p>
          <a:p>
            <a:r>
              <a:rPr lang="en-IN" dirty="0" smtClean="0"/>
              <a:t> </a:t>
            </a:r>
            <a:r>
              <a:rPr lang="en-IN" dirty="0"/>
              <a:t>A positive reaction to the test is generally accepted </a:t>
            </a:r>
            <a:r>
              <a:rPr lang="en-IN" dirty="0" smtClean="0"/>
              <a:t>as evidence </a:t>
            </a:r>
            <a:r>
              <a:rPr lang="en-IN" dirty="0"/>
              <a:t>of past or present infection by </a:t>
            </a:r>
            <a:r>
              <a:rPr lang="en-IN" i="1" dirty="0"/>
              <a:t>M. tuberculosis</a:t>
            </a:r>
            <a:r>
              <a:rPr lang="en-IN" i="1" dirty="0" smtClean="0"/>
              <a:t>.</a:t>
            </a:r>
          </a:p>
          <a:p>
            <a:r>
              <a:rPr lang="en-IN" i="1" dirty="0" smtClean="0"/>
              <a:t> </a:t>
            </a:r>
            <a:r>
              <a:rPr lang="en-IN" dirty="0" smtClean="0"/>
              <a:t>The tuberculin </a:t>
            </a:r>
            <a:r>
              <a:rPr lang="en-IN" dirty="0"/>
              <a:t>test is the only means of estimating </a:t>
            </a:r>
            <a:r>
              <a:rPr lang="en-IN" dirty="0" smtClean="0"/>
              <a:t>the prevalence </a:t>
            </a:r>
            <a:r>
              <a:rPr lang="en-IN" dirty="0"/>
              <a:t>of infection in a </a:t>
            </a:r>
            <a:r>
              <a:rPr lang="en-IN" dirty="0" smtClean="0"/>
              <a:t>population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09439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Tuberculin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81600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Only two </a:t>
            </a:r>
            <a:r>
              <a:rPr lang="en-IN" dirty="0" err="1"/>
              <a:t>tuberculins</a:t>
            </a:r>
            <a:r>
              <a:rPr lang="en-IN" dirty="0"/>
              <a:t> have been </a:t>
            </a:r>
            <a:r>
              <a:rPr lang="en-IN" dirty="0" smtClean="0"/>
              <a:t>accepted as </a:t>
            </a:r>
            <a:r>
              <a:rPr lang="en-IN" dirty="0"/>
              <a:t>standard tuberculin by WHO, </a:t>
            </a:r>
          </a:p>
          <a:p>
            <a:pPr marL="514350" indent="-514350">
              <a:buAutoNum type="arabicPeriod"/>
            </a:pPr>
            <a:r>
              <a:rPr lang="en-IN" dirty="0" smtClean="0"/>
              <a:t>purified protein derivative-S </a:t>
            </a:r>
            <a:r>
              <a:rPr lang="en-IN" dirty="0"/>
              <a:t>(PPD-S) and </a:t>
            </a:r>
            <a:endParaRPr lang="en-IN" dirty="0" smtClean="0"/>
          </a:p>
          <a:p>
            <a:pPr marL="514350" indent="-514350">
              <a:buAutoNum type="arabicPeriod"/>
            </a:pPr>
            <a:r>
              <a:rPr lang="en-IN" dirty="0" smtClean="0"/>
              <a:t>PPD-RT </a:t>
            </a:r>
            <a:r>
              <a:rPr lang="en-IN" dirty="0"/>
              <a:t>23. </a:t>
            </a:r>
            <a:endParaRPr lang="en-IN" dirty="0" smtClean="0"/>
          </a:p>
          <a:p>
            <a:r>
              <a:rPr lang="en-IN" dirty="0" smtClean="0"/>
              <a:t>PPD </a:t>
            </a:r>
            <a:r>
              <a:rPr lang="en-IN" dirty="0"/>
              <a:t>is </a:t>
            </a:r>
            <a:r>
              <a:rPr lang="en-IN" dirty="0" smtClean="0"/>
              <a:t>standardized in </a:t>
            </a:r>
            <a:r>
              <a:rPr lang="en-IN" dirty="0"/>
              <a:t>terms of its biological reactivity as tuberculin units (UT).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India PPD-RT 23 with Tween 80 is used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Tween 80 is </a:t>
            </a:r>
            <a:r>
              <a:rPr lang="en-IN" dirty="0" smtClean="0"/>
              <a:t>a detergent </a:t>
            </a:r>
            <a:r>
              <a:rPr lang="en-IN" dirty="0"/>
              <a:t>added to tuberculin to prevent their adsorption </a:t>
            </a:r>
            <a:r>
              <a:rPr lang="en-IN" dirty="0" smtClean="0"/>
              <a:t>on glass </a:t>
            </a:r>
            <a:r>
              <a:rPr lang="en-IN" dirty="0"/>
              <a:t>or plastic surface. </a:t>
            </a:r>
            <a:endParaRPr lang="en-IN" dirty="0" smtClean="0"/>
          </a:p>
          <a:p>
            <a:r>
              <a:rPr lang="en-IN" dirty="0" smtClean="0"/>
              <a:t>Use </a:t>
            </a:r>
            <a:r>
              <a:rPr lang="en-IN" dirty="0"/>
              <a:t>of tuberculin strength of </a:t>
            </a:r>
            <a:r>
              <a:rPr lang="en-IN" b="1" dirty="0"/>
              <a:t>1 </a:t>
            </a:r>
            <a:r>
              <a:rPr lang="en-IN" dirty="0"/>
              <a:t>TU </a:t>
            </a:r>
            <a:r>
              <a:rPr lang="en-IN" dirty="0" smtClean="0"/>
              <a:t>is recommended </a:t>
            </a:r>
            <a:r>
              <a:rPr lang="en-IN" dirty="0"/>
              <a:t>for standard </a:t>
            </a:r>
            <a:r>
              <a:rPr lang="en-IN" dirty="0" err="1"/>
              <a:t>Mantoux</a:t>
            </a:r>
            <a:r>
              <a:rPr lang="en-IN" dirty="0"/>
              <a:t> test in India.</a:t>
            </a:r>
          </a:p>
        </p:txBody>
      </p:sp>
    </p:spTree>
    <p:extLst>
      <p:ext uri="{BB962C8B-B14F-4D97-AF65-F5344CB8AC3E}">
        <p14:creationId xmlns:p14="http://schemas.microsoft.com/office/powerpoint/2010/main" xmlns="" val="2813009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Tuberculin reaction consists of </a:t>
            </a:r>
            <a:r>
              <a:rPr lang="en-IN" dirty="0">
                <a:solidFill>
                  <a:srgbClr val="FF0000"/>
                </a:solidFill>
              </a:rPr>
              <a:t>erythema and induration.</a:t>
            </a:r>
          </a:p>
          <a:p>
            <a:pPr algn="just"/>
            <a:r>
              <a:rPr lang="en-IN" dirty="0" smtClean="0"/>
              <a:t>Induration</a:t>
            </a:r>
            <a:r>
              <a:rPr lang="en-IN" dirty="0"/>
              <a:t> </a:t>
            </a:r>
            <a:r>
              <a:rPr lang="en-IN" dirty="0" smtClean="0"/>
              <a:t>alone </a:t>
            </a:r>
            <a:r>
              <a:rPr lang="en-IN" dirty="0"/>
              <a:t>is measured (horizontal transverse diameter </a:t>
            </a:r>
            <a:r>
              <a:rPr lang="en-IN" dirty="0" smtClean="0"/>
              <a:t>of induration </a:t>
            </a:r>
            <a:r>
              <a:rPr lang="en-IN" dirty="0"/>
              <a:t>in millimetres, using a transparent plastic ruler </a:t>
            </a:r>
            <a:r>
              <a:rPr lang="en-IN" dirty="0" smtClean="0"/>
              <a:t>or callipers</a:t>
            </a:r>
            <a:r>
              <a:rPr lang="en-IN" dirty="0"/>
              <a:t>). </a:t>
            </a:r>
            <a:endParaRPr lang="en-IN" dirty="0" smtClean="0"/>
          </a:p>
          <a:p>
            <a:pPr algn="just"/>
            <a:r>
              <a:rPr lang="en-IN" dirty="0" smtClean="0"/>
              <a:t>Reactions </a:t>
            </a:r>
            <a:r>
              <a:rPr lang="en-IN" dirty="0">
                <a:solidFill>
                  <a:srgbClr val="FF0000"/>
                </a:solidFill>
              </a:rPr>
              <a:t>exceeding 10 mm </a:t>
            </a:r>
            <a:r>
              <a:rPr lang="en-IN" dirty="0"/>
              <a:t>are </a:t>
            </a:r>
            <a:r>
              <a:rPr lang="en-IN" dirty="0" smtClean="0"/>
              <a:t>considered "</a:t>
            </a:r>
            <a:r>
              <a:rPr lang="en-IN" dirty="0" smtClean="0">
                <a:solidFill>
                  <a:srgbClr val="FF0000"/>
                </a:solidFill>
              </a:rPr>
              <a:t>positive</a:t>
            </a:r>
            <a:r>
              <a:rPr lang="en-IN" dirty="0"/>
              <a:t>". </a:t>
            </a:r>
            <a:endParaRPr lang="en-IN" dirty="0" smtClean="0"/>
          </a:p>
          <a:p>
            <a:pPr algn="just"/>
            <a:r>
              <a:rPr lang="en-IN" dirty="0" smtClean="0"/>
              <a:t>Those </a:t>
            </a:r>
            <a:r>
              <a:rPr lang="en-IN" dirty="0">
                <a:solidFill>
                  <a:srgbClr val="FF0000"/>
                </a:solidFill>
              </a:rPr>
              <a:t>less than 6 mm </a:t>
            </a:r>
            <a:r>
              <a:rPr lang="en-IN" dirty="0"/>
              <a:t>are considered "</a:t>
            </a:r>
            <a:r>
              <a:rPr lang="en-IN" dirty="0">
                <a:solidFill>
                  <a:srgbClr val="FF0000"/>
                </a:solidFill>
              </a:rPr>
              <a:t>negative</a:t>
            </a:r>
            <a:r>
              <a:rPr lang="en-IN" dirty="0"/>
              <a:t>".</a:t>
            </a:r>
          </a:p>
          <a:p>
            <a:pPr algn="just"/>
            <a:r>
              <a:rPr lang="en-IN" dirty="0"/>
              <a:t>Those between 6 and 9 mm are considered </a:t>
            </a:r>
            <a:r>
              <a:rPr lang="en-IN" dirty="0">
                <a:solidFill>
                  <a:srgbClr val="FF0000"/>
                </a:solidFill>
              </a:rPr>
              <a:t>"doubtful</a:t>
            </a:r>
            <a:r>
              <a:rPr lang="en-IN" dirty="0"/>
              <a:t>", i.e</a:t>
            </a:r>
            <a:r>
              <a:rPr lang="en-IN" dirty="0" smtClean="0"/>
              <a:t>., the </a:t>
            </a:r>
            <a:r>
              <a:rPr lang="en-IN" dirty="0"/>
              <a:t>reaction may be due to </a:t>
            </a:r>
            <a:r>
              <a:rPr lang="en-IN" i="1" dirty="0"/>
              <a:t>M. tuberculosis </a:t>
            </a:r>
            <a:r>
              <a:rPr lang="en-IN" dirty="0"/>
              <a:t>or </a:t>
            </a:r>
            <a:r>
              <a:rPr lang="en-IN" dirty="0" smtClean="0"/>
              <a:t>atypical mycobacteria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If </a:t>
            </a:r>
            <a:r>
              <a:rPr lang="en-IN" dirty="0"/>
              <a:t>there is no induration, the result should </a:t>
            </a:r>
            <a:r>
              <a:rPr lang="en-IN" dirty="0" smtClean="0"/>
              <a:t>be recorded </a:t>
            </a:r>
            <a:r>
              <a:rPr lang="en-IN" dirty="0"/>
              <a:t>as 'O'.</a:t>
            </a:r>
          </a:p>
        </p:txBody>
      </p:sp>
    </p:spTree>
    <p:extLst>
      <p:ext uri="{BB962C8B-B14F-4D97-AF65-F5344CB8AC3E}">
        <p14:creationId xmlns:p14="http://schemas.microsoft.com/office/powerpoint/2010/main" xmlns="" val="17070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/>
          </a:bodyPr>
          <a:lstStyle/>
          <a:p>
            <a:r>
              <a:rPr lang="en-IN" dirty="0"/>
              <a:t>About </a:t>
            </a:r>
            <a:r>
              <a:rPr lang="en-IN" dirty="0">
                <a:solidFill>
                  <a:srgbClr val="FF0000"/>
                </a:solidFill>
              </a:rPr>
              <a:t>60 per cent </a:t>
            </a:r>
            <a:r>
              <a:rPr lang="en-IN" dirty="0"/>
              <a:t>of TB cases and deaths occur </a:t>
            </a:r>
            <a:r>
              <a:rPr lang="en-IN" dirty="0" smtClean="0"/>
              <a:t>among men</a:t>
            </a:r>
            <a:r>
              <a:rPr lang="en-IN" dirty="0"/>
              <a:t>, but burden of disease </a:t>
            </a:r>
            <a:r>
              <a:rPr lang="en-IN" dirty="0">
                <a:solidFill>
                  <a:srgbClr val="FF0000"/>
                </a:solidFill>
              </a:rPr>
              <a:t>(3.3 million) </a:t>
            </a:r>
            <a:r>
              <a:rPr lang="en-IN" dirty="0"/>
              <a:t>among </a:t>
            </a:r>
            <a:r>
              <a:rPr lang="en-IN" dirty="0">
                <a:solidFill>
                  <a:srgbClr val="FF0000"/>
                </a:solidFill>
              </a:rPr>
              <a:t>women</a:t>
            </a:r>
            <a:r>
              <a:rPr lang="en-IN" dirty="0"/>
              <a:t> </a:t>
            </a:r>
            <a:r>
              <a:rPr lang="en-IN" dirty="0" smtClean="0"/>
              <a:t>is high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>
                <a:solidFill>
                  <a:srgbClr val="FF0000"/>
                </a:solidFill>
              </a:rPr>
              <a:t>2013</a:t>
            </a:r>
            <a:r>
              <a:rPr lang="en-IN" dirty="0"/>
              <a:t>, an estimated </a:t>
            </a:r>
            <a:r>
              <a:rPr lang="en-IN" dirty="0">
                <a:solidFill>
                  <a:srgbClr val="FF0000"/>
                </a:solidFill>
              </a:rPr>
              <a:t>510,000</a:t>
            </a:r>
            <a:r>
              <a:rPr lang="en-IN" dirty="0"/>
              <a:t> women died as a </a:t>
            </a:r>
            <a:r>
              <a:rPr lang="en-IN" dirty="0" smtClean="0"/>
              <a:t>result of </a:t>
            </a:r>
            <a:r>
              <a:rPr lang="en-IN" dirty="0"/>
              <a:t>TB, more than one-third of whom were </a:t>
            </a:r>
            <a:r>
              <a:rPr lang="en-IN" dirty="0" smtClean="0"/>
              <a:t>HIV positive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An</a:t>
            </a:r>
            <a:r>
              <a:rPr lang="en-IN" dirty="0"/>
              <a:t> </a:t>
            </a:r>
            <a:r>
              <a:rPr lang="en-IN" dirty="0" smtClean="0"/>
              <a:t>estimated </a:t>
            </a:r>
            <a:r>
              <a:rPr lang="en-IN" dirty="0">
                <a:solidFill>
                  <a:srgbClr val="FF0000"/>
                </a:solidFill>
              </a:rPr>
              <a:t>550,000</a:t>
            </a:r>
            <a:r>
              <a:rPr lang="en-IN" dirty="0"/>
              <a:t> (6 per cent of total cases) children </a:t>
            </a:r>
            <a:r>
              <a:rPr lang="en-IN" dirty="0" smtClean="0"/>
              <a:t>under 15 </a:t>
            </a:r>
            <a:r>
              <a:rPr lang="en-IN" dirty="0"/>
              <a:t>years of age had TB of whom </a:t>
            </a:r>
            <a:r>
              <a:rPr lang="en-IN" dirty="0">
                <a:solidFill>
                  <a:srgbClr val="FF0000"/>
                </a:solidFill>
              </a:rPr>
              <a:t>80,000</a:t>
            </a:r>
            <a:r>
              <a:rPr lang="en-IN" dirty="0"/>
              <a:t> died.</a:t>
            </a:r>
          </a:p>
        </p:txBody>
      </p:sp>
    </p:spTree>
    <p:extLst>
      <p:ext uri="{BB962C8B-B14F-4D97-AF65-F5344CB8AC3E}">
        <p14:creationId xmlns:p14="http://schemas.microsoft.com/office/powerpoint/2010/main" xmlns="" val="652029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It has been further observed that strong reactors (i.e</a:t>
            </a:r>
            <a:r>
              <a:rPr lang="en-IN" dirty="0" smtClean="0"/>
              <a:t>., those </a:t>
            </a:r>
            <a:r>
              <a:rPr lang="en-IN" dirty="0"/>
              <a:t>showing 20 mm or more induration) have </a:t>
            </a:r>
            <a:r>
              <a:rPr lang="en-IN" dirty="0" smtClean="0"/>
              <a:t>greater chances </a:t>
            </a:r>
            <a:r>
              <a:rPr lang="en-IN" dirty="0"/>
              <a:t>of developing tuberculosis than those </a:t>
            </a:r>
            <a:r>
              <a:rPr lang="en-IN" dirty="0" smtClean="0"/>
              <a:t>showing  10 </a:t>
            </a:r>
            <a:r>
              <a:rPr lang="en-IN" dirty="0"/>
              <a:t>mm induration. </a:t>
            </a:r>
            <a:endParaRPr lang="en-IN" dirty="0" smtClean="0"/>
          </a:p>
          <a:p>
            <a:r>
              <a:rPr lang="en-IN" dirty="0" smtClean="0"/>
              <a:t>Those </a:t>
            </a:r>
            <a:r>
              <a:rPr lang="en-IN" dirty="0"/>
              <a:t>with less than 5 mm </a:t>
            </a:r>
            <a:r>
              <a:rPr lang="en-IN" dirty="0" smtClean="0"/>
              <a:t>induration have </a:t>
            </a:r>
            <a:r>
              <a:rPr lang="en-IN" dirty="0"/>
              <a:t>more risk of developing tuberculosis than those </a:t>
            </a:r>
            <a:r>
              <a:rPr lang="en-IN" dirty="0" smtClean="0"/>
              <a:t>with 6-9 </a:t>
            </a:r>
            <a:r>
              <a:rPr lang="en-IN" dirty="0"/>
              <a:t>mm induration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Studies indicate that 92 per cent of </a:t>
            </a:r>
            <a:r>
              <a:rPr lang="en-IN" dirty="0" smtClean="0"/>
              <a:t>new cases </a:t>
            </a:r>
            <a:r>
              <a:rPr lang="en-IN" dirty="0"/>
              <a:t>occur in persons who are already tuberculin </a:t>
            </a:r>
            <a:r>
              <a:rPr lang="en-IN" dirty="0" smtClean="0"/>
              <a:t>reactors</a:t>
            </a:r>
            <a:r>
              <a:rPr lang="en-IN" i="1" dirty="0" smtClean="0"/>
              <a:t>.</a:t>
            </a:r>
          </a:p>
          <a:p>
            <a:r>
              <a:rPr lang="en-IN" i="1" dirty="0" smtClean="0"/>
              <a:t> </a:t>
            </a:r>
            <a:r>
              <a:rPr lang="en-IN" dirty="0"/>
              <a:t>These findings illustrate the prognostic significance </a:t>
            </a:r>
            <a:r>
              <a:rPr lang="en-IN" dirty="0" smtClean="0"/>
              <a:t>of the </a:t>
            </a:r>
            <a:r>
              <a:rPr lang="en-IN" dirty="0"/>
              <a:t>test.</a:t>
            </a:r>
          </a:p>
        </p:txBody>
      </p:sp>
    </p:spTree>
    <p:extLst>
      <p:ext uri="{BB962C8B-B14F-4D97-AF65-F5344CB8AC3E}">
        <p14:creationId xmlns:p14="http://schemas.microsoft.com/office/powerpoint/2010/main" xmlns="" val="26933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/>
              <a:t>Classification of positive tuberculin skin </a:t>
            </a:r>
            <a:r>
              <a:rPr lang="en-IN" b="1" dirty="0" smtClean="0"/>
              <a:t>test reaction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IN" dirty="0"/>
              <a:t>A tuberculin skin test reaction is considered positive if </a:t>
            </a:r>
            <a:r>
              <a:rPr lang="en-IN" dirty="0" smtClean="0"/>
              <a:t>the transverse </a:t>
            </a:r>
            <a:r>
              <a:rPr lang="en-IN" dirty="0"/>
              <a:t>diameter of the indurated area reaches the </a:t>
            </a:r>
            <a:r>
              <a:rPr lang="en-IN" dirty="0" smtClean="0"/>
              <a:t>size required </a:t>
            </a:r>
            <a:r>
              <a:rPr lang="en-IN" dirty="0"/>
              <a:t>for the specific group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All other reactions </a:t>
            </a:r>
            <a:r>
              <a:rPr lang="en-IN" dirty="0" smtClean="0"/>
              <a:t>are considered </a:t>
            </a:r>
            <a:r>
              <a:rPr lang="en-IN" dirty="0"/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xmlns="" val="479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NEGATIVE TUBERCULIN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The dermal hypersensitivity to tuberculin can also be lost </a:t>
            </a:r>
            <a:r>
              <a:rPr lang="en-IN" dirty="0" smtClean="0"/>
              <a:t>in various </a:t>
            </a:r>
            <a:r>
              <a:rPr lang="en-IN" dirty="0"/>
              <a:t>states of immune </a:t>
            </a:r>
            <a:r>
              <a:rPr lang="en-IN" dirty="0" smtClean="0"/>
              <a:t>suppression</a:t>
            </a:r>
          </a:p>
          <a:p>
            <a:pPr marL="0" indent="0">
              <a:buNone/>
            </a:pPr>
            <a:r>
              <a:rPr lang="en-IN" dirty="0" smtClean="0"/>
              <a:t> 1. Malignancy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2. Hodgkin's disease</a:t>
            </a:r>
          </a:p>
          <a:p>
            <a:pPr marL="0" indent="0">
              <a:buNone/>
            </a:pPr>
            <a:r>
              <a:rPr lang="en-IN" dirty="0" smtClean="0"/>
              <a:t>3. HIV infection </a:t>
            </a:r>
          </a:p>
          <a:p>
            <a:pPr marL="0" indent="0">
              <a:buNone/>
            </a:pPr>
            <a:r>
              <a:rPr lang="en-IN" dirty="0" smtClean="0"/>
              <a:t>4. Malnutrition </a:t>
            </a:r>
          </a:p>
          <a:p>
            <a:pPr marL="0" indent="0">
              <a:buNone/>
            </a:pPr>
            <a:r>
              <a:rPr lang="en-IN" dirty="0" smtClean="0"/>
              <a:t>5. Severe bacterial infection </a:t>
            </a:r>
            <a:r>
              <a:rPr lang="en-IN" dirty="0"/>
              <a:t>(including TB itself</a:t>
            </a:r>
            <a:r>
              <a:rPr lang="en-IN" dirty="0" smtClean="0"/>
              <a:t>)</a:t>
            </a:r>
          </a:p>
          <a:p>
            <a:pPr marL="0" indent="0">
              <a:buNone/>
            </a:pPr>
            <a:r>
              <a:rPr lang="en-IN" dirty="0" smtClean="0"/>
              <a:t>6. Viral </a:t>
            </a:r>
            <a:r>
              <a:rPr lang="en-IN" dirty="0"/>
              <a:t>infections (e.g. </a:t>
            </a:r>
            <a:r>
              <a:rPr lang="en-IN" dirty="0" smtClean="0"/>
              <a:t>measles, chickenpox</a:t>
            </a:r>
            <a:r>
              <a:rPr lang="en-IN" dirty="0"/>
              <a:t>, glandular fever</a:t>
            </a:r>
            <a:r>
              <a:rPr lang="en-IN" dirty="0" smtClean="0"/>
              <a:t>)</a:t>
            </a:r>
          </a:p>
          <a:p>
            <a:pPr marL="514350" indent="-514350">
              <a:buAutoNum type="arabicPeriod" startAt="7"/>
            </a:pPr>
            <a:r>
              <a:rPr lang="en-IN" dirty="0"/>
              <a:t>R</a:t>
            </a:r>
            <a:r>
              <a:rPr lang="en-IN" dirty="0" smtClean="0"/>
              <a:t>ecent </a:t>
            </a:r>
            <a:r>
              <a:rPr lang="en-IN" dirty="0"/>
              <a:t>live-virus vaccination (</a:t>
            </a:r>
            <a:r>
              <a:rPr lang="en-IN" dirty="0" smtClean="0"/>
              <a:t>e.g. measles)</a:t>
            </a:r>
          </a:p>
          <a:p>
            <a:pPr marL="514350" indent="-514350">
              <a:buAutoNum type="arabicPeriod" startAt="7"/>
            </a:pPr>
            <a:r>
              <a:rPr lang="en-IN" dirty="0" err="1"/>
              <a:t>I</a:t>
            </a:r>
            <a:r>
              <a:rPr lang="en-IN" dirty="0" err="1" smtClean="0"/>
              <a:t>mmunosuppresive</a:t>
            </a:r>
            <a:r>
              <a:rPr lang="en-IN" dirty="0" smtClean="0"/>
              <a:t> </a:t>
            </a:r>
            <a:r>
              <a:rPr lang="en-IN" dirty="0"/>
              <a:t>drugs (e.g. steroids) </a:t>
            </a:r>
            <a:endParaRPr lang="en-IN" dirty="0" smtClean="0"/>
          </a:p>
          <a:p>
            <a:pPr marL="514350" indent="-514350">
              <a:buAutoNum type="arabicPeriod" startAt="7"/>
            </a:pPr>
            <a:r>
              <a:rPr lang="en-IN" dirty="0"/>
              <a:t>I</a:t>
            </a:r>
            <a:r>
              <a:rPr lang="en-IN" dirty="0" smtClean="0"/>
              <a:t>ncorrect injection </a:t>
            </a:r>
            <a:r>
              <a:rPr lang="en-IN" dirty="0"/>
              <a:t>of PPD.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Therefore</a:t>
            </a:r>
            <a:r>
              <a:rPr lang="en-IN" dirty="0"/>
              <a:t>, too great a diagnostic </a:t>
            </a:r>
            <a:r>
              <a:rPr lang="en-IN" dirty="0" smtClean="0"/>
              <a:t>significance should </a:t>
            </a:r>
            <a:r>
              <a:rPr lang="en-IN" dirty="0"/>
              <a:t>not be placed on a negative tuberculin test</a:t>
            </a:r>
          </a:p>
        </p:txBody>
      </p:sp>
    </p:spTree>
    <p:extLst>
      <p:ext uri="{BB962C8B-B14F-4D97-AF65-F5344CB8AC3E}">
        <p14:creationId xmlns:p14="http://schemas.microsoft.com/office/powerpoint/2010/main" xmlns="" val="41323042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Two-step testing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/>
              <a:t>Some people who were previously infected with </a:t>
            </a:r>
            <a:r>
              <a:rPr lang="en-IN" b="1" dirty="0"/>
              <a:t>TB </a:t>
            </a:r>
            <a:r>
              <a:rPr lang="en-IN" dirty="0" smtClean="0"/>
              <a:t>may have </a:t>
            </a:r>
            <a:r>
              <a:rPr lang="en-IN" dirty="0"/>
              <a:t>a negative reaction when tested years after infection, </a:t>
            </a:r>
            <a:r>
              <a:rPr lang="en-IN" dirty="0" smtClean="0"/>
              <a:t>as the </a:t>
            </a:r>
            <a:r>
              <a:rPr lang="en-IN" dirty="0"/>
              <a:t>immune system response may gradually wane. </a:t>
            </a:r>
            <a:endParaRPr lang="en-IN" dirty="0" smtClean="0"/>
          </a:p>
          <a:p>
            <a:pPr algn="just"/>
            <a:r>
              <a:rPr lang="en-IN" dirty="0" smtClean="0"/>
              <a:t>This initial skin </a:t>
            </a:r>
            <a:r>
              <a:rPr lang="en-IN" dirty="0"/>
              <a:t>test, though negative, may stimulate (boost) the </a:t>
            </a:r>
            <a:r>
              <a:rPr lang="en-IN" dirty="0" smtClean="0"/>
              <a:t>body's ability </a:t>
            </a:r>
            <a:r>
              <a:rPr lang="en-IN" dirty="0"/>
              <a:t>to react to tuberculin in future tests. </a:t>
            </a:r>
            <a:endParaRPr lang="en-IN" dirty="0" smtClean="0"/>
          </a:p>
          <a:p>
            <a:pPr algn="just"/>
            <a:r>
              <a:rPr lang="en-IN" dirty="0" smtClean="0"/>
              <a:t>Giving </a:t>
            </a:r>
            <a:r>
              <a:rPr lang="en-IN" dirty="0"/>
              <a:t>a second TST after an </a:t>
            </a:r>
            <a:r>
              <a:rPr lang="en-IN" dirty="0" smtClean="0"/>
              <a:t>initial negative </a:t>
            </a:r>
            <a:r>
              <a:rPr lang="en-IN" dirty="0"/>
              <a:t>TST reaction is called a two-step testing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Use of </a:t>
            </a:r>
            <a:r>
              <a:rPr lang="en-IN" dirty="0" smtClean="0"/>
              <a:t>two step testing </a:t>
            </a:r>
            <a:r>
              <a:rPr lang="en-IN" dirty="0"/>
              <a:t>is recommended for initial skin testing of </a:t>
            </a:r>
            <a:r>
              <a:rPr lang="en-IN" dirty="0" smtClean="0"/>
              <a:t>adults who </a:t>
            </a:r>
            <a:r>
              <a:rPr lang="en-IN" dirty="0"/>
              <a:t>will be retested periodically (</a:t>
            </a:r>
            <a:r>
              <a:rPr lang="en-IN" dirty="0" err="1"/>
              <a:t>e.g</a:t>
            </a:r>
            <a:r>
              <a:rPr lang="en-IN" dirty="0"/>
              <a:t>, health care workers).</a:t>
            </a:r>
          </a:p>
          <a:p>
            <a:pPr marL="0" indent="0" algn="just">
              <a:buNone/>
            </a:pPr>
            <a:r>
              <a:rPr lang="en-IN" dirty="0"/>
              <a:t>- The first test is read 48-72 hours after injection.</a:t>
            </a:r>
          </a:p>
          <a:p>
            <a:pPr marL="0" indent="0" algn="just">
              <a:buNone/>
            </a:pPr>
            <a:r>
              <a:rPr lang="en-IN" dirty="0"/>
              <a:t>- If the first test is ·positive, consider the person infected.</a:t>
            </a:r>
          </a:p>
          <a:p>
            <a:pPr marL="0" indent="0" algn="just">
              <a:buNone/>
            </a:pPr>
            <a:r>
              <a:rPr lang="en-IN" dirty="0"/>
              <a:t>- If the first test is negative, give a second test one </a:t>
            </a:r>
            <a:r>
              <a:rPr lang="en-IN" dirty="0" smtClean="0"/>
              <a:t>to three </a:t>
            </a:r>
            <a:r>
              <a:rPr lang="en-IN" dirty="0"/>
              <a:t>weeks after the first injection.</a:t>
            </a:r>
          </a:p>
          <a:p>
            <a:pPr algn="just"/>
            <a:r>
              <a:rPr lang="en-IN" dirty="0"/>
              <a:t>- The second test is read 48-72 hours after injection.</a:t>
            </a:r>
          </a:p>
          <a:p>
            <a:pPr algn="just"/>
            <a:r>
              <a:rPr lang="en-IN" dirty="0"/>
              <a:t>If the second test is positive, consider the </a:t>
            </a:r>
            <a:r>
              <a:rPr lang="en-IN" dirty="0" smtClean="0"/>
              <a:t>person previously </a:t>
            </a:r>
            <a:r>
              <a:rPr lang="en-IN" dirty="0"/>
              <a:t>infected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If the second test is negative, consider the </a:t>
            </a:r>
            <a:r>
              <a:rPr lang="en-IN" dirty="0" smtClean="0"/>
              <a:t>person uninfected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060471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IN" dirty="0"/>
              <a:t>The validity of tuberculin </a:t>
            </a:r>
            <a:r>
              <a:rPr lang="en-IN" dirty="0" smtClean="0"/>
              <a:t>test subject </a:t>
            </a:r>
            <a:r>
              <a:rPr lang="en-IN" dirty="0"/>
              <a:t>to variability.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is limited by lack of specificity. </a:t>
            </a:r>
            <a:endParaRPr lang="en-IN" dirty="0" smtClean="0"/>
          </a:p>
          <a:p>
            <a:r>
              <a:rPr lang="en-IN" dirty="0"/>
              <a:t>C</a:t>
            </a:r>
            <a:r>
              <a:rPr lang="en-IN" dirty="0" smtClean="0"/>
              <a:t>ross-reactions </a:t>
            </a:r>
            <a:r>
              <a:rPr lang="en-IN" dirty="0"/>
              <a:t>due to sensitization by </a:t>
            </a:r>
            <a:r>
              <a:rPr lang="en-IN" dirty="0" smtClean="0"/>
              <a:t>other mycobacteria</a:t>
            </a:r>
          </a:p>
          <a:p>
            <a:r>
              <a:rPr lang="en-IN" dirty="0" smtClean="0"/>
              <a:t> In countries </a:t>
            </a:r>
            <a:r>
              <a:rPr lang="en-IN" dirty="0"/>
              <a:t>with a high coverage of BCG, which also </a:t>
            </a:r>
            <a:r>
              <a:rPr lang="en-IN" dirty="0" smtClean="0"/>
              <a:t>produces tuberculin hypersensitivity</a:t>
            </a:r>
          </a:p>
          <a:p>
            <a:r>
              <a:rPr lang="en-IN" dirty="0"/>
              <a:t>T</a:t>
            </a:r>
            <a:r>
              <a:rPr lang="en-IN" dirty="0" smtClean="0"/>
              <a:t>uberculin </a:t>
            </a:r>
            <a:r>
              <a:rPr lang="en-IN" dirty="0"/>
              <a:t>test has lost </a:t>
            </a:r>
            <a:r>
              <a:rPr lang="en-IN" dirty="0" smtClean="0"/>
              <a:t>its sensitivity </a:t>
            </a:r>
            <a:r>
              <a:rPr lang="en-IN" dirty="0"/>
              <a:t>as an indicator of the "true" prevalence </a:t>
            </a:r>
            <a:r>
              <a:rPr lang="en-IN" dirty="0" smtClean="0"/>
              <a:t>of infection</a:t>
            </a:r>
            <a:r>
              <a:rPr lang="en-IN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851448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CHEMOTHERAPY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638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objective of treatment is cure - that is, </a:t>
            </a:r>
            <a:r>
              <a:rPr lang="en-IN" dirty="0" smtClean="0"/>
              <a:t>the elimination </a:t>
            </a:r>
            <a:r>
              <a:rPr lang="en-IN" dirty="0"/>
              <a:t>of both the fast and slowly multiplying </a:t>
            </a:r>
            <a:r>
              <a:rPr lang="en-IN" dirty="0" smtClean="0"/>
              <a:t>bacilli </a:t>
            </a:r>
            <a:r>
              <a:rPr lang="en-IN" dirty="0"/>
              <a:t>from the patient's body. </a:t>
            </a:r>
            <a:endParaRPr lang="en-IN" dirty="0" smtClean="0"/>
          </a:p>
          <a:p>
            <a:pPr algn="just"/>
            <a:r>
              <a:rPr lang="en-IN" dirty="0" smtClean="0"/>
              <a:t>The effects of </a:t>
            </a:r>
            <a:r>
              <a:rPr lang="en-IN" dirty="0"/>
              <a:t>chemotherapy are judged </a:t>
            </a:r>
            <a:r>
              <a:rPr lang="en-IN" dirty="0" smtClean="0"/>
              <a:t>mainly </a:t>
            </a:r>
            <a:r>
              <a:rPr lang="en-IN" dirty="0"/>
              <a:t>by the elimination of bacilli from </a:t>
            </a:r>
            <a:r>
              <a:rPr lang="en-IN" dirty="0" smtClean="0"/>
              <a:t>the patient's </a:t>
            </a:r>
            <a:r>
              <a:rPr lang="en-IN" dirty="0"/>
              <a:t>sputum. </a:t>
            </a:r>
            <a:endParaRPr lang="en-IN" dirty="0" smtClean="0"/>
          </a:p>
          <a:p>
            <a:pPr algn="just"/>
            <a:r>
              <a:rPr lang="en-IN" dirty="0" smtClean="0"/>
              <a:t>Chemotherapy </a:t>
            </a:r>
            <a:r>
              <a:rPr lang="en-IN" dirty="0"/>
              <a:t>should be easily </a:t>
            </a:r>
            <a:r>
              <a:rPr lang="en-IN" dirty="0" smtClean="0"/>
              <a:t>available, free </a:t>
            </a:r>
            <a:r>
              <a:rPr lang="en-IN" dirty="0"/>
              <a:t>of charge to every patient detected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It should </a:t>
            </a:r>
            <a:r>
              <a:rPr lang="en-IN" dirty="0" smtClean="0"/>
              <a:t>be adequate</a:t>
            </a:r>
            <a:r>
              <a:rPr lang="en-IN" dirty="0"/>
              <a:t>, appropriate and applied to the entire pool </a:t>
            </a:r>
            <a:r>
              <a:rPr lang="en-IN" dirty="0" smtClean="0"/>
              <a:t>of infectors </a:t>
            </a:r>
            <a:r>
              <a:rPr lang="en-IN" dirty="0"/>
              <a:t>in the community. </a:t>
            </a:r>
            <a:endParaRPr lang="en-IN" dirty="0" smtClean="0"/>
          </a:p>
          <a:p>
            <a:pPr algn="just"/>
            <a:r>
              <a:rPr lang="en-IN" dirty="0" smtClean="0"/>
              <a:t>Patient </a:t>
            </a:r>
            <a:r>
              <a:rPr lang="en-IN" dirty="0"/>
              <a:t>compliance is </a:t>
            </a:r>
            <a:r>
              <a:rPr lang="en-IN" dirty="0" smtClean="0"/>
              <a:t>critically important</a:t>
            </a:r>
            <a:r>
              <a:rPr lang="en-IN" dirty="0"/>
              <a:t>; the patient must take the correct drugs at </a:t>
            </a:r>
            <a:r>
              <a:rPr lang="en-IN" dirty="0" smtClean="0"/>
              <a:t>the correct </a:t>
            </a:r>
            <a:r>
              <a:rPr lang="en-IN" dirty="0"/>
              <a:t>dosage for the correct length of time. </a:t>
            </a:r>
            <a:endParaRPr lang="en-IN" dirty="0" smtClean="0"/>
          </a:p>
          <a:p>
            <a:pPr algn="just"/>
            <a:r>
              <a:rPr lang="en-IN" dirty="0" smtClean="0"/>
              <a:t>Incomplete</a:t>
            </a:r>
            <a:r>
              <a:rPr lang="en-IN" dirty="0"/>
              <a:t> </a:t>
            </a:r>
            <a:r>
              <a:rPr lang="en-IN" dirty="0" smtClean="0"/>
              <a:t>treatment </a:t>
            </a:r>
            <a:r>
              <a:rPr lang="en-IN" dirty="0"/>
              <a:t>puts the patient at risk of relapse and </a:t>
            </a:r>
            <a:r>
              <a:rPr lang="en-IN" dirty="0" smtClean="0"/>
              <a:t>the development </a:t>
            </a:r>
            <a:r>
              <a:rPr lang="en-IN" dirty="0"/>
              <a:t>of bacterial resistance and, importantly, </a:t>
            </a:r>
            <a:r>
              <a:rPr lang="en-IN" dirty="0" smtClean="0"/>
              <a:t>the community </a:t>
            </a:r>
            <a:r>
              <a:rPr lang="en-IN" dirty="0"/>
              <a:t>at risk of infection with resistant organisms.</a:t>
            </a:r>
          </a:p>
        </p:txBody>
      </p:sp>
    </p:spTree>
    <p:extLst>
      <p:ext uri="{BB962C8B-B14F-4D97-AF65-F5344CB8AC3E}">
        <p14:creationId xmlns:p14="http://schemas.microsoft.com/office/powerpoint/2010/main" xmlns="" val="30140659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Anti-tuberculosis drugs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There are now twelve or thirteen drugs active against</a:t>
            </a:r>
          </a:p>
          <a:p>
            <a:pPr marL="0" indent="0" algn="just">
              <a:buNone/>
            </a:pPr>
            <a:r>
              <a:rPr lang="en-IN" b="1" i="1" dirty="0"/>
              <a:t>M. tuberculosis, </a:t>
            </a:r>
            <a:r>
              <a:rPr lang="en-IN" dirty="0"/>
              <a:t>of which, six are considered to be essential.</a:t>
            </a:r>
          </a:p>
          <a:p>
            <a:pPr algn="just"/>
            <a:r>
              <a:rPr lang="en-IN" dirty="0"/>
              <a:t>An </a:t>
            </a:r>
            <a:r>
              <a:rPr lang="en-IN" dirty="0" smtClean="0"/>
              <a:t>anti-tubercular </a:t>
            </a:r>
            <a:r>
              <a:rPr lang="en-IN" dirty="0"/>
              <a:t>drug should satisfy the following </a:t>
            </a:r>
            <a:r>
              <a:rPr lang="en-IN" dirty="0" smtClean="0"/>
              <a:t>criteria</a:t>
            </a:r>
          </a:p>
          <a:p>
            <a:pPr marL="514350" indent="-514350" algn="just">
              <a:buAutoNum type="alphaLcParenBoth"/>
            </a:pPr>
            <a:r>
              <a:rPr lang="en-IN" dirty="0" smtClean="0"/>
              <a:t>highly effective</a:t>
            </a:r>
          </a:p>
          <a:p>
            <a:pPr marL="514350" indent="-514350" algn="just">
              <a:buAutoNum type="alphaLcParenBoth"/>
            </a:pPr>
            <a:r>
              <a:rPr lang="en-IN" dirty="0" smtClean="0"/>
              <a:t>free </a:t>
            </a:r>
            <a:r>
              <a:rPr lang="en-IN" dirty="0"/>
              <a:t>from side-effects </a:t>
            </a:r>
            <a:endParaRPr lang="en-IN" dirty="0" smtClean="0"/>
          </a:p>
          <a:p>
            <a:pPr marL="514350" indent="-514350" algn="just">
              <a:buAutoNum type="alphaLcParenBoth"/>
            </a:pPr>
            <a:r>
              <a:rPr lang="en-IN" dirty="0" smtClean="0"/>
              <a:t>easy to administer</a:t>
            </a:r>
          </a:p>
          <a:p>
            <a:pPr marL="514350" indent="-514350" algn="just">
              <a:buAutoNum type="alphaLcParenBoth"/>
            </a:pPr>
            <a:r>
              <a:rPr lang="en-IN" dirty="0" smtClean="0"/>
              <a:t>reasonably </a:t>
            </a:r>
            <a:r>
              <a:rPr lang="en-IN" dirty="0"/>
              <a:t>cheap.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currently </a:t>
            </a:r>
            <a:r>
              <a:rPr lang="en-IN" dirty="0" smtClean="0"/>
              <a:t>used drugs </a:t>
            </a:r>
            <a:r>
              <a:rPr lang="en-IN" dirty="0"/>
              <a:t>may be classified into two groups : bactericidal </a:t>
            </a:r>
            <a:r>
              <a:rPr lang="en-IN" dirty="0" smtClean="0"/>
              <a:t>and bacteriostatic</a:t>
            </a:r>
            <a:r>
              <a:rPr lang="en-IN" dirty="0"/>
              <a:t>. 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bactericidal drugs kill the bacilli in </a:t>
            </a:r>
            <a:r>
              <a:rPr lang="en-IN" i="1" dirty="0"/>
              <a:t>vivo.</a:t>
            </a:r>
          </a:p>
          <a:p>
            <a:pPr algn="just"/>
            <a:r>
              <a:rPr lang="en-IN" dirty="0"/>
              <a:t>The bacteriostatic drugs inhibit the multiplication of the </a:t>
            </a:r>
            <a:r>
              <a:rPr lang="en-IN" dirty="0" smtClean="0"/>
              <a:t>bacilli and </a:t>
            </a:r>
            <a:r>
              <a:rPr lang="en-IN" dirty="0"/>
              <a:t>lead to their destruction by the immune mechanism of </a:t>
            </a:r>
            <a:r>
              <a:rPr lang="en-IN" dirty="0" smtClean="0"/>
              <a:t>the host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921253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FIRST LINE DRUGS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BACTERICIDAL </a:t>
            </a:r>
            <a:r>
              <a:rPr lang="en-IN" dirty="0"/>
              <a:t>DRUGS</a:t>
            </a:r>
          </a:p>
          <a:p>
            <a:r>
              <a:rPr lang="en-IN" b="1" dirty="0"/>
              <a:t>Rifampicin (RMP</a:t>
            </a:r>
            <a:r>
              <a:rPr lang="en-IN" b="1" dirty="0" smtClean="0"/>
              <a:t>)</a:t>
            </a:r>
          </a:p>
          <a:p>
            <a:r>
              <a:rPr lang="en-US" b="1" dirty="0" smtClean="0"/>
              <a:t>INH</a:t>
            </a:r>
          </a:p>
          <a:p>
            <a:r>
              <a:rPr lang="en-US" b="1" dirty="0" smtClean="0"/>
              <a:t>Streptomycin</a:t>
            </a:r>
          </a:p>
          <a:p>
            <a:r>
              <a:rPr lang="en-IN" b="1" dirty="0" smtClean="0"/>
              <a:t>Pyrazinamide</a:t>
            </a:r>
          </a:p>
          <a:p>
            <a:pPr marL="0" indent="0">
              <a:buNone/>
            </a:pPr>
            <a:r>
              <a:rPr lang="en-IN" dirty="0"/>
              <a:t>BACTERIOSTATIC DRUGS</a:t>
            </a:r>
          </a:p>
          <a:p>
            <a:r>
              <a:rPr lang="en-IN" b="1" dirty="0" err="1"/>
              <a:t>Ethambutol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380518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THE SECOND-LINE DRUGS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/>
          </a:bodyPr>
          <a:lstStyle/>
          <a:p>
            <a:r>
              <a:rPr lang="en-IN" b="1" dirty="0" err="1" smtClean="0"/>
              <a:t>Fluoroquinolones</a:t>
            </a:r>
            <a:endParaRPr lang="en-IN" b="1" dirty="0" smtClean="0"/>
          </a:p>
          <a:p>
            <a:r>
              <a:rPr lang="en-IN" b="1" dirty="0" err="1" smtClean="0"/>
              <a:t>Ethionamide</a:t>
            </a:r>
            <a:endParaRPr lang="en-IN" dirty="0"/>
          </a:p>
          <a:p>
            <a:r>
              <a:rPr lang="en-IN" b="1" dirty="0" err="1" smtClean="0"/>
              <a:t>Capreomycin</a:t>
            </a:r>
            <a:endParaRPr lang="en-IN" dirty="0"/>
          </a:p>
          <a:p>
            <a:r>
              <a:rPr lang="en-IN" b="1" dirty="0"/>
              <a:t>Kanamycin and </a:t>
            </a:r>
            <a:r>
              <a:rPr lang="en-IN" b="1" dirty="0" err="1"/>
              <a:t>Amikacin</a:t>
            </a:r>
            <a:endParaRPr lang="en-IN" b="1" dirty="0"/>
          </a:p>
          <a:p>
            <a:r>
              <a:rPr lang="en-IN" b="1" dirty="0" err="1" smtClean="0"/>
              <a:t>Cycloserine</a:t>
            </a:r>
            <a:endParaRPr lang="en-IN" b="1" dirty="0"/>
          </a:p>
          <a:p>
            <a:r>
              <a:rPr lang="en-IN" b="1" dirty="0" err="1" smtClean="0"/>
              <a:t>Thioacetazone</a:t>
            </a:r>
            <a:endParaRPr lang="en-IN" b="1" dirty="0"/>
          </a:p>
          <a:p>
            <a:r>
              <a:rPr lang="en-IN" b="1" dirty="0" smtClean="0"/>
              <a:t>Macrolides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37409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3720138"/>
              </p:ext>
            </p:extLst>
          </p:nvPr>
        </p:nvGraphicFramePr>
        <p:xfrm>
          <a:off x="228600" y="533400"/>
          <a:ext cx="8686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REACTION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DRUG</a:t>
                      </a:r>
                      <a:r>
                        <a:rPr lang="en-US" baseline="0" dirty="0" smtClean="0"/>
                        <a:t> RESPONSIBLE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Severe rash, agranulocytosis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Thioacetazone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Hearing loss or disturbed balance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Streptomycin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 disturbance (poor vision and</a:t>
                      </a:r>
                    </a:p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colour perception)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Ethambutol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Renal failure, shock or thrombocytopenia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Rifampicin</a:t>
                      </a:r>
                      <a:endParaRPr lang="en-IN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Hepatitis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Pyrazinamide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714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IN" i="1" dirty="0"/>
              <a:t>TB detection and treatment outcome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/>
          </a:bodyPr>
          <a:lstStyle/>
          <a:p>
            <a:r>
              <a:rPr lang="en-IN" dirty="0"/>
              <a:t>During </a:t>
            </a:r>
            <a:r>
              <a:rPr lang="en-IN" dirty="0">
                <a:solidFill>
                  <a:srgbClr val="FF0000"/>
                </a:solidFill>
              </a:rPr>
              <a:t>2013,</a:t>
            </a:r>
            <a:r>
              <a:rPr lang="en-IN" dirty="0"/>
              <a:t> </a:t>
            </a:r>
            <a:r>
              <a:rPr lang="en-IN" dirty="0" smtClean="0"/>
              <a:t>of the </a:t>
            </a:r>
            <a:r>
              <a:rPr lang="en-IN" dirty="0"/>
              <a:t>estimated </a:t>
            </a:r>
            <a:r>
              <a:rPr lang="en-IN" dirty="0">
                <a:solidFill>
                  <a:srgbClr val="FF0000"/>
                </a:solidFill>
              </a:rPr>
              <a:t>9 million </a:t>
            </a:r>
            <a:r>
              <a:rPr lang="en-IN" dirty="0"/>
              <a:t>cases, only </a:t>
            </a:r>
            <a:r>
              <a:rPr lang="en-IN" dirty="0">
                <a:solidFill>
                  <a:srgbClr val="FF0000"/>
                </a:solidFill>
              </a:rPr>
              <a:t>6.1 million </a:t>
            </a:r>
            <a:r>
              <a:rPr lang="en-IN" dirty="0"/>
              <a:t>cases </a:t>
            </a:r>
            <a:r>
              <a:rPr lang="en-IN" dirty="0" smtClean="0"/>
              <a:t>were reported </a:t>
            </a:r>
            <a:r>
              <a:rPr lang="en-IN" dirty="0"/>
              <a:t>to WHO. </a:t>
            </a:r>
          </a:p>
          <a:p>
            <a:r>
              <a:rPr lang="en-IN" dirty="0" smtClean="0"/>
              <a:t>Of </a:t>
            </a:r>
            <a:r>
              <a:rPr lang="en-IN" dirty="0"/>
              <a:t>these </a:t>
            </a:r>
            <a:r>
              <a:rPr lang="en-IN" dirty="0">
                <a:solidFill>
                  <a:srgbClr val="FF0000"/>
                </a:solidFill>
              </a:rPr>
              <a:t>5.7 million </a:t>
            </a:r>
            <a:r>
              <a:rPr lang="en-IN" dirty="0"/>
              <a:t>were people </a:t>
            </a:r>
            <a:r>
              <a:rPr lang="en-IN" dirty="0" smtClean="0">
                <a:solidFill>
                  <a:srgbClr val="FF0000"/>
                </a:solidFill>
              </a:rPr>
              <a:t>newly diagnosed </a:t>
            </a:r>
            <a:r>
              <a:rPr lang="en-IN" dirty="0"/>
              <a:t>and </a:t>
            </a:r>
            <a:r>
              <a:rPr lang="en-IN" dirty="0">
                <a:solidFill>
                  <a:srgbClr val="FF0000"/>
                </a:solidFill>
              </a:rPr>
              <a:t>0.4 million </a:t>
            </a:r>
            <a:r>
              <a:rPr lang="en-IN" dirty="0"/>
              <a:t>were already on treatment. </a:t>
            </a:r>
            <a:endParaRPr lang="en-IN" dirty="0" smtClean="0"/>
          </a:p>
          <a:p>
            <a:r>
              <a:rPr lang="en-IN" dirty="0" smtClean="0"/>
              <a:t>The</a:t>
            </a:r>
            <a:r>
              <a:rPr lang="en-IN" dirty="0"/>
              <a:t> </a:t>
            </a:r>
            <a:r>
              <a:rPr lang="en-IN" dirty="0" smtClean="0"/>
              <a:t>notification </a:t>
            </a:r>
            <a:r>
              <a:rPr lang="en-IN" dirty="0"/>
              <a:t>rate was about </a:t>
            </a:r>
            <a:r>
              <a:rPr lang="en-IN" dirty="0">
                <a:solidFill>
                  <a:srgbClr val="FF0000"/>
                </a:solidFill>
              </a:rPr>
              <a:t>64 per cent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About </a:t>
            </a:r>
            <a:r>
              <a:rPr lang="en-IN" dirty="0">
                <a:solidFill>
                  <a:srgbClr val="FF0000"/>
                </a:solidFill>
              </a:rPr>
              <a:t>3 </a:t>
            </a:r>
            <a:r>
              <a:rPr lang="en-IN" dirty="0" smtClean="0">
                <a:solidFill>
                  <a:srgbClr val="FF0000"/>
                </a:solidFill>
              </a:rPr>
              <a:t>million missed </a:t>
            </a:r>
            <a:r>
              <a:rPr lang="en-IN" dirty="0">
                <a:solidFill>
                  <a:srgbClr val="FF0000"/>
                </a:solidFill>
              </a:rPr>
              <a:t>cases </a:t>
            </a:r>
            <a:r>
              <a:rPr lang="en-IN" dirty="0"/>
              <a:t>were either not diagnosed or diagnosed but </a:t>
            </a:r>
            <a:r>
              <a:rPr lang="en-IN" dirty="0" smtClean="0"/>
              <a:t>not reported</a:t>
            </a:r>
            <a:r>
              <a:rPr lang="en-IN" dirty="0"/>
              <a:t>.</a:t>
            </a:r>
          </a:p>
          <a:p>
            <a:r>
              <a:rPr lang="en-IN" dirty="0"/>
              <a:t>In 2013, the treatment success rate continued to be </a:t>
            </a:r>
            <a:r>
              <a:rPr lang="en-IN" dirty="0" smtClean="0"/>
              <a:t>high at </a:t>
            </a:r>
            <a:r>
              <a:rPr lang="en-IN" dirty="0">
                <a:solidFill>
                  <a:srgbClr val="FF0000"/>
                </a:solidFill>
              </a:rPr>
              <a:t>86 per cent </a:t>
            </a:r>
            <a:r>
              <a:rPr lang="en-IN" dirty="0"/>
              <a:t>among all new TB cases.</a:t>
            </a:r>
          </a:p>
        </p:txBody>
      </p:sp>
    </p:spTree>
    <p:extLst>
      <p:ext uri="{BB962C8B-B14F-4D97-AF65-F5344CB8AC3E}">
        <p14:creationId xmlns:p14="http://schemas.microsoft.com/office/powerpoint/2010/main" xmlns="" val="7613057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i="1" dirty="0"/>
              <a:t>Two-phase chemotherapy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It is well recognized that there are two phases in </a:t>
            </a:r>
            <a:r>
              <a:rPr lang="en-IN" dirty="0" smtClean="0"/>
              <a:t>the effective </a:t>
            </a:r>
            <a:r>
              <a:rPr lang="en-IN" dirty="0"/>
              <a:t>treatment of tuberculosis </a:t>
            </a:r>
            <a:r>
              <a:rPr lang="en-IN" dirty="0" smtClean="0"/>
              <a:t>:</a:t>
            </a:r>
          </a:p>
          <a:p>
            <a:pPr marL="0" indent="0" algn="just">
              <a:buNone/>
            </a:pPr>
            <a:r>
              <a:rPr lang="en-IN" dirty="0" smtClean="0"/>
              <a:t> </a:t>
            </a:r>
            <a:r>
              <a:rPr lang="en-IN" dirty="0"/>
              <a:t>(i) the first is a </a:t>
            </a:r>
            <a:r>
              <a:rPr lang="en-IN" dirty="0" smtClean="0"/>
              <a:t>short, aggressive </a:t>
            </a:r>
            <a:r>
              <a:rPr lang="en-IN" dirty="0"/>
              <a:t>or intense phase, early in the course of </a:t>
            </a:r>
            <a:r>
              <a:rPr lang="en-IN" dirty="0" smtClean="0"/>
              <a:t>treatment, lasting </a:t>
            </a:r>
            <a:r>
              <a:rPr lang="en-IN" dirty="0"/>
              <a:t>1-3 months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dirty="0" smtClean="0"/>
              <a:t> </a:t>
            </a:r>
            <a:r>
              <a:rPr lang="en-IN" dirty="0"/>
              <a:t>(ii) the second or "continuation" phase </a:t>
            </a:r>
            <a:r>
              <a:rPr lang="en-IN" dirty="0" smtClean="0"/>
              <a:t>is aimed </a:t>
            </a:r>
            <a:r>
              <a:rPr lang="en-IN" dirty="0"/>
              <a:t>at sterilizing the smaller number of dormant </a:t>
            </a:r>
            <a:r>
              <a:rPr lang="en-IN" dirty="0" smtClean="0"/>
              <a:t>or persisting </a:t>
            </a:r>
            <a:r>
              <a:rPr lang="en-IN" dirty="0"/>
              <a:t>bacilli. </a:t>
            </a:r>
            <a:r>
              <a:rPr lang="en-IN" dirty="0" smtClean="0"/>
              <a:t>With the introduction </a:t>
            </a:r>
            <a:r>
              <a:rPr lang="en-IN" dirty="0"/>
              <a:t>of rifampicin and pyrazinamide, this period </a:t>
            </a:r>
            <a:r>
              <a:rPr lang="en-IN" dirty="0" smtClean="0"/>
              <a:t>is now </a:t>
            </a:r>
            <a:r>
              <a:rPr lang="en-IN" dirty="0"/>
              <a:t>successfully reduced to 6-9 months.</a:t>
            </a:r>
          </a:p>
        </p:txBody>
      </p:sp>
    </p:spTree>
    <p:extLst>
      <p:ext uri="{BB962C8B-B14F-4D97-AF65-F5344CB8AC3E}">
        <p14:creationId xmlns:p14="http://schemas.microsoft.com/office/powerpoint/2010/main" xmlns="" val="39632029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DOMICILIARY 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r>
              <a:rPr lang="en-IN" dirty="0"/>
              <a:t>The self-administration of drugs (generally oral drugs) </a:t>
            </a:r>
            <a:r>
              <a:rPr lang="en-IN" dirty="0" smtClean="0"/>
              <a:t>by the </a:t>
            </a:r>
            <a:r>
              <a:rPr lang="en-IN" dirty="0"/>
              <a:t>patients themselves without recourse to hospitalization </a:t>
            </a:r>
            <a:r>
              <a:rPr lang="en-IN" dirty="0" smtClean="0"/>
              <a:t>is called </a:t>
            </a:r>
            <a:r>
              <a:rPr lang="en-IN" dirty="0">
                <a:solidFill>
                  <a:srgbClr val="FF0000"/>
                </a:solidFill>
              </a:rPr>
              <a:t>domiciliary or </a:t>
            </a:r>
            <a:r>
              <a:rPr lang="en-IN" dirty="0" smtClean="0">
                <a:solidFill>
                  <a:srgbClr val="FF0000"/>
                </a:solidFill>
              </a:rPr>
              <a:t>ambulatory </a:t>
            </a:r>
            <a:r>
              <a:rPr lang="en-IN" dirty="0">
                <a:solidFill>
                  <a:srgbClr val="FF0000"/>
                </a:solidFill>
              </a:rPr>
              <a:t>treatment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/>
              <a:t>I</a:t>
            </a:r>
            <a:r>
              <a:rPr lang="en-IN" dirty="0" smtClean="0"/>
              <a:t>t </a:t>
            </a:r>
            <a:r>
              <a:rPr lang="en-IN" dirty="0"/>
              <a:t>is so much cheaper than </a:t>
            </a:r>
            <a:r>
              <a:rPr lang="en-IN" dirty="0" smtClean="0"/>
              <a:t>hospital treatment.</a:t>
            </a:r>
          </a:p>
          <a:p>
            <a:r>
              <a:rPr lang="en-IN" dirty="0"/>
              <a:t>I</a:t>
            </a:r>
            <a:r>
              <a:rPr lang="en-IN" dirty="0" smtClean="0"/>
              <a:t>t </a:t>
            </a:r>
            <a:r>
              <a:rPr lang="en-IN" dirty="0"/>
              <a:t>can be managed by the primary </a:t>
            </a:r>
            <a:r>
              <a:rPr lang="en-IN" dirty="0" smtClean="0"/>
              <a:t>health care </a:t>
            </a:r>
            <a:r>
              <a:rPr lang="en-IN" dirty="0"/>
              <a:t>system and the general health services of the </a:t>
            </a:r>
            <a:r>
              <a:rPr lang="en-IN" dirty="0" smtClean="0"/>
              <a:t>country.</a:t>
            </a:r>
          </a:p>
        </p:txBody>
      </p:sp>
    </p:spTree>
    <p:extLst>
      <p:ext uri="{BB962C8B-B14F-4D97-AF65-F5344CB8AC3E}">
        <p14:creationId xmlns:p14="http://schemas.microsoft.com/office/powerpoint/2010/main" xmlns="" val="16329664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90600"/>
          </a:xfrm>
        </p:spPr>
        <p:txBody>
          <a:bodyPr/>
          <a:lstStyle/>
          <a:p>
            <a:r>
              <a:rPr lang="en-IN" b="1" dirty="0"/>
              <a:t>LONG-COURSE REGIMENS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The classical (long-course} </a:t>
            </a:r>
            <a:r>
              <a:rPr lang="en-IN" dirty="0" smtClean="0"/>
              <a:t>conventional chemotherapeutic </a:t>
            </a:r>
            <a:r>
              <a:rPr lang="en-IN" dirty="0"/>
              <a:t>regimens depended upon the use of </a:t>
            </a:r>
            <a:r>
              <a:rPr lang="en-IN" dirty="0" smtClean="0"/>
              <a:t>INH along </a:t>
            </a:r>
            <a:r>
              <a:rPr lang="en-IN" dirty="0"/>
              <a:t>with one or two bacteriostatic or "companion" drugs.</a:t>
            </a:r>
          </a:p>
          <a:p>
            <a:pPr algn="just"/>
            <a:r>
              <a:rPr lang="en-IN" dirty="0"/>
              <a:t>The main role of the bacteriostatic drugs was to prevent </a:t>
            </a:r>
            <a:r>
              <a:rPr lang="en-IN" dirty="0" smtClean="0"/>
              <a:t>the emergence </a:t>
            </a:r>
            <a:r>
              <a:rPr lang="en-IN" dirty="0"/>
              <a:t>of INH-resistant strains. </a:t>
            </a:r>
            <a:r>
              <a:rPr lang="en-IN" dirty="0" smtClean="0"/>
              <a:t> </a:t>
            </a:r>
          </a:p>
          <a:p>
            <a:pPr algn="just"/>
            <a:r>
              <a:rPr lang="en-IN" dirty="0" smtClean="0"/>
              <a:t>Two </a:t>
            </a:r>
            <a:r>
              <a:rPr lang="en-IN" dirty="0"/>
              <a:t>main types of </a:t>
            </a:r>
            <a:r>
              <a:rPr lang="en-IN" dirty="0" smtClean="0"/>
              <a:t>drug regimens </a:t>
            </a:r>
            <a:r>
              <a:rPr lang="en-IN" dirty="0"/>
              <a:t>were formulated for application in India. </a:t>
            </a:r>
            <a:endParaRPr lang="en-IN" dirty="0" smtClean="0"/>
          </a:p>
          <a:p>
            <a:pPr algn="just"/>
            <a:r>
              <a:rPr lang="en-IN" dirty="0" smtClean="0"/>
              <a:t>These </a:t>
            </a:r>
            <a:r>
              <a:rPr lang="en-IN" dirty="0"/>
              <a:t>are :</a:t>
            </a:r>
          </a:p>
          <a:p>
            <a:pPr marL="0" indent="0" algn="just">
              <a:buNone/>
            </a:pPr>
            <a:r>
              <a:rPr lang="en-IN" dirty="0"/>
              <a:t>a. daily regimens</a:t>
            </a:r>
          </a:p>
          <a:p>
            <a:pPr marL="0" indent="0" algn="just">
              <a:buNone/>
            </a:pPr>
            <a:r>
              <a:rPr lang="en-IN" dirty="0"/>
              <a:t>b. bi-weekly or intermittent regimens</a:t>
            </a:r>
          </a:p>
        </p:txBody>
      </p:sp>
    </p:spTree>
    <p:extLst>
      <p:ext uri="{BB962C8B-B14F-4D97-AF65-F5344CB8AC3E}">
        <p14:creationId xmlns:p14="http://schemas.microsoft.com/office/powerpoint/2010/main" xmlns="" val="5490581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dirty="0" smtClean="0"/>
              <a:t>SHORT COURSE CHEMOTHERAPY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In </a:t>
            </a:r>
            <a:r>
              <a:rPr lang="en-IN" dirty="0"/>
              <a:t>1972, Wallace Fox and </a:t>
            </a:r>
            <a:r>
              <a:rPr lang="en-IN" dirty="0" smtClean="0"/>
              <a:t>his colleagues </a:t>
            </a:r>
            <a:r>
              <a:rPr lang="en-IN" dirty="0"/>
              <a:t>from the British Medical Research </a:t>
            </a:r>
            <a:r>
              <a:rPr lang="en-IN" dirty="0" smtClean="0"/>
              <a:t>Council showed </a:t>
            </a:r>
            <a:r>
              <a:rPr lang="en-IN" dirty="0"/>
              <a:t>that the addition of rifampicin </a:t>
            </a:r>
            <a:r>
              <a:rPr lang="en-IN" dirty="0" smtClean="0"/>
              <a:t>or </a:t>
            </a:r>
            <a:r>
              <a:rPr lang="en-IN" dirty="0"/>
              <a:t>pyrazinamide </a:t>
            </a:r>
            <a:r>
              <a:rPr lang="en-IN" dirty="0" smtClean="0"/>
              <a:t>to regimens </a:t>
            </a:r>
            <a:r>
              <a:rPr lang="en-IN" dirty="0"/>
              <a:t>containing INH made it possible to reduce </a:t>
            </a:r>
            <a:r>
              <a:rPr lang="en-IN" dirty="0" smtClean="0"/>
              <a:t>the duration </a:t>
            </a:r>
            <a:r>
              <a:rPr lang="en-IN" dirty="0"/>
              <a:t>of treatment.</a:t>
            </a:r>
          </a:p>
          <a:p>
            <a:r>
              <a:rPr lang="en-IN" dirty="0"/>
              <a:t>There are a number of advantages of </a:t>
            </a:r>
            <a:r>
              <a:rPr lang="en-IN" dirty="0" smtClean="0"/>
              <a:t>short-course chemotherapy,</a:t>
            </a:r>
          </a:p>
          <a:p>
            <a:pPr marL="514350" indent="-514350">
              <a:buAutoNum type="alphaLcParenR"/>
            </a:pPr>
            <a:r>
              <a:rPr lang="en-IN" dirty="0" smtClean="0"/>
              <a:t>rapid </a:t>
            </a:r>
            <a:r>
              <a:rPr lang="en-IN" dirty="0"/>
              <a:t>bacteriological conversion, </a:t>
            </a:r>
            <a:endParaRPr lang="en-IN" dirty="0" smtClean="0"/>
          </a:p>
          <a:p>
            <a:pPr marL="514350" indent="-514350">
              <a:buAutoNum type="alphaLcParenR"/>
            </a:pPr>
            <a:r>
              <a:rPr lang="en-IN" dirty="0" smtClean="0"/>
              <a:t>Lower failure </a:t>
            </a:r>
            <a:r>
              <a:rPr lang="en-IN" dirty="0"/>
              <a:t>rates </a:t>
            </a:r>
          </a:p>
          <a:p>
            <a:pPr marL="514350" indent="-514350">
              <a:buAutoNum type="alphaLcParenR"/>
            </a:pPr>
            <a:r>
              <a:rPr lang="en-IN" dirty="0" smtClean="0"/>
              <a:t>reduction </a:t>
            </a:r>
            <a:r>
              <a:rPr lang="en-IN" dirty="0"/>
              <a:t>in the frequency of </a:t>
            </a:r>
            <a:r>
              <a:rPr lang="en-IN" dirty="0" smtClean="0"/>
              <a:t>emergence of </a:t>
            </a:r>
            <a:r>
              <a:rPr lang="en-IN" dirty="0"/>
              <a:t>drug-resistant bacilli. </a:t>
            </a:r>
            <a:endParaRPr lang="en-IN" dirty="0" smtClean="0"/>
          </a:p>
          <a:p>
            <a:pPr marL="514350" indent="-514350">
              <a:buAutoNum type="alphaLcParenR"/>
            </a:pPr>
            <a:r>
              <a:rPr lang="en-IN" dirty="0" smtClean="0"/>
              <a:t>Patient </a:t>
            </a:r>
            <a:r>
              <a:rPr lang="en-IN" dirty="0"/>
              <a:t>compliance is </a:t>
            </a:r>
            <a:r>
              <a:rPr lang="en-IN" dirty="0" smtClean="0"/>
              <a:t>improved,</a:t>
            </a:r>
          </a:p>
          <a:p>
            <a:pPr marL="514350" indent="-514350">
              <a:buAutoNum type="alphaLcParenR"/>
            </a:pPr>
            <a:r>
              <a:rPr lang="en-IN" dirty="0" smtClean="0"/>
              <a:t>they </a:t>
            </a:r>
            <a:r>
              <a:rPr lang="en-IN" dirty="0"/>
              <a:t>become non-infectious earlier. </a:t>
            </a:r>
          </a:p>
        </p:txBody>
      </p:sp>
    </p:spTree>
    <p:extLst>
      <p:ext uri="{BB962C8B-B14F-4D97-AF65-F5344CB8AC3E}">
        <p14:creationId xmlns:p14="http://schemas.microsoft.com/office/powerpoint/2010/main" xmlns="" val="32448831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 </a:t>
            </a:r>
            <a:r>
              <a:rPr lang="en-IN" dirty="0"/>
              <a:t>disadvantage is </a:t>
            </a:r>
            <a:r>
              <a:rPr lang="en-IN" dirty="0" smtClean="0"/>
              <a:t>that the </a:t>
            </a:r>
            <a:r>
              <a:rPr lang="en-IN" dirty="0"/>
              <a:t>high cost of short-term chemotherapy militates </a:t>
            </a:r>
            <a:r>
              <a:rPr lang="en-IN" dirty="0" smtClean="0"/>
              <a:t>against </a:t>
            </a:r>
            <a:r>
              <a:rPr lang="en-IN" dirty="0"/>
              <a:t>its wider use in developing countries.</a:t>
            </a:r>
          </a:p>
          <a:p>
            <a:r>
              <a:rPr lang="en-IN" dirty="0"/>
              <a:t>There are now a number of short-course regimens </a:t>
            </a:r>
            <a:r>
              <a:rPr lang="en-IN" dirty="0" smtClean="0"/>
              <a:t>of 6 </a:t>
            </a:r>
            <a:r>
              <a:rPr lang="en-IN" dirty="0"/>
              <a:t>months duration that are highly effective, of low </a:t>
            </a:r>
            <a:r>
              <a:rPr lang="en-IN" dirty="0" smtClean="0"/>
              <a:t>toxicity, and </a:t>
            </a:r>
            <a:r>
              <a:rPr lang="en-IN" dirty="0"/>
              <a:t>well-tolerated. </a:t>
            </a:r>
            <a:endParaRPr lang="en-IN" dirty="0" smtClean="0"/>
          </a:p>
          <a:p>
            <a:r>
              <a:rPr lang="en-IN" dirty="0" smtClean="0"/>
              <a:t>These </a:t>
            </a:r>
            <a:r>
              <a:rPr lang="en-IN" dirty="0"/>
              <a:t>potent regimens are based on </a:t>
            </a:r>
            <a:r>
              <a:rPr lang="en-IN" dirty="0" smtClean="0"/>
              <a:t>an initial </a:t>
            </a:r>
            <a:r>
              <a:rPr lang="en-IN" dirty="0"/>
              <a:t>intensive phase with 4 drugs (INH, rifampicin </a:t>
            </a:r>
            <a:r>
              <a:rPr lang="en-IN" dirty="0" smtClean="0"/>
              <a:t>and pyrazinamide</a:t>
            </a:r>
            <a:r>
              <a:rPr lang="en-IN" dirty="0"/>
              <a:t>, supplemented by either streptomycin </a:t>
            </a:r>
            <a:r>
              <a:rPr lang="en-IN" dirty="0" smtClean="0"/>
              <a:t>or </a:t>
            </a:r>
            <a:r>
              <a:rPr lang="en-IN" dirty="0" err="1" smtClean="0"/>
              <a:t>ethambutol</a:t>
            </a:r>
            <a:r>
              <a:rPr lang="en-IN" dirty="0"/>
              <a:t>} for a period of 2 months, followed by 2 drugs </a:t>
            </a:r>
            <a:r>
              <a:rPr lang="en-IN" dirty="0" smtClean="0"/>
              <a:t>in the </a:t>
            </a:r>
            <a:r>
              <a:rPr lang="en-IN" dirty="0"/>
              <a:t>continuation phase, (INH plus rifampicin </a:t>
            </a:r>
            <a:r>
              <a:rPr lang="en-IN" dirty="0" smtClean="0"/>
              <a:t>or </a:t>
            </a:r>
            <a:r>
              <a:rPr lang="en-IN" dirty="0" err="1" smtClean="0"/>
              <a:t>thioacetazone</a:t>
            </a:r>
            <a:r>
              <a:rPr lang="en-IN" dirty="0"/>
              <a:t>} given daily or intermittently. </a:t>
            </a:r>
            <a:endParaRPr lang="en-IN" dirty="0" smtClean="0"/>
          </a:p>
          <a:p>
            <a:r>
              <a:rPr lang="en-IN" dirty="0" smtClean="0"/>
              <a:t>The treatment must </a:t>
            </a:r>
            <a:r>
              <a:rPr lang="en-IN" dirty="0"/>
              <a:t>be fully supervised and monitored mainly </a:t>
            </a:r>
            <a:r>
              <a:rPr lang="en-IN" dirty="0" smtClean="0"/>
              <a:t>by bacteriological </a:t>
            </a:r>
            <a:r>
              <a:rPr lang="en-IN" dirty="0"/>
              <a:t>examination.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1773500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DIRECTLY OBSERVED TREATMENT, SHORT</a:t>
            </a:r>
            <a:br>
              <a:rPr lang="en-IN" b="1" dirty="0"/>
            </a:br>
            <a:r>
              <a:rPr lang="en-IN" b="1" dirty="0" smtClean="0"/>
              <a:t>COURSE (DOTS) CHEMOTHERAPY’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DOTS is a strategy to ensure cure by providing the </a:t>
            </a:r>
            <a:r>
              <a:rPr lang="en-IN" dirty="0" smtClean="0"/>
              <a:t>most effective </a:t>
            </a:r>
            <a:r>
              <a:rPr lang="en-IN" dirty="0"/>
              <a:t>medicine and confirming that it is taken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It is </a:t>
            </a:r>
            <a:r>
              <a:rPr lang="en-IN" dirty="0" smtClean="0"/>
              <a:t>the only </a:t>
            </a:r>
            <a:r>
              <a:rPr lang="en-IN" dirty="0"/>
              <a:t>strategy which has been documented to be </a:t>
            </a:r>
            <a:r>
              <a:rPr lang="en-IN" dirty="0" smtClean="0"/>
              <a:t>effective world-wide </a:t>
            </a:r>
            <a:r>
              <a:rPr lang="en-IN" dirty="0"/>
              <a:t>on a programme basis.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DOTS, during </a:t>
            </a:r>
            <a:r>
              <a:rPr lang="en-IN" dirty="0" smtClean="0"/>
              <a:t>the intensive </a:t>
            </a:r>
            <a:r>
              <a:rPr lang="en-IN" dirty="0"/>
              <a:t>phase of treatment a health worker or other </a:t>
            </a:r>
            <a:r>
              <a:rPr lang="en-IN" dirty="0" smtClean="0"/>
              <a:t>trained person </a:t>
            </a:r>
            <a:r>
              <a:rPr lang="en-IN" dirty="0"/>
              <a:t>watches as the patient swallows the drug in </a:t>
            </a:r>
            <a:r>
              <a:rPr lang="en-IN" dirty="0" smtClean="0"/>
              <a:t>his presence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During </a:t>
            </a:r>
            <a:r>
              <a:rPr lang="en-IN" dirty="0"/>
              <a:t>continuation phase, the patient is </a:t>
            </a:r>
            <a:r>
              <a:rPr lang="en-IN" dirty="0" smtClean="0"/>
              <a:t>issued medicine </a:t>
            </a:r>
            <a:r>
              <a:rPr lang="en-IN" dirty="0"/>
              <a:t>for one week in a </a:t>
            </a:r>
            <a:r>
              <a:rPr lang="en-IN" dirty="0" err="1"/>
              <a:t>multiblister</a:t>
            </a:r>
            <a:r>
              <a:rPr lang="en-IN" dirty="0"/>
              <a:t> </a:t>
            </a:r>
            <a:r>
              <a:rPr lang="en-IN" dirty="0" err="1"/>
              <a:t>combipack</a:t>
            </a:r>
            <a:r>
              <a:rPr lang="en-IN" dirty="0"/>
              <a:t>, of </a:t>
            </a:r>
            <a:r>
              <a:rPr lang="en-IN" dirty="0" smtClean="0"/>
              <a:t>which the </a:t>
            </a:r>
            <a:r>
              <a:rPr lang="en-IN" dirty="0"/>
              <a:t>first dose is swallowed by the patient in the presence </a:t>
            </a:r>
            <a:r>
              <a:rPr lang="en-IN" dirty="0" smtClean="0"/>
              <a:t>of health </a:t>
            </a:r>
            <a:r>
              <a:rPr lang="en-IN" dirty="0"/>
              <a:t>worker or trained person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The consumption </a:t>
            </a:r>
            <a:r>
              <a:rPr lang="en-IN" dirty="0" smtClean="0"/>
              <a:t>of medicine </a:t>
            </a:r>
            <a:r>
              <a:rPr lang="en-IN" dirty="0"/>
              <a:t>in the continuation phase is also checked by </a:t>
            </a:r>
            <a:r>
              <a:rPr lang="en-IN" dirty="0" smtClean="0"/>
              <a:t>return of </a:t>
            </a:r>
            <a:r>
              <a:rPr lang="en-IN" dirty="0"/>
              <a:t>empty </a:t>
            </a:r>
            <a:r>
              <a:rPr lang="en-IN" dirty="0" err="1"/>
              <a:t>multiblister</a:t>
            </a:r>
            <a:r>
              <a:rPr lang="en-IN" dirty="0"/>
              <a:t> </a:t>
            </a:r>
            <a:r>
              <a:rPr lang="en-IN" dirty="0" err="1"/>
              <a:t>combipack</a:t>
            </a:r>
            <a:r>
              <a:rPr lang="en-IN" dirty="0"/>
              <a:t>, when the patient comes </a:t>
            </a:r>
            <a:r>
              <a:rPr lang="en-IN" dirty="0" smtClean="0"/>
              <a:t>to collect </a:t>
            </a:r>
            <a:r>
              <a:rPr lang="en-IN" dirty="0"/>
              <a:t>medicine for the next week.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drugs are </a:t>
            </a:r>
            <a:r>
              <a:rPr lang="en-IN" dirty="0" smtClean="0"/>
              <a:t>provided in </a:t>
            </a:r>
            <a:r>
              <a:rPr lang="en-IN" dirty="0"/>
              <a:t>patient-wise boxes with sufficient shelf-life. </a:t>
            </a:r>
            <a:endParaRPr lang="en-IN" dirty="0" smtClean="0"/>
          </a:p>
          <a:p>
            <a:r>
              <a:rPr lang="en-IN" dirty="0" smtClean="0"/>
              <a:t>In the programme </a:t>
            </a:r>
            <a:r>
              <a:rPr lang="en-IN" dirty="0"/>
              <a:t>alternate-day treatment is used</a:t>
            </a:r>
            <a:r>
              <a:rPr lang="en-I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7436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IN" b="1" dirty="0"/>
              <a:t>DOTS-PLUS TREATMENT FOR </a:t>
            </a:r>
            <a:r>
              <a:rPr lang="en-IN" b="1" dirty="0" smtClean="0"/>
              <a:t>MDR-TB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Recognizing that the diagnosis and treatment of </a:t>
            </a:r>
            <a:r>
              <a:rPr lang="en-IN" dirty="0" smtClean="0"/>
              <a:t>MDR-TB is </a:t>
            </a:r>
            <a:r>
              <a:rPr lang="en-IN" dirty="0"/>
              <a:t>complex, RNTCP has developed national guidelines </a:t>
            </a:r>
            <a:r>
              <a:rPr lang="en-IN" dirty="0" smtClean="0"/>
              <a:t>based on </a:t>
            </a:r>
            <a:r>
              <a:rPr lang="en-IN" dirty="0"/>
              <a:t>the WHO recommended international </a:t>
            </a:r>
            <a:r>
              <a:rPr lang="en-IN" dirty="0" smtClean="0"/>
              <a:t>DOTS-Plus guidelines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Drug </a:t>
            </a:r>
            <a:r>
              <a:rPr lang="en-IN" dirty="0"/>
              <a:t>resistance may be suspected based </a:t>
            </a:r>
            <a:r>
              <a:rPr lang="en-IN" dirty="0" smtClean="0"/>
              <a:t>on history </a:t>
            </a:r>
            <a:r>
              <a:rPr lang="en-IN" dirty="0"/>
              <a:t>of prior treatment </a:t>
            </a:r>
            <a:r>
              <a:rPr lang="en-IN" dirty="0" smtClean="0"/>
              <a:t>and/or close </a:t>
            </a:r>
            <a:r>
              <a:rPr lang="en-IN" dirty="0"/>
              <a:t>exposure to a possible source case confirmed to </a:t>
            </a:r>
            <a:r>
              <a:rPr lang="en-IN" dirty="0" smtClean="0"/>
              <a:t>have drug-resistant </a:t>
            </a:r>
            <a:r>
              <a:rPr lang="en-IN" dirty="0"/>
              <a:t>TB. </a:t>
            </a:r>
          </a:p>
          <a:p>
            <a:r>
              <a:rPr lang="en-IN" dirty="0" smtClean="0"/>
              <a:t> </a:t>
            </a:r>
            <a:r>
              <a:rPr lang="en-IN" dirty="0"/>
              <a:t>As per guidelines, the </a:t>
            </a:r>
            <a:r>
              <a:rPr lang="en-IN" dirty="0" smtClean="0"/>
              <a:t>diagnosis of </a:t>
            </a:r>
            <a:r>
              <a:rPr lang="en-IN" dirty="0"/>
              <a:t>MDR-TB is at the Intermediate Reference </a:t>
            </a:r>
            <a:r>
              <a:rPr lang="en-IN" dirty="0" smtClean="0"/>
              <a:t>laboratories accredited </a:t>
            </a:r>
            <a:r>
              <a:rPr lang="en-IN" dirty="0"/>
              <a:t>to perform culture and drug sensitivity </a:t>
            </a:r>
            <a:r>
              <a:rPr lang="en-IN" dirty="0" smtClean="0"/>
              <a:t>testing (DST</a:t>
            </a:r>
            <a:r>
              <a:rPr lang="en-IN" dirty="0"/>
              <a:t>). </a:t>
            </a:r>
            <a:endParaRPr lang="en-IN" dirty="0" smtClean="0"/>
          </a:p>
          <a:p>
            <a:r>
              <a:rPr lang="en-IN" dirty="0" smtClean="0"/>
              <a:t>After </a:t>
            </a:r>
            <a:r>
              <a:rPr lang="en-IN" dirty="0"/>
              <a:t>diagnosis, the treatment of MDR-TB </a:t>
            </a:r>
            <a:r>
              <a:rPr lang="en-IN" dirty="0" smtClean="0"/>
              <a:t>is initiated </a:t>
            </a:r>
            <a:r>
              <a:rPr lang="en-IN" dirty="0"/>
              <a:t>at designated DOTS-Plus sites, which </a:t>
            </a:r>
            <a:r>
              <a:rPr lang="en-IN" dirty="0" smtClean="0"/>
              <a:t>are established </a:t>
            </a:r>
            <a:r>
              <a:rPr lang="en-IN" dirty="0"/>
              <a:t>in tertiary care centres (like medical </a:t>
            </a:r>
            <a:r>
              <a:rPr lang="en-IN" dirty="0" smtClean="0"/>
              <a:t>colleges, large </a:t>
            </a:r>
            <a:r>
              <a:rPr lang="en-IN" dirty="0"/>
              <a:t>speciality </a:t>
            </a:r>
            <a:r>
              <a:rPr lang="en-IN" dirty="0" smtClean="0"/>
              <a:t>hospitals). </a:t>
            </a:r>
          </a:p>
          <a:p>
            <a:r>
              <a:rPr lang="en-IN" dirty="0" smtClean="0"/>
              <a:t>The</a:t>
            </a:r>
            <a:r>
              <a:rPr lang="en-IN" dirty="0"/>
              <a:t> </a:t>
            </a:r>
            <a:r>
              <a:rPr lang="en-IN" dirty="0" smtClean="0"/>
              <a:t>DOTS-Plus </a:t>
            </a:r>
            <a:r>
              <a:rPr lang="en-IN" dirty="0"/>
              <a:t>sites have qualified staff available to </a:t>
            </a:r>
            <a:r>
              <a:rPr lang="en-IN" dirty="0" smtClean="0"/>
              <a:t>manage patient</a:t>
            </a:r>
            <a:r>
              <a:rPr lang="en-IN" dirty="0"/>
              <a:t>; using DOTS-Plus regimen; using the </a:t>
            </a:r>
            <a:r>
              <a:rPr lang="en-IN" dirty="0" smtClean="0"/>
              <a:t>second-line drugs</a:t>
            </a:r>
            <a:r>
              <a:rPr lang="en-IN" dirty="0"/>
              <a:t>, given under DOT and standardized </a:t>
            </a:r>
            <a:r>
              <a:rPr lang="en-IN" dirty="0" smtClean="0"/>
              <a:t>follow-up protocol</a:t>
            </a:r>
            <a:r>
              <a:rPr lang="en-IN" dirty="0"/>
              <a:t>; and have system in place to deliver ambulatory</a:t>
            </a:r>
          </a:p>
          <a:p>
            <a:r>
              <a:rPr lang="en-IN" dirty="0"/>
              <a:t>DOT after an initial short period of in-patient care </a:t>
            </a:r>
            <a:r>
              <a:rPr lang="en-IN" dirty="0" smtClean="0"/>
              <a:t>to stabilize </a:t>
            </a:r>
            <a:r>
              <a:rPr lang="en-IN" dirty="0"/>
              <a:t>the patient.</a:t>
            </a:r>
          </a:p>
        </p:txBody>
      </p:sp>
    </p:spTree>
    <p:extLst>
      <p:ext uri="{BB962C8B-B14F-4D97-AF65-F5344CB8AC3E}">
        <p14:creationId xmlns:p14="http://schemas.microsoft.com/office/powerpoint/2010/main" xmlns="" val="41556589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Regimen for XDR-TB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All </a:t>
            </a:r>
            <a:r>
              <a:rPr lang="en-IN" dirty="0" smtClean="0"/>
              <a:t>XDR-TB </a:t>
            </a:r>
            <a:r>
              <a:rPr lang="en-IN" dirty="0"/>
              <a:t>patients should also be subject to a repeat full</a:t>
            </a:r>
          </a:p>
          <a:p>
            <a:pPr marL="0" indent="0" algn="just">
              <a:buNone/>
            </a:pPr>
            <a:r>
              <a:rPr lang="en-IN" dirty="0"/>
              <a:t>pre-treatment evaluation, but also including consultation by</a:t>
            </a:r>
          </a:p>
          <a:p>
            <a:pPr marL="0" indent="0" algn="just">
              <a:buNone/>
            </a:pPr>
            <a:r>
              <a:rPr lang="en-IN" dirty="0"/>
              <a:t>a thoracic surgeon for consideration of surgery. </a:t>
            </a:r>
            <a:endParaRPr lang="en-IN" dirty="0" smtClean="0"/>
          </a:p>
          <a:p>
            <a:pPr algn="just"/>
            <a:r>
              <a:rPr lang="en-IN" dirty="0" smtClean="0"/>
              <a:t>MDR-TB</a:t>
            </a:r>
            <a:r>
              <a:rPr lang="en-IN" dirty="0"/>
              <a:t> </a:t>
            </a:r>
            <a:r>
              <a:rPr lang="en-IN" dirty="0" smtClean="0"/>
              <a:t>patients </a:t>
            </a:r>
            <a:r>
              <a:rPr lang="en-IN" dirty="0"/>
              <a:t>diagnosed as </a:t>
            </a:r>
            <a:r>
              <a:rPr lang="en-IN" dirty="0" smtClean="0"/>
              <a:t>XDR-TB </a:t>
            </a:r>
            <a:r>
              <a:rPr lang="en-IN" dirty="0"/>
              <a:t>would be given an </a:t>
            </a:r>
            <a:r>
              <a:rPr lang="en-IN" dirty="0" smtClean="0"/>
              <a:t>outcome of </a:t>
            </a:r>
            <a:r>
              <a:rPr lang="en-IN" dirty="0"/>
              <a:t>"Switched to regimen for </a:t>
            </a:r>
            <a:r>
              <a:rPr lang="en-IN" dirty="0" smtClean="0"/>
              <a:t>XDR-TB</a:t>
            </a:r>
            <a:r>
              <a:rPr lang="en-IN" dirty="0"/>
              <a:t>".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decision </a:t>
            </a:r>
            <a:r>
              <a:rPr lang="en-IN" dirty="0" smtClean="0"/>
              <a:t>and initiation </a:t>
            </a:r>
            <a:r>
              <a:rPr lang="en-IN" dirty="0"/>
              <a:t>of regimen for </a:t>
            </a:r>
            <a:r>
              <a:rPr lang="en-IN" dirty="0" smtClean="0"/>
              <a:t>XDR-TB </a:t>
            </a:r>
            <a:r>
              <a:rPr lang="en-IN" dirty="0"/>
              <a:t>is to be taken by </a:t>
            </a:r>
            <a:r>
              <a:rPr lang="en-IN" dirty="0" smtClean="0"/>
              <a:t>the concerned </a:t>
            </a:r>
            <a:r>
              <a:rPr lang="en-IN" dirty="0"/>
              <a:t>DR-TB centre committee.</a:t>
            </a:r>
          </a:p>
          <a:p>
            <a:pPr algn="just"/>
            <a:r>
              <a:rPr lang="en-IN" dirty="0"/>
              <a:t>The </a:t>
            </a:r>
            <a:r>
              <a:rPr lang="en-IN" i="1" dirty="0"/>
              <a:t>Intensive Phase </a:t>
            </a:r>
            <a:r>
              <a:rPr lang="en-IN" dirty="0"/>
              <a:t>(6-12 months) consists of 7 drugs </a:t>
            </a:r>
            <a:r>
              <a:rPr lang="en-IN" dirty="0" smtClean="0"/>
              <a:t>- </a:t>
            </a:r>
            <a:r>
              <a:rPr lang="en-IN" dirty="0" err="1" smtClean="0"/>
              <a:t>Capreomycin</a:t>
            </a:r>
            <a:r>
              <a:rPr lang="en-IN" dirty="0" smtClean="0"/>
              <a:t> </a:t>
            </a:r>
            <a:r>
              <a:rPr lang="en-IN" dirty="0"/>
              <a:t>(Cm), PAS, </a:t>
            </a:r>
            <a:r>
              <a:rPr lang="en-IN" dirty="0" err="1"/>
              <a:t>Moxifloxacin</a:t>
            </a:r>
            <a:r>
              <a:rPr lang="en-IN" dirty="0"/>
              <a:t> (</a:t>
            </a:r>
            <a:r>
              <a:rPr lang="en-IN" dirty="0" err="1"/>
              <a:t>Mfx</a:t>
            </a:r>
            <a:r>
              <a:rPr lang="en-IN" dirty="0"/>
              <a:t>), High </a:t>
            </a:r>
            <a:r>
              <a:rPr lang="en-IN" dirty="0" smtClean="0"/>
              <a:t>dose INH</a:t>
            </a:r>
            <a:r>
              <a:rPr lang="en-IN" dirty="0"/>
              <a:t>, </a:t>
            </a:r>
            <a:r>
              <a:rPr lang="en-IN" dirty="0" err="1"/>
              <a:t>Clofazimine</a:t>
            </a:r>
            <a:r>
              <a:rPr lang="en-IN" dirty="0"/>
              <a:t>, Linezolid, and </a:t>
            </a:r>
            <a:r>
              <a:rPr lang="en-IN" dirty="0" err="1"/>
              <a:t>Amoxyclav</a:t>
            </a:r>
            <a:endParaRPr lang="en-IN" dirty="0"/>
          </a:p>
          <a:p>
            <a:pPr algn="just"/>
            <a:r>
              <a:rPr lang="en-IN" dirty="0"/>
              <a:t>The </a:t>
            </a:r>
            <a:r>
              <a:rPr lang="en-IN" i="1" dirty="0"/>
              <a:t>Continuation Phase </a:t>
            </a:r>
            <a:r>
              <a:rPr lang="en-IN" dirty="0"/>
              <a:t>(18 months) consists of 6 drugs </a:t>
            </a:r>
            <a:r>
              <a:rPr lang="en-IN" dirty="0" smtClean="0"/>
              <a:t>- PAS</a:t>
            </a:r>
            <a:r>
              <a:rPr lang="en-IN" dirty="0"/>
              <a:t>, </a:t>
            </a:r>
            <a:r>
              <a:rPr lang="en-IN" dirty="0" err="1"/>
              <a:t>Moxifloxacin</a:t>
            </a:r>
            <a:r>
              <a:rPr lang="en-IN" dirty="0"/>
              <a:t> (</a:t>
            </a:r>
            <a:r>
              <a:rPr lang="en-IN" dirty="0" err="1"/>
              <a:t>Mfx</a:t>
            </a:r>
            <a:r>
              <a:rPr lang="en-IN" dirty="0"/>
              <a:t>), High dose INH, </a:t>
            </a:r>
            <a:r>
              <a:rPr lang="en-IN" dirty="0" err="1" smtClean="0"/>
              <a:t>Clofazimine</a:t>
            </a:r>
            <a:r>
              <a:rPr lang="en-IN" dirty="0" smtClean="0"/>
              <a:t>, Linezolid</a:t>
            </a:r>
            <a:r>
              <a:rPr lang="en-IN" dirty="0"/>
              <a:t>, and </a:t>
            </a:r>
            <a:r>
              <a:rPr lang="en-IN" dirty="0" err="1"/>
              <a:t>Amoxyclav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1690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/>
              <a:t>The South East Asia Region accounts for </a:t>
            </a:r>
            <a:r>
              <a:rPr lang="en-IN" dirty="0">
                <a:solidFill>
                  <a:srgbClr val="FF0000"/>
                </a:solidFill>
              </a:rPr>
              <a:t>39 per cent </a:t>
            </a:r>
            <a:r>
              <a:rPr lang="en-IN" dirty="0" smtClean="0"/>
              <a:t>of the </a:t>
            </a:r>
            <a:r>
              <a:rPr lang="en-IN" dirty="0"/>
              <a:t>global burden of TB </a:t>
            </a:r>
          </a:p>
          <a:p>
            <a:pPr algn="just"/>
            <a:r>
              <a:rPr lang="en-IN" dirty="0" smtClean="0"/>
              <a:t> India  </a:t>
            </a:r>
            <a:r>
              <a:rPr lang="en-IN" dirty="0"/>
              <a:t>accounts for </a:t>
            </a:r>
            <a:r>
              <a:rPr lang="en-IN" dirty="0">
                <a:solidFill>
                  <a:srgbClr val="FF0000"/>
                </a:solidFill>
              </a:rPr>
              <a:t>24 per cent </a:t>
            </a:r>
            <a:r>
              <a:rPr lang="en-IN" dirty="0"/>
              <a:t>of the world's TB cases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E</a:t>
            </a:r>
            <a:r>
              <a:rPr lang="en-IN" dirty="0" smtClean="0"/>
              <a:t>stimated </a:t>
            </a:r>
            <a:r>
              <a:rPr lang="en-IN" dirty="0"/>
              <a:t>that about </a:t>
            </a:r>
            <a:r>
              <a:rPr lang="en-IN" dirty="0">
                <a:solidFill>
                  <a:srgbClr val="FF0000"/>
                </a:solidFill>
              </a:rPr>
              <a:t>3.4 million new cases </a:t>
            </a:r>
            <a:r>
              <a:rPr lang="en-IN" dirty="0"/>
              <a:t>of TB continue </a:t>
            </a:r>
            <a:r>
              <a:rPr lang="en-IN" dirty="0" smtClean="0"/>
              <a:t>to occur </a:t>
            </a:r>
            <a:r>
              <a:rPr lang="en-IN" dirty="0"/>
              <a:t>each year in this Region, </a:t>
            </a:r>
            <a:r>
              <a:rPr lang="en-IN" dirty="0" smtClean="0"/>
              <a:t>mostly India, Bangladesh</a:t>
            </a:r>
            <a:r>
              <a:rPr lang="en-IN" dirty="0"/>
              <a:t>, Indonesia, Myanmar and Thailand. </a:t>
            </a:r>
            <a:endParaRPr lang="en-IN" dirty="0" smtClean="0"/>
          </a:p>
          <a:p>
            <a:pPr algn="just"/>
            <a:r>
              <a:rPr lang="en-IN" dirty="0" smtClean="0"/>
              <a:t>6.2 per cent </a:t>
            </a:r>
            <a:r>
              <a:rPr lang="en-IN" dirty="0"/>
              <a:t>of the cases with HIV known status (39 per cent of </a:t>
            </a:r>
            <a:r>
              <a:rPr lang="en-IN" dirty="0" smtClean="0"/>
              <a:t>total SEAR </a:t>
            </a:r>
            <a:r>
              <a:rPr lang="en-IN" dirty="0"/>
              <a:t>cases) were HIV-positive. 89 per cent of </a:t>
            </a:r>
            <a:r>
              <a:rPr lang="en-IN" dirty="0" smtClean="0"/>
              <a:t>HIV-positive TB </a:t>
            </a:r>
            <a:r>
              <a:rPr lang="en-IN" dirty="0"/>
              <a:t>cases were on co-</a:t>
            </a:r>
            <a:r>
              <a:rPr lang="en-IN" dirty="0" err="1"/>
              <a:t>trimoxazole</a:t>
            </a:r>
            <a:r>
              <a:rPr lang="en-IN" dirty="0"/>
              <a:t> preventive therapy </a:t>
            </a:r>
            <a:r>
              <a:rPr lang="en-IN" dirty="0" smtClean="0"/>
              <a:t>and 61 </a:t>
            </a:r>
            <a:r>
              <a:rPr lang="en-IN" dirty="0"/>
              <a:t>per cent of these cases were put on antiretroviral therapy.</a:t>
            </a:r>
          </a:p>
          <a:p>
            <a:pPr algn="just"/>
            <a:r>
              <a:rPr lang="en-IN" dirty="0"/>
              <a:t>Level of MDR-TB is still low in the Region (less than 2.2 </a:t>
            </a:r>
            <a:r>
              <a:rPr lang="en-IN" dirty="0" smtClean="0"/>
              <a:t>per  </a:t>
            </a:r>
            <a:r>
              <a:rPr lang="en-IN" dirty="0"/>
              <a:t>cent), however, this translates into nearly 90,000 </a:t>
            </a:r>
            <a:r>
              <a:rPr lang="en-IN" dirty="0" smtClean="0"/>
              <a:t>estimated MDR-TB </a:t>
            </a:r>
            <a:r>
              <a:rPr lang="en-IN" dirty="0"/>
              <a:t>cases among all the notified TB cases in </a:t>
            </a:r>
            <a:r>
              <a:rPr lang="en-IN" dirty="0" smtClean="0"/>
              <a:t>2012</a:t>
            </a:r>
            <a:r>
              <a:rPr lang="en-IN" i="1" dirty="0" smtClean="0"/>
              <a:t>.</a:t>
            </a:r>
            <a:endParaRPr lang="en-IN" i="1" dirty="0"/>
          </a:p>
          <a:p>
            <a:pPr algn="just"/>
            <a:r>
              <a:rPr lang="en-IN" dirty="0"/>
              <a:t>Each year, more than </a:t>
            </a:r>
            <a:r>
              <a:rPr lang="en-IN" dirty="0">
                <a:solidFill>
                  <a:srgbClr val="FF0000"/>
                </a:solidFill>
              </a:rPr>
              <a:t>2 million </a:t>
            </a:r>
            <a:r>
              <a:rPr lang="en-IN" dirty="0"/>
              <a:t>TB cases are registered </a:t>
            </a:r>
            <a:r>
              <a:rPr lang="en-IN" dirty="0" smtClean="0"/>
              <a:t>for treatment </a:t>
            </a:r>
            <a:r>
              <a:rPr lang="en-IN" dirty="0"/>
              <a:t>with more than </a:t>
            </a:r>
            <a:r>
              <a:rPr lang="en-IN" dirty="0">
                <a:solidFill>
                  <a:srgbClr val="FF0000"/>
                </a:solidFill>
              </a:rPr>
              <a:t>85 per cent s</a:t>
            </a:r>
            <a:r>
              <a:rPr lang="en-IN" dirty="0"/>
              <a:t>uccess rate of </a:t>
            </a:r>
            <a:r>
              <a:rPr lang="en-IN" dirty="0" smtClean="0"/>
              <a:t>new sputum </a:t>
            </a:r>
            <a:r>
              <a:rPr lang="en-IN" dirty="0"/>
              <a:t>smear positive cases. </a:t>
            </a:r>
            <a:endParaRPr lang="en-IN" dirty="0" smtClean="0"/>
          </a:p>
          <a:p>
            <a:pPr algn="just"/>
            <a:r>
              <a:rPr lang="en-IN" dirty="0" smtClean="0"/>
              <a:t>TB </a:t>
            </a:r>
            <a:r>
              <a:rPr lang="en-IN" dirty="0"/>
              <a:t>mortality rate </a:t>
            </a:r>
            <a:r>
              <a:rPr lang="en-IN" dirty="0" smtClean="0"/>
              <a:t>has decreased </a:t>
            </a:r>
            <a:r>
              <a:rPr lang="en-IN" dirty="0"/>
              <a:t>more than </a:t>
            </a:r>
            <a:r>
              <a:rPr lang="en-IN" dirty="0">
                <a:solidFill>
                  <a:srgbClr val="FF0000"/>
                </a:solidFill>
              </a:rPr>
              <a:t>40 per cent </a:t>
            </a:r>
            <a:r>
              <a:rPr lang="en-IN" dirty="0"/>
              <a:t>since 1990</a:t>
            </a:r>
          </a:p>
        </p:txBody>
      </p:sp>
    </p:spTree>
    <p:extLst>
      <p:ext uri="{BB962C8B-B14F-4D97-AF65-F5344CB8AC3E}">
        <p14:creationId xmlns:p14="http://schemas.microsoft.com/office/powerpoint/2010/main" xmlns="" val="301058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91200"/>
          </a:xfrm>
        </p:spPr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dirty="0" smtClean="0"/>
              <a:t>burden </a:t>
            </a:r>
            <a:r>
              <a:rPr lang="en-IN" dirty="0"/>
              <a:t>of paediatric TB </a:t>
            </a:r>
            <a:r>
              <a:rPr lang="en-IN" dirty="0" smtClean="0"/>
              <a:t> </a:t>
            </a:r>
            <a:r>
              <a:rPr lang="en-IN" dirty="0"/>
              <a:t>is assumed that about 10 per cent </a:t>
            </a:r>
            <a:r>
              <a:rPr lang="en-IN" dirty="0" smtClean="0"/>
              <a:t>of total </a:t>
            </a:r>
            <a:r>
              <a:rPr lang="en-IN" dirty="0"/>
              <a:t>TB load is found in children. </a:t>
            </a:r>
            <a:endParaRPr lang="en-IN" dirty="0" smtClean="0"/>
          </a:p>
          <a:p>
            <a:r>
              <a:rPr lang="en-IN" dirty="0" smtClean="0"/>
              <a:t>Globally</a:t>
            </a:r>
            <a:r>
              <a:rPr lang="en-IN" dirty="0"/>
              <a:t>, about 1 </a:t>
            </a:r>
            <a:r>
              <a:rPr lang="en-IN" dirty="0" smtClean="0"/>
              <a:t>million cases </a:t>
            </a:r>
            <a:r>
              <a:rPr lang="en-IN" dirty="0"/>
              <a:t>of paediatric TB are estimated to occur every year, </a:t>
            </a:r>
            <a:r>
              <a:rPr lang="en-IN" dirty="0" smtClean="0"/>
              <a:t>with more </a:t>
            </a:r>
            <a:r>
              <a:rPr lang="en-IN" dirty="0"/>
              <a:t>than 100,000 </a:t>
            </a:r>
            <a:r>
              <a:rPr lang="en-IN" dirty="0" smtClean="0"/>
              <a:t>deaths</a:t>
            </a:r>
            <a:r>
              <a:rPr lang="en-IN" i="1" dirty="0" smtClean="0"/>
              <a:t>. </a:t>
            </a:r>
          </a:p>
          <a:p>
            <a:r>
              <a:rPr lang="en-IN" dirty="0" smtClean="0"/>
              <a:t>Childhood </a:t>
            </a:r>
            <a:r>
              <a:rPr lang="en-IN" dirty="0"/>
              <a:t>deaths from </a:t>
            </a:r>
            <a:r>
              <a:rPr lang="en-IN" dirty="0" smtClean="0"/>
              <a:t>TB are </a:t>
            </a:r>
            <a:r>
              <a:rPr lang="en-IN" dirty="0"/>
              <a:t>usually caused by meningitis or disseminated </a:t>
            </a:r>
            <a:r>
              <a:rPr lang="en-IN" dirty="0" smtClean="0"/>
              <a:t>disease</a:t>
            </a:r>
            <a:r>
              <a:rPr lang="en-IN" i="1" dirty="0" smtClean="0"/>
              <a:t>.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xmlns="" val="220684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A</a:t>
            </a:r>
            <a:r>
              <a:rPr lang="en-IN" dirty="0" smtClean="0"/>
              <a:t>cquired </a:t>
            </a:r>
            <a:r>
              <a:rPr lang="en-IN" dirty="0"/>
              <a:t>drug </a:t>
            </a:r>
            <a:r>
              <a:rPr lang="en-IN" dirty="0" smtClean="0"/>
              <a:t>resistance remains </a:t>
            </a:r>
            <a:r>
              <a:rPr lang="en-IN" dirty="0"/>
              <a:t>high, because </a:t>
            </a:r>
            <a:r>
              <a:rPr lang="en-IN" dirty="0">
                <a:solidFill>
                  <a:srgbClr val="FF0000"/>
                </a:solidFill>
              </a:rPr>
              <a:t>national tuberculosis </a:t>
            </a:r>
            <a:r>
              <a:rPr lang="en-IN" dirty="0" smtClean="0">
                <a:solidFill>
                  <a:srgbClr val="FF0000"/>
                </a:solidFill>
              </a:rPr>
              <a:t>control programmes </a:t>
            </a:r>
            <a:r>
              <a:rPr lang="en-IN" dirty="0"/>
              <a:t>in </a:t>
            </a:r>
            <a:r>
              <a:rPr lang="en-IN" dirty="0" smtClean="0"/>
              <a:t> </a:t>
            </a:r>
            <a:r>
              <a:rPr lang="en-IN" dirty="0"/>
              <a:t>countries have not been able </a:t>
            </a:r>
            <a:r>
              <a:rPr lang="en-IN" dirty="0" smtClean="0"/>
              <a:t>to achieve </a:t>
            </a:r>
            <a:r>
              <a:rPr lang="en-IN" dirty="0"/>
              <a:t>a high cure rate over a very long period of </a:t>
            </a:r>
            <a:r>
              <a:rPr lang="en-IN" dirty="0" smtClean="0"/>
              <a:t>time, even </a:t>
            </a:r>
            <a:r>
              <a:rPr lang="en-IN" dirty="0"/>
              <a:t>after the introduction of short-course chemotherapy.</a:t>
            </a:r>
          </a:p>
          <a:p>
            <a:pPr algn="just"/>
            <a:r>
              <a:rPr lang="en-IN" dirty="0"/>
              <a:t>Poverty, economic recession, malnutrition, </a:t>
            </a:r>
            <a:r>
              <a:rPr lang="en-IN" dirty="0" smtClean="0"/>
              <a:t>overcrowding, indoor </a:t>
            </a:r>
            <a:r>
              <a:rPr lang="en-IN" dirty="0"/>
              <a:t>air pollution, tobacco, alcohol abuse and </a:t>
            </a:r>
            <a:r>
              <a:rPr lang="en-IN" dirty="0" smtClean="0"/>
              <a:t>diabetes make </a:t>
            </a:r>
            <a:r>
              <a:rPr lang="en-IN" dirty="0"/>
              <a:t>populations more vulnerable to tuberculosis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Increase in </a:t>
            </a:r>
            <a:r>
              <a:rPr lang="en-IN" dirty="0"/>
              <a:t>human migration has rapidly mixed infected </a:t>
            </a:r>
            <a:r>
              <a:rPr lang="en-IN" dirty="0" smtClean="0"/>
              <a:t>with uninfected </a:t>
            </a:r>
            <a:r>
              <a:rPr lang="en-IN" dirty="0"/>
              <a:t>communities. </a:t>
            </a:r>
            <a:endParaRPr lang="en-IN" dirty="0" smtClean="0"/>
          </a:p>
          <a:p>
            <a:pPr algn="just"/>
            <a:r>
              <a:rPr lang="en-IN" dirty="0" smtClean="0"/>
              <a:t>To </a:t>
            </a:r>
            <a:r>
              <a:rPr lang="en-IN" dirty="0"/>
              <a:t>make global situation </a:t>
            </a:r>
            <a:r>
              <a:rPr lang="en-IN" dirty="0" smtClean="0"/>
              <a:t>worse, tuberculosis </a:t>
            </a:r>
            <a:r>
              <a:rPr lang="en-IN" dirty="0"/>
              <a:t>has formed a lethal combination with HIV.</a:t>
            </a:r>
          </a:p>
        </p:txBody>
      </p:sp>
    </p:spTree>
    <p:extLst>
      <p:ext uri="{BB962C8B-B14F-4D97-AF65-F5344CB8AC3E}">
        <p14:creationId xmlns:p14="http://schemas.microsoft.com/office/powerpoint/2010/main" xmlns="" val="17916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DOTS remains central to the public health approach </a:t>
            </a:r>
            <a:r>
              <a:rPr lang="en-IN" dirty="0" smtClean="0"/>
              <a:t>to tuberculosis </a:t>
            </a:r>
            <a:r>
              <a:rPr lang="en-IN" dirty="0"/>
              <a:t>control, which is now presented as </a:t>
            </a:r>
            <a:r>
              <a:rPr lang="en-IN" i="1" dirty="0"/>
              <a:t>Stop </a:t>
            </a:r>
            <a:r>
              <a:rPr lang="en-IN" i="1" dirty="0" smtClean="0"/>
              <a:t>TB Strategy</a:t>
            </a:r>
            <a:r>
              <a:rPr lang="en-IN" i="1" dirty="0"/>
              <a:t>. </a:t>
            </a:r>
            <a:endParaRPr lang="en-IN" i="1" dirty="0" smtClean="0"/>
          </a:p>
          <a:p>
            <a:r>
              <a:rPr lang="en-IN" dirty="0" smtClean="0"/>
              <a:t>To </a:t>
            </a:r>
            <a:r>
              <a:rPr lang="en-IN" dirty="0"/>
              <a:t>be classified as DOTS, a country must </a:t>
            </a:r>
            <a:r>
              <a:rPr lang="en-IN" dirty="0" smtClean="0"/>
              <a:t>have officially </a:t>
            </a:r>
            <a:r>
              <a:rPr lang="en-IN" dirty="0"/>
              <a:t>accepted and adopted the strategy by 2004, </a:t>
            </a:r>
            <a:r>
              <a:rPr lang="en-IN" dirty="0" smtClean="0"/>
              <a:t>and must </a:t>
            </a:r>
            <a:r>
              <a:rPr lang="en-IN" dirty="0"/>
              <a:t>have implemented the four technical components </a:t>
            </a:r>
            <a:r>
              <a:rPr lang="en-IN" dirty="0" smtClean="0"/>
              <a:t>of DOTS </a:t>
            </a:r>
            <a:r>
              <a:rPr lang="en-IN" dirty="0"/>
              <a:t>in at least part of the country. </a:t>
            </a:r>
            <a:endParaRPr lang="en-IN" dirty="0" smtClean="0"/>
          </a:p>
          <a:p>
            <a:r>
              <a:rPr lang="en-IN" dirty="0" smtClean="0"/>
              <a:t>DOTS </a:t>
            </a:r>
            <a:r>
              <a:rPr lang="en-IN" dirty="0"/>
              <a:t>coverage </a:t>
            </a:r>
            <a:r>
              <a:rPr lang="en-IN" dirty="0" smtClean="0"/>
              <a:t>is defined </a:t>
            </a:r>
            <a:r>
              <a:rPr lang="en-IN" dirty="0"/>
              <a:t>as the percentage of the national population </a:t>
            </a:r>
            <a:r>
              <a:rPr lang="en-IN" dirty="0" smtClean="0"/>
              <a:t>living </a:t>
            </a:r>
            <a:r>
              <a:rPr lang="en-IN" dirty="0"/>
              <a:t>in areas where health services have adopted DOTS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"</a:t>
            </a:r>
            <a:r>
              <a:rPr lang="en-IN" dirty="0" smtClean="0"/>
              <a:t>Areas“ are </a:t>
            </a:r>
            <a:r>
              <a:rPr lang="en-IN" dirty="0"/>
              <a:t>the lowest administrative or management units in </a:t>
            </a:r>
            <a:r>
              <a:rPr lang="en-IN" dirty="0" smtClean="0"/>
              <a:t>the country </a:t>
            </a:r>
            <a:r>
              <a:rPr lang="en-IN" dirty="0"/>
              <a:t>(township, district, counties, etc.).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target </a:t>
            </a:r>
            <a:r>
              <a:rPr lang="en-IN" dirty="0" smtClean="0"/>
              <a:t>of DOTS </a:t>
            </a:r>
            <a:r>
              <a:rPr lang="en-IN" dirty="0"/>
              <a:t>programme is successful treatment or cure rate </a:t>
            </a:r>
            <a:r>
              <a:rPr lang="en-IN" dirty="0" smtClean="0"/>
              <a:t>of 85 </a:t>
            </a:r>
            <a:r>
              <a:rPr lang="en-IN" dirty="0"/>
              <a:t>per cent of new smear positive cases, and detection </a:t>
            </a:r>
            <a:r>
              <a:rPr lang="en-IN" dirty="0" smtClean="0"/>
              <a:t>of 70 </a:t>
            </a:r>
            <a:r>
              <a:rPr lang="en-IN" dirty="0"/>
              <a:t>per cent of such cases.</a:t>
            </a:r>
          </a:p>
        </p:txBody>
      </p:sp>
    </p:spTree>
    <p:extLst>
      <p:ext uri="{BB962C8B-B14F-4D97-AF65-F5344CB8AC3E}">
        <p14:creationId xmlns:p14="http://schemas.microsoft.com/office/powerpoint/2010/main" xmlns="" val="170155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11697725</TotalTime>
  <Words>4126</Words>
  <Application>Microsoft Office PowerPoint</Application>
  <PresentationFormat>On-screen Show (4:3)</PresentationFormat>
  <Paragraphs>356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TUBERCULOSIS</vt:lpstr>
      <vt:lpstr>Problem statement</vt:lpstr>
      <vt:lpstr>Slide 3</vt:lpstr>
      <vt:lpstr>Slide 4</vt:lpstr>
      <vt:lpstr>TB detection and treatment outcome</vt:lpstr>
      <vt:lpstr>Slide 6</vt:lpstr>
      <vt:lpstr>Slide 7</vt:lpstr>
      <vt:lpstr>Slide 8</vt:lpstr>
      <vt:lpstr>Slide 9</vt:lpstr>
      <vt:lpstr>ADVANTAGES</vt:lpstr>
      <vt:lpstr>Slide 11</vt:lpstr>
      <vt:lpstr>International Standards for Tuberculosis Care</vt:lpstr>
      <vt:lpstr>STOP TB Strategy</vt:lpstr>
      <vt:lpstr>INDIA</vt:lpstr>
      <vt:lpstr>Slide 15</vt:lpstr>
      <vt:lpstr>AGE DISTRIBUTION</vt:lpstr>
      <vt:lpstr>ECONOMIC AND SOCIAL BURDEN OF DISEASE</vt:lpstr>
      <vt:lpstr>CONTROL OF TUBERCULOSIS</vt:lpstr>
      <vt:lpstr>CASE FINDING</vt:lpstr>
      <vt:lpstr>CASE</vt:lpstr>
      <vt:lpstr>TARGET GROUP</vt:lpstr>
      <vt:lpstr>CASE-FINDING TOOLS</vt:lpstr>
      <vt:lpstr>SPUTUM EXAMINATION</vt:lpstr>
      <vt:lpstr>Collection of sputum samples</vt:lpstr>
      <vt:lpstr>Ziehl-Neelsen acid-fast stain</vt:lpstr>
      <vt:lpstr>Slide reporting</vt:lpstr>
      <vt:lpstr>Slide 27</vt:lpstr>
      <vt:lpstr>Slide 28</vt:lpstr>
      <vt:lpstr>Slide 29</vt:lpstr>
      <vt:lpstr>False-negative results of sputum smear microscopy</vt:lpstr>
      <vt:lpstr>Fluorescence microscopy</vt:lpstr>
      <vt:lpstr>Radiography</vt:lpstr>
      <vt:lpstr>Sputum culture</vt:lpstr>
      <vt:lpstr>METHODS</vt:lpstr>
      <vt:lpstr>  Detection &amp;identification of mycobacteria directly from clinical samples · </vt:lpstr>
      <vt:lpstr>Serological diagnosis of tuberculosis </vt:lpstr>
      <vt:lpstr>TUBERCULIN TEST</vt:lpstr>
      <vt:lpstr>Tuberculin</vt:lpstr>
      <vt:lpstr>Slide 39</vt:lpstr>
      <vt:lpstr>Slide 40</vt:lpstr>
      <vt:lpstr>Classification of positive tuberculin skin test reaction</vt:lpstr>
      <vt:lpstr>NEGATIVE TUBERCULIN TEST</vt:lpstr>
      <vt:lpstr>Two-step testing</vt:lpstr>
      <vt:lpstr>DISADVANTAGES</vt:lpstr>
      <vt:lpstr>CHEMOTHERAPY</vt:lpstr>
      <vt:lpstr>Anti-tuberculosis drugs</vt:lpstr>
      <vt:lpstr>FIRST LINE DRUGS</vt:lpstr>
      <vt:lpstr>THE SECOND-LINE DRUGS </vt:lpstr>
      <vt:lpstr>Slide 49</vt:lpstr>
      <vt:lpstr>Two-phase chemotherapy</vt:lpstr>
      <vt:lpstr>DOMICILIARY TREATMENT</vt:lpstr>
      <vt:lpstr>LONG-COURSE REGIMENS</vt:lpstr>
      <vt:lpstr>SHORT COURSE CHEMOTHERAPY</vt:lpstr>
      <vt:lpstr>Slide 54</vt:lpstr>
      <vt:lpstr>DIRECTLY OBSERVED TREATMENT, SHORT COURSE (DOTS) CHEMOTHERAPY’</vt:lpstr>
      <vt:lpstr>DOTS-PLUS TREATMENT FOR MDR-TB</vt:lpstr>
      <vt:lpstr>Regimen for XDR-TB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TUBERCULOSIS</dc:title>
  <dc:creator>Ajith.V.S.</dc:creator>
  <cp:lastModifiedBy>Dept. Of CM</cp:lastModifiedBy>
  <cp:revision>89</cp:revision>
  <dcterms:created xsi:type="dcterms:W3CDTF">2006-08-16T00:00:00Z</dcterms:created>
  <dcterms:modified xsi:type="dcterms:W3CDTF">2020-10-29T09:21:02Z</dcterms:modified>
</cp:coreProperties>
</file>