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0" r:id="rId10"/>
    <p:sldId id="281" r:id="rId11"/>
    <p:sldId id="266" r:id="rId12"/>
    <p:sldId id="282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D4904-80ED-431F-9168-EE7CEDBFC226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6A1B3-B2AC-4244-AFD0-F754F8EE06A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956EE9-EB0B-4240-B27B-E74F76308D17}" type="slidenum">
              <a:rPr lang="en-GB" smtClean="0">
                <a:latin typeface="Arial" charset="0"/>
                <a:cs typeface="Arial" charset="0"/>
              </a:rPr>
              <a:pPr/>
              <a:t>8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6046-99AA-4837-BEB2-9CCB4B910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A3EE-0DF8-4ECB-9D26-AD3E36E91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57970-60F0-4A7D-9FBA-6C9252FC4A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7C4B0F-624E-4604-ABED-90173C79ADE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615F7C-0229-4334-A51B-35EDCE8C515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ticobulbar_pathway" TargetMode="External"/><Relationship Id="rId2" Type="http://schemas.openxmlformats.org/officeDocument/2006/relationships/hyperlink" Target="http://en.wikipedia.org/wiki/Upper_motor_neuron_le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yramidal_trac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oprioception" TargetMode="External"/><Relationship Id="rId3" Type="http://schemas.openxmlformats.org/officeDocument/2006/relationships/hyperlink" Target="http://en.wikipedia.org/wiki/Extrafusal_muscle_fiber" TargetMode="External"/><Relationship Id="rId7" Type="http://schemas.openxmlformats.org/officeDocument/2006/relationships/hyperlink" Target="http://en.wikipedia.org/wiki/Muscle_spindle" TargetMode="External"/><Relationship Id="rId2" Type="http://schemas.openxmlformats.org/officeDocument/2006/relationships/hyperlink" Target="http://en.wikipedia.org/wiki/Alpha_motor_neur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ntrafusal_muscle_fiber" TargetMode="External"/><Relationship Id="rId5" Type="http://schemas.openxmlformats.org/officeDocument/2006/relationships/hyperlink" Target="http://en.wikipedia.org/wiki/Gamma_motor_neuron" TargetMode="External"/><Relationship Id="rId4" Type="http://schemas.openxmlformats.org/officeDocument/2006/relationships/hyperlink" Target="http://en.wikipedia.org/wiki/Muscle_contrac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ower_motor_neuron_les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86000" y="482267"/>
            <a:ext cx="6172200" cy="1894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UPPER AND LOWER MOTOR NEURON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492896"/>
            <a:ext cx="6172200" cy="13716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UNCTION AND LESION</a:t>
            </a:r>
            <a:endParaRPr lang="en-US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40904-1405-4679-B213-6CCDF6BACAD8}"/>
              </a:ext>
            </a:extLst>
          </p:cNvPr>
          <p:cNvSpPr txBox="1"/>
          <p:nvPr/>
        </p:nvSpPr>
        <p:spPr>
          <a:xfrm>
            <a:off x="5652120" y="443711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DR.T.AJAYAN</a:t>
            </a:r>
          </a:p>
          <a:p>
            <a:r>
              <a:rPr lang="en-US" dirty="0"/>
              <a:t>PROF. &amp; H.O.D.</a:t>
            </a:r>
          </a:p>
          <a:p>
            <a:r>
              <a:rPr lang="en-US" dirty="0"/>
              <a:t>PM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8401080" cy="864096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latin typeface="Times New Roman" pitchFamily="18" charset="0"/>
                <a:cs typeface="Times New Roman" pitchFamily="18" charset="0"/>
              </a:rPr>
              <a:t>Descending pathways</a:t>
            </a:r>
            <a:br>
              <a:rPr lang="en-IN" dirty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4040188" cy="4803528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Pyramidal system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Lateral and anterior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corticospinal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tracts</a:t>
            </a:r>
          </a:p>
          <a:p>
            <a:r>
              <a:rPr lang="en-IN" dirty="0" err="1">
                <a:latin typeface="Times New Roman" pitchFamily="18" charset="0"/>
                <a:cs typeface="Times New Roman" pitchFamily="18" charset="0"/>
              </a:rPr>
              <a:t>Extrapyramidal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system</a:t>
            </a:r>
          </a:p>
          <a:p>
            <a:r>
              <a:rPr lang="en-IN" dirty="0" err="1">
                <a:latin typeface="Times New Roman" pitchFamily="18" charset="0"/>
                <a:cs typeface="Times New Roman" pitchFamily="18" charset="0"/>
              </a:rPr>
              <a:t>Tectospinal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tracts</a:t>
            </a:r>
          </a:p>
          <a:p>
            <a:r>
              <a:rPr lang="en-IN" dirty="0" err="1">
                <a:latin typeface="Times New Roman" pitchFamily="18" charset="0"/>
                <a:cs typeface="Times New Roman" pitchFamily="18" charset="0"/>
              </a:rPr>
              <a:t>Vestibulospinal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tracts</a:t>
            </a:r>
          </a:p>
          <a:p>
            <a:r>
              <a:rPr lang="en-IN" dirty="0" err="1">
                <a:latin typeface="Times New Roman" pitchFamily="18" charset="0"/>
                <a:cs typeface="Times New Roman" pitchFamily="18" charset="0"/>
              </a:rPr>
              <a:t>Rubrospinal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tracts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Anterior, medial, and lateral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reticulospinal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tracts</a:t>
            </a:r>
          </a:p>
          <a:p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96752"/>
            <a:ext cx="4071966" cy="544695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Descending Pathways</a:t>
            </a:r>
          </a:p>
        </p:txBody>
      </p:sp>
      <p:graphicFrame>
        <p:nvGraphicFramePr>
          <p:cNvPr id="77912" name="Group 88"/>
          <p:cNvGraphicFramePr>
            <a:graphicFrameLocks noGrp="1"/>
          </p:cNvGraphicFramePr>
          <p:nvPr>
            <p:ph idx="1"/>
          </p:nvPr>
        </p:nvGraphicFramePr>
        <p:xfrm>
          <a:off x="900113" y="1600200"/>
          <a:ext cx="7775575" cy="4858134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Pathway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Upper limb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 limb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Cortico/-pyramidal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This Tract functions to modulate the activity of Alpha or Gamma Motor Neurons as directed by the Motor Cortex.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Rubro-spinal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Stimulates flexors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Reticulo-spinal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Medullary inhibits extensors and excites flexors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Pontine excites extensors and inhibits flexors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(Generally upper limb)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Vestibulo-spinal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Doesn’t affect upper limbs but helps position head and neck in response to body tilting (medial)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Stimulates extensors (lateral)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Tecto-spinal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 of head, neck and eye movements.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500034" y="2928934"/>
            <a:ext cx="3429024" cy="1571636"/>
          </a:xfrm>
        </p:spPr>
        <p:txBody>
          <a:bodyPr>
            <a:normAutofit/>
          </a:bodyPr>
          <a:lstStyle/>
          <a:p>
            <a:r>
              <a:rPr lang="en-US" sz="3600" dirty="0" err="1"/>
              <a:t>Rubrospinal</a:t>
            </a:r>
            <a:r>
              <a:rPr lang="en-US" sz="3600" dirty="0"/>
              <a:t> Tract</a:t>
            </a:r>
            <a:endParaRPr lang="en-IN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4810" y="571480"/>
            <a:ext cx="4286280" cy="585791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Ascending Pathway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5" y="1142984"/>
            <a:ext cx="4519690" cy="535784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content\ch08\018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b="1"/>
              <a:t> </a:t>
            </a:r>
            <a:r>
              <a:rPr lang="en-US" b="1"/>
              <a:t>UPPER MOTOR NEURON LESION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/>
              <a:t>Loss of dexterity, voluntary skillful movements. (corticospinal</a:t>
            </a:r>
          </a:p>
          <a:p>
            <a:pPr eaLnBrk="1" hangingPunct="1">
              <a:lnSpc>
                <a:spcPct val="80000"/>
              </a:lnSpc>
            </a:pPr>
            <a:endParaRPr lang="en-US" sz="3600"/>
          </a:p>
          <a:p>
            <a:pPr eaLnBrk="1" hangingPunct="1">
              <a:lnSpc>
                <a:spcPct val="80000"/>
              </a:lnSpc>
            </a:pPr>
            <a:r>
              <a:rPr lang="en-US" sz="3600"/>
              <a:t>Babinski sign(corticospinal)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600"/>
          </a:p>
          <a:p>
            <a:pPr eaLnBrk="1" hangingPunct="1">
              <a:lnSpc>
                <a:spcPct val="80000"/>
              </a:lnSpc>
            </a:pPr>
            <a:r>
              <a:rPr lang="en-US" sz="3600"/>
              <a:t>Loss of superficial reflex (corticospinal)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60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/>
              <a:t>weakness with no muscle atrophy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600"/>
          </a:p>
          <a:p>
            <a:pPr eaLnBrk="1" hangingPunct="1">
              <a:lnSpc>
                <a:spcPct val="80000"/>
              </a:lnSpc>
            </a:pPr>
            <a:r>
              <a:rPr lang="en-US" sz="3600"/>
              <a:t>Spasticity is hallmark of the UMN disease. Spasticity is a state of sustained increase in muscle tension in response to muscle lengthening, in particular, with passive movements.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600"/>
          </a:p>
          <a:p>
            <a:pPr eaLnBrk="1" hangingPunct="1">
              <a:lnSpc>
                <a:spcPct val="80000"/>
              </a:lnSpc>
            </a:pPr>
            <a:r>
              <a:rPr lang="en-US" sz="3600"/>
              <a:t> hyperreflexia. deep tendon reflex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600"/>
          </a:p>
          <a:p>
            <a:pPr eaLnBrk="1" hangingPunct="1">
              <a:lnSpc>
                <a:spcPct val="80000"/>
              </a:lnSpc>
            </a:pPr>
            <a:r>
              <a:rPr lang="en-US" sz="3600"/>
              <a:t>Pseudobulbar palsy is hallmark of the UMN disorder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r>
              <a:rPr lang="en-US" b="1"/>
              <a:t>PSEUDOBULBAR PALSY</a:t>
            </a:r>
          </a:p>
          <a:p>
            <a:pPr eaLnBrk="1" hangingPunct="1">
              <a:buFont typeface="Arial" charset="0"/>
              <a:buNone/>
            </a:pPr>
            <a:r>
              <a:rPr lang="en-US"/>
              <a:t>    results from an </a:t>
            </a:r>
            <a:r>
              <a:rPr lang="en-US">
                <a:hlinkClick r:id="rId2" action="ppaction://hlinkfile" tooltip="Upper motor neuron lesion"/>
              </a:rPr>
              <a:t>upper motor neuron lesion</a:t>
            </a:r>
            <a:r>
              <a:rPr lang="en-US"/>
              <a:t> to the </a:t>
            </a:r>
            <a:r>
              <a:rPr lang="en-US">
                <a:hlinkClick r:id="rId3" action="ppaction://hlinkfile" tooltip="Corticobulbar pathway"/>
              </a:rPr>
              <a:t>corticobulbar pathways</a:t>
            </a:r>
            <a:r>
              <a:rPr lang="en-US"/>
              <a:t> in the </a:t>
            </a:r>
            <a:r>
              <a:rPr lang="en-US">
                <a:hlinkClick r:id="rId4" action="ppaction://hlinkfile" tooltip="Pyramidal tract"/>
              </a:rPr>
              <a:t>pyramidal tract</a:t>
            </a:r>
            <a:r>
              <a:rPr lang="en-US"/>
              <a:t>.</a:t>
            </a:r>
            <a:r>
              <a:rPr lang="en-US" b="1"/>
              <a:t> </a:t>
            </a:r>
          </a:p>
          <a:p>
            <a:pPr eaLnBrk="1" hangingPunct="1"/>
            <a:r>
              <a:rPr lang="en-US" b="1"/>
              <a:t> </a:t>
            </a:r>
            <a:r>
              <a:rPr lang="en-US"/>
              <a:t>It results from </a:t>
            </a:r>
            <a:r>
              <a:rPr lang="en-US" b="1"/>
              <a:t>bilateral lesion of UMN’s </a:t>
            </a:r>
            <a:r>
              <a:rPr lang="en-US"/>
              <a:t> of the muscles of the tongue (XII), face (VII), speech and swallowing (IX,X)</a:t>
            </a:r>
          </a:p>
          <a:p>
            <a:pPr eaLnBrk="1" hangingPunct="1"/>
            <a:r>
              <a:rPr lang="en-US"/>
              <a:t> Individuals with pseudobulbar palsy also demonstrate inappropriate emotional outbursts.</a:t>
            </a:r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WHAT ARE LOWER MOTOR NEURON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/>
              <a:t>All voluntary movement depend upon excitation of lower motor neuron by upper motor neuron </a:t>
            </a:r>
          </a:p>
          <a:p>
            <a:pPr eaLnBrk="1" hangingPunct="1">
              <a:buFont typeface="Arial" charset="0"/>
              <a:buNone/>
            </a:pPr>
            <a:r>
              <a:rPr lang="en-US"/>
              <a:t>These are the only neurons that innervate the skeletal muscle fibers, they function as the final common pathway, the final link between the CNS and skeletal muscles</a:t>
            </a:r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WHERE THEY COME FROM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/>
            <a:r>
              <a:rPr lang="en-US"/>
              <a:t>Motor Neuron in spinal cord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/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Motor component of cranial nerve nuclei in brain stem  (Those in cranial nerves innervate the skeletal muscles associated with the movements of the eyes, tongue, chewing, swallowing, vocalizing.)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800" dirty="0"/>
              <a:t>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CNS influence the activity of skeletal muscle through two sets of neuron</a:t>
            </a:r>
          </a:p>
          <a:p>
            <a:pPr eaLnBrk="1" hangingPunct="1">
              <a:buFont typeface="Arial" charset="0"/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Upper motor neuron</a:t>
            </a:r>
          </a:p>
          <a:p>
            <a:pPr eaLnBrk="1" hangingPunct="1">
              <a:buFont typeface="Arial" charset="0"/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Lower motor neuron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441325"/>
            <a:ext cx="9144000" cy="5938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4400" b="1">
                <a:cs typeface="Times New Roman" charset="0"/>
              </a:rPr>
              <a:t>CLASSIFICATION OF LMN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800">
                <a:cs typeface="Times New Roman" charset="0"/>
              </a:rPr>
              <a:t>Lower motor neurons are classified based on the type of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800">
                <a:cs typeface="Times New Roman" charset="0"/>
              </a:rPr>
              <a:t>muscle fiber they innervate:</a:t>
            </a:r>
            <a:endParaRPr lang="en-US" sz="28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sz="2800">
                <a:cs typeface="Times New Roman" charset="0"/>
                <a:hlinkClick r:id="rId2" tooltip="Alpha motor neuron"/>
              </a:rPr>
              <a:t>Alpha motor neurons</a:t>
            </a:r>
            <a:r>
              <a:rPr lang="en-US" sz="2800">
                <a:cs typeface="Times New Roman" charset="0"/>
              </a:rPr>
              <a:t> (α-MNs) innervate 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800">
                <a:cs typeface="Times New Roman" charset="0"/>
                <a:hlinkClick r:id="rId3" tooltip="Extrafusal muscle fiber"/>
              </a:rPr>
              <a:t>extrafusal muscle fibers</a:t>
            </a:r>
            <a:r>
              <a:rPr lang="en-US" sz="2800">
                <a:cs typeface="Times New Roman" charset="0"/>
              </a:rPr>
              <a:t>, the most numerous type of muscle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800">
                <a:cs typeface="Times New Roman" charset="0"/>
              </a:rPr>
              <a:t>fiber and the one involved in </a:t>
            </a:r>
            <a:r>
              <a:rPr lang="en-US" sz="2800">
                <a:cs typeface="Times New Roman" charset="0"/>
                <a:hlinkClick r:id="rId4" tooltip="Muscle contraction"/>
              </a:rPr>
              <a:t>muscle contraction</a:t>
            </a:r>
            <a:r>
              <a:rPr lang="en-US" sz="2800">
                <a:cs typeface="Times New Roman" charset="0"/>
              </a:rPr>
              <a:t>.</a:t>
            </a:r>
          </a:p>
          <a:p>
            <a:pPr eaLnBrk="0" hangingPunct="0">
              <a:tabLst>
                <a:tab pos="457200" algn="l"/>
              </a:tabLst>
            </a:pPr>
            <a:endParaRPr lang="en-US" sz="2800">
              <a:cs typeface="Times New Roman" charset="0"/>
              <a:hlinkClick r:id="rId5" tooltip="Gamma motor neuron"/>
            </a:endParaRP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en-US" sz="2800">
                <a:cs typeface="Times New Roman" charset="0"/>
                <a:hlinkClick r:id="rId5" tooltip="Gamma motor neuron"/>
              </a:rPr>
              <a:t>Gamma motor neurons</a:t>
            </a:r>
            <a:r>
              <a:rPr lang="en-US" sz="2800">
                <a:cs typeface="Times New Roman" charset="0"/>
              </a:rPr>
              <a:t> (γ-MNs) innervate 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800">
                <a:cs typeface="Times New Roman" charset="0"/>
                <a:hlinkClick r:id="rId6" tooltip="Intrafusal muscle fiber"/>
              </a:rPr>
              <a:t>intrafusal muscle fibers</a:t>
            </a:r>
            <a:r>
              <a:rPr lang="en-US" sz="2800">
                <a:cs typeface="Times New Roman" charset="0"/>
              </a:rPr>
              <a:t>, which together with sensory afferents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800">
                <a:cs typeface="Times New Roman" charset="0"/>
              </a:rPr>
              <a:t>compose </a:t>
            </a:r>
            <a:r>
              <a:rPr lang="en-US" sz="2800">
                <a:cs typeface="Times New Roman" charset="0"/>
                <a:hlinkClick r:id="rId7" tooltip="Muscle spindle"/>
              </a:rPr>
              <a:t>muscle spindles</a:t>
            </a:r>
            <a:r>
              <a:rPr lang="en-US" sz="2800">
                <a:cs typeface="Times New Roman" charset="0"/>
              </a:rPr>
              <a:t>. These are part of the system for sensing </a:t>
            </a:r>
            <a:r>
              <a:rPr lang="en-US" sz="2800">
                <a:cs typeface="Times New Roman" charset="0"/>
                <a:hlinkClick r:id="rId8" tooltip="Proprioception"/>
              </a:rPr>
              <a:t>body position</a:t>
            </a:r>
            <a:r>
              <a:rPr lang="en-US" sz="2800">
                <a:cs typeface="Times New Roman" charset="0"/>
              </a:rPr>
              <a:t> (proprioception)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</a:t>
            </a:r>
            <a:r>
              <a:rPr lang="en-US" b="1"/>
              <a:t>LOWER MOTOR NEURON LESION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/>
              <a:t>Flaccid paralesis </a:t>
            </a:r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/>
            <a:r>
              <a:rPr lang="en-US"/>
              <a:t>Muscle atrophy and Hyporeflexia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Muscle hypotonicity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Fasciculations</a:t>
            </a:r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b="1"/>
              <a:t>BULBAR PALSY</a:t>
            </a:r>
          </a:p>
          <a:p>
            <a:pPr eaLnBrk="1" hangingPunct="1"/>
            <a:r>
              <a:rPr lang="en-US" b="1"/>
              <a:t> </a:t>
            </a:r>
            <a:r>
              <a:rPr lang="en-US"/>
              <a:t>is a similar disorder as psedobulbar palsy but is caused by </a:t>
            </a:r>
            <a:r>
              <a:rPr lang="en-US">
                <a:hlinkClick r:id="rId2" action="ppaction://hlinkfile" tooltip="Lower motor neuron lesion"/>
              </a:rPr>
              <a:t>lower motor neuron lesions</a:t>
            </a:r>
            <a:endParaRPr lang="en-US"/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/>
            <a:r>
              <a:rPr lang="en-US"/>
              <a:t> It consists of </a:t>
            </a:r>
            <a:r>
              <a:rPr lang="en-US" b="1"/>
              <a:t>LMN signs </a:t>
            </a:r>
            <a:r>
              <a:rPr lang="en-US"/>
              <a:t>in regions innervated by the </a:t>
            </a:r>
            <a:r>
              <a:rPr lang="en-US" b="1"/>
              <a:t>facial (VII), glossopharyngeal (IX), Vagus (X) and hypoglossal (XII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0"/>
            <a:ext cx="9144000" cy="68580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sz="3600" dirty="0"/>
              <a:t>The </a:t>
            </a:r>
            <a:r>
              <a:rPr lang="en-US" sz="3600" dirty="0" err="1"/>
              <a:t>corticobulbar</a:t>
            </a:r>
            <a:r>
              <a:rPr lang="en-US" sz="3600" dirty="0"/>
              <a:t> tract projects bilaterally to all the cranial motor nuclei except</a:t>
            </a:r>
          </a:p>
          <a:p>
            <a:pPr>
              <a:buFont typeface="Arial" charset="0"/>
              <a:buNone/>
            </a:pPr>
            <a:r>
              <a:rPr lang="en-US" sz="3600" dirty="0"/>
              <a:t> </a:t>
            </a:r>
          </a:p>
          <a:p>
            <a:r>
              <a:rPr lang="en-US" sz="3600" dirty="0"/>
              <a:t>Part of facial nucleus that supply muscle of lower part of face receives </a:t>
            </a:r>
            <a:r>
              <a:rPr lang="en-US" sz="3600" dirty="0" err="1"/>
              <a:t>corticobulbar</a:t>
            </a:r>
            <a:r>
              <a:rPr lang="en-US" sz="3600" dirty="0"/>
              <a:t> fibers from same hemisphere</a:t>
            </a:r>
          </a:p>
          <a:p>
            <a:pPr>
              <a:buFont typeface="Arial" charset="0"/>
              <a:buNone/>
            </a:pPr>
            <a:r>
              <a:rPr lang="en-US" sz="3600" dirty="0"/>
              <a:t>            in </a:t>
            </a:r>
            <a:r>
              <a:rPr lang="en-US" sz="3600" b="1" dirty="0"/>
              <a:t>UMN LESION</a:t>
            </a:r>
            <a:r>
              <a:rPr lang="en-US" sz="3600" dirty="0"/>
              <a:t>  muscle of lower part of face will paralyzed</a:t>
            </a:r>
          </a:p>
          <a:p>
            <a:pPr>
              <a:buFont typeface="Arial" charset="0"/>
              <a:buNone/>
            </a:pPr>
            <a:r>
              <a:rPr lang="en-US" sz="3600" dirty="0"/>
              <a:t>             in </a:t>
            </a:r>
            <a:r>
              <a:rPr lang="en-US" sz="3600" b="1" dirty="0"/>
              <a:t>LMN LESION </a:t>
            </a:r>
            <a:r>
              <a:rPr lang="en-US" sz="3600" dirty="0"/>
              <a:t>all muscle of affected side will be paralyzed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/>
          </a:p>
          <a:p>
            <a:r>
              <a:rPr lang="en-US"/>
              <a:t>Part of hypoglossal nucleus that supplies the genioglossus muscle receive corticobulbar fiber from opposite hemisphere</a:t>
            </a:r>
          </a:p>
          <a:p>
            <a:pPr>
              <a:buFont typeface="Arial" charset="0"/>
              <a:buNone/>
            </a:pPr>
            <a:r>
              <a:rPr lang="en-US"/>
              <a:t>            in </a:t>
            </a:r>
            <a:r>
              <a:rPr lang="en-US" b="1"/>
              <a:t>UMN LESION </a:t>
            </a:r>
            <a:r>
              <a:rPr lang="en-US"/>
              <a:t>tongue will deviate to the side opposite to lesion</a:t>
            </a:r>
          </a:p>
          <a:p>
            <a:pPr>
              <a:buFont typeface="Arial" charset="0"/>
              <a:buNone/>
            </a:pPr>
            <a:r>
              <a:rPr lang="en-US" b="1"/>
              <a:t>            </a:t>
            </a:r>
            <a:r>
              <a:rPr lang="en-US"/>
              <a:t>in </a:t>
            </a:r>
            <a:r>
              <a:rPr lang="en-US" b="1"/>
              <a:t>LMN LESION </a:t>
            </a:r>
            <a:r>
              <a:rPr lang="en-US"/>
              <a:t>tongue will deviate to the</a:t>
            </a:r>
          </a:p>
          <a:p>
            <a:pPr>
              <a:buFont typeface="Arial" charset="0"/>
              <a:buNone/>
            </a:pPr>
            <a:r>
              <a:rPr lang="en-US" b="1"/>
              <a:t>    </a:t>
            </a:r>
            <a:r>
              <a:rPr lang="en-US"/>
              <a:t> side</a:t>
            </a:r>
            <a:r>
              <a:rPr lang="en-US" b="1"/>
              <a:t> </a:t>
            </a:r>
            <a:r>
              <a:rPr lang="en-US"/>
              <a:t>of lesion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 Upper motor neurons (UMN) are responsible for conveying impulses for voluntary motor activity through descending motor pathways that make up the upper motor neurons.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/>
              <a:t>UMN send fibers to the LMN, and that exert direct or indirect </a:t>
            </a:r>
            <a:r>
              <a:rPr lang="en-US" dirty="0" err="1"/>
              <a:t>supranuclear</a:t>
            </a:r>
            <a:r>
              <a:rPr lang="en-US" dirty="0"/>
              <a:t> control over the LMN of the cranial and spinal nerves..</a:t>
            </a:r>
          </a:p>
        </p:txBody>
      </p:sp>
      <p:sp>
        <p:nvSpPr>
          <p:cNvPr id="71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UPPER MOTOR NEURON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753715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WHERE THEY COME FROM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343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.  </a:t>
            </a:r>
          </a:p>
        </p:txBody>
      </p:sp>
      <p:pic>
        <p:nvPicPr>
          <p:cNvPr id="8196" name="Picture 8" descr="Bro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34258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Axons from the cortical areas form the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corticospinal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corticobulbar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tracts.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1/3 from primary motor cortex (Betz’s cell axons -3-5%, and other 95% from small neurons)</a:t>
            </a:r>
          </a:p>
          <a:p>
            <a:pPr eaLnBrk="1" hangingPunct="1">
              <a:lnSpc>
                <a:spcPct val="8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1/3 from the somatic sensory cortex (areas 1, 2, and 3), and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adjacent temporal lobe region.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6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UPPER MOTOR NEURON  FUNCTION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Upper motor neuron control lower  motor neuron through two different  pathways.</a:t>
            </a:r>
          </a:p>
          <a:p>
            <a:pPr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Pyramidal tract</a:t>
            </a:r>
          </a:p>
          <a:p>
            <a:pPr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Extra pyramidal tract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001125" cy="907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Rounded MT Bold" pitchFamily="34" charset="0"/>
              </a:rPr>
              <a:t>PYRAMIDAL TRACTS </a:t>
            </a:r>
          </a:p>
          <a:p>
            <a:pPr>
              <a:buFont typeface="Arial" charset="0"/>
              <a:buChar char="•"/>
            </a:pPr>
            <a:r>
              <a:rPr lang="en-US" sz="2800" dirty="0" err="1">
                <a:latin typeface="Arial Rounded MT Bold" pitchFamily="34" charset="0"/>
              </a:rPr>
              <a:t>corticospinal</a:t>
            </a:r>
            <a:r>
              <a:rPr lang="en-US" sz="2800" dirty="0">
                <a:latin typeface="Arial Rounded MT Bold" pitchFamily="34" charset="0"/>
              </a:rPr>
              <a:t> tract</a:t>
            </a:r>
          </a:p>
          <a:p>
            <a:endParaRPr lang="en-US" sz="2800" dirty="0">
              <a:latin typeface="Arial Rounded MT Bold" pitchFamily="34" charset="0"/>
            </a:endParaRPr>
          </a:p>
          <a:p>
            <a:r>
              <a:rPr lang="en-US" sz="4000" b="1" dirty="0">
                <a:latin typeface="Arial Rounded MT Bold" pitchFamily="34" charset="0"/>
              </a:rPr>
              <a:t>EXTRAPYRAMIDAL TRACTS-</a:t>
            </a:r>
          </a:p>
          <a:p>
            <a:pPr>
              <a:buFont typeface="Arial" charset="0"/>
              <a:buChar char="•"/>
            </a:pPr>
            <a:r>
              <a:rPr lang="en-US" sz="2800" dirty="0" err="1">
                <a:latin typeface="Arial Rounded MT Bold" pitchFamily="34" charset="0"/>
              </a:rPr>
              <a:t>Reticulospinal</a:t>
            </a:r>
            <a:r>
              <a:rPr lang="en-US" sz="2800" dirty="0">
                <a:latin typeface="Arial Rounded MT Bold" pitchFamily="34" charset="0"/>
              </a:rPr>
              <a:t>                           </a:t>
            </a:r>
            <a:r>
              <a:rPr lang="en-US" sz="2800" dirty="0" err="1">
                <a:latin typeface="Arial Rounded MT Bold" pitchFamily="34" charset="0"/>
              </a:rPr>
              <a:t>Olivospinal</a:t>
            </a:r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err="1">
                <a:latin typeface="Arial Rounded MT Bold" pitchFamily="34" charset="0"/>
              </a:rPr>
              <a:t>Vestibulospinal</a:t>
            </a:r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err="1">
                <a:latin typeface="Arial Rounded MT Bold" pitchFamily="34" charset="0"/>
              </a:rPr>
              <a:t>Tectospinal</a:t>
            </a:r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err="1">
                <a:latin typeface="Arial Rounded MT Bold" pitchFamily="34" charset="0"/>
              </a:rPr>
              <a:t>Rubrospinal</a:t>
            </a:r>
            <a:r>
              <a:rPr lang="en-US" sz="2800" dirty="0">
                <a:latin typeface="Arial Rounded MT Bold" pitchFamily="34" charset="0"/>
              </a:rPr>
              <a:t> tract</a:t>
            </a:r>
          </a:p>
          <a:p>
            <a:endParaRPr lang="en-US" sz="28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err="1">
                <a:latin typeface="Arial Rounded MT Bold" pitchFamily="34" charset="0"/>
              </a:rPr>
              <a:t>Corticobulbar</a:t>
            </a:r>
            <a:r>
              <a:rPr lang="en-US" sz="2800" dirty="0">
                <a:latin typeface="Arial Rounded MT Bold" pitchFamily="34" charset="0"/>
              </a:rPr>
              <a:t> tract</a:t>
            </a:r>
          </a:p>
          <a:p>
            <a:endParaRPr lang="en-US" sz="28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err="1">
                <a:latin typeface="Arial Rounded MT Bold" pitchFamily="34" charset="0"/>
              </a:rPr>
              <a:t>Corticorubral</a:t>
            </a:r>
            <a:r>
              <a:rPr lang="en-US" sz="2800" dirty="0">
                <a:latin typeface="Arial Rounded MT Bold" pitchFamily="34" charset="0"/>
              </a:rPr>
              <a:t> tract</a:t>
            </a:r>
          </a:p>
          <a:p>
            <a:pPr>
              <a:buFont typeface="Arial" charset="0"/>
              <a:buChar char="•"/>
            </a:pPr>
            <a:endParaRPr lang="en-US" sz="2800" dirty="0">
              <a:latin typeface="Arial Rounded MT Bold" pitchFamily="34" charset="0"/>
            </a:endParaRPr>
          </a:p>
          <a:p>
            <a:pPr>
              <a:buFont typeface="Arial" charset="0"/>
              <a:buChar char="•"/>
            </a:pPr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2" name="Group 82"/>
          <p:cNvGraphicFramePr>
            <a:graphicFrameLocks noGrp="1"/>
          </p:cNvGraphicFramePr>
          <p:nvPr>
            <p:ph idx="1"/>
          </p:nvPr>
        </p:nvGraphicFramePr>
        <p:xfrm>
          <a:off x="34925" y="765175"/>
          <a:ext cx="9001125" cy="5821680"/>
        </p:xfrm>
        <a:graphic>
          <a:graphicData uri="http://schemas.openxmlformats.org/drawingml/2006/table">
            <a:tbl>
              <a:tblPr/>
              <a:tblGrid>
                <a:gridCol w="396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Descending Tracts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Signal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Corticospinal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(pyramidal)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Fine voluntary motor control of the limbs. The pathway also controls voluntary body posture adjustments.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Rubrospinal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Involved in involuntary adjustment of arm position in response to balance information; support of the body.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Reticulospinal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(1)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Regulates various involuntary motor activities and assists in balance (leg extensors). Some pattern movements e.g. stepping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(2) Medullary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Inhibits firing of spinal and cranial motor neurons, control of antigravity muscles.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Vestibulospinal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(1) Medial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It is responsible for adjusting posture to maintain balance (neck muscles).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(2) Lateral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It is responsible for adjusting posture to maintain balance (body/lower limb).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Tectospinal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Controls head and eye movements, 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Involved in involuntary adjustment of head position in response to visual information.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46088" y="-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Nerve pathways</a:t>
            </a:r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7938" y="1700213"/>
            <a:ext cx="9144000" cy="9937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15"/>
                                        </p:tgtEl>
                                      </p:cBhvr>
                                      <p:by x="100000" y="8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315"/>
                                        </p:tgtEl>
                                      </p:cBhvr>
                                      <p:by x="100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15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315"/>
                                        </p:tgtEl>
                                      </p:cBhvr>
                                      <p:by x="100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315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5" grpId="0" animBg="1"/>
      <p:bldP spid="10315" grpId="1" animBg="1"/>
      <p:bldP spid="10315" grpId="2" animBg="1"/>
      <p:bldP spid="10315" grpId="3" animBg="1"/>
      <p:bldP spid="10315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n-US" dirty="0"/>
              <a:t>Tracts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000108"/>
            <a:ext cx="4325908" cy="5715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86314" y="1000108"/>
            <a:ext cx="4041775" cy="50006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36712"/>
            <a:ext cx="4571968" cy="56886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4000528" cy="600076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924</Words>
  <Application>Microsoft Office PowerPoint</Application>
  <PresentationFormat>On-screen Show (4:3)</PresentationFormat>
  <Paragraphs>152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Calibri</vt:lpstr>
      <vt:lpstr>Century Schoolbook</vt:lpstr>
      <vt:lpstr>Times New Roman</vt:lpstr>
      <vt:lpstr>Wingdings</vt:lpstr>
      <vt:lpstr>Wingdings 2</vt:lpstr>
      <vt:lpstr>Oriel</vt:lpstr>
      <vt:lpstr>UPPER AND LOWER MOTOR NEURON </vt:lpstr>
      <vt:lpstr>PowerPoint Presentation</vt:lpstr>
      <vt:lpstr>UPPER MOTOR NEURON</vt:lpstr>
      <vt:lpstr>WHERE THEY COME FROM ?</vt:lpstr>
      <vt:lpstr>PowerPoint Presentation</vt:lpstr>
      <vt:lpstr>HOW UPPER MOTOR NEURON  FUNCTION ?</vt:lpstr>
      <vt:lpstr>PowerPoint Presentation</vt:lpstr>
      <vt:lpstr>PowerPoint Presentation</vt:lpstr>
      <vt:lpstr>Tracts </vt:lpstr>
      <vt:lpstr>Descending pathways </vt:lpstr>
      <vt:lpstr>Descending Pathways</vt:lpstr>
      <vt:lpstr>PowerPoint Presentation</vt:lpstr>
      <vt:lpstr>Ascending Pathway</vt:lpstr>
      <vt:lpstr>PowerPoint Presentation</vt:lpstr>
      <vt:lpstr> UPPER MOTOR NEURON LESION</vt:lpstr>
      <vt:lpstr>PowerPoint Presentation</vt:lpstr>
      <vt:lpstr>PowerPoint Presentation</vt:lpstr>
      <vt:lpstr>WHAT ARE LOWER MOTOR NEURON</vt:lpstr>
      <vt:lpstr>WHERE THEY COME FROM</vt:lpstr>
      <vt:lpstr>PowerPoint Presentation</vt:lpstr>
      <vt:lpstr> LOWER MOTOR NEURON LESION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AND LOWER MOTOR NEURON </dc:title>
  <dc:creator>ACER</dc:creator>
  <cp:lastModifiedBy>AJAYAN T</cp:lastModifiedBy>
  <cp:revision>9</cp:revision>
  <dcterms:created xsi:type="dcterms:W3CDTF">2014-03-15T11:05:55Z</dcterms:created>
  <dcterms:modified xsi:type="dcterms:W3CDTF">2021-03-06T09:43:21Z</dcterms:modified>
</cp:coreProperties>
</file>