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74" r:id="rId2"/>
    <p:sldId id="256" r:id="rId3"/>
    <p:sldId id="258" r:id="rId4"/>
    <p:sldId id="259" r:id="rId5"/>
    <p:sldId id="272" r:id="rId6"/>
    <p:sldId id="271" r:id="rId7"/>
    <p:sldId id="262" r:id="rId8"/>
    <p:sldId id="263" r:id="rId9"/>
    <p:sldId id="264" r:id="rId10"/>
    <p:sldId id="265" r:id="rId11"/>
    <p:sldId id="273" r:id="rId12"/>
    <p:sldId id="269" r:id="rId13"/>
    <p:sldId id="27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5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BFD9E-5C43-448C-B088-CB6D1AE9D1FD}" type="datetimeFigureOut">
              <a:rPr lang="en-IN" smtClean="0"/>
              <a:pPr/>
              <a:t>22-02-2019</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8928D-8565-4924-BF98-46928E6C23E6}" type="slidenum">
              <a:rPr lang="en-IN" smtClean="0"/>
              <a:pPr/>
              <a:t>‹#›</a:t>
            </a:fld>
            <a:endParaRPr lang="en-IN"/>
          </a:p>
        </p:txBody>
      </p:sp>
    </p:spTree>
    <p:extLst>
      <p:ext uri="{BB962C8B-B14F-4D97-AF65-F5344CB8AC3E}">
        <p14:creationId xmlns:p14="http://schemas.microsoft.com/office/powerpoint/2010/main" val="295628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spc="30" baseline="0">
                <a:solidFill>
                  <a:schemeClr val="tx1">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Rectangle 6"/>
          <p:cNvSpPr/>
          <p:nvPr/>
        </p:nvSpPr>
        <p:spPr>
          <a:xfrm>
            <a:off x="0" y="0"/>
            <a:ext cx="3429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2F9D5-97A1-4E0F-852D-E5FE78BE6BC8}" type="slidenum">
              <a:rPr lang="en-US" smtClean="0"/>
              <a:pPr/>
              <a:t>‹#›</a:t>
            </a:fld>
            <a:endParaRPr lang="en-US"/>
          </a:p>
        </p:txBody>
      </p:sp>
    </p:spTree>
    <p:extLst>
      <p:ext uri="{BB962C8B-B14F-4D97-AF65-F5344CB8AC3E}">
        <p14:creationId xmlns:p14="http://schemas.microsoft.com/office/powerpoint/2010/main" val="40177401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2F9D5-97A1-4E0F-852D-E5FE78BE6BC8}" type="slidenum">
              <a:rPr lang="en-US" smtClean="0"/>
              <a:pPr/>
              <a:t>‹#›</a:t>
            </a:fld>
            <a:endParaRPr lang="en-US"/>
          </a:p>
        </p:txBody>
      </p:sp>
      <p:sp>
        <p:nvSpPr>
          <p:cNvPr id="7" name="Rectangle 6"/>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544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2F9D5-97A1-4E0F-852D-E5FE78BE6BC8}" type="slidenum">
              <a:rPr lang="en-US" smtClean="0"/>
              <a:pPr/>
              <a:t>‹#›</a:t>
            </a:fld>
            <a:endParaRPr lang="en-US"/>
          </a:p>
        </p:txBody>
      </p:sp>
      <p:sp>
        <p:nvSpPr>
          <p:cNvPr id="7" name="Rectangle 6"/>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5456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2F9D5-97A1-4E0F-852D-E5FE78BE6BC8}" type="slidenum">
              <a:rPr lang="en-US" smtClean="0"/>
              <a:pPr/>
              <a:t>‹#›</a:t>
            </a:fld>
            <a:endParaRPr lang="en-US"/>
          </a:p>
        </p:txBody>
      </p:sp>
      <p:sp>
        <p:nvSpPr>
          <p:cNvPr id="7" name="Rectangle 6"/>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0614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200" b="1" baseline="0"/>
            </a:lvl1pPr>
          </a:lstStyle>
          <a:p>
            <a:r>
              <a:rPr lang="en-US" smtClean="0"/>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72F9D5-97A1-4E0F-852D-E5FE78BE6BC8}" type="slidenum">
              <a:rPr lang="en-US" smtClean="0"/>
              <a:pPr/>
              <a:t>‹#›</a:t>
            </a:fld>
            <a:endParaRPr lang="en-US"/>
          </a:p>
        </p:txBody>
      </p:sp>
      <p:sp>
        <p:nvSpPr>
          <p:cNvPr id="7" name="Rectangle 6"/>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7235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72F9D5-97A1-4E0F-852D-E5FE78BE6BC8}" type="slidenum">
              <a:rPr lang="en-US" smtClean="0"/>
              <a:pPr/>
              <a:t>‹#›</a:t>
            </a:fld>
            <a:endParaRPr lang="en-US"/>
          </a:p>
        </p:txBody>
      </p:sp>
      <p:sp>
        <p:nvSpPr>
          <p:cNvPr id="8" name="Rectangle 7"/>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4797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6404" y="1713655"/>
            <a:ext cx="336042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94860" y="1713655"/>
            <a:ext cx="336042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72F9D5-97A1-4E0F-852D-E5FE78BE6BC8}" type="slidenum">
              <a:rPr lang="en-US" smtClean="0"/>
              <a:pPr/>
              <a:t>‹#›</a:t>
            </a:fld>
            <a:endParaRPr lang="en-US"/>
          </a:p>
        </p:txBody>
      </p:sp>
      <p:sp>
        <p:nvSpPr>
          <p:cNvPr id="11" name="Rectangle 10"/>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5608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72F9D5-97A1-4E0F-852D-E5FE78BE6BC8}" type="slidenum">
              <a:rPr lang="en-US" smtClean="0"/>
              <a:pPr/>
              <a:t>‹#›</a:t>
            </a:fld>
            <a:endParaRPr lang="en-US"/>
          </a:p>
        </p:txBody>
      </p:sp>
      <p:sp>
        <p:nvSpPr>
          <p:cNvPr id="7" name="Rectangle 6"/>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007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72F9D5-97A1-4E0F-852D-E5FE78BE6BC8}" type="slidenum">
              <a:rPr lang="en-US" smtClean="0"/>
              <a:pPr/>
              <a:t>‹#›</a:t>
            </a:fld>
            <a:endParaRPr lang="en-US"/>
          </a:p>
        </p:txBody>
      </p:sp>
      <p:sp>
        <p:nvSpPr>
          <p:cNvPr id="5" name="Rectangle 4"/>
          <p:cNvSpPr/>
          <p:nvPr/>
        </p:nvSpPr>
        <p:spPr>
          <a:xfrm>
            <a:off x="0" y="0"/>
            <a:ext cx="3429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25313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1" baseline="0"/>
            </a:lvl1pPr>
          </a:lstStyle>
          <a:p>
            <a:r>
              <a:rPr lang="en-US" smtClean="0"/>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72F9D5-97A1-4E0F-852D-E5FE78BE6BC8}" type="slidenum">
              <a:rPr lang="en-US" smtClean="0"/>
              <a:pPr/>
              <a:t>‹#›</a:t>
            </a:fld>
            <a:endParaRPr lang="en-US"/>
          </a:p>
        </p:txBody>
      </p:sp>
    </p:spTree>
    <p:extLst>
      <p:ext uri="{BB962C8B-B14F-4D97-AF65-F5344CB8AC3E}">
        <p14:creationId xmlns:p14="http://schemas.microsoft.com/office/powerpoint/2010/main" val="932847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1">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846963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40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87414B-65EE-4F64-9486-7FD2E16E6869}" type="datetimeFigureOut">
              <a:rPr lang="en-US" smtClean="0"/>
              <a:pPr/>
              <a:t>22-02-2019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72F9D5-97A1-4E0F-852D-E5FE78BE6BC8}" type="slidenum">
              <a:rPr lang="en-US" smtClean="0"/>
              <a:pPr/>
              <a:t>‹#›</a:t>
            </a:fld>
            <a:endParaRPr lang="en-US"/>
          </a:p>
        </p:txBody>
      </p:sp>
    </p:spTree>
    <p:extLst>
      <p:ext uri="{BB962C8B-B14F-4D97-AF65-F5344CB8AC3E}">
        <p14:creationId xmlns:p14="http://schemas.microsoft.com/office/powerpoint/2010/main" val="2858319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1787414B-65EE-4F64-9486-7FD2E16E6869}" type="datetimeFigureOut">
              <a:rPr lang="en-US" smtClean="0"/>
              <a:pPr/>
              <a:t>22-02-2019</a:t>
            </a:fld>
            <a:endParaRPr lang="en-US"/>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accent1">
                    <a:lumMod val="60000"/>
                    <a:lumOff val="40000"/>
                  </a:schemeClr>
                </a:solidFill>
                <a:latin typeface="+mj-lt"/>
              </a:defRPr>
            </a:lvl1pPr>
          </a:lstStyle>
          <a:p>
            <a:fld id="{6672F9D5-97A1-4E0F-852D-E5FE78BE6BC8}" type="slidenum">
              <a:rPr lang="en-US" smtClean="0"/>
              <a:pPr/>
              <a:t>‹#›</a:t>
            </a:fld>
            <a:endParaRPr lang="en-US"/>
          </a:p>
        </p:txBody>
      </p:sp>
    </p:spTree>
    <p:extLst>
      <p:ext uri="{BB962C8B-B14F-4D97-AF65-F5344CB8AC3E}">
        <p14:creationId xmlns:p14="http://schemas.microsoft.com/office/powerpoint/2010/main" val="14984977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000" b="1" kern="1200" spc="-7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600200"/>
          </a:xfrm>
        </p:spPr>
        <p:txBody>
          <a:bodyPr/>
          <a:lstStyle/>
          <a:p>
            <a:r>
              <a:rPr lang="en-US" b="1" dirty="0" smtClean="0"/>
              <a:t>URETER</a:t>
            </a:r>
            <a:endParaRPr lang="en-US" dirty="0"/>
          </a:p>
        </p:txBody>
      </p:sp>
      <p:sp>
        <p:nvSpPr>
          <p:cNvPr id="3" name="Content Placeholder 2"/>
          <p:cNvSpPr>
            <a:spLocks noGrp="1"/>
          </p:cNvSpPr>
          <p:nvPr>
            <p:ph idx="1"/>
          </p:nvPr>
        </p:nvSpPr>
        <p:spPr>
          <a:xfrm>
            <a:off x="533400" y="1600200"/>
            <a:ext cx="8229600" cy="4525963"/>
          </a:xfrm>
        </p:spPr>
        <p:txBody>
          <a:bodyPr/>
          <a:lstStyle/>
          <a:p>
            <a:pPr>
              <a:buNone/>
            </a:pPr>
            <a:endParaRPr lang="en-US" dirty="0" smtClean="0"/>
          </a:p>
          <a:p>
            <a:pPr>
              <a:buNone/>
            </a:pPr>
            <a:endParaRPr lang="en-US" dirty="0" smtClean="0"/>
          </a:p>
          <a:p>
            <a:pPr>
              <a:buNone/>
            </a:pPr>
            <a:endParaRPr lang="en-US" dirty="0" smtClean="0"/>
          </a:p>
          <a:p>
            <a:pPr>
              <a:buNone/>
            </a:pPr>
            <a:r>
              <a:rPr lang="en-US" dirty="0" smtClean="0"/>
              <a:t>				By </a:t>
            </a:r>
          </a:p>
          <a:p>
            <a:pPr>
              <a:buNone/>
            </a:pPr>
            <a:r>
              <a:rPr lang="en-US" dirty="0" smtClean="0"/>
              <a:t>					</a:t>
            </a:r>
            <a:r>
              <a:rPr lang="en-US" dirty="0" err="1" smtClean="0"/>
              <a:t>Dr.Leena</a:t>
            </a:r>
            <a:r>
              <a:rPr lang="en-US" dirty="0" smtClean="0"/>
              <a:t>. N </a:t>
            </a:r>
          </a:p>
          <a:p>
            <a:pPr>
              <a:buNone/>
            </a:pPr>
            <a:r>
              <a:rPr lang="en-US" dirty="0" smtClean="0"/>
              <a:t>					Associate Professor </a:t>
            </a:r>
          </a:p>
          <a:p>
            <a:pPr>
              <a:buNone/>
            </a:pPr>
            <a:r>
              <a:rPr lang="en-US" dirty="0" smtClean="0"/>
              <a:t>					Department of Anatomy </a:t>
            </a:r>
          </a:p>
          <a:p>
            <a:pPr>
              <a:buNone/>
            </a:pP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313" y="635000"/>
            <a:ext cx="8572500" cy="4708981"/>
          </a:xfrm>
          <a:prstGeom prst="rect">
            <a:avLst/>
          </a:prstGeom>
        </p:spPr>
        <p:txBody>
          <a:bodyPr>
            <a:spAutoFit/>
          </a:bodyPr>
          <a:lstStyle/>
          <a:p>
            <a:pPr algn="just" fontAlgn="auto">
              <a:spcBef>
                <a:spcPts val="0"/>
              </a:spcBef>
              <a:spcAft>
                <a:spcPts val="600"/>
              </a:spcAft>
              <a:defRPr/>
            </a:pPr>
            <a:r>
              <a:rPr lang="en-US" sz="2800" b="1" dirty="0">
                <a:solidFill>
                  <a:srgbClr val="C00000"/>
                </a:solidFill>
                <a:latin typeface="Times New Roman" pitchFamily="18" charset="0"/>
                <a:cs typeface="Times New Roman" pitchFamily="18" charset="0"/>
              </a:rPr>
              <a:t>Blood Supply</a:t>
            </a:r>
          </a:p>
          <a:p>
            <a:pPr algn="just" fontAlgn="auto">
              <a:spcBef>
                <a:spcPts val="0"/>
              </a:spcBef>
              <a:spcAft>
                <a:spcPts val="600"/>
              </a:spcAft>
              <a:defRPr/>
            </a:pPr>
            <a:r>
              <a:rPr lang="en-US" sz="2800" dirty="0">
                <a:latin typeface="Times New Roman" pitchFamily="18" charset="0"/>
                <a:cs typeface="Times New Roman" pitchFamily="18" charset="0"/>
              </a:rPr>
              <a:t>The </a:t>
            </a:r>
            <a:r>
              <a:rPr lang="en-US" sz="2800" dirty="0" err="1">
                <a:latin typeface="Times New Roman" pitchFamily="18" charset="0"/>
                <a:cs typeface="Times New Roman" pitchFamily="18" charset="0"/>
              </a:rPr>
              <a:t>ureter</a:t>
            </a:r>
            <a:r>
              <a:rPr lang="en-US" sz="2800" dirty="0">
                <a:latin typeface="Times New Roman" pitchFamily="18" charset="0"/>
                <a:cs typeface="Times New Roman" pitchFamily="18" charset="0"/>
              </a:rPr>
              <a:t> is supplied by three sets of long arteries:</a:t>
            </a:r>
          </a:p>
          <a:p>
            <a:pPr marL="342900" indent="-342900" algn="just" fontAlgn="auto">
              <a:spcBef>
                <a:spcPts val="0"/>
              </a:spcBef>
              <a:spcAft>
                <a:spcPts val="600"/>
              </a:spcAft>
              <a:defRPr/>
            </a:pPr>
            <a:r>
              <a:rPr lang="en-US" sz="2800" dirty="0">
                <a:latin typeface="Times New Roman" pitchFamily="18" charset="0"/>
                <a:cs typeface="Times New Roman" pitchFamily="18" charset="0"/>
              </a:rPr>
              <a:t>1.	The upper part receives branches from the renal artery. It may also receive branches from the </a:t>
            </a:r>
            <a:r>
              <a:rPr lang="en-US" sz="2800" dirty="0" err="1">
                <a:latin typeface="Times New Roman" pitchFamily="18" charset="0"/>
                <a:cs typeface="Times New Roman" pitchFamily="18" charset="0"/>
              </a:rPr>
              <a:t>gonadal</a:t>
            </a:r>
            <a:r>
              <a:rPr lang="en-US" sz="2800" dirty="0">
                <a:latin typeface="Times New Roman" pitchFamily="18" charset="0"/>
                <a:cs typeface="Times New Roman" pitchFamily="18" charset="0"/>
              </a:rPr>
              <a:t>, or colic vessels.</a:t>
            </a:r>
          </a:p>
          <a:p>
            <a:pPr marL="342900" indent="-342900" algn="just" fontAlgn="auto">
              <a:spcBef>
                <a:spcPts val="0"/>
              </a:spcBef>
              <a:spcAft>
                <a:spcPts val="600"/>
              </a:spcAft>
              <a:defRPr/>
            </a:pPr>
            <a:r>
              <a:rPr lang="en-US" sz="2800" dirty="0">
                <a:latin typeface="Times New Roman" pitchFamily="18" charset="0"/>
                <a:cs typeface="Times New Roman" pitchFamily="18" charset="0"/>
              </a:rPr>
              <a:t>2.	The middle part receives branches from the aorta. It may also receive branches from the </a:t>
            </a:r>
            <a:r>
              <a:rPr lang="en-US" sz="2800" dirty="0" err="1">
                <a:latin typeface="Times New Roman" pitchFamily="18" charset="0"/>
                <a:cs typeface="Times New Roman" pitchFamily="18" charset="0"/>
              </a:rPr>
              <a:t>gonadal</a:t>
            </a:r>
            <a:r>
              <a:rPr lang="en-US" sz="2800" dirty="0">
                <a:latin typeface="Times New Roman" pitchFamily="18" charset="0"/>
                <a:cs typeface="Times New Roman" pitchFamily="18" charset="0"/>
              </a:rPr>
              <a:t>, or iliac vessels.</a:t>
            </a:r>
          </a:p>
          <a:p>
            <a:pPr marL="342900" indent="-342900" algn="just" fontAlgn="auto">
              <a:spcBef>
                <a:spcPts val="0"/>
              </a:spcBef>
              <a:spcAft>
                <a:spcPts val="600"/>
              </a:spcAft>
              <a:defRPr/>
            </a:pPr>
            <a:r>
              <a:rPr lang="en-US" sz="2800" dirty="0">
                <a:latin typeface="Times New Roman" pitchFamily="18" charset="0"/>
                <a:cs typeface="Times New Roman" pitchFamily="18" charset="0"/>
              </a:rPr>
              <a:t>3.	The pelvic part is supplied by branches from the </a:t>
            </a:r>
            <a:r>
              <a:rPr lang="en-US" sz="2800" dirty="0" err="1">
                <a:latin typeface="Times New Roman" pitchFamily="18" charset="0"/>
                <a:cs typeface="Times New Roman" pitchFamily="18" charset="0"/>
              </a:rPr>
              <a:t>vesical</a:t>
            </a:r>
            <a:r>
              <a:rPr lang="en-US" sz="2800" dirty="0">
                <a:latin typeface="Times New Roman" pitchFamily="18" charset="0"/>
                <a:cs typeface="Times New Roman" pitchFamily="18" charset="0"/>
              </a:rPr>
              <a:t>, middle rectal, or uterine vessels</a:t>
            </a:r>
            <a:r>
              <a:rPr lang="en-US" sz="2800" dirty="0" smtClean="0">
                <a:latin typeface="Helvetica Narrow" pitchFamily="34" charset="0"/>
              </a:rPr>
              <a:t>.</a:t>
            </a:r>
            <a:endParaRPr lang="en-US" sz="2800" dirty="0">
              <a:latin typeface="Helvetica Narrow" pitchFamily="34" charset="0"/>
            </a:endParaRPr>
          </a:p>
        </p:txBody>
      </p:sp>
    </p:spTree>
    <p:extLst>
      <p:ext uri="{BB962C8B-B14F-4D97-AF65-F5344CB8AC3E}">
        <p14:creationId xmlns:p14="http://schemas.microsoft.com/office/powerpoint/2010/main" val="3924088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229600" cy="1143000"/>
          </a:xfrm>
        </p:spPr>
        <p:txBody>
          <a:bodyPr>
            <a:normAutofit/>
          </a:bodyPr>
          <a:lstStyle/>
          <a:p>
            <a:r>
              <a:rPr lang="en-IN" sz="3200" dirty="0" smtClean="0">
                <a:latin typeface="Times New Roman" pitchFamily="18" charset="0"/>
                <a:cs typeface="Times New Roman" pitchFamily="18" charset="0"/>
              </a:rPr>
              <a:t>Nerve supply</a:t>
            </a:r>
            <a:endParaRPr lang="en-IN" sz="3200" dirty="0">
              <a:latin typeface="Times New Roman" pitchFamily="18" charset="0"/>
              <a:cs typeface="Times New Roman" pitchFamily="18" charset="0"/>
            </a:endParaRPr>
          </a:p>
        </p:txBody>
      </p:sp>
      <p:sp>
        <p:nvSpPr>
          <p:cNvPr id="3" name="Content Placeholder 2"/>
          <p:cNvSpPr>
            <a:spLocks noGrp="1"/>
          </p:cNvSpPr>
          <p:nvPr>
            <p:ph idx="1"/>
          </p:nvPr>
        </p:nvSpPr>
        <p:spPr>
          <a:xfrm>
            <a:off x="533400" y="2971800"/>
            <a:ext cx="8229600" cy="1752600"/>
          </a:xfrm>
        </p:spPr>
        <p:txBody>
          <a:bodyPr/>
          <a:lstStyle/>
          <a:p>
            <a:pPr marL="0" indent="0" algn="just" fontAlgn="auto">
              <a:spcBef>
                <a:spcPts val="0"/>
              </a:spcBef>
              <a:spcAft>
                <a:spcPts val="600"/>
              </a:spcAft>
              <a:buNone/>
              <a:defRPr/>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ureter is supplied by sympathetic from T10 to L1 segments and parasympathetic from S2 to S4 nerves. </a:t>
            </a:r>
          </a:p>
          <a:p>
            <a:endParaRPr lang="en-IN" dirty="0"/>
          </a:p>
        </p:txBody>
      </p:sp>
    </p:spTree>
    <p:extLst>
      <p:ext uri="{BB962C8B-B14F-4D97-AF65-F5344CB8AC3E}">
        <p14:creationId xmlns:p14="http://schemas.microsoft.com/office/powerpoint/2010/main" val="371821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533400"/>
            <a:ext cx="8572500" cy="4555093"/>
          </a:xfrm>
          <a:prstGeom prst="rect">
            <a:avLst/>
          </a:prstGeom>
        </p:spPr>
        <p:txBody>
          <a:bodyPr>
            <a:spAutoFit/>
          </a:bodyPr>
          <a:lstStyle/>
          <a:p>
            <a:pPr algn="just" fontAlgn="auto">
              <a:spcBef>
                <a:spcPts val="0"/>
              </a:spcBef>
              <a:spcAft>
                <a:spcPts val="600"/>
              </a:spcAft>
              <a:defRPr/>
            </a:pPr>
            <a:r>
              <a:rPr lang="en-US" sz="2800" dirty="0">
                <a:solidFill>
                  <a:srgbClr val="C00000"/>
                </a:solidFill>
                <a:latin typeface="Times New Roman" pitchFamily="18" charset="0"/>
                <a:cs typeface="Times New Roman" pitchFamily="18" charset="0"/>
              </a:rPr>
              <a:t>CLINICAL ANATOMY</a:t>
            </a:r>
          </a:p>
          <a:p>
            <a:pPr marL="342900" indent="-342900" algn="just" fontAlgn="auto">
              <a:spcBef>
                <a:spcPts val="0"/>
              </a:spcBef>
              <a:spcAft>
                <a:spcPts val="600"/>
              </a:spcAft>
              <a:defRPr/>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Ureteric </a:t>
            </a:r>
            <a:r>
              <a:rPr lang="en-US" sz="2800" i="1" dirty="0">
                <a:latin typeface="Times New Roman" pitchFamily="18" charset="0"/>
                <a:cs typeface="Times New Roman" pitchFamily="18" charset="0"/>
              </a:rPr>
              <a:t>colic: </a:t>
            </a:r>
            <a:r>
              <a:rPr lang="en-US" sz="2800" dirty="0">
                <a:latin typeface="Times New Roman" pitchFamily="18" charset="0"/>
                <a:cs typeface="Times New Roman" pitchFamily="18" charset="0"/>
              </a:rPr>
              <a:t>This term is used for severe pain due to a ureteric stone </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which causes spasm of the ureter. The pain starts in the loin and radiates down the groin, the scrotum or the labium </a:t>
            </a:r>
            <a:r>
              <a:rPr lang="en-US" sz="2800" dirty="0" err="1">
                <a:latin typeface="Times New Roman" pitchFamily="18" charset="0"/>
                <a:cs typeface="Times New Roman" pitchFamily="18" charset="0"/>
              </a:rPr>
              <a:t>majus</a:t>
            </a:r>
            <a:r>
              <a:rPr lang="en-US" sz="2800" dirty="0">
                <a:latin typeface="Times New Roman" pitchFamily="18" charset="0"/>
                <a:cs typeface="Times New Roman" pitchFamily="18" charset="0"/>
              </a:rPr>
              <a:t> and the inner side of the thigh. </a:t>
            </a:r>
            <a:r>
              <a:rPr lang="en-US" sz="2800" dirty="0" smtClean="0">
                <a:latin typeface="Times New Roman" pitchFamily="18" charset="0"/>
                <a:cs typeface="Times New Roman" pitchFamily="18" charset="0"/>
              </a:rPr>
              <a:t> </a:t>
            </a:r>
          </a:p>
          <a:p>
            <a:pPr marL="342900" indent="-342900" algn="just" fontAlgn="auto">
              <a:spcBef>
                <a:spcPts val="0"/>
              </a:spcBef>
              <a:spcAft>
                <a:spcPts val="600"/>
              </a:spcAft>
              <a:defRPr/>
            </a:pP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Ureteric stone: </a:t>
            </a:r>
            <a:r>
              <a:rPr lang="en-US" sz="2800" dirty="0">
                <a:latin typeface="Times New Roman" pitchFamily="18" charset="0"/>
                <a:cs typeface="Times New Roman" pitchFamily="18" charset="0"/>
              </a:rPr>
              <a:t>A ureteric stone is liable to become impacted at one of the sites of normal constriction of the ureter, e.g. </a:t>
            </a:r>
            <a:r>
              <a:rPr lang="en-US" sz="2800" dirty="0" err="1">
                <a:latin typeface="Times New Roman" pitchFamily="18" charset="0"/>
                <a:cs typeface="Times New Roman" pitchFamily="18" charset="0"/>
              </a:rPr>
              <a:t>pelviureteric</a:t>
            </a:r>
            <a:r>
              <a:rPr lang="en-US" sz="2800" dirty="0">
                <a:latin typeface="Times New Roman" pitchFamily="18" charset="0"/>
                <a:cs typeface="Times New Roman" pitchFamily="18" charset="0"/>
              </a:rPr>
              <a:t> junction, brim of the pelvis and </a:t>
            </a:r>
            <a:r>
              <a:rPr lang="en-US" sz="2800" dirty="0" err="1">
                <a:latin typeface="Times New Roman" pitchFamily="18" charset="0"/>
                <a:cs typeface="Times New Roman" pitchFamily="18" charset="0"/>
              </a:rPr>
              <a:t>intravesical</a:t>
            </a:r>
            <a:r>
              <a:rPr lang="en-US" sz="2800" dirty="0">
                <a:latin typeface="Times New Roman" pitchFamily="18" charset="0"/>
                <a:cs typeface="Times New Roman" pitchFamily="18" charset="0"/>
              </a:rPr>
              <a:t> course.</a:t>
            </a:r>
          </a:p>
        </p:txBody>
      </p:sp>
    </p:spTree>
    <p:extLst>
      <p:ext uri="{BB962C8B-B14F-4D97-AF65-F5344CB8AC3E}">
        <p14:creationId xmlns:p14="http://schemas.microsoft.com/office/powerpoint/2010/main" val="2908372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42875" y="6000750"/>
            <a:ext cx="878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2400">
                <a:latin typeface="Helvetica Narrow" pitchFamily="34" charset="0"/>
              </a:rPr>
              <a:t>Ureteric colic</a:t>
            </a:r>
          </a:p>
        </p:txBody>
      </p:sp>
      <p:pic>
        <p:nvPicPr>
          <p:cNvPr id="36867" name="Picture 2" descr="D:\VIKRANT SHARMA\Krishna Garg Mam\BDC Presentation\BDC Presentation\Tiff\BDC Vol 2 Jpg\24-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675" y="500063"/>
            <a:ext cx="6164263"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550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1"/>
            <a:ext cx="7772400" cy="838200"/>
          </a:xfrm>
        </p:spPr>
        <p:txBody>
          <a:bodyPr>
            <a:normAutofit fontScale="90000"/>
          </a:bodyPr>
          <a:lstStyle/>
          <a:p>
            <a:r>
              <a:rPr lang="en-US" b="1" dirty="0" smtClean="0"/>
              <a:t>URETER</a:t>
            </a:r>
            <a:endParaRPr lang="en-US" b="1" dirty="0"/>
          </a:p>
        </p:txBody>
      </p:sp>
      <p:sp>
        <p:nvSpPr>
          <p:cNvPr id="3" name="Subtitle 2"/>
          <p:cNvSpPr>
            <a:spLocks noGrp="1"/>
          </p:cNvSpPr>
          <p:nvPr>
            <p:ph type="subTitle" idx="1"/>
          </p:nvPr>
        </p:nvSpPr>
        <p:spPr>
          <a:xfrm>
            <a:off x="152400" y="1143001"/>
            <a:ext cx="8534400" cy="5638800"/>
          </a:xfrm>
        </p:spPr>
        <p:txBody>
          <a:bodyPr>
            <a:normAutofit/>
          </a:bodyPr>
          <a:lstStyle/>
          <a:p>
            <a:pPr algn="just"/>
            <a:r>
              <a:rPr lang="en-US" dirty="0" smtClean="0">
                <a:latin typeface="Helvetica Narrow" pitchFamily="34" charset="0"/>
              </a:rPr>
              <a:t>                            </a:t>
            </a:r>
          </a:p>
          <a:p>
            <a:pPr algn="just"/>
            <a:r>
              <a:rPr lang="en-US" sz="2800" dirty="0">
                <a:solidFill>
                  <a:schemeClr val="tx1"/>
                </a:solidFill>
                <a:latin typeface="Times New Roman" pitchFamily="18" charset="0"/>
                <a:cs typeface="Times New Roman" pitchFamily="18" charset="0"/>
              </a:rPr>
              <a:t> </a:t>
            </a:r>
            <a:r>
              <a:rPr lang="en-US" sz="2800" dirty="0" smtClean="0">
                <a:solidFill>
                  <a:schemeClr val="tx1"/>
                </a:solidFill>
                <a:latin typeface="Times New Roman" pitchFamily="18" charset="0"/>
                <a:cs typeface="Times New Roman" pitchFamily="18" charset="0"/>
              </a:rPr>
              <a:t>             The </a:t>
            </a:r>
            <a:r>
              <a:rPr lang="en-US" sz="2800" dirty="0">
                <a:solidFill>
                  <a:schemeClr val="tx1"/>
                </a:solidFill>
                <a:latin typeface="Times New Roman" pitchFamily="18" charset="0"/>
                <a:cs typeface="Times New Roman" pitchFamily="18" charset="0"/>
              </a:rPr>
              <a:t>ureters are a pair of narrow, thick-walled muscular tubes which convey urine from the kidneys to the urinary bladder</a:t>
            </a:r>
            <a:r>
              <a:rPr lang="en-US" sz="2800" dirty="0" smtClean="0">
                <a:solidFill>
                  <a:schemeClr val="tx1"/>
                </a:solidFill>
                <a:latin typeface="Times New Roman" pitchFamily="18" charset="0"/>
                <a:cs typeface="Times New Roman" pitchFamily="18" charset="0"/>
              </a:rPr>
              <a:t>.</a:t>
            </a:r>
          </a:p>
          <a:p>
            <a:pPr algn="just"/>
            <a:r>
              <a:rPr lang="en-US" sz="2800" dirty="0">
                <a:solidFill>
                  <a:schemeClr val="tx1"/>
                </a:solidFill>
                <a:latin typeface="Times New Roman" pitchFamily="18" charset="0"/>
                <a:cs typeface="Times New Roman" pitchFamily="18" charset="0"/>
              </a:rPr>
              <a:t> </a:t>
            </a:r>
            <a:r>
              <a:rPr lang="en-US" sz="2800" dirty="0" smtClean="0">
                <a:solidFill>
                  <a:schemeClr val="tx1"/>
                </a:solidFill>
                <a:latin typeface="Times New Roman" pitchFamily="18" charset="0"/>
                <a:cs typeface="Times New Roman" pitchFamily="18" charset="0"/>
              </a:rPr>
              <a:t>               </a:t>
            </a:r>
          </a:p>
          <a:p>
            <a:pPr algn="just"/>
            <a:r>
              <a:rPr lang="en-US" sz="2800" dirty="0">
                <a:solidFill>
                  <a:schemeClr val="tx1"/>
                </a:solidFill>
                <a:latin typeface="Times New Roman" pitchFamily="18" charset="0"/>
                <a:cs typeface="Times New Roman" pitchFamily="18" charset="0"/>
              </a:rPr>
              <a:t> </a:t>
            </a:r>
            <a:r>
              <a:rPr lang="en-US" sz="2800" dirty="0" smtClean="0">
                <a:solidFill>
                  <a:schemeClr val="tx1"/>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Each ureter is about 25 cm (10 inches) long, of which the upper half (5 inches) lies in the abdomen, and the lower half (5 inches) in the pelvis. It measures about 3 mm in diameter, but it is slightly constricted at five places.</a:t>
            </a:r>
          </a:p>
          <a:p>
            <a:endParaRPr lang="en-US" sz="2800" dirty="0" smtClean="0">
              <a:latin typeface="Times New Roman" pitchFamily="18" charset="0"/>
              <a:cs typeface="Times New Roman" pitchFamily="18" charset="0"/>
            </a:endParaRPr>
          </a:p>
          <a:p>
            <a:endParaRPr lang="en-US" dirty="0">
              <a:latin typeface="Helvetica Narrow" pitchFamily="34"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142875" y="5957888"/>
            <a:ext cx="8786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sz="2400" dirty="0">
                <a:latin typeface="Times New Roman" pitchFamily="18" charset="0"/>
                <a:cs typeface="Times New Roman" pitchFamily="18" charset="0"/>
              </a:rPr>
              <a:t>The location of the </a:t>
            </a:r>
            <a:r>
              <a:rPr lang="en-US" sz="2400" dirty="0" err="1">
                <a:latin typeface="Times New Roman" pitchFamily="18" charset="0"/>
                <a:cs typeface="Times New Roman" pitchFamily="18" charset="0"/>
              </a:rPr>
              <a:t>ureters</a:t>
            </a:r>
            <a:r>
              <a:rPr lang="en-US" sz="2400" dirty="0">
                <a:latin typeface="Times New Roman" pitchFamily="18" charset="0"/>
                <a:cs typeface="Times New Roman" pitchFamily="18" charset="0"/>
              </a:rPr>
              <a:t> on the posterior abdominal and lateral pelvic walls</a:t>
            </a:r>
          </a:p>
        </p:txBody>
      </p:sp>
      <p:pic>
        <p:nvPicPr>
          <p:cNvPr id="24579" name="Picture 2" descr="D:\VIKRANT SHARMA\Krishna Garg Mam\BDC Presentation\BDC Presentation\Tiff\BDC Vol 2 Jpg\2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42863"/>
            <a:ext cx="7215188"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3264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28600" y="990600"/>
            <a:ext cx="8572500" cy="512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600"/>
              </a:spcAft>
            </a:pPr>
            <a:r>
              <a:rPr lang="en-US" sz="2400" b="1" dirty="0">
                <a:solidFill>
                  <a:srgbClr val="C00000"/>
                </a:solidFill>
                <a:latin typeface="Times New Roman" pitchFamily="18" charset="0"/>
                <a:cs typeface="Times New Roman" pitchFamily="18" charset="0"/>
              </a:rPr>
              <a:t>Course</a:t>
            </a:r>
          </a:p>
          <a:p>
            <a:pPr algn="just">
              <a:spcAft>
                <a:spcPts val="600"/>
              </a:spcAft>
            </a:pPr>
            <a:r>
              <a:rPr lang="en-US" sz="2400" dirty="0" smtClean="0">
                <a:latin typeface="Times New Roman" pitchFamily="18" charset="0"/>
                <a:cs typeface="Times New Roman" pitchFamily="18" charset="0"/>
              </a:rPr>
              <a:t>        The </a:t>
            </a:r>
            <a:r>
              <a:rPr lang="en-US" sz="2400" dirty="0">
                <a:latin typeface="Times New Roman" pitchFamily="18" charset="0"/>
                <a:cs typeface="Times New Roman" pitchFamily="18" charset="0"/>
              </a:rPr>
              <a:t>ureter begins within the renal sinus as a funnel-shaped dilatation, called the renal pelvis. The pelvis issues from the </a:t>
            </a:r>
            <a:r>
              <a:rPr lang="en-US" sz="2400" dirty="0" err="1">
                <a:latin typeface="Times New Roman" pitchFamily="18" charset="0"/>
                <a:cs typeface="Times New Roman" pitchFamily="18" charset="0"/>
              </a:rPr>
              <a:t>hilus</a:t>
            </a:r>
            <a:r>
              <a:rPr lang="en-US" sz="2400" dirty="0">
                <a:latin typeface="Times New Roman" pitchFamily="18" charset="0"/>
                <a:cs typeface="Times New Roman" pitchFamily="18" charset="0"/>
              </a:rPr>
              <a:t> of the kidney, descends along its medial margin, or partly behind it. Gradually it narrows till the lower end of the kidney.</a:t>
            </a:r>
          </a:p>
          <a:p>
            <a:pPr algn="just">
              <a:spcAft>
                <a:spcPts val="600"/>
              </a:spcAft>
            </a:pPr>
            <a:r>
              <a:rPr lang="en-US" sz="2400" dirty="0" smtClean="0">
                <a:latin typeface="Times New Roman" pitchFamily="18" charset="0"/>
                <a:cs typeface="Times New Roman" pitchFamily="18" charset="0"/>
              </a:rPr>
              <a:t>         The </a:t>
            </a:r>
            <a:r>
              <a:rPr lang="en-US" sz="2400" dirty="0">
                <a:latin typeface="Times New Roman" pitchFamily="18" charset="0"/>
                <a:cs typeface="Times New Roman" pitchFamily="18" charset="0"/>
              </a:rPr>
              <a:t>ureter passes downwards and slightly medially on the tips of transverse processes and the psoas major muscle, and enters the pelvis by crossing in front of the termination of the common iliac artery</a:t>
            </a:r>
            <a:r>
              <a:rPr lang="en-US" sz="2400" dirty="0" smtClean="0">
                <a:latin typeface="Times New Roman" pitchFamily="18" charset="0"/>
                <a:cs typeface="Times New Roman" pitchFamily="18" charset="0"/>
              </a:rPr>
              <a:t>.</a:t>
            </a:r>
            <a:r>
              <a:rPr lang="en-US" sz="2400" dirty="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algn="just">
              <a:spcAft>
                <a:spcPts val="600"/>
              </a:spcAft>
            </a:pPr>
            <a:r>
              <a:rPr lang="en-US" sz="2400" dirty="0" smtClean="0">
                <a:latin typeface="Times New Roman" pitchFamily="18" charset="0"/>
                <a:cs typeface="Times New Roman" pitchFamily="18" charset="0"/>
              </a:rPr>
              <a:t>       In the lesser or true pelvis, the </a:t>
            </a:r>
            <a:r>
              <a:rPr lang="en-US" sz="2400" dirty="0" err="1" smtClean="0">
                <a:latin typeface="Times New Roman" pitchFamily="18" charset="0"/>
                <a:cs typeface="Times New Roman" pitchFamily="18" charset="0"/>
              </a:rPr>
              <a:t>ureter</a:t>
            </a:r>
            <a:r>
              <a:rPr lang="en-US" sz="2400" dirty="0" smtClean="0">
                <a:latin typeface="Times New Roman" pitchFamily="18" charset="0"/>
                <a:cs typeface="Times New Roman" pitchFamily="18" charset="0"/>
              </a:rPr>
              <a:t> at first runs downwards, and slightly backwards and laterally, following the anterior margin of the greater sciatic notch. Opposite the </a:t>
            </a:r>
            <a:r>
              <a:rPr lang="en-US" sz="2400" dirty="0" err="1" smtClean="0">
                <a:latin typeface="Times New Roman" pitchFamily="18" charset="0"/>
                <a:cs typeface="Times New Roman" pitchFamily="18" charset="0"/>
              </a:rPr>
              <a:t>ischial</a:t>
            </a:r>
            <a:r>
              <a:rPr lang="en-US" sz="2400" dirty="0" smtClean="0">
                <a:latin typeface="Times New Roman" pitchFamily="18" charset="0"/>
                <a:cs typeface="Times New Roman" pitchFamily="18" charset="0"/>
              </a:rPr>
              <a:t> spine, it turns forwards and medially to reach the base of the urinary bladder.</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136456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142875" y="6029325"/>
            <a:ext cx="878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2400" dirty="0">
                <a:latin typeface="Times New Roman" pitchFamily="18" charset="0"/>
                <a:cs typeface="Times New Roman" pitchFamily="18" charset="0"/>
              </a:rPr>
              <a:t>General course of the </a:t>
            </a:r>
            <a:r>
              <a:rPr lang="en-US" sz="2400" dirty="0" err="1">
                <a:latin typeface="Times New Roman" pitchFamily="18" charset="0"/>
                <a:cs typeface="Times New Roman" pitchFamily="18" charset="0"/>
              </a:rPr>
              <a:t>ureter</a:t>
            </a:r>
            <a:r>
              <a:rPr lang="en-US" sz="2400" dirty="0">
                <a:latin typeface="Times New Roman" pitchFamily="18" charset="0"/>
                <a:cs typeface="Times New Roman" pitchFamily="18" charset="0"/>
              </a:rPr>
              <a:t> in the pelvis</a:t>
            </a:r>
          </a:p>
        </p:txBody>
      </p:sp>
      <p:pic>
        <p:nvPicPr>
          <p:cNvPr id="27651" name="Picture 2" descr="D:\VIKRANT SHARMA\Krishna Garg Mam\BDC Presentation\BDC Presentation\Tiff\BDC Vol 2 Jpg\2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47625"/>
            <a:ext cx="6281738"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319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2800" i="1" dirty="0" smtClean="0">
                <a:latin typeface="Times New Roman" pitchFamily="18" charset="0"/>
                <a:cs typeface="Times New Roman" pitchFamily="18" charset="0"/>
              </a:rPr>
              <a:t>Normal  constrictions of Ureter </a:t>
            </a:r>
            <a:endParaRPr lang="en-IN" sz="2800" i="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457200" indent="-457200" algn="just" fontAlgn="auto">
              <a:spcBef>
                <a:spcPts val="0"/>
              </a:spcBef>
              <a:spcAft>
                <a:spcPts val="600"/>
              </a:spcAft>
              <a:defRPr/>
            </a:pPr>
            <a:r>
              <a:rPr lang="en-US" sz="2800" dirty="0">
                <a:latin typeface="Times New Roman" pitchFamily="18" charset="0"/>
                <a:cs typeface="Times New Roman" pitchFamily="18" charset="0"/>
              </a:rPr>
              <a:t>1.	At the </a:t>
            </a:r>
            <a:r>
              <a:rPr lang="en-US" sz="2800" dirty="0" err="1">
                <a:latin typeface="Times New Roman" pitchFamily="18" charset="0"/>
                <a:cs typeface="Times New Roman" pitchFamily="18" charset="0"/>
              </a:rPr>
              <a:t>pelviureteric</a:t>
            </a:r>
            <a:r>
              <a:rPr lang="en-US" sz="2800" dirty="0">
                <a:latin typeface="Times New Roman" pitchFamily="18" charset="0"/>
                <a:cs typeface="Times New Roman" pitchFamily="18" charset="0"/>
              </a:rPr>
              <a:t> junction.</a:t>
            </a:r>
          </a:p>
          <a:p>
            <a:pPr marL="457200" indent="-457200" algn="just" fontAlgn="auto">
              <a:spcBef>
                <a:spcPts val="0"/>
              </a:spcBef>
              <a:spcAft>
                <a:spcPts val="600"/>
              </a:spcAft>
              <a:defRPr/>
            </a:pPr>
            <a:r>
              <a:rPr lang="en-US" sz="2800" dirty="0">
                <a:latin typeface="Times New Roman" pitchFamily="18" charset="0"/>
                <a:cs typeface="Times New Roman" pitchFamily="18" charset="0"/>
              </a:rPr>
              <a:t>2.	At the brim of the lesser pelvis.</a:t>
            </a:r>
          </a:p>
          <a:p>
            <a:pPr marL="457200" indent="-457200" algn="just" fontAlgn="auto">
              <a:spcBef>
                <a:spcPts val="0"/>
              </a:spcBef>
              <a:spcAft>
                <a:spcPts val="600"/>
              </a:spcAft>
              <a:defRPr/>
            </a:pPr>
            <a:r>
              <a:rPr lang="en-US" sz="2800" dirty="0">
                <a:latin typeface="Times New Roman" pitchFamily="18" charset="0"/>
                <a:cs typeface="Times New Roman" pitchFamily="18" charset="0"/>
              </a:rPr>
              <a:t>3.	Point of crossing of ureter by </a:t>
            </a:r>
            <a:r>
              <a:rPr lang="en-US" sz="2800" dirty="0" err="1">
                <a:latin typeface="Times New Roman" pitchFamily="18" charset="0"/>
                <a:cs typeface="Times New Roman" pitchFamily="18" charset="0"/>
              </a:rPr>
              <a:t>ductus</a:t>
            </a:r>
            <a:r>
              <a:rPr lang="en-US" sz="2800" dirty="0">
                <a:latin typeface="Times New Roman" pitchFamily="18" charset="0"/>
                <a:cs typeface="Times New Roman" pitchFamily="18" charset="0"/>
              </a:rPr>
              <a:t> deferens or broad ligament of uterus.</a:t>
            </a:r>
          </a:p>
          <a:p>
            <a:pPr marL="457200" indent="-457200" algn="just" fontAlgn="auto">
              <a:spcBef>
                <a:spcPts val="0"/>
              </a:spcBef>
              <a:spcAft>
                <a:spcPts val="600"/>
              </a:spcAft>
              <a:defRPr/>
            </a:pPr>
            <a:r>
              <a:rPr lang="en-US" sz="2800" dirty="0">
                <a:latin typeface="Times New Roman" pitchFamily="18" charset="0"/>
                <a:cs typeface="Times New Roman" pitchFamily="18" charset="0"/>
              </a:rPr>
              <a:t>4.	During its oblique passage through the bladder wall.</a:t>
            </a:r>
          </a:p>
          <a:p>
            <a:pPr marL="457200" indent="-457200" algn="just" fontAlgn="auto">
              <a:spcBef>
                <a:spcPts val="0"/>
              </a:spcBef>
              <a:spcAft>
                <a:spcPts val="600"/>
              </a:spcAft>
              <a:defRPr/>
            </a:pPr>
            <a:r>
              <a:rPr lang="en-US" sz="2800" dirty="0">
                <a:latin typeface="Times New Roman" pitchFamily="18" charset="0"/>
                <a:cs typeface="Times New Roman" pitchFamily="18" charset="0"/>
              </a:rPr>
              <a:t>5.	At its opening in lateral angle of </a:t>
            </a:r>
            <a:r>
              <a:rPr lang="en-US" sz="2800" dirty="0" err="1">
                <a:latin typeface="Times New Roman" pitchFamily="18" charset="0"/>
                <a:cs typeface="Times New Roman" pitchFamily="18" charset="0"/>
              </a:rPr>
              <a:t>trigone</a:t>
            </a:r>
            <a:endParaRPr lang="en-IN" sz="2800" dirty="0">
              <a:latin typeface="Times New Roman" pitchFamily="18" charset="0"/>
              <a:cs typeface="Times New Roman" pitchFamily="18" charset="0"/>
            </a:endParaRPr>
          </a:p>
        </p:txBody>
      </p:sp>
    </p:spTree>
    <p:extLst>
      <p:ext uri="{BB962C8B-B14F-4D97-AF65-F5344CB8AC3E}">
        <p14:creationId xmlns:p14="http://schemas.microsoft.com/office/powerpoint/2010/main" val="152642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42875" y="6172200"/>
            <a:ext cx="878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2400" dirty="0">
                <a:latin typeface="Times New Roman" pitchFamily="18" charset="0"/>
                <a:cs typeface="Times New Roman" pitchFamily="18" charset="0"/>
              </a:rPr>
              <a:t>Constrictions in the course of </a:t>
            </a:r>
            <a:r>
              <a:rPr lang="en-US" sz="2400" dirty="0" err="1">
                <a:latin typeface="Times New Roman" pitchFamily="18" charset="0"/>
                <a:cs typeface="Times New Roman" pitchFamily="18" charset="0"/>
              </a:rPr>
              <a:t>ureter</a:t>
            </a:r>
            <a:endParaRPr lang="en-US" sz="2400" dirty="0">
              <a:latin typeface="Times New Roman" pitchFamily="18" charset="0"/>
              <a:cs typeface="Times New Roman" pitchFamily="18" charset="0"/>
            </a:endParaRPr>
          </a:p>
        </p:txBody>
      </p:sp>
      <p:pic>
        <p:nvPicPr>
          <p:cNvPr id="28675" name="Picture 2" descr="D:\VIKRANT SHARMA\Krishna Garg Mam\BDC Presentation\BDC Presentation\Tiff\BDC Vol 2 Jpg\2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52388"/>
            <a:ext cx="45720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694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142875" y="5715000"/>
            <a:ext cx="8786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sz="2400" dirty="0">
                <a:latin typeface="Times New Roman" pitchFamily="18" charset="0"/>
                <a:cs typeface="Times New Roman" pitchFamily="18" charset="0"/>
              </a:rPr>
              <a:t>Posterior view of the male urinary bladder showing the relations of the </a:t>
            </a:r>
            <a:r>
              <a:rPr lang="en-US" sz="2400" dirty="0" err="1">
                <a:latin typeface="Times New Roman" pitchFamily="18" charset="0"/>
                <a:cs typeface="Times New Roman" pitchFamily="18" charset="0"/>
              </a:rPr>
              <a:t>ureter</a:t>
            </a:r>
            <a:r>
              <a:rPr lang="en-US" sz="2400" dirty="0">
                <a:latin typeface="Times New Roman" pitchFamily="18" charset="0"/>
                <a:cs typeface="Times New Roman" pitchFamily="18" charset="0"/>
              </a:rPr>
              <a:t> to the vas deferens and the seminal vesicle</a:t>
            </a:r>
          </a:p>
        </p:txBody>
      </p:sp>
      <p:pic>
        <p:nvPicPr>
          <p:cNvPr id="29699" name="Picture 2" descr="D:\VIKRANT SHARMA\Krishna Garg Mam\BDC Presentation\BDC Presentation\Tiff\BDC Vol 2 Jpg\24-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071563"/>
            <a:ext cx="8478838"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828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142875" y="5715000"/>
            <a:ext cx="8786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sz="2400">
                <a:latin typeface="Helvetica Narrow" pitchFamily="34" charset="0"/>
              </a:rPr>
              <a:t>Anterior view of the uterus and vagina showing the relation of the ureter to the uterine artery, the cervix of the uterus, and the vagina</a:t>
            </a:r>
          </a:p>
        </p:txBody>
      </p:sp>
      <p:pic>
        <p:nvPicPr>
          <p:cNvPr id="30723" name="Picture 2" descr="D:\VIKRANT SHARMA\Krishna Garg Mam\BDC Presentation\BDC Presentation\Tiff\BDC Vol 2 Jpg\24-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26988"/>
            <a:ext cx="6594475"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747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88</TotalTime>
  <Words>378</Words>
  <Application>Microsoft Office PowerPoint</Application>
  <PresentationFormat>On-screen Show (4:3)</PresentationFormat>
  <Paragraphs>40</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Schoolbook</vt:lpstr>
      <vt:lpstr>Helvetica Narrow</vt:lpstr>
      <vt:lpstr>Times New Roman</vt:lpstr>
      <vt:lpstr>Wingdings 2</vt:lpstr>
      <vt:lpstr>View</vt:lpstr>
      <vt:lpstr>URETER</vt:lpstr>
      <vt:lpstr>URETER</vt:lpstr>
      <vt:lpstr>PowerPoint Presentation</vt:lpstr>
      <vt:lpstr>PowerPoint Presentation</vt:lpstr>
      <vt:lpstr>PowerPoint Presentation</vt:lpstr>
      <vt:lpstr>Normal  constrictions of Ureter </vt:lpstr>
      <vt:lpstr>PowerPoint Presentation</vt:lpstr>
      <vt:lpstr>PowerPoint Presentation</vt:lpstr>
      <vt:lpstr>PowerPoint Presentation</vt:lpstr>
      <vt:lpstr>PowerPoint Presentation</vt:lpstr>
      <vt:lpstr>Nerve supply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Ureter</dc:title>
  <dc:creator>Windows</dc:creator>
  <cp:lastModifiedBy>COM-1</cp:lastModifiedBy>
  <cp:revision>17</cp:revision>
  <dcterms:created xsi:type="dcterms:W3CDTF">2019-04-20T03:47:14Z</dcterms:created>
  <dcterms:modified xsi:type="dcterms:W3CDTF">2019-02-22T09:22:27Z</dcterms:modified>
</cp:coreProperties>
</file>