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1" r:id="rId2"/>
    <p:sldId id="256" r:id="rId3"/>
    <p:sldId id="257" r:id="rId4"/>
    <p:sldId id="258" r:id="rId5"/>
    <p:sldId id="259" r:id="rId6"/>
    <p:sldId id="260" r:id="rId7"/>
    <p:sldId id="261" r:id="rId8"/>
    <p:sldId id="262" r:id="rId9"/>
    <p:sldId id="268" r:id="rId10"/>
    <p:sldId id="270"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273E5FBF-7080-47E8-A9CE-CD33D0AA2763}" type="datetimeFigureOut">
              <a:rPr lang="en-US" smtClean="0"/>
              <a:pPr/>
              <a:t>27/ 07/19</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5AF07E0A-9A25-4DDE-AE88-6F40EBDEB46A}"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73E5FBF-7080-47E8-A9CE-CD33D0AA2763}" type="datetimeFigureOut">
              <a:rPr lang="en-US" smtClean="0"/>
              <a:pPr/>
              <a:t>27/ 07/19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AF07E0A-9A25-4DDE-AE88-6F40EBDEB46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73E5FBF-7080-47E8-A9CE-CD33D0AA2763}" type="datetimeFigureOut">
              <a:rPr lang="en-US" smtClean="0"/>
              <a:pPr/>
              <a:t>27/ 07/19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AF07E0A-9A25-4DDE-AE88-6F40EBDEB46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73E5FBF-7080-47E8-A9CE-CD33D0AA2763}" type="datetimeFigureOut">
              <a:rPr lang="en-US" smtClean="0"/>
              <a:pPr/>
              <a:t>27/ 07/19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AF07E0A-9A25-4DDE-AE88-6F40EBDEB46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73E5FBF-7080-47E8-A9CE-CD33D0AA2763}" type="datetimeFigureOut">
              <a:rPr lang="en-US" smtClean="0"/>
              <a:pPr/>
              <a:t>27/ 07/19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AF07E0A-9A25-4DDE-AE88-6F40EBDEB46A}"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73E5FBF-7080-47E8-A9CE-CD33D0AA2763}" type="datetimeFigureOut">
              <a:rPr lang="en-US" smtClean="0"/>
              <a:pPr/>
              <a:t>27/ 07/19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AF07E0A-9A25-4DDE-AE88-6F40EBDEB46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73E5FBF-7080-47E8-A9CE-CD33D0AA2763}" type="datetimeFigureOut">
              <a:rPr lang="en-US" smtClean="0"/>
              <a:pPr/>
              <a:t>27/ 07/19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AF07E0A-9A25-4DDE-AE88-6F40EBDEB46A}"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73E5FBF-7080-47E8-A9CE-CD33D0AA2763}" type="datetimeFigureOut">
              <a:rPr lang="en-US" smtClean="0"/>
              <a:pPr/>
              <a:t>27/ 07/19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AF07E0A-9A25-4DDE-AE88-6F40EBDEB46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73E5FBF-7080-47E8-A9CE-CD33D0AA2763}" type="datetimeFigureOut">
              <a:rPr lang="en-US" smtClean="0"/>
              <a:pPr/>
              <a:t>27/ 07/19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AF07E0A-9A25-4DDE-AE88-6F40EBDEB46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73E5FBF-7080-47E8-A9CE-CD33D0AA2763}" type="datetimeFigureOut">
              <a:rPr lang="en-US" smtClean="0"/>
              <a:pPr/>
              <a:t>27/ 07/19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AF07E0A-9A25-4DDE-AE88-6F40EBDEB46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273E5FBF-7080-47E8-A9CE-CD33D0AA2763}" type="datetimeFigureOut">
              <a:rPr lang="en-US" smtClean="0"/>
              <a:pPr/>
              <a:t>27/ 07/19</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5AF07E0A-9A25-4DDE-AE88-6F40EBDEB46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273E5FBF-7080-47E8-A9CE-CD33D0AA2763}" type="datetimeFigureOut">
              <a:rPr lang="en-US" smtClean="0"/>
              <a:pPr/>
              <a:t>27/ 07/19</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5AF07E0A-9A25-4DDE-AE88-6F40EBDEB46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VEHICLES</a:t>
            </a:r>
            <a:endParaRPr lang="en-US" dirty="0"/>
          </a:p>
        </p:txBody>
      </p:sp>
      <p:sp>
        <p:nvSpPr>
          <p:cNvPr id="3" name="Subtitle 2"/>
          <p:cNvSpPr>
            <a:spLocks noGrp="1"/>
          </p:cNvSpPr>
          <p:nvPr>
            <p:ph type="subTitle" idx="1"/>
          </p:nvPr>
        </p:nvSpPr>
        <p:spPr/>
        <p:txBody>
          <a:bodyPr>
            <a:normAutofit/>
          </a:bodyPr>
          <a:lstStyle/>
          <a:p>
            <a:r>
              <a:rPr lang="en-US" dirty="0" smtClean="0"/>
              <a:t>DR.RAMYA S.S</a:t>
            </a:r>
          </a:p>
          <a:p>
            <a:r>
              <a:rPr lang="en-US" dirty="0" smtClean="0"/>
              <a:t>ASSISTANT PROFESSOR</a:t>
            </a:r>
          </a:p>
          <a:p>
            <a:r>
              <a:rPr lang="en-US" dirty="0" smtClean="0"/>
              <a:t>DEPT OF HOMOEOPATHIC PHARMACY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BEES WAX</a:t>
            </a:r>
            <a:endParaRPr lang="en-US" dirty="0"/>
          </a:p>
        </p:txBody>
      </p:sp>
      <p:pic>
        <p:nvPicPr>
          <p:cNvPr id="2050" name="Picture 2" descr="C:\Users\Windows\Desktop\47442968-honeycomb-and-honey-dipper-on-a-white-background-high-quality-picture-.jpg"/>
          <p:cNvPicPr>
            <a:picLocks noGrp="1" noChangeAspect="1" noChangeArrowheads="1"/>
          </p:cNvPicPr>
          <p:nvPr>
            <p:ph idx="1"/>
          </p:nvPr>
        </p:nvPicPr>
        <p:blipFill>
          <a:blip r:embed="rId2"/>
          <a:srcRect/>
          <a:stretch>
            <a:fillRect/>
          </a:stretch>
        </p:blipFill>
        <p:spPr bwMode="auto">
          <a:xfrm>
            <a:off x="1066800" y="1905000"/>
            <a:ext cx="4191000" cy="3657600"/>
          </a:xfrm>
          <a:prstGeom prst="rect">
            <a:avLst/>
          </a:prstGeom>
          <a:noFill/>
        </p:spPr>
      </p:pic>
      <p:pic>
        <p:nvPicPr>
          <p:cNvPr id="2052" name="Picture 4" descr="C:\Users\Windows\Desktop\30577051--beeswax.jpg"/>
          <p:cNvPicPr>
            <a:picLocks noChangeAspect="1" noChangeArrowheads="1"/>
          </p:cNvPicPr>
          <p:nvPr/>
        </p:nvPicPr>
        <p:blipFill>
          <a:blip r:embed="rId3"/>
          <a:srcRect/>
          <a:stretch>
            <a:fillRect/>
          </a:stretch>
        </p:blipFill>
        <p:spPr bwMode="auto">
          <a:xfrm>
            <a:off x="4648200" y="1981200"/>
            <a:ext cx="4114800" cy="3047999"/>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a:buNone/>
            </a:pPr>
            <a:r>
              <a:rPr lang="en-US" dirty="0" smtClean="0"/>
              <a:t>v. Prepared lard </a:t>
            </a:r>
            <a:br>
              <a:rPr lang="en-US" dirty="0" smtClean="0"/>
            </a:br>
            <a:endParaRPr lang="en-US" dirty="0" smtClean="0"/>
          </a:p>
          <a:p>
            <a:pPr>
              <a:buNone/>
            </a:pPr>
            <a:r>
              <a:rPr lang="en-US" dirty="0" smtClean="0"/>
              <a:t>vi. Isinglass </a:t>
            </a:r>
            <a:br>
              <a:rPr lang="en-US" dirty="0" smtClean="0"/>
            </a:br>
            <a:endParaRPr lang="en-US" dirty="0" smtClean="0"/>
          </a:p>
          <a:p>
            <a:pPr>
              <a:buNone/>
            </a:pPr>
            <a:r>
              <a:rPr lang="en-US" dirty="0" smtClean="0"/>
              <a:t>vii. Soap: </a:t>
            </a:r>
          </a:p>
          <a:p>
            <a:pPr>
              <a:buNone/>
            </a:pPr>
            <a:r>
              <a:rPr lang="en-US" dirty="0"/>
              <a:t> </a:t>
            </a:r>
            <a:r>
              <a:rPr lang="en-US" dirty="0" smtClean="0"/>
              <a:t>       Hard soap </a:t>
            </a:r>
            <a:br>
              <a:rPr lang="en-US" dirty="0" smtClean="0"/>
            </a:br>
            <a:r>
              <a:rPr lang="en-US" dirty="0" smtClean="0"/>
              <a:t/>
            </a:r>
            <a:br>
              <a:rPr lang="en-US" dirty="0" smtClean="0"/>
            </a:br>
            <a:r>
              <a:rPr lang="en-US" dirty="0" smtClean="0"/>
              <a:t>    Soft soap </a:t>
            </a:r>
            <a:br>
              <a:rPr lang="en-US" dirty="0" smtClean="0"/>
            </a:br>
            <a:r>
              <a:rPr lang="en-US" dirty="0" smtClean="0"/>
              <a:t/>
            </a:r>
            <a:br>
              <a:rPr lang="en-US" dirty="0" smtClean="0"/>
            </a:br>
            <a:r>
              <a:rPr lang="en-US" dirty="0" smtClean="0"/>
              <a:t>    Curd soap </a:t>
            </a:r>
            <a:br>
              <a:rPr lang="en-US" dirty="0" smtClean="0"/>
            </a:br>
            <a:endParaRPr lang="en-US" dirty="0" smtClean="0"/>
          </a:p>
          <a:p>
            <a:pPr>
              <a:buNone/>
            </a:pPr>
            <a:r>
              <a:rPr lang="en-US" dirty="0" smtClean="0"/>
              <a:t>viii. Starch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1523999"/>
          </a:xfrm>
        </p:spPr>
        <p:txBody>
          <a:bodyPr/>
          <a:lstStyle/>
          <a:p>
            <a:r>
              <a:rPr lang="en-US" dirty="0" smtClean="0"/>
              <a:t>VEHICLES</a:t>
            </a:r>
            <a:endParaRPr lang="en-US" dirty="0"/>
          </a:p>
        </p:txBody>
      </p:sp>
      <p:sp>
        <p:nvSpPr>
          <p:cNvPr id="3" name="Subtitle 2"/>
          <p:cNvSpPr>
            <a:spLocks noGrp="1"/>
          </p:cNvSpPr>
          <p:nvPr>
            <p:ph type="subTitle" idx="1"/>
          </p:nvPr>
        </p:nvSpPr>
        <p:spPr>
          <a:xfrm>
            <a:off x="990600" y="2286000"/>
            <a:ext cx="7162800" cy="3962400"/>
          </a:xfrm>
        </p:spPr>
        <p:txBody>
          <a:bodyPr>
            <a:normAutofit/>
          </a:bodyPr>
          <a:lstStyle/>
          <a:p>
            <a:pPr algn="l"/>
            <a:r>
              <a:rPr lang="en-US" dirty="0" smtClean="0"/>
              <a:t>Homoeopathic vehicles are material agents that are therapeutically inert, having no curative properties of its own, as well as chemically non-reactive with drug substances. They are a media for extraction of the properties of the drug, its preservation and conveyance of the properties of the drug to the intended site of action. </a:t>
            </a:r>
            <a:br>
              <a:rPr lang="en-US"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fontScale="85000" lnSpcReduction="20000"/>
          </a:bodyPr>
          <a:lstStyle/>
          <a:p>
            <a:pPr>
              <a:buNone/>
            </a:pPr>
            <a:r>
              <a:rPr lang="en-US" b="1" dirty="0"/>
              <a:t>QUALITIES OF A HOMOEOPATHIC VEHICLE </a:t>
            </a:r>
            <a:r>
              <a:rPr lang="en-US" b="1" dirty="0" smtClean="0"/>
              <a:t/>
            </a:r>
            <a:br>
              <a:rPr lang="en-US" b="1" dirty="0" smtClean="0"/>
            </a:br>
            <a:r>
              <a:rPr lang="en-US" dirty="0" smtClean="0"/>
              <a:t/>
            </a:r>
            <a:br>
              <a:rPr lang="en-US" dirty="0" smtClean="0"/>
            </a:br>
            <a:endParaRPr lang="en-US" dirty="0" smtClean="0"/>
          </a:p>
          <a:p>
            <a:pPr>
              <a:buFont typeface="Wingdings" pitchFamily="2" charset="2"/>
              <a:buChar char="§"/>
            </a:pPr>
            <a:r>
              <a:rPr lang="en-US" dirty="0" smtClean="0"/>
              <a:t>A </a:t>
            </a:r>
            <a:r>
              <a:rPr lang="en-US" dirty="0"/>
              <a:t>homoeopathic vehicle should have no curative property of its own, in the crude state, as also, when it is </a:t>
            </a:r>
            <a:r>
              <a:rPr lang="en-US" dirty="0" err="1"/>
              <a:t>potentized</a:t>
            </a:r>
            <a:r>
              <a:rPr lang="en-US" dirty="0"/>
              <a:t> with other remedial agents. </a:t>
            </a:r>
            <a:endParaRPr lang="en-US" dirty="0" smtClean="0"/>
          </a:p>
          <a:p>
            <a:pPr>
              <a:buFont typeface="Wingdings" pitchFamily="2" charset="2"/>
              <a:buChar char="§"/>
            </a:pPr>
            <a:endParaRPr lang="en-US" dirty="0" smtClean="0"/>
          </a:p>
          <a:p>
            <a:pPr>
              <a:buFont typeface="Wingdings" pitchFamily="2" charset="2"/>
              <a:buChar char="§"/>
            </a:pPr>
            <a:r>
              <a:rPr lang="en-US" dirty="0" smtClean="0"/>
              <a:t> </a:t>
            </a:r>
            <a:r>
              <a:rPr lang="en-US" dirty="0"/>
              <a:t>A homoeopathic vehicle should remain chemically neutral and non-reactive with the homoeopathic drugs to retain their active principles and their originality. Vehicles only act at a physical level, extracting the properties of the drug, liberating the potent energy by </a:t>
            </a:r>
            <a:r>
              <a:rPr lang="en-US" dirty="0" err="1"/>
              <a:t>dynamization</a:t>
            </a:r>
            <a:r>
              <a:rPr lang="en-US" dirty="0"/>
              <a:t>, preserving the curative properties of the medicine and conveying the effects of the remedy to the organism. </a:t>
            </a:r>
            <a:r>
              <a:rPr lang="en-US" dirty="0" smtClean="0"/>
              <a:t/>
            </a:r>
            <a:br>
              <a:rPr lang="en-US"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r>
              <a:rPr lang="en-US" dirty="0" smtClean="0"/>
              <a:t> </a:t>
            </a:r>
            <a:r>
              <a:rPr lang="en-US" dirty="0"/>
              <a:t>A homoeopathic vehicle should not be toxic in relation to the utility for which it is intended. It should be harmless and safe as regards its action on the human organism. It should be edible and palatable and by itself, it may be used safely for non-homoeopathic purposes. </a:t>
            </a:r>
            <a:r>
              <a:rPr lang="en-US" dirty="0" smtClean="0"/>
              <a:t/>
            </a:r>
            <a:br>
              <a:rPr lang="en-US" dirty="0" smtClean="0"/>
            </a:br>
            <a:endParaRPr lang="en-US" dirty="0"/>
          </a:p>
          <a:p>
            <a:r>
              <a:rPr lang="en-US" dirty="0" smtClean="0"/>
              <a:t> </a:t>
            </a:r>
            <a:r>
              <a:rPr lang="en-US" dirty="0"/>
              <a:t>A homoeopathic vehicle must itself be stable to ensure the stability of the homoeopathic drug that it carries.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Autofit/>
          </a:bodyPr>
          <a:lstStyle/>
          <a:p>
            <a:pPr>
              <a:buNone/>
            </a:pPr>
            <a:r>
              <a:rPr lang="en-US" sz="2400" b="1" dirty="0"/>
              <a:t>UTILITY OF HOMOEOPATHIC VEHICLES </a:t>
            </a:r>
            <a:r>
              <a:rPr lang="en-US" sz="2400" b="1" dirty="0" smtClean="0"/>
              <a:t/>
            </a:r>
            <a:br>
              <a:rPr lang="en-US" sz="2400" b="1" dirty="0" smtClean="0"/>
            </a:br>
            <a:r>
              <a:rPr lang="en-US" sz="2400" dirty="0" smtClean="0"/>
              <a:t/>
            </a:r>
            <a:br>
              <a:rPr lang="en-US" sz="2400" dirty="0" smtClean="0"/>
            </a:br>
            <a:r>
              <a:rPr lang="en-US" sz="2400" dirty="0"/>
              <a:t>* As </a:t>
            </a:r>
            <a:r>
              <a:rPr lang="en-US" sz="2400" dirty="0" err="1" smtClean="0"/>
              <a:t>menstrum</a:t>
            </a:r>
            <a:r>
              <a:rPr lang="en-US" sz="2400" dirty="0" smtClean="0"/>
              <a:t> </a:t>
            </a:r>
            <a:r>
              <a:rPr lang="en-US" sz="2400" dirty="0"/>
              <a:t>or an extractive of the properties and the active principles from the original source to prepare homoeopathic mother tinctures. </a:t>
            </a:r>
            <a:r>
              <a:rPr lang="en-US" sz="2400" dirty="0" smtClean="0"/>
              <a:t/>
            </a:r>
            <a:br>
              <a:rPr lang="en-US" sz="2400" dirty="0" smtClean="0"/>
            </a:br>
            <a:r>
              <a:rPr lang="en-US" sz="2400" dirty="0" smtClean="0"/>
              <a:t/>
            </a:r>
            <a:br>
              <a:rPr lang="en-US" sz="2400" dirty="0" smtClean="0"/>
            </a:br>
            <a:r>
              <a:rPr lang="en-US" sz="2400" dirty="0"/>
              <a:t>* As a solvent for dissolving the drug substances to prepare mother solutions. </a:t>
            </a:r>
            <a:r>
              <a:rPr lang="en-US" sz="2400" dirty="0" smtClean="0"/>
              <a:t/>
            </a:r>
            <a:br>
              <a:rPr lang="en-US" sz="2400" dirty="0" smtClean="0"/>
            </a:br>
            <a:r>
              <a:rPr lang="en-US" sz="2400" dirty="0" smtClean="0"/>
              <a:t/>
            </a:r>
            <a:br>
              <a:rPr lang="en-US" sz="2400" dirty="0" smtClean="0"/>
            </a:br>
            <a:r>
              <a:rPr lang="en-US" sz="2400" dirty="0"/>
              <a:t>* For preparing mother substances as a starting point for the preparation of homoeopathic </a:t>
            </a:r>
            <a:r>
              <a:rPr lang="en-US" sz="2400" dirty="0" err="1"/>
              <a:t>dynamizations</a:t>
            </a:r>
            <a:r>
              <a:rPr lang="en-US" sz="2400" dirty="0"/>
              <a:t>. </a:t>
            </a:r>
            <a:r>
              <a:rPr lang="en-US" sz="2400" dirty="0" smtClean="0"/>
              <a:t/>
            </a:r>
            <a:br>
              <a:rPr lang="en-US" sz="2400" dirty="0" smtClean="0"/>
            </a:br>
            <a:r>
              <a:rPr lang="en-US" sz="2400" dirty="0" smtClean="0"/>
              <a:t/>
            </a:r>
            <a:br>
              <a:rPr lang="en-US" sz="2400" dirty="0" smtClean="0"/>
            </a:br>
            <a:r>
              <a:rPr lang="en-US" sz="2400" dirty="0"/>
              <a:t>* As an important media for developing the dynamic curative energy of the drug to make it therapeutically active. It is also responsible to eliminate the toxicity of the drug substances by diluting the crude drug. This is effected by the process of homoeopathic </a:t>
            </a:r>
            <a:r>
              <a:rPr lang="en-US" sz="2400" dirty="0" err="1"/>
              <a:t>succussions</a:t>
            </a:r>
            <a:r>
              <a:rPr lang="en-US" sz="2400" dirty="0"/>
              <a:t> and </a:t>
            </a:r>
            <a:r>
              <a:rPr lang="en-US" sz="2400" dirty="0" err="1"/>
              <a:t>triturations</a:t>
            </a:r>
            <a:r>
              <a:rPr lang="en-US" sz="2400" dirty="0"/>
              <a:t>. </a:t>
            </a:r>
            <a:r>
              <a:rPr lang="en-US" sz="2400" dirty="0" smtClean="0"/>
              <a:t/>
            </a:r>
            <a:br>
              <a:rPr lang="en-US" sz="2400" dirty="0" smtClean="0"/>
            </a:b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20000"/>
          </a:bodyPr>
          <a:lstStyle/>
          <a:p>
            <a:pPr>
              <a:buNone/>
            </a:pPr>
            <a:r>
              <a:rPr lang="en-US" dirty="0" smtClean="0"/>
              <a:t>   </a:t>
            </a:r>
          </a:p>
          <a:p>
            <a:pPr>
              <a:buNone/>
            </a:pPr>
            <a:r>
              <a:rPr lang="en-US" dirty="0" smtClean="0"/>
              <a:t> * </a:t>
            </a:r>
            <a:r>
              <a:rPr lang="en-US" dirty="0"/>
              <a:t>As bases for preparation of external applications and for introduction of medicines via different routes. </a:t>
            </a:r>
            <a:r>
              <a:rPr lang="en-US" dirty="0" smtClean="0"/>
              <a:t/>
            </a:r>
            <a:br>
              <a:rPr lang="en-US" dirty="0" smtClean="0"/>
            </a:br>
            <a:r>
              <a:rPr lang="en-US" dirty="0" smtClean="0"/>
              <a:t/>
            </a:r>
            <a:br>
              <a:rPr lang="en-US" dirty="0" smtClean="0"/>
            </a:br>
            <a:r>
              <a:rPr lang="en-US" dirty="0"/>
              <a:t>* As a preservative of homoeopathic medicines. </a:t>
            </a:r>
            <a:r>
              <a:rPr lang="en-US" dirty="0" smtClean="0"/>
              <a:t/>
            </a:r>
            <a:br>
              <a:rPr lang="en-US" dirty="0" smtClean="0"/>
            </a:br>
            <a:r>
              <a:rPr lang="en-US" dirty="0" smtClean="0"/>
              <a:t/>
            </a:r>
            <a:br>
              <a:rPr lang="en-US" dirty="0" smtClean="0"/>
            </a:br>
            <a:r>
              <a:rPr lang="en-US" dirty="0"/>
              <a:t>* As a means of dispensing of homoeopathic medicines. </a:t>
            </a:r>
            <a:r>
              <a:rPr lang="en-US" dirty="0" smtClean="0"/>
              <a:t/>
            </a:r>
            <a:br>
              <a:rPr lang="en-US" dirty="0" smtClean="0"/>
            </a:br>
            <a:r>
              <a:rPr lang="en-US" dirty="0" smtClean="0"/>
              <a:t/>
            </a:r>
            <a:br>
              <a:rPr lang="en-US" dirty="0" smtClean="0"/>
            </a:br>
            <a:r>
              <a:rPr lang="en-US" dirty="0"/>
              <a:t>* By itself, homoeopathic vehicles can act as 'placebo'. </a:t>
            </a:r>
            <a:r>
              <a:rPr lang="en-US" dirty="0" smtClean="0"/>
              <a:t/>
            </a:r>
            <a:br>
              <a:rPr lang="en-US" dirty="0" smtClean="0"/>
            </a:br>
            <a:r>
              <a:rPr lang="en-US" dirty="0" smtClean="0"/>
              <a:t/>
            </a:r>
            <a:br>
              <a:rPr lang="en-US" dirty="0" smtClean="0"/>
            </a:br>
            <a:r>
              <a:rPr lang="en-US" dirty="0"/>
              <a:t>* In preparation of other homoeopathic vehicles. </a:t>
            </a:r>
            <a:r>
              <a:rPr lang="en-US" dirty="0" smtClean="0"/>
              <a:t/>
            </a:r>
            <a:br>
              <a:rPr lang="en-US" dirty="0" smtClean="0"/>
            </a:br>
            <a:r>
              <a:rPr lang="en-US" dirty="0" smtClean="0"/>
              <a:t/>
            </a:r>
            <a:br>
              <a:rPr lang="en-US" dirty="0" smtClean="0"/>
            </a:br>
            <a:r>
              <a:rPr lang="en-US" dirty="0"/>
              <a:t>* By itself, vehicles serve various uses: </a:t>
            </a: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buNone/>
            </a:pPr>
            <a:r>
              <a:rPr lang="en-US" dirty="0" smtClean="0"/>
              <a:t/>
            </a:r>
            <a:br>
              <a:rPr lang="en-US" dirty="0" smtClean="0"/>
            </a:br>
            <a:r>
              <a:rPr lang="en-US" b="1" dirty="0" smtClean="0"/>
              <a:t>CLASSIFICATION </a:t>
            </a:r>
            <a:r>
              <a:rPr lang="en-US" b="1" dirty="0"/>
              <a:t>OF HOMOEOPATHIC VEHICLES AND </a:t>
            </a:r>
            <a:r>
              <a:rPr lang="en-US" b="1" dirty="0" smtClean="0"/>
              <a:t>BASES</a:t>
            </a:r>
          </a:p>
          <a:p>
            <a:pPr>
              <a:buNone/>
            </a:pPr>
            <a:r>
              <a:rPr lang="en-US" dirty="0" smtClean="0"/>
              <a:t> </a:t>
            </a:r>
          </a:p>
          <a:p>
            <a:pPr>
              <a:buNone/>
            </a:pPr>
            <a:r>
              <a:rPr lang="en-US" dirty="0"/>
              <a:t> </a:t>
            </a:r>
            <a:r>
              <a:rPr lang="en-US" dirty="0" smtClean="0"/>
              <a:t>   Homoeopathic </a:t>
            </a:r>
            <a:r>
              <a:rPr lang="en-US" dirty="0"/>
              <a:t>vehicles, by the virtue of their physical state, under normal conditions, may be solid, liquid or semi-solid. </a:t>
            </a:r>
            <a:r>
              <a:rPr lang="en-US" dirty="0" smtClean="0"/>
              <a:t/>
            </a:r>
            <a:br>
              <a:rPr lang="en-US"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867400"/>
          </a:xfrm>
        </p:spPr>
        <p:txBody>
          <a:bodyPr>
            <a:noAutofit/>
          </a:bodyPr>
          <a:lstStyle/>
          <a:p>
            <a:pPr>
              <a:buNone/>
            </a:pPr>
            <a:r>
              <a:rPr lang="en-US" sz="2400" b="1" dirty="0" smtClean="0"/>
              <a:t>Semi-solid </a:t>
            </a:r>
            <a:r>
              <a:rPr lang="en-US" sz="2400" b="1" dirty="0"/>
              <a:t>vehicles</a:t>
            </a:r>
            <a:r>
              <a:rPr lang="en-US" sz="2400" dirty="0"/>
              <a:t> </a:t>
            </a:r>
          </a:p>
          <a:p>
            <a:pPr>
              <a:buNone/>
            </a:pPr>
            <a:r>
              <a:rPr lang="en-US" sz="2400" dirty="0" smtClean="0"/>
              <a:t>  (</a:t>
            </a:r>
            <a:r>
              <a:rPr lang="en-US" sz="2400" dirty="0" err="1" smtClean="0"/>
              <a:t>i</a:t>
            </a:r>
            <a:r>
              <a:rPr lang="en-US" sz="2400" dirty="0" smtClean="0"/>
              <a:t>)Paraffin</a:t>
            </a:r>
            <a:r>
              <a:rPr lang="en-US" sz="2400" dirty="0"/>
              <a:t>: </a:t>
            </a:r>
            <a:endParaRPr lang="en-US" sz="2400" dirty="0" smtClean="0"/>
          </a:p>
          <a:p>
            <a:pPr>
              <a:buNone/>
            </a:pPr>
            <a:r>
              <a:rPr lang="en-US" sz="2400" dirty="0"/>
              <a:t> </a:t>
            </a:r>
            <a:r>
              <a:rPr lang="en-US" sz="2400" dirty="0" smtClean="0"/>
              <a:t>      Hard </a:t>
            </a:r>
            <a:r>
              <a:rPr lang="en-US" sz="2400" dirty="0"/>
              <a:t>Paraffin </a:t>
            </a:r>
            <a:r>
              <a:rPr lang="en-US" sz="2400" dirty="0" smtClean="0"/>
              <a:t/>
            </a:r>
            <a:br>
              <a:rPr lang="en-US" sz="2400" dirty="0" smtClean="0"/>
            </a:br>
            <a:r>
              <a:rPr lang="en-US" sz="2400" dirty="0" smtClean="0"/>
              <a:t/>
            </a:r>
            <a:br>
              <a:rPr lang="en-US" sz="2400" dirty="0" smtClean="0"/>
            </a:br>
            <a:r>
              <a:rPr lang="en-US" sz="2400" dirty="0" smtClean="0"/>
              <a:t>  </a:t>
            </a:r>
            <a:r>
              <a:rPr lang="en-US" sz="2400" dirty="0"/>
              <a:t>Soft Paraffin - Yellow soft paraffin ,</a:t>
            </a:r>
            <a:r>
              <a:rPr lang="en-US" sz="2400" dirty="0" smtClean="0"/>
              <a:t>White </a:t>
            </a:r>
            <a:r>
              <a:rPr lang="en-US" sz="2400" dirty="0"/>
              <a:t>soft paraffin </a:t>
            </a:r>
            <a:r>
              <a:rPr lang="en-US" sz="2400" dirty="0" smtClean="0"/>
              <a:t/>
            </a:r>
            <a:br>
              <a:rPr lang="en-US" sz="2400" dirty="0" smtClean="0"/>
            </a:br>
            <a:r>
              <a:rPr lang="en-US" sz="2400" dirty="0" smtClean="0"/>
              <a:t/>
            </a:r>
            <a:br>
              <a:rPr lang="en-US" sz="2400" dirty="0" smtClean="0"/>
            </a:br>
            <a:r>
              <a:rPr lang="en-US" sz="2400" dirty="0" smtClean="0"/>
              <a:t>  </a:t>
            </a:r>
            <a:r>
              <a:rPr lang="en-US" sz="2400" dirty="0"/>
              <a:t>Liquid Paraffin  </a:t>
            </a:r>
            <a:endParaRPr lang="en-US" sz="2400" dirty="0" smtClean="0"/>
          </a:p>
          <a:p>
            <a:pPr>
              <a:buNone/>
            </a:pPr>
            <a:r>
              <a:rPr lang="en-US" sz="2400" dirty="0"/>
              <a:t> </a:t>
            </a:r>
            <a:r>
              <a:rPr lang="en-US" sz="2400" dirty="0" smtClean="0"/>
              <a:t>(ii)Beeswax</a:t>
            </a:r>
            <a:r>
              <a:rPr lang="en-US" sz="2400" dirty="0"/>
              <a:t>: </a:t>
            </a:r>
            <a:endParaRPr lang="en-US" sz="2400" dirty="0" smtClean="0"/>
          </a:p>
          <a:p>
            <a:pPr>
              <a:buNone/>
            </a:pPr>
            <a:r>
              <a:rPr lang="en-US" sz="2400" dirty="0"/>
              <a:t> </a:t>
            </a:r>
            <a:r>
              <a:rPr lang="en-US" sz="2400" dirty="0" smtClean="0"/>
              <a:t>      Yellow </a:t>
            </a:r>
            <a:r>
              <a:rPr lang="en-US" sz="2400" dirty="0"/>
              <a:t>beeswax </a:t>
            </a:r>
            <a:r>
              <a:rPr lang="en-US" sz="2400" dirty="0" smtClean="0"/>
              <a:t/>
            </a:r>
            <a:br>
              <a:rPr lang="en-US" sz="2400" dirty="0" smtClean="0"/>
            </a:br>
            <a:r>
              <a:rPr lang="en-US" sz="2400" dirty="0" smtClean="0"/>
              <a:t/>
            </a:r>
            <a:br>
              <a:rPr lang="en-US" sz="2400" dirty="0" smtClean="0"/>
            </a:br>
            <a:r>
              <a:rPr lang="en-US" sz="2400" dirty="0" smtClean="0"/>
              <a:t> </a:t>
            </a:r>
            <a:r>
              <a:rPr lang="en-US" sz="2400" dirty="0"/>
              <a:t>White beeswax </a:t>
            </a:r>
          </a:p>
          <a:p>
            <a:pPr>
              <a:buNone/>
            </a:pPr>
            <a:r>
              <a:rPr lang="en-US" sz="2400" dirty="0" smtClean="0"/>
              <a:t>iii</a:t>
            </a:r>
            <a:r>
              <a:rPr lang="en-US" sz="2400" dirty="0"/>
              <a:t>. Lanolin </a:t>
            </a:r>
            <a:r>
              <a:rPr lang="en-US" sz="2400" dirty="0" smtClean="0"/>
              <a:t/>
            </a:r>
            <a:br>
              <a:rPr lang="en-US" sz="2400" dirty="0" smtClean="0"/>
            </a:br>
            <a:endParaRPr lang="en-US" sz="2400" dirty="0" smtClean="0"/>
          </a:p>
          <a:p>
            <a:pPr>
              <a:buNone/>
            </a:pPr>
            <a:r>
              <a:rPr lang="en-US" sz="2400" dirty="0" smtClean="0"/>
              <a:t>iv</a:t>
            </a:r>
            <a:r>
              <a:rPr lang="en-US" sz="2400" dirty="0"/>
              <a:t>. Spermaceti </a:t>
            </a:r>
            <a:r>
              <a:rPr lang="en-US" sz="2800" dirty="0" smtClean="0"/>
              <a:t/>
            </a:r>
            <a:br>
              <a:rPr lang="en-US" sz="2800" dirty="0" smtClean="0"/>
            </a:br>
            <a:r>
              <a:rPr lang="en-US" sz="2800" dirty="0" smtClean="0"/>
              <a:t/>
            </a:r>
            <a:br>
              <a:rPr lang="en-US" sz="2800" dirty="0" smtClean="0"/>
            </a:br>
            <a:endParaRPr lang="en-US" sz="2800" dirty="0" smtClean="0"/>
          </a:p>
          <a:p>
            <a:endParaRPr lang="en-US" sz="2800" dirty="0"/>
          </a:p>
          <a:p>
            <a:endParaRPr lang="en-US" sz="2800" dirty="0" smtClean="0"/>
          </a:p>
          <a:p>
            <a:endParaRPr lang="en-US" sz="2800" dirty="0"/>
          </a:p>
          <a:p>
            <a:endParaRPr lang="en-US" sz="2800" dirty="0" smtClean="0"/>
          </a:p>
          <a:p>
            <a:endParaRPr lang="en-US" sz="2800" dirty="0"/>
          </a:p>
          <a:p>
            <a:endParaRPr lang="en-US" sz="2800" dirty="0" smtClean="0"/>
          </a:p>
          <a:p>
            <a:endParaRPr lang="en-US" sz="2800" dirty="0"/>
          </a:p>
          <a:p>
            <a:endParaRPr lang="en-US" sz="2800" dirty="0" smtClean="0"/>
          </a:p>
          <a:p>
            <a:endParaRPr lang="en-US" sz="2800" dirty="0"/>
          </a:p>
          <a:p>
            <a:endParaRPr lang="en-US" sz="2800" dirty="0" smtClean="0"/>
          </a:p>
          <a:p>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WHITE PARAFFIN</a:t>
            </a:r>
            <a:endParaRPr lang="en-US" dirty="0"/>
          </a:p>
        </p:txBody>
      </p:sp>
      <p:pic>
        <p:nvPicPr>
          <p:cNvPr id="4" name="Picture 2" descr="C:\Users\Windows\Desktop\petroleum-jelly-250x250.jpg"/>
          <p:cNvPicPr>
            <a:picLocks noGrp="1" noChangeAspect="1" noChangeArrowheads="1"/>
          </p:cNvPicPr>
          <p:nvPr>
            <p:ph idx="1"/>
          </p:nvPr>
        </p:nvPicPr>
        <p:blipFill>
          <a:blip r:embed="rId2"/>
          <a:srcRect/>
          <a:stretch>
            <a:fillRect/>
          </a:stretch>
        </p:blipFill>
        <p:spPr bwMode="auto">
          <a:xfrm>
            <a:off x="1676400" y="2057400"/>
            <a:ext cx="5867400" cy="32004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61</TotalTime>
  <Words>158</Words>
  <Application>Microsoft Office PowerPoint</Application>
  <PresentationFormat>On-screen Show (4:3)</PresentationFormat>
  <Paragraphs>41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Metro</vt:lpstr>
      <vt:lpstr>VEHICLES</vt:lpstr>
      <vt:lpstr>VEHICLES</vt:lpstr>
      <vt:lpstr>Slide 3</vt:lpstr>
      <vt:lpstr>Slide 4</vt:lpstr>
      <vt:lpstr>Slide 5</vt:lpstr>
      <vt:lpstr>Slide 6</vt:lpstr>
      <vt:lpstr>Slide 7</vt:lpstr>
      <vt:lpstr>Slide 8</vt:lpstr>
      <vt:lpstr>WHITE PARAFFIN</vt:lpstr>
      <vt:lpstr>BEES WAX</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VEHICLES</dc:title>
  <dc:creator>Windows</dc:creator>
  <cp:lastModifiedBy>Windows</cp:lastModifiedBy>
  <cp:revision>41</cp:revision>
  <dcterms:created xsi:type="dcterms:W3CDTF">2019-07-25T09:01:44Z</dcterms:created>
  <dcterms:modified xsi:type="dcterms:W3CDTF">2019-07-27T06:47:04Z</dcterms:modified>
</cp:coreProperties>
</file>