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8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07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2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8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00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98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66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1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0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11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7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79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91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1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25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3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508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8997B9-EECF-45B3-9719-130E925F2B82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B1D183-92AE-42DB-B329-D698702E7A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97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>	</a:t>
            </a:r>
            <a:r>
              <a:rPr lang="en-IN" dirty="0" smtClean="0"/>
              <a:t>						</a:t>
            </a:r>
            <a:br>
              <a:rPr lang="en-IN" dirty="0" smtClean="0"/>
            </a:br>
            <a:r>
              <a:rPr lang="en-IN" dirty="0" smtClean="0"/>
              <a:t>VIRGINITY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Dr. </a:t>
            </a:r>
            <a:r>
              <a:rPr lang="en-IN" dirty="0" err="1"/>
              <a:t>Siju</a:t>
            </a:r>
            <a:r>
              <a:rPr lang="en-IN" dirty="0"/>
              <a:t>; Associate Professor, Dept. of Forensic Medicine and Toxicology</a:t>
            </a:r>
          </a:p>
          <a:p>
            <a:r>
              <a:rPr lang="en-IN" dirty="0"/>
              <a:t>SKHMC, </a:t>
            </a:r>
            <a:r>
              <a:rPr lang="en-IN" dirty="0" err="1"/>
              <a:t>Kulasekharam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513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N" dirty="0"/>
              <a:t>A virgin </a:t>
            </a:r>
            <a:r>
              <a:rPr lang="en-IN" i="1" dirty="0" smtClean="0"/>
              <a:t> </a:t>
            </a:r>
            <a:r>
              <a:rPr lang="en-IN" dirty="0" smtClean="0"/>
              <a:t>is </a:t>
            </a:r>
            <a:r>
              <a:rPr lang="en-IN" dirty="0"/>
              <a:t>a female who </a:t>
            </a:r>
            <a:r>
              <a:rPr lang="en-IN" dirty="0" smtClean="0"/>
              <a:t>has not </a:t>
            </a:r>
            <a:r>
              <a:rPr lang="en-IN" dirty="0"/>
              <a:t>experienced sexual intercourse. Defloration</a:t>
            </a:r>
            <a:br>
              <a:rPr lang="en-IN" dirty="0"/>
            </a:br>
            <a:r>
              <a:rPr lang="en-IN" dirty="0"/>
              <a:t>means loss of virginity. The question of </a:t>
            </a:r>
            <a:r>
              <a:rPr lang="en-IN" dirty="0" smtClean="0"/>
              <a:t>virginity arises </a:t>
            </a:r>
            <a:r>
              <a:rPr lang="en-IN" dirty="0"/>
              <a:t>in case of (1) nullity of marriage, (2) divorce</a:t>
            </a:r>
            <a:r>
              <a:rPr lang="en-IN" dirty="0" smtClean="0"/>
              <a:t>, (</a:t>
            </a:r>
            <a:r>
              <a:rPr lang="en-IN" dirty="0"/>
              <a:t>3) defamation, and (4) rape.</a:t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359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8" y="657225"/>
            <a:ext cx="10587037" cy="55006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dirty="0"/>
              <a:t>NULLITY OF MARRIAGE, (8.12, Hindu </a:t>
            </a:r>
            <a:r>
              <a:rPr lang="en-IN" dirty="0" smtClean="0"/>
              <a:t>Marriage Act</a:t>
            </a:r>
            <a:r>
              <a:rPr lang="en-IN" dirty="0"/>
              <a:t>), i.e. marriage never to have existed in Jaw. </a:t>
            </a:r>
            <a:r>
              <a:rPr lang="en-IN" dirty="0" smtClean="0"/>
              <a:t>A marriage </a:t>
            </a:r>
            <a:r>
              <a:rPr lang="en-IN" dirty="0"/>
              <a:t>can be nullified: (1) When either party </a:t>
            </a:r>
            <a:r>
              <a:rPr lang="en-IN" dirty="0" smtClean="0"/>
              <a:t>was under </a:t>
            </a:r>
            <a:r>
              <a:rPr lang="en-IN" dirty="0"/>
              <a:t>the age of marriage contract. (2) When </a:t>
            </a:r>
            <a:r>
              <a:rPr lang="en-IN" dirty="0" smtClean="0"/>
              <a:t>one party </a:t>
            </a:r>
            <a:r>
              <a:rPr lang="en-IN" dirty="0"/>
              <a:t>was of unsound mind or a mental defective </a:t>
            </a:r>
            <a:r>
              <a:rPr lang="en-IN" dirty="0" smtClean="0"/>
              <a:t>at the </a:t>
            </a:r>
            <a:r>
              <a:rPr lang="en-IN" dirty="0"/>
              <a:t>time </a:t>
            </a:r>
            <a:r>
              <a:rPr lang="en-IN" dirty="0" smtClean="0"/>
              <a:t>of marriage</a:t>
            </a:r>
            <a:r>
              <a:rPr lang="en-IN" dirty="0"/>
              <a:t>. </a:t>
            </a:r>
            <a:r>
              <a:rPr lang="en-IN" dirty="0" smtClean="0"/>
              <a:t>            (</a:t>
            </a:r>
            <a:r>
              <a:rPr lang="en-IN" dirty="0"/>
              <a:t>3) When one party was </a:t>
            </a:r>
            <a:r>
              <a:rPr lang="en-IN" dirty="0" smtClean="0"/>
              <a:t>already validly </a:t>
            </a:r>
            <a:r>
              <a:rPr lang="en-IN" dirty="0"/>
              <a:t>married. (4) Where the marriage has not </a:t>
            </a:r>
            <a:r>
              <a:rPr lang="en-IN" dirty="0" smtClean="0"/>
              <a:t>been consummated </a:t>
            </a:r>
            <a:r>
              <a:rPr lang="en-IN" dirty="0"/>
              <a:t>due to impotence or wilful refusal. (</a:t>
            </a:r>
            <a:r>
              <a:rPr lang="en-IN" dirty="0" smtClean="0"/>
              <a:t>5) Where </a:t>
            </a:r>
            <a:r>
              <a:rPr lang="en-IN" dirty="0"/>
              <a:t>the woman was pregnant by another man at </a:t>
            </a:r>
            <a:r>
              <a:rPr lang="en-IN" dirty="0" smtClean="0"/>
              <a:t>the time of marriage</a:t>
            </a:r>
            <a:r>
              <a:rPr lang="en-IN" dirty="0"/>
              <a:t>.</a:t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739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600075"/>
            <a:ext cx="10658475" cy="56149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Hymen</a:t>
            </a:r>
            <a:r>
              <a:rPr lang="en-IN" sz="2800" dirty="0"/>
              <a:t>: The hymen is a fold </a:t>
            </a:r>
            <a:r>
              <a:rPr lang="en-IN" sz="2800" dirty="0" smtClean="0"/>
              <a:t>of mucous membrane about </a:t>
            </a:r>
            <a:r>
              <a:rPr lang="en-IN" sz="2800" dirty="0"/>
              <a:t>one mm. thick, situated at the vaginal outlet. </a:t>
            </a:r>
            <a:r>
              <a:rPr lang="en-IN" sz="2800" dirty="0" smtClean="0"/>
              <a:t>The average </a:t>
            </a:r>
            <a:r>
              <a:rPr lang="en-IN" sz="2800" dirty="0"/>
              <a:t>adult hymen consists </a:t>
            </a:r>
            <a:r>
              <a:rPr lang="en-IN" sz="2800" dirty="0" smtClean="0"/>
              <a:t>of folds </a:t>
            </a:r>
            <a:r>
              <a:rPr lang="en-IN" sz="2800" dirty="0"/>
              <a:t>of </a:t>
            </a:r>
            <a:r>
              <a:rPr lang="en-IN" sz="2800" dirty="0" smtClean="0"/>
              <a:t>membrane having </a:t>
            </a:r>
            <a:r>
              <a:rPr lang="en-IN" sz="2800" dirty="0"/>
              <a:t>annular or </a:t>
            </a:r>
            <a:r>
              <a:rPr lang="en-IN" sz="2800" dirty="0" err="1"/>
              <a:t>crescentic</a:t>
            </a:r>
            <a:r>
              <a:rPr lang="en-IN" sz="2800" dirty="0"/>
              <a:t> shape, the broadest </a:t>
            </a:r>
            <a:r>
              <a:rPr lang="en-IN" sz="2800" dirty="0" smtClean="0"/>
              <a:t>part lying </a:t>
            </a:r>
            <a:r>
              <a:rPr lang="en-IN" sz="2800" dirty="0"/>
              <a:t>posteriorly. 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dirty="0"/>
              <a:t>Types: (1) Semilunar or </a:t>
            </a:r>
            <a:r>
              <a:rPr lang="en-IN" sz="2800" dirty="0" err="1"/>
              <a:t>crescentic</a:t>
            </a:r>
            <a:r>
              <a:rPr lang="en-IN" sz="2800" dirty="0"/>
              <a:t> (</a:t>
            </a:r>
            <a:r>
              <a:rPr lang="en-IN" sz="2800" dirty="0" smtClean="0"/>
              <a:t>commonest type</a:t>
            </a:r>
            <a:r>
              <a:rPr lang="en-IN" sz="2800" dirty="0"/>
              <a:t>) : the opening is placed anteriorly. Notches </a:t>
            </a:r>
            <a:r>
              <a:rPr lang="en-IN" sz="2800" dirty="0" smtClean="0"/>
              <a:t>or clefts </a:t>
            </a:r>
            <a:r>
              <a:rPr lang="en-IN" sz="2800" dirty="0"/>
              <a:t>are seen at 10 and 11 o clock position, </a:t>
            </a:r>
            <a:r>
              <a:rPr lang="en-IN" sz="2800" dirty="0" smtClean="0"/>
              <a:t>which may </a:t>
            </a:r>
            <a:r>
              <a:rPr lang="en-IN" sz="2800" dirty="0"/>
              <a:t>be equal in size or more prominent on one side.</a:t>
            </a:r>
            <a:br>
              <a:rPr lang="en-IN" sz="2800" dirty="0"/>
            </a:b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(</a:t>
            </a:r>
            <a:r>
              <a:rPr lang="en-IN" sz="2800" dirty="0"/>
              <a:t>2) Annular : opening is oval and situated near </a:t>
            </a:r>
            <a:r>
              <a:rPr lang="en-IN" sz="2800" dirty="0" smtClean="0"/>
              <a:t>the centre of the </a:t>
            </a:r>
            <a:r>
              <a:rPr lang="en-IN" sz="2800" dirty="0"/>
              <a:t>membrane. 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(</a:t>
            </a:r>
            <a:r>
              <a:rPr lang="en-IN" sz="2800" dirty="0"/>
              <a:t>3) Infantile : a small </a:t>
            </a:r>
            <a:r>
              <a:rPr lang="en-IN" sz="2800" dirty="0" smtClean="0"/>
              <a:t>linear opening </a:t>
            </a:r>
            <a:r>
              <a:rPr lang="en-IN" sz="2800" dirty="0"/>
              <a:t>in the middle. 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(</a:t>
            </a:r>
            <a:r>
              <a:rPr lang="en-IN" sz="2800" dirty="0"/>
              <a:t>4) Cribriform : </a:t>
            </a:r>
            <a:r>
              <a:rPr lang="en-IN" sz="2800" dirty="0" smtClean="0"/>
              <a:t>several openings</a:t>
            </a:r>
            <a:r>
              <a:rPr lang="en-IN" sz="2800" dirty="0"/>
              <a:t>. (5) Vertical : the opening is vertical. 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(6) </a:t>
            </a:r>
            <a:r>
              <a:rPr lang="en-IN" sz="2800" dirty="0" err="1" smtClean="0"/>
              <a:t>Septate</a:t>
            </a:r>
            <a:r>
              <a:rPr lang="en-IN" sz="2800" dirty="0"/>
              <a:t>: two lateral openings occur side by </a:t>
            </a:r>
            <a:r>
              <a:rPr lang="en-IN" sz="2800" dirty="0" smtClean="0"/>
              <a:t>side, separated </a:t>
            </a:r>
            <a:r>
              <a:rPr lang="en-IN" sz="2800" dirty="0"/>
              <a:t>partially or completely by thin strip </a:t>
            </a:r>
            <a:r>
              <a:rPr lang="en-IN" sz="2800" dirty="0" smtClean="0"/>
              <a:t>of tissue</a:t>
            </a:r>
            <a:r>
              <a:rPr lang="en-IN" sz="2800" dirty="0"/>
              <a:t>. 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(</a:t>
            </a:r>
            <a:r>
              <a:rPr lang="en-IN" sz="2800" dirty="0"/>
              <a:t>7) </a:t>
            </a:r>
            <a:r>
              <a:rPr lang="en-IN" sz="2800" dirty="0" smtClean="0"/>
              <a:t>Micro-perforate </a:t>
            </a:r>
            <a:r>
              <a:rPr lang="en-IN" sz="2800" dirty="0"/>
              <a:t>: Tiny opening with </a:t>
            </a:r>
            <a:r>
              <a:rPr lang="en-IN" sz="2800" dirty="0" smtClean="0"/>
              <a:t>large posterior </a:t>
            </a:r>
            <a:r>
              <a:rPr lang="en-IN" sz="2800" dirty="0"/>
              <a:t>component. 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(</a:t>
            </a:r>
            <a:r>
              <a:rPr lang="en-IN" sz="2800" dirty="0"/>
              <a:t>8) </a:t>
            </a:r>
            <a:r>
              <a:rPr lang="en-IN" sz="2800" dirty="0" err="1"/>
              <a:t>fimbriated</a:t>
            </a:r>
            <a:r>
              <a:rPr lang="en-IN" sz="2800" dirty="0"/>
              <a:t>, (9) </a:t>
            </a:r>
            <a:r>
              <a:rPr lang="en-IN" sz="2800" dirty="0" smtClean="0"/>
              <a:t>Imperforate: no </a:t>
            </a:r>
            <a:r>
              <a:rPr lang="en-IN" sz="2800" dirty="0"/>
              <a:t>opening.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332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571499"/>
            <a:ext cx="10658475" cy="56292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>Causes </a:t>
            </a:r>
            <a:r>
              <a:rPr lang="en-IN" dirty="0" smtClean="0"/>
              <a:t>of Rupture of Hymen</a:t>
            </a:r>
            <a:r>
              <a:rPr lang="en-IN" dirty="0"/>
              <a:t>: (1) An </a:t>
            </a:r>
            <a:r>
              <a:rPr lang="en-IN" dirty="0" smtClean="0"/>
              <a:t>accident, e.g</a:t>
            </a:r>
            <a:r>
              <a:rPr lang="en-IN" dirty="0"/>
              <a:t>., a fall on a projecting substance or by </a:t>
            </a:r>
            <a:r>
              <a:rPr lang="en-IN" dirty="0" smtClean="0"/>
              <a:t>slipping on </a:t>
            </a:r>
            <a:r>
              <a:rPr lang="en-IN" dirty="0"/>
              <a:t>the furniture or fence or while playing at </a:t>
            </a:r>
            <a:r>
              <a:rPr lang="en-IN" dirty="0" smtClean="0"/>
              <a:t>seesaw. In </a:t>
            </a:r>
            <a:r>
              <a:rPr lang="en-IN" dirty="0"/>
              <a:t>these cases tearing takes place through </a:t>
            </a:r>
            <a:r>
              <a:rPr lang="en-IN" dirty="0" smtClean="0"/>
              <a:t>the lateral </a:t>
            </a:r>
            <a:r>
              <a:rPr lang="en-IN" dirty="0"/>
              <a:t>margins of the labia into the vaginal </a:t>
            </a:r>
            <a:r>
              <a:rPr lang="en-IN" dirty="0" smtClean="0"/>
              <a:t>wall, perineum</a:t>
            </a:r>
            <a:r>
              <a:rPr lang="en-IN" dirty="0"/>
              <a:t>, </a:t>
            </a:r>
            <a:r>
              <a:rPr lang="en-IN" dirty="0" err="1"/>
              <a:t>perineal</a:t>
            </a:r>
            <a:r>
              <a:rPr lang="en-IN" dirty="0"/>
              <a:t> body and hymen, and </a:t>
            </a:r>
            <a:r>
              <a:rPr lang="en-IN" dirty="0" smtClean="0"/>
              <a:t>usually injuries </a:t>
            </a:r>
            <a:r>
              <a:rPr lang="en-IN" dirty="0"/>
              <a:t>on other parts </a:t>
            </a:r>
            <a:r>
              <a:rPr lang="en-IN" dirty="0" smtClean="0"/>
              <a:t>of the </a:t>
            </a:r>
            <a:r>
              <a:rPr lang="en-IN" dirty="0"/>
              <a:t>body will be seen. </a:t>
            </a:r>
            <a:r>
              <a:rPr lang="en-IN" dirty="0" smtClean="0"/>
              <a:t>Such </a:t>
            </a:r>
            <a:r>
              <a:rPr lang="en-IN" dirty="0" err="1" smtClean="0"/>
              <a:t>hymenal</a:t>
            </a:r>
            <a:r>
              <a:rPr lang="en-IN" dirty="0" smtClean="0"/>
              <a:t> </a:t>
            </a:r>
            <a:r>
              <a:rPr lang="en-IN" dirty="0"/>
              <a:t>tears are never associated with </a:t>
            </a:r>
            <a:r>
              <a:rPr lang="en-IN" dirty="0" smtClean="0"/>
              <a:t>abrasion and </a:t>
            </a:r>
            <a:r>
              <a:rPr lang="en-IN" dirty="0"/>
              <a:t>bruising of the margins. Accidental </a:t>
            </a:r>
            <a:r>
              <a:rPr lang="en-IN" dirty="0" smtClean="0"/>
              <a:t>straddle injuries </a:t>
            </a:r>
            <a:r>
              <a:rPr lang="en-IN" dirty="0"/>
              <a:t>usually involve </a:t>
            </a:r>
            <a:r>
              <a:rPr lang="en-IN" dirty="0" err="1"/>
              <a:t>periurethral</a:t>
            </a:r>
            <a:r>
              <a:rPr lang="en-IN" dirty="0"/>
              <a:t> tissues, </a:t>
            </a:r>
            <a:r>
              <a:rPr lang="en-IN" dirty="0" smtClean="0"/>
              <a:t>labia, hymen </a:t>
            </a:r>
            <a:r>
              <a:rPr lang="en-IN" dirty="0"/>
              <a:t>and </a:t>
            </a:r>
            <a:r>
              <a:rPr lang="en-IN" dirty="0" err="1"/>
              <a:t>mons</a:t>
            </a:r>
            <a:r>
              <a:rPr lang="en-IN" dirty="0"/>
              <a:t>. Separation of thighs </a:t>
            </a:r>
            <a:r>
              <a:rPr lang="en-IN" dirty="0" err="1"/>
              <a:t>forcibl</a:t>
            </a:r>
            <a:r>
              <a:rPr lang="en-IN" dirty="0"/>
              <a:t> </a:t>
            </a:r>
            <a:r>
              <a:rPr lang="en-IN" dirty="0" smtClean="0"/>
              <a:t>y in </a:t>
            </a:r>
            <a:r>
              <a:rPr lang="en-IN" dirty="0"/>
              <a:t>children will not rupture the hymen, </a:t>
            </a:r>
            <a:r>
              <a:rPr lang="en-IN" dirty="0" smtClean="0"/>
              <a:t>unless perineum </a:t>
            </a:r>
            <a:r>
              <a:rPr lang="en-IN" dirty="0"/>
              <a:t>is ruptured. Hymen does not rupture </a:t>
            </a:r>
            <a:r>
              <a:rPr lang="en-IN" dirty="0" smtClean="0"/>
              <a:t>by riding</a:t>
            </a:r>
            <a:r>
              <a:rPr lang="en-IN" dirty="0"/>
              <a:t>, jumping, dancing, etc. (2) </a:t>
            </a:r>
            <a:r>
              <a:rPr lang="en-IN" dirty="0" smtClean="0"/>
              <a:t>Masturbation, especially </a:t>
            </a:r>
            <a:r>
              <a:rPr lang="en-IN" dirty="0"/>
              <a:t>with some large foreign body. Hymen </a:t>
            </a:r>
            <a:r>
              <a:rPr lang="en-IN" dirty="0" smtClean="0"/>
              <a:t>is not </a:t>
            </a:r>
            <a:r>
              <a:rPr lang="en-IN" dirty="0"/>
              <a:t>injured in most cases because manipulation </a:t>
            </a:r>
            <a:r>
              <a:rPr lang="en-IN" dirty="0" smtClean="0"/>
              <a:t>is usually </a:t>
            </a:r>
            <a:r>
              <a:rPr lang="en-IN" dirty="0"/>
              <a:t>limited to the parts anterior to the </a:t>
            </a:r>
            <a:r>
              <a:rPr lang="en-IN" dirty="0" smtClean="0"/>
              <a:t>hymen. Labia </a:t>
            </a:r>
            <a:r>
              <a:rPr lang="en-IN" dirty="0" err="1"/>
              <a:t>minora</a:t>
            </a:r>
            <a:r>
              <a:rPr lang="en-IN" dirty="0"/>
              <a:t> and clitoris are enlarged in such cases</a:t>
            </a:r>
            <a:r>
              <a:rPr lang="en-IN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070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4" y="742949"/>
            <a:ext cx="10658475" cy="545782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dirty="0"/>
              <a:t>(3) </a:t>
            </a:r>
            <a:r>
              <a:rPr lang="en-IN" b="1" dirty="0"/>
              <a:t>Surgical </a:t>
            </a:r>
            <a:r>
              <a:rPr lang="en-IN" b="1" dirty="0" smtClean="0"/>
              <a:t>operation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/>
              <a:t>gynaecological examination. (4) </a:t>
            </a:r>
            <a:r>
              <a:rPr lang="en-IN" b="1" dirty="0"/>
              <a:t>Foreign </a:t>
            </a:r>
            <a:r>
              <a:rPr lang="en-IN" b="1" dirty="0" smtClean="0"/>
              <a:t>body,</a:t>
            </a:r>
            <a:r>
              <a:rPr lang="en-IN" dirty="0"/>
              <a:t> </a:t>
            </a:r>
            <a:r>
              <a:rPr lang="en-IN" dirty="0" smtClean="0"/>
              <a:t>e.g</a:t>
            </a:r>
            <a:r>
              <a:rPr lang="en-IN" dirty="0"/>
              <a:t>.. sola pith introduced into vagina for </a:t>
            </a:r>
            <a:r>
              <a:rPr lang="en-IN" dirty="0" smtClean="0"/>
              <a:t>rendering very </a:t>
            </a:r>
            <a:r>
              <a:rPr lang="en-IN" dirty="0"/>
              <a:t>young girls fit for sexual intercourse </a:t>
            </a:r>
            <a:r>
              <a:rPr lang="en-IN" i="1" dirty="0"/>
              <a:t>(</a:t>
            </a:r>
            <a:r>
              <a:rPr lang="en-IN" i="1" dirty="0" err="1"/>
              <a:t>aptae</a:t>
            </a:r>
            <a:r>
              <a:rPr lang="en-IN" dirty="0"/>
              <a:t/>
            </a:r>
            <a:br>
              <a:rPr lang="en-IN" dirty="0"/>
            </a:br>
            <a:r>
              <a:rPr lang="en-IN" i="1" dirty="0"/>
              <a:t>iris) . </a:t>
            </a:r>
            <a:r>
              <a:rPr lang="en-IN" dirty="0"/>
              <a:t>Vaginal stretching, through the insertion </a:t>
            </a:r>
            <a:r>
              <a:rPr lang="en-IN" dirty="0" smtClean="0"/>
              <a:t>of Increasingly </a:t>
            </a:r>
            <a:r>
              <a:rPr lang="en-IN" dirty="0"/>
              <a:t>larger objects (sex toys, </a:t>
            </a:r>
            <a:r>
              <a:rPr lang="en-IN" dirty="0" smtClean="0"/>
              <a:t>vegetables or </a:t>
            </a:r>
            <a:r>
              <a:rPr lang="en-IN" dirty="0"/>
              <a:t>household objects) may be performed. (</a:t>
            </a:r>
            <a:r>
              <a:rPr lang="en-IN" dirty="0" smtClean="0"/>
              <a:t>5) </a:t>
            </a:r>
            <a:r>
              <a:rPr lang="en-IN" b="1" dirty="0" smtClean="0"/>
              <a:t>Ulceration </a:t>
            </a:r>
            <a:r>
              <a:rPr lang="en-IN" dirty="0"/>
              <a:t>from diphtheria, fungus or other diseases</a:t>
            </a:r>
            <a:r>
              <a:rPr lang="en-IN" dirty="0" smtClean="0"/>
              <a:t>.</a:t>
            </a:r>
            <a:br>
              <a:rPr lang="en-IN" dirty="0" smtClean="0"/>
            </a:br>
            <a:r>
              <a:rPr lang="en-IN" dirty="0" smtClean="0"/>
              <a:t>(</a:t>
            </a:r>
            <a:r>
              <a:rPr lang="en-IN" dirty="0"/>
              <a:t>6) </a:t>
            </a:r>
            <a:r>
              <a:rPr lang="en-IN" b="1" dirty="0"/>
              <a:t>Scratching </a:t>
            </a:r>
            <a:r>
              <a:rPr lang="en-IN" dirty="0"/>
              <a:t>due to irritation </a:t>
            </a:r>
            <a:r>
              <a:rPr lang="en-IN" dirty="0" smtClean="0"/>
              <a:t>of the </a:t>
            </a:r>
            <a:r>
              <a:rPr lang="en-IN" dirty="0"/>
              <a:t>parts from </a:t>
            </a:r>
            <a:r>
              <a:rPr lang="en-IN" dirty="0" smtClean="0"/>
              <a:t>lack</a:t>
            </a:r>
            <a:r>
              <a:rPr lang="en-IN" dirty="0"/>
              <a:t> </a:t>
            </a:r>
            <a:r>
              <a:rPr lang="en-IN" dirty="0" smtClean="0"/>
              <a:t>of cleanliness</a:t>
            </a:r>
            <a:r>
              <a:rPr lang="en-IN" dirty="0"/>
              <a:t>. (7) Sanitary </a:t>
            </a:r>
            <a:r>
              <a:rPr lang="en-IN" b="1" dirty="0"/>
              <a:t>tampon </a:t>
            </a:r>
            <a:r>
              <a:rPr lang="en-IN" dirty="0"/>
              <a:t>may </a:t>
            </a:r>
            <a:r>
              <a:rPr lang="en-IN" dirty="0" smtClean="0"/>
              <a:t>sometimes rupture </a:t>
            </a:r>
            <a:r>
              <a:rPr lang="en-IN" dirty="0"/>
              <a:t>the hymen.</a:t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188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4" y="614363"/>
            <a:ext cx="10672763" cy="55578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endParaRPr lang="en-IN" sz="6200" b="1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6200" b="1" dirty="0" smtClean="0"/>
              <a:t>Breasts</a:t>
            </a:r>
            <a:r>
              <a:rPr lang="en-IN" sz="6200" b="1" dirty="0"/>
              <a:t>: </a:t>
            </a:r>
            <a:r>
              <a:rPr lang="en-IN" sz="6200" dirty="0"/>
              <a:t>In a virgin the breasts are firm, </a:t>
            </a:r>
            <a:r>
              <a:rPr lang="en-IN" sz="6200" dirty="0" smtClean="0"/>
              <a:t>elastic and </a:t>
            </a:r>
            <a:r>
              <a:rPr lang="en-IN" sz="6200" dirty="0"/>
              <a:t>hemispherical with a small </a:t>
            </a:r>
            <a:r>
              <a:rPr lang="en-IN" sz="6200" dirty="0" smtClean="0"/>
              <a:t>undeveloped nipple </a:t>
            </a:r>
            <a:r>
              <a:rPr lang="en-IN" sz="6200" dirty="0"/>
              <a:t>surrounded by an areola which is pink </a:t>
            </a:r>
            <a:r>
              <a:rPr lang="en-IN" sz="6200" dirty="0" smtClean="0"/>
              <a:t>in fair </a:t>
            </a:r>
            <a:r>
              <a:rPr lang="en-IN" sz="6200" dirty="0"/>
              <a:t>complexioned women and dark-brown in </a:t>
            </a:r>
            <a:r>
              <a:rPr lang="en-IN" sz="6200" dirty="0" smtClean="0"/>
              <a:t>dark women</a:t>
            </a:r>
            <a:r>
              <a:rPr lang="en-IN" sz="6200" dirty="0"/>
              <a:t>. The breasts become large and flabby </a:t>
            </a:r>
            <a:r>
              <a:rPr lang="en-IN" sz="6200" dirty="0" smtClean="0"/>
              <a:t>by frequent </a:t>
            </a:r>
            <a:r>
              <a:rPr lang="en-IN" sz="6200" dirty="0"/>
              <a:t>handling, but are not affected by single act </a:t>
            </a:r>
            <a:r>
              <a:rPr lang="en-IN" sz="6200" dirty="0" smtClean="0"/>
              <a:t>of coitus.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IN" sz="6200" dirty="0"/>
          </a:p>
          <a:p>
            <a:pPr marL="0" indent="0" algn="just">
              <a:lnSpc>
                <a:spcPct val="200000"/>
              </a:lnSpc>
              <a:buNone/>
            </a:pPr>
            <a:endParaRPr lang="en-IN" sz="6200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6200" dirty="0" smtClean="0"/>
              <a:t>Medico-legal </a:t>
            </a:r>
            <a:r>
              <a:rPr lang="en-IN" sz="6200" dirty="0"/>
              <a:t>Aspects : The presence </a:t>
            </a:r>
            <a:r>
              <a:rPr lang="en-IN" sz="6200" dirty="0" smtClean="0"/>
              <a:t>of un-ruptured </a:t>
            </a:r>
            <a:r>
              <a:rPr lang="en-IN" sz="6200" dirty="0"/>
              <a:t>hymen is a presumption, but is </a:t>
            </a:r>
            <a:r>
              <a:rPr lang="en-IN" sz="6200" dirty="0" err="1" smtClean="0"/>
              <a:t>notm</a:t>
            </a:r>
            <a:r>
              <a:rPr lang="en-IN" sz="6200" dirty="0" smtClean="0"/>
              <a:t> an </a:t>
            </a:r>
            <a:r>
              <a:rPr lang="en-IN" sz="6200" dirty="0"/>
              <a:t>absolute proof of virginity</a:t>
            </a:r>
            <a:r>
              <a:rPr lang="en-IN" sz="6200" dirty="0" smtClean="0"/>
              <a:t>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6200" dirty="0"/>
              <a:t>The principal signs of virginity: (1) An </a:t>
            </a:r>
            <a:r>
              <a:rPr lang="en-IN" sz="6200" dirty="0" smtClean="0"/>
              <a:t>intact hymen</a:t>
            </a:r>
            <a:r>
              <a:rPr lang="en-IN" sz="6200" dirty="0"/>
              <a:t>. (2) A normal condition of the </a:t>
            </a:r>
            <a:r>
              <a:rPr lang="en-IN" sz="6200" dirty="0" err="1" smtClean="0"/>
              <a:t>fourchette</a:t>
            </a:r>
            <a:r>
              <a:rPr lang="en-IN" sz="6200" dirty="0" smtClean="0"/>
              <a:t> and </a:t>
            </a:r>
            <a:r>
              <a:rPr lang="en-IN" sz="6200" dirty="0"/>
              <a:t>posterior commissure. (3) A narrow vagina </a:t>
            </a:r>
            <a:r>
              <a:rPr lang="en-IN" sz="6200" dirty="0" smtClean="0"/>
              <a:t>with </a:t>
            </a:r>
            <a:r>
              <a:rPr lang="en-IN" sz="6200" dirty="0" err="1" smtClean="0"/>
              <a:t>rugose</a:t>
            </a:r>
            <a:r>
              <a:rPr lang="en-IN" sz="6200" dirty="0" smtClean="0"/>
              <a:t> </a:t>
            </a:r>
            <a:r>
              <a:rPr lang="en-IN" sz="6200" dirty="0"/>
              <a:t>walls. These signs taken together, may </a:t>
            </a:r>
            <a:r>
              <a:rPr lang="en-IN" sz="6200" dirty="0" smtClean="0"/>
              <a:t>be regarded </a:t>
            </a:r>
            <a:r>
              <a:rPr lang="en-IN" sz="6200" dirty="0"/>
              <a:t>as evidence of virginity but taken </a:t>
            </a:r>
            <a:r>
              <a:rPr lang="en-IN" sz="6200" dirty="0" smtClean="0"/>
              <a:t>singly they </a:t>
            </a:r>
            <a:r>
              <a:rPr lang="en-IN" sz="6200" dirty="0"/>
              <a:t>cannot be so regarded. </a:t>
            </a:r>
            <a:endParaRPr lang="en-IN" sz="6200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3000" dirty="0"/>
              <a:t/>
            </a:r>
            <a:br>
              <a:rPr lang="en-IN" sz="3000" dirty="0"/>
            </a:br>
            <a:r>
              <a:rPr lang="en-IN" sz="3000" dirty="0"/>
              <a:t/>
            </a:r>
            <a:br>
              <a:rPr lang="en-IN" sz="3000" dirty="0"/>
            </a:br>
            <a:r>
              <a:rPr lang="en-IN" sz="3000" dirty="0"/>
              <a:t/>
            </a:r>
            <a:br>
              <a:rPr lang="en-IN" sz="3000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0807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564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                   VIRGINITY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Dr.SIJU</dc:creator>
  <cp:lastModifiedBy>Dr.SIJU</cp:lastModifiedBy>
  <cp:revision>7</cp:revision>
  <dcterms:created xsi:type="dcterms:W3CDTF">2021-11-14T05:19:49Z</dcterms:created>
  <dcterms:modified xsi:type="dcterms:W3CDTF">2021-11-14T06:26:32Z</dcterms:modified>
</cp:coreProperties>
</file>