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7" r:id="rId22"/>
    <p:sldId id="279" r:id="rId23"/>
    <p:sldId id="280" r:id="rId24"/>
    <p:sldId id="282" r:id="rId25"/>
    <p:sldId id="283" r:id="rId26"/>
    <p:sldId id="284" r:id="rId27"/>
    <p:sldId id="285" r:id="rId28"/>
    <p:sldId id="286" r:id="rId29"/>
    <p:sldId id="288" r:id="rId30"/>
    <p:sldId id="289" r:id="rId31"/>
    <p:sldId id="290" r:id="rId32"/>
    <p:sldId id="291" r:id="rId33"/>
    <p:sldId id="296" r:id="rId34"/>
    <p:sldId id="292" r:id="rId35"/>
    <p:sldId id="293" r:id="rId36"/>
    <p:sldId id="294" r:id="rId37"/>
    <p:sldId id="29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11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9A539-9C56-4EA1-BBAF-CFDE1A10D20E}"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545EE-19F6-4DDA-A36B-13C46977E9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9A539-9C56-4EA1-BBAF-CFDE1A10D20E}"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545EE-19F6-4DDA-A36B-13C46977E9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9A539-9C56-4EA1-BBAF-CFDE1A10D20E}"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545EE-19F6-4DDA-A36B-13C46977E9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09A539-9C56-4EA1-BBAF-CFDE1A10D20E}"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545EE-19F6-4DDA-A36B-13C46977E9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09A539-9C56-4EA1-BBAF-CFDE1A10D20E}"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545EE-19F6-4DDA-A36B-13C46977E9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09A539-9C56-4EA1-BBAF-CFDE1A10D20E}"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545EE-19F6-4DDA-A36B-13C46977E9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09A539-9C56-4EA1-BBAF-CFDE1A10D20E}" type="datetimeFigureOut">
              <a:rPr lang="en-US" smtClean="0"/>
              <a:pPr/>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9545EE-19F6-4DDA-A36B-13C46977E9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09A539-9C56-4EA1-BBAF-CFDE1A10D20E}" type="datetimeFigureOut">
              <a:rPr lang="en-US" smtClean="0"/>
              <a:pPr/>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9545EE-19F6-4DDA-A36B-13C46977E9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9A539-9C56-4EA1-BBAF-CFDE1A10D20E}" type="datetimeFigureOut">
              <a:rPr lang="en-US" smtClean="0"/>
              <a:pPr/>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9545EE-19F6-4DDA-A36B-13C46977E9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9A539-9C56-4EA1-BBAF-CFDE1A10D20E}"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545EE-19F6-4DDA-A36B-13C46977E9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9A539-9C56-4EA1-BBAF-CFDE1A10D20E}"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545EE-19F6-4DDA-A36B-13C46977E9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9A539-9C56-4EA1-BBAF-CFDE1A10D20E}" type="datetimeFigureOut">
              <a:rPr lang="en-US" smtClean="0"/>
              <a:pPr/>
              <a:t>11/18/2020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9545EE-19F6-4DDA-A36B-13C46977E9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VITAMINS</a:t>
            </a:r>
            <a:endParaRPr lang="en-US" dirty="0"/>
          </a:p>
        </p:txBody>
      </p:sp>
      <p:sp>
        <p:nvSpPr>
          <p:cNvPr id="3" name="Content Placeholder 2"/>
          <p:cNvSpPr>
            <a:spLocks noGrp="1"/>
          </p:cNvSpPr>
          <p:nvPr>
            <p:ph idx="1"/>
          </p:nvPr>
        </p:nvSpPr>
        <p:spPr/>
        <p:txBody>
          <a:bodyPr/>
          <a:lstStyle/>
          <a:p>
            <a:endParaRPr lang="en-IN" sz="2400" dirty="0" smtClean="0"/>
          </a:p>
          <a:p>
            <a:endParaRPr lang="en-IN" sz="2400" dirty="0"/>
          </a:p>
          <a:p>
            <a:endParaRPr lang="en-IN" sz="2400" dirty="0" smtClean="0"/>
          </a:p>
          <a:p>
            <a:endParaRPr lang="en-IN" sz="2400" dirty="0"/>
          </a:p>
          <a:p>
            <a:endParaRPr lang="en-IN" sz="2400" dirty="0" smtClean="0"/>
          </a:p>
          <a:p>
            <a:pPr>
              <a:buNone/>
            </a:pPr>
            <a:r>
              <a:rPr lang="en-IN" sz="2400" dirty="0" smtClean="0"/>
              <a:t>                                                                                                  By</a:t>
            </a:r>
          </a:p>
          <a:p>
            <a:pPr>
              <a:buNone/>
            </a:pPr>
            <a:r>
              <a:rPr lang="en-IN" sz="2400" dirty="0" smtClean="0"/>
              <a:t>                                                                                       Dr. </a:t>
            </a:r>
            <a:r>
              <a:rPr lang="en-IN" sz="2400" dirty="0" err="1" smtClean="0"/>
              <a:t>Mahadevi</a:t>
            </a:r>
            <a:r>
              <a:rPr lang="en-IN" sz="2400" dirty="0" smtClean="0"/>
              <a:t> A.L</a:t>
            </a:r>
          </a:p>
          <a:p>
            <a:pPr>
              <a:buNone/>
            </a:pPr>
            <a:r>
              <a:rPr lang="en-IN" sz="2400" dirty="0" smtClean="0"/>
              <a:t>                                                                                    Dept of Physiology</a:t>
            </a:r>
          </a:p>
          <a:p>
            <a:pPr>
              <a:buNone/>
            </a:pPr>
            <a:r>
              <a:rPr lang="en-IN" sz="2400" dirty="0" smtClean="0"/>
              <a:t>                                                                                              SKHMC</a:t>
            </a:r>
          </a:p>
          <a:p>
            <a:endParaRPr lang="en-IN"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10000"/>
          </a:bodyPr>
          <a:lstStyle/>
          <a:p>
            <a:pPr>
              <a:buNone/>
            </a:pPr>
            <a:r>
              <a:rPr lang="en-US" b="1" dirty="0"/>
              <a:t>Vitamin A Toxicity</a:t>
            </a:r>
          </a:p>
          <a:p>
            <a:r>
              <a:rPr lang="en-US" dirty="0"/>
              <a:t>Overdosing on vitamin A leads to an adverse condition known as </a:t>
            </a:r>
            <a:r>
              <a:rPr lang="en-US" dirty="0" err="1"/>
              <a:t>hypervitaminosis</a:t>
            </a:r>
            <a:r>
              <a:rPr lang="en-US" dirty="0"/>
              <a:t> A. It’s rare, but may have serious health effects.</a:t>
            </a:r>
          </a:p>
          <a:p>
            <a:r>
              <a:rPr lang="en-US" dirty="0"/>
              <a:t>Its main causes are excessive doses of vitamin A from supplements, liver or fish liver oil. </a:t>
            </a:r>
            <a:endParaRPr lang="en-US" dirty="0" smtClean="0"/>
          </a:p>
          <a:p>
            <a:r>
              <a:rPr lang="en-US" dirty="0" smtClean="0"/>
              <a:t>In </a:t>
            </a:r>
            <a:r>
              <a:rPr lang="en-US" dirty="0"/>
              <a:t>contrast, high intake of </a:t>
            </a:r>
            <a:r>
              <a:rPr lang="en-US" dirty="0" err="1"/>
              <a:t>provitamin</a:t>
            </a:r>
            <a:r>
              <a:rPr lang="en-US" dirty="0"/>
              <a:t> A does not cause </a:t>
            </a:r>
            <a:r>
              <a:rPr lang="en-US" dirty="0" err="1"/>
              <a:t>hypervitaminosis</a:t>
            </a:r>
            <a:r>
              <a:rPr lang="en-US" dirty="0"/>
              <a:t>.</a:t>
            </a:r>
          </a:p>
          <a:p>
            <a:r>
              <a:rPr lang="en-US" dirty="0" smtClean="0"/>
              <a:t>main </a:t>
            </a:r>
            <a:r>
              <a:rPr lang="en-US" dirty="0"/>
              <a:t>symptoms and consequences of toxicity include fatigue, headache, irritability, stomach pain, joint pain, lack of appetite, vomiting, blurred vision, skin problems and inflammation in the mouth and eyes.</a:t>
            </a:r>
          </a:p>
          <a:p>
            <a:r>
              <a:rPr lang="en-US" dirty="0"/>
              <a:t>It may also lead to liver damage, bone loss and hair loss. At extremely high doses, vitamin A can be </a:t>
            </a:r>
            <a:r>
              <a:rPr lang="en-US" dirty="0" smtClean="0"/>
              <a:t>fatal.</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20000"/>
          </a:bodyPr>
          <a:lstStyle/>
          <a:p>
            <a:pPr>
              <a:buNone/>
            </a:pPr>
            <a:r>
              <a:rPr lang="en-IN" b="1" dirty="0" smtClean="0"/>
              <a:t>Treatment </a:t>
            </a:r>
            <a:endParaRPr lang="en-US" b="1" dirty="0" smtClean="0"/>
          </a:p>
          <a:p>
            <a:r>
              <a:rPr lang="en-US" dirty="0" smtClean="0"/>
              <a:t>advised </a:t>
            </a:r>
            <a:r>
              <a:rPr lang="en-US" dirty="0"/>
              <a:t>to avoid exceeding the upper limit for intake, which is 10,000 IU (900 mcg) per day for adults.</a:t>
            </a:r>
          </a:p>
          <a:p>
            <a:r>
              <a:rPr lang="en-US" dirty="0"/>
              <a:t>Higher amounts, or 300,000 IU (900 mg), may cause acute </a:t>
            </a:r>
            <a:r>
              <a:rPr lang="en-US" dirty="0" err="1"/>
              <a:t>hypervitaminosis</a:t>
            </a:r>
            <a:r>
              <a:rPr lang="en-US" dirty="0"/>
              <a:t> A in adults</a:t>
            </a:r>
            <a:r>
              <a:rPr lang="en-US" dirty="0" smtClean="0"/>
              <a:t>.</a:t>
            </a:r>
          </a:p>
          <a:p>
            <a:r>
              <a:rPr lang="en-US" dirty="0" smtClean="0"/>
              <a:t> </a:t>
            </a:r>
            <a:r>
              <a:rPr lang="en-US" dirty="0"/>
              <a:t>Children can experience harmful effects at much lower </a:t>
            </a:r>
            <a:r>
              <a:rPr lang="en-US" dirty="0" smtClean="0"/>
              <a:t>amounts.</a:t>
            </a:r>
            <a:endParaRPr lang="en-US" dirty="0"/>
          </a:p>
          <a:p>
            <a:r>
              <a:rPr lang="en-US" dirty="0"/>
              <a:t>Individual tolerance varies considerably. </a:t>
            </a:r>
            <a:endParaRPr lang="en-US" dirty="0" smtClean="0"/>
          </a:p>
          <a:p>
            <a:r>
              <a:rPr lang="en-US" dirty="0" smtClean="0"/>
              <a:t>Children </a:t>
            </a:r>
            <a:r>
              <a:rPr lang="en-US" dirty="0"/>
              <a:t>and people with liver diseases like cirrhosis and hepatitis are at an increased risk and need to take extra care.</a:t>
            </a:r>
          </a:p>
          <a:p>
            <a:r>
              <a:rPr lang="en-US" dirty="0"/>
              <a:t>Pregnant women should also be especially careful, since high doses of vitamin A may harm the fetus. Doses as low as 25,000 IU per day have been linked with birth </a:t>
            </a:r>
            <a:r>
              <a:rPr lang="en-US" dirty="0" smtClean="0"/>
              <a:t>defects.</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77500" lnSpcReduction="20000"/>
          </a:bodyPr>
          <a:lstStyle/>
          <a:p>
            <a:pPr>
              <a:buNone/>
            </a:pPr>
            <a:r>
              <a:rPr lang="en-US" b="1" dirty="0"/>
              <a:t>Vitamin D</a:t>
            </a:r>
          </a:p>
          <a:p>
            <a:r>
              <a:rPr lang="en-US" dirty="0"/>
              <a:t>Nicknamed the sunshine vitamin, vitamin D is produced by </a:t>
            </a:r>
            <a:r>
              <a:rPr lang="en-US" dirty="0" smtClean="0"/>
              <a:t>our </a:t>
            </a:r>
            <a:r>
              <a:rPr lang="en-US" dirty="0"/>
              <a:t>skin when it’s exposed to sunlight.</a:t>
            </a:r>
          </a:p>
          <a:p>
            <a:r>
              <a:rPr lang="en-US" dirty="0" smtClean="0"/>
              <a:t>Its beneficial </a:t>
            </a:r>
            <a:r>
              <a:rPr lang="en-US" dirty="0"/>
              <a:t>effects on bone health, and deficiency </a:t>
            </a:r>
            <a:r>
              <a:rPr lang="en-US" dirty="0" smtClean="0"/>
              <a:t>makes highly </a:t>
            </a:r>
            <a:r>
              <a:rPr lang="en-US" dirty="0"/>
              <a:t>susceptible to bone fractures</a:t>
            </a:r>
            <a:r>
              <a:rPr lang="en-US" dirty="0" smtClean="0"/>
              <a:t>.</a:t>
            </a:r>
            <a:r>
              <a:rPr lang="en-US" b="1" dirty="0"/>
              <a:t> </a:t>
            </a:r>
            <a:endParaRPr lang="en-US" b="1" dirty="0" smtClean="0"/>
          </a:p>
          <a:p>
            <a:pPr>
              <a:buNone/>
            </a:pPr>
            <a:r>
              <a:rPr lang="en-US" b="1" dirty="0" smtClean="0"/>
              <a:t>Types</a:t>
            </a:r>
            <a:endParaRPr lang="en-US" b="1" dirty="0"/>
          </a:p>
          <a:p>
            <a:r>
              <a:rPr lang="en-US" dirty="0"/>
              <a:t>Vitamin D is a collective term used to describe a few related fat-soluble compounds.</a:t>
            </a:r>
          </a:p>
          <a:p>
            <a:r>
              <a:rPr lang="en-US" dirty="0"/>
              <a:t>Also known as </a:t>
            </a:r>
            <a:r>
              <a:rPr lang="en-US" dirty="0" err="1"/>
              <a:t>calciferol</a:t>
            </a:r>
            <a:r>
              <a:rPr lang="en-US" dirty="0"/>
              <a:t>, vitamin D comes in two main dietary forms:</a:t>
            </a:r>
          </a:p>
          <a:p>
            <a:r>
              <a:rPr lang="en-US" b="1" dirty="0"/>
              <a:t>Vitamin D2 (</a:t>
            </a:r>
            <a:r>
              <a:rPr lang="en-US" b="1" dirty="0" err="1"/>
              <a:t>ergocalciferol</a:t>
            </a:r>
            <a:r>
              <a:rPr lang="en-US" b="1" dirty="0"/>
              <a:t>):</a:t>
            </a:r>
            <a:r>
              <a:rPr lang="en-US" dirty="0"/>
              <a:t> Found in mushrooms and some plants.</a:t>
            </a:r>
          </a:p>
          <a:p>
            <a:r>
              <a:rPr lang="en-US" b="1" dirty="0"/>
              <a:t>Vitamin D3 (</a:t>
            </a:r>
            <a:r>
              <a:rPr lang="en-US" b="1" dirty="0" err="1"/>
              <a:t>cholecalciferol</a:t>
            </a:r>
            <a:r>
              <a:rPr lang="en-US" b="1" dirty="0"/>
              <a:t>):</a:t>
            </a:r>
            <a:r>
              <a:rPr lang="en-US" dirty="0"/>
              <a:t> Found in animal-sourced foods, such as eggs and fish oil, and produced by your skin when exposed to sunlight</a:t>
            </a:r>
            <a:r>
              <a:rPr lang="en-US" dirty="0" smtClean="0"/>
              <a:t>. </a:t>
            </a:r>
          </a:p>
          <a:p>
            <a:pPr>
              <a:buNone/>
            </a:pPr>
            <a:r>
              <a:rPr lang="en-US" b="1" dirty="0" smtClean="0"/>
              <a:t>Requirement</a:t>
            </a:r>
          </a:p>
          <a:p>
            <a:r>
              <a:rPr lang="en-US" dirty="0" smtClean="0"/>
              <a:t>1000 IU Daily</a:t>
            </a:r>
          </a:p>
          <a:p>
            <a:endParaRPr lang="en-US" dirty="0" smtClean="0"/>
          </a:p>
          <a:p>
            <a:endParaRPr lang="en-US" dirty="0"/>
          </a:p>
          <a:p>
            <a:endParaRPr lang="en-US" dirty="0" smtClean="0"/>
          </a:p>
          <a:p>
            <a:endParaRPr lang="en-US" dirty="0"/>
          </a:p>
          <a:p>
            <a:pPr>
              <a:buNone/>
            </a:pPr>
            <a:endParaRPr lang="en-US" b="1" dirty="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a:buNone/>
            </a:pPr>
            <a:r>
              <a:rPr lang="en-US" b="1" dirty="0"/>
              <a:t>Role and Function of Vitamin D</a:t>
            </a:r>
          </a:p>
          <a:p>
            <a:r>
              <a:rPr lang="en-US" dirty="0"/>
              <a:t>Vitamin D has numerous roles and functions, but only a few are well researched. These include the following:</a:t>
            </a:r>
          </a:p>
          <a:p>
            <a:r>
              <a:rPr lang="en-US" b="1" dirty="0"/>
              <a:t>Bone maintenance:</a:t>
            </a:r>
            <a:r>
              <a:rPr lang="en-US" dirty="0"/>
              <a:t> Vitamin D regulates the circulating levels of calcium and phosphorus, which are the most important minerals for bone growth and maintenance. It promotes the absorption of these minerals from the diet.</a:t>
            </a:r>
          </a:p>
          <a:p>
            <a:r>
              <a:rPr lang="en-US" b="1" dirty="0"/>
              <a:t>Immune system regulation:</a:t>
            </a:r>
            <a:r>
              <a:rPr lang="en-US" dirty="0"/>
              <a:t> It also regulates and strengthens immune system </a:t>
            </a:r>
            <a:r>
              <a:rPr lang="en-US" dirty="0" smtClean="0"/>
              <a:t>function.</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r>
              <a:rPr lang="en-US" dirty="0"/>
              <a:t>Once absorbed into the bloodstream, the liver and kidneys change </a:t>
            </a:r>
            <a:r>
              <a:rPr lang="en-US" dirty="0" err="1"/>
              <a:t>calciferol</a:t>
            </a:r>
            <a:r>
              <a:rPr lang="en-US" dirty="0"/>
              <a:t> into </a:t>
            </a:r>
            <a:r>
              <a:rPr lang="en-US" dirty="0" err="1"/>
              <a:t>calcitriol</a:t>
            </a:r>
            <a:r>
              <a:rPr lang="en-US" dirty="0"/>
              <a:t>, which is the biologically active form of vitamin D. </a:t>
            </a:r>
            <a:endParaRPr lang="en-US" dirty="0" smtClean="0"/>
          </a:p>
          <a:p>
            <a:r>
              <a:rPr lang="en-US" dirty="0" smtClean="0"/>
              <a:t>It </a:t>
            </a:r>
            <a:r>
              <a:rPr lang="en-US" dirty="0"/>
              <a:t>can also be stored for later use in the form of </a:t>
            </a:r>
            <a:r>
              <a:rPr lang="en-US" dirty="0" err="1"/>
              <a:t>calcidiol</a:t>
            </a:r>
            <a:r>
              <a:rPr lang="en-US" dirty="0"/>
              <a:t>.</a:t>
            </a:r>
          </a:p>
          <a:p>
            <a:r>
              <a:rPr lang="en-US" dirty="0"/>
              <a:t>Vitamin D3 is more efficiently converted into </a:t>
            </a:r>
            <a:r>
              <a:rPr lang="en-US" dirty="0" err="1"/>
              <a:t>calcitriol</a:t>
            </a:r>
            <a:r>
              <a:rPr lang="en-US" dirty="0"/>
              <a:t> than vitamin </a:t>
            </a:r>
            <a:r>
              <a:rPr lang="en-US" dirty="0" smtClean="0"/>
              <a:t>D2</a:t>
            </a:r>
          </a:p>
          <a:p>
            <a:pPr>
              <a:buNone/>
            </a:pPr>
            <a:r>
              <a:rPr lang="en-US" b="1" dirty="0" smtClean="0"/>
              <a:t>Sources </a:t>
            </a:r>
            <a:r>
              <a:rPr lang="en-US" b="1" dirty="0"/>
              <a:t>of Vitamin D</a:t>
            </a:r>
          </a:p>
          <a:p>
            <a:r>
              <a:rPr lang="en-US" dirty="0" smtClean="0"/>
              <a:t>sunlight.</a:t>
            </a:r>
            <a:endParaRPr lang="en-US" dirty="0"/>
          </a:p>
          <a:p>
            <a:r>
              <a:rPr lang="en-US" dirty="0" smtClean="0"/>
              <a:t>Few </a:t>
            </a:r>
            <a:r>
              <a:rPr lang="en-US" dirty="0"/>
              <a:t>foods naturally contain vitamin D. </a:t>
            </a:r>
            <a:endParaRPr lang="en-US" dirty="0" smtClean="0"/>
          </a:p>
          <a:p>
            <a:r>
              <a:rPr lang="en-US" dirty="0" smtClean="0"/>
              <a:t>dietary </a:t>
            </a:r>
            <a:r>
              <a:rPr lang="en-US" dirty="0"/>
              <a:t>sources are fatty fish and fish oil, but mushrooms that have been exposed to ultraviolet light may also contain significant amounts</a:t>
            </a:r>
            <a:r>
              <a:rPr lang="en-US" dirty="0" smtClean="0"/>
              <a:t>.</a:t>
            </a:r>
            <a:endParaRPr lang="en-US" dirty="0"/>
          </a:p>
          <a:p>
            <a:endParaRPr lang="en-US" dirty="0" smtClean="0"/>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72230"/>
          </a:xfrm>
        </p:spPr>
        <p:txBody>
          <a:bodyPr>
            <a:normAutofit fontScale="85000" lnSpcReduction="20000"/>
          </a:bodyPr>
          <a:lstStyle/>
          <a:p>
            <a:pPr>
              <a:buNone/>
            </a:pPr>
            <a:r>
              <a:rPr lang="en-US" b="1" dirty="0"/>
              <a:t>Vitamin D Deficiency</a:t>
            </a:r>
          </a:p>
          <a:p>
            <a:r>
              <a:rPr lang="en-US" dirty="0"/>
              <a:t>Severe vitamin D deficiency is rare, but mild forms of deficiency or insufficiency are common among hospitalized people as well as the elderly.</a:t>
            </a:r>
          </a:p>
          <a:p>
            <a:r>
              <a:rPr lang="en-US" dirty="0"/>
              <a:t>Risk factors of deficiency are dark skin color, old age, obesity, low sun exposure and diseases that impair fat absorption.</a:t>
            </a:r>
          </a:p>
          <a:p>
            <a:r>
              <a:rPr lang="en-US" dirty="0" smtClean="0"/>
              <a:t>vitamin </a:t>
            </a:r>
            <a:r>
              <a:rPr lang="en-US" dirty="0"/>
              <a:t>D deficiency include soft bones, weak muscles and an increased risk of bone fractures. This condition is called </a:t>
            </a:r>
            <a:r>
              <a:rPr lang="en-US" dirty="0" err="1"/>
              <a:t>osteomalacia</a:t>
            </a:r>
            <a:r>
              <a:rPr lang="en-US" dirty="0"/>
              <a:t> in adults and rickets in children </a:t>
            </a:r>
            <a:r>
              <a:rPr lang="en-US" dirty="0" smtClean="0"/>
              <a:t>.</a:t>
            </a:r>
            <a:endParaRPr lang="en-US" dirty="0"/>
          </a:p>
          <a:p>
            <a:r>
              <a:rPr lang="en-US" dirty="0"/>
              <a:t>Vitamin D deficiency is also associated with poor immune function, an increased susceptibility to infections and autoimmune </a:t>
            </a:r>
            <a:r>
              <a:rPr lang="en-US" dirty="0" smtClean="0"/>
              <a:t>diseases. </a:t>
            </a:r>
          </a:p>
          <a:p>
            <a:r>
              <a:rPr lang="en-US" dirty="0" smtClean="0"/>
              <a:t>Other signs of deficiency or insufficiency may include fatigue, depression, hair loss and impaired wound healing.</a:t>
            </a:r>
            <a:r>
              <a:rPr lang="en-US" b="1" dirty="0" smtClean="0"/>
              <a:t> </a:t>
            </a:r>
            <a:endParaRPr lang="en-US" dirty="0" smtClean="0"/>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10000"/>
          </a:bodyPr>
          <a:lstStyle/>
          <a:p>
            <a:pPr>
              <a:buNone/>
            </a:pPr>
            <a:r>
              <a:rPr lang="en-US" b="1" dirty="0" smtClean="0"/>
              <a:t>Vitamin </a:t>
            </a:r>
            <a:r>
              <a:rPr lang="en-US" b="1" dirty="0"/>
              <a:t>D Toxicity</a:t>
            </a:r>
          </a:p>
          <a:p>
            <a:r>
              <a:rPr lang="en-US" dirty="0"/>
              <a:t>Vitamin D toxicity is very rare.</a:t>
            </a:r>
          </a:p>
          <a:p>
            <a:r>
              <a:rPr lang="en-US" dirty="0"/>
              <a:t>While spending a lot of time in the sun doesn’t cause vitamin D toxicity, taking high amounts of supplements may </a:t>
            </a:r>
            <a:r>
              <a:rPr lang="en-US" dirty="0" smtClean="0"/>
              <a:t>cause this toxicity.</a:t>
            </a:r>
            <a:endParaRPr lang="en-US" dirty="0"/>
          </a:p>
          <a:p>
            <a:r>
              <a:rPr lang="en-US" dirty="0"/>
              <a:t>The main consequence of toxicity is </a:t>
            </a:r>
            <a:r>
              <a:rPr lang="en-US" dirty="0" err="1"/>
              <a:t>hypercalcemia</a:t>
            </a:r>
            <a:r>
              <a:rPr lang="en-US" dirty="0"/>
              <a:t>, a condition characterized by excessive amounts of calcium in the blood.</a:t>
            </a:r>
          </a:p>
          <a:p>
            <a:r>
              <a:rPr lang="en-US" dirty="0"/>
              <a:t>Symptoms include headache, nausea, lack of appetite, weight loss, fatigue, kidney and heart damage, high blood pressure and </a:t>
            </a:r>
            <a:r>
              <a:rPr lang="en-US"/>
              <a:t>fetal </a:t>
            </a:r>
            <a:r>
              <a:rPr lang="en-US" smtClean="0"/>
              <a:t>abnormalities</a:t>
            </a:r>
            <a:r>
              <a:rPr lang="en-US"/>
              <a:t>.</a:t>
            </a:r>
            <a:endParaRPr lang="en-US" dirty="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pPr>
              <a:buNone/>
            </a:pPr>
            <a:r>
              <a:rPr lang="en-US" b="1" dirty="0" smtClean="0"/>
              <a:t>Vitamin E</a:t>
            </a:r>
          </a:p>
          <a:p>
            <a:r>
              <a:rPr lang="en-US" dirty="0" smtClean="0"/>
              <a:t>Vitamin E refers to a group of compounds that include  both </a:t>
            </a:r>
            <a:r>
              <a:rPr lang="en-US" dirty="0" err="1" smtClean="0"/>
              <a:t>tocopherds</a:t>
            </a:r>
            <a:r>
              <a:rPr lang="en-US" dirty="0" smtClean="0"/>
              <a:t> and </a:t>
            </a:r>
            <a:r>
              <a:rPr lang="en-US" dirty="0" err="1" smtClean="0"/>
              <a:t>tocotrienols</a:t>
            </a:r>
            <a:r>
              <a:rPr lang="en-US" dirty="0" smtClean="0"/>
              <a:t>. </a:t>
            </a:r>
            <a:endParaRPr lang="en-US" dirty="0" smtClean="0"/>
          </a:p>
          <a:p>
            <a:r>
              <a:rPr lang="en-US" dirty="0" smtClean="0"/>
              <a:t>They </a:t>
            </a:r>
            <a:r>
              <a:rPr lang="en-US" dirty="0" smtClean="0"/>
              <a:t>are naturally </a:t>
            </a:r>
            <a:r>
              <a:rPr lang="en-US" dirty="0" err="1" smtClean="0"/>
              <a:t>occuring</a:t>
            </a:r>
            <a:r>
              <a:rPr lang="en-US" dirty="0" smtClean="0"/>
              <a:t> anti-oxidant. It is also called anti-aging factor</a:t>
            </a:r>
            <a:r>
              <a:rPr lang="en-US" dirty="0" smtClean="0"/>
              <a:t>.</a:t>
            </a:r>
          </a:p>
          <a:p>
            <a:r>
              <a:rPr lang="en-US" dirty="0" smtClean="0"/>
              <a:t> </a:t>
            </a:r>
            <a:r>
              <a:rPr lang="en-US" dirty="0" smtClean="0"/>
              <a:t>The word </a:t>
            </a:r>
            <a:r>
              <a:rPr lang="en-US" dirty="0" err="1" smtClean="0"/>
              <a:t>tocopherol</a:t>
            </a:r>
            <a:r>
              <a:rPr lang="en-US" dirty="0" smtClean="0"/>
              <a:t> is derived from the word </a:t>
            </a:r>
            <a:r>
              <a:rPr lang="en-US" dirty="0" err="1" smtClean="0"/>
              <a:t>toco</a:t>
            </a:r>
            <a:r>
              <a:rPr lang="en-US" dirty="0" smtClean="0"/>
              <a:t> meaning child birth and </a:t>
            </a:r>
            <a:r>
              <a:rPr lang="en-US" dirty="0" err="1" smtClean="0"/>
              <a:t>pheros</a:t>
            </a:r>
            <a:r>
              <a:rPr lang="en-US" dirty="0" smtClean="0"/>
              <a:t> meaning to bear. </a:t>
            </a:r>
            <a:endParaRPr lang="en-US" dirty="0" smtClean="0"/>
          </a:p>
          <a:p>
            <a:r>
              <a:rPr lang="en-US" dirty="0" smtClean="0"/>
              <a:t>It </a:t>
            </a:r>
            <a:r>
              <a:rPr lang="en-US" dirty="0" smtClean="0"/>
              <a:t>is yellow oily liquid freely soluble in fat solvent. </a:t>
            </a:r>
            <a:r>
              <a:rPr lang="en-US" dirty="0" err="1" smtClean="0"/>
              <a:t>Tocopherol</a:t>
            </a:r>
            <a:r>
              <a:rPr lang="en-US" dirty="0" smtClean="0"/>
              <a:t>  α, β, γ, δ have been obtained from the natural sources.</a:t>
            </a:r>
          </a:p>
          <a:p>
            <a:r>
              <a:rPr lang="en-US" dirty="0" smtClean="0"/>
              <a:t>Requirement- 15 </a:t>
            </a:r>
            <a:r>
              <a:rPr lang="en-US" dirty="0" smtClean="0"/>
              <a:t>to 30 mg/day.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pPr>
              <a:buNone/>
            </a:pPr>
            <a:r>
              <a:rPr lang="en-US" b="1" dirty="0" smtClean="0"/>
              <a:t>Sources</a:t>
            </a:r>
          </a:p>
          <a:p>
            <a:pPr>
              <a:buNone/>
            </a:pPr>
            <a:r>
              <a:rPr lang="en-US" dirty="0" smtClean="0"/>
              <a:t>   Almonds</a:t>
            </a:r>
            <a:r>
              <a:rPr lang="en-US" dirty="0" smtClean="0"/>
              <a:t>, Mustard gross, Dried </a:t>
            </a:r>
            <a:r>
              <a:rPr lang="en-US" dirty="0" err="1" smtClean="0"/>
              <a:t>apeicods</a:t>
            </a:r>
            <a:r>
              <a:rPr lang="en-US" dirty="0" smtClean="0"/>
              <a:t>, Pine nuts, Papaya, Red chills powder, Spinach, Sunflower seeds, </a:t>
            </a:r>
            <a:r>
              <a:rPr lang="en-US" dirty="0" err="1" smtClean="0"/>
              <a:t>Soyabeen</a:t>
            </a:r>
            <a:r>
              <a:rPr lang="en-US" dirty="0" smtClean="0"/>
              <a:t> oil, Rice germ oil</a:t>
            </a:r>
          </a:p>
          <a:p>
            <a:pPr>
              <a:buNone/>
            </a:pPr>
            <a:r>
              <a:rPr lang="en-US" b="1" dirty="0" smtClean="0"/>
              <a:t>Deficiency</a:t>
            </a:r>
          </a:p>
          <a:p>
            <a:r>
              <a:rPr lang="en-US" dirty="0" smtClean="0"/>
              <a:t>Abortion and Sterility in animal</a:t>
            </a:r>
          </a:p>
          <a:p>
            <a:pPr>
              <a:buNone/>
            </a:pPr>
            <a:r>
              <a:rPr lang="en-US" b="1" dirty="0" smtClean="0"/>
              <a:t>Function</a:t>
            </a:r>
          </a:p>
          <a:p>
            <a:r>
              <a:rPr lang="en-US" dirty="0" smtClean="0"/>
              <a:t>It is necessary for reproduction</a:t>
            </a:r>
          </a:p>
          <a:p>
            <a:r>
              <a:rPr lang="en-US" dirty="0" smtClean="0"/>
              <a:t>It is necessary for metabolism</a:t>
            </a:r>
          </a:p>
          <a:p>
            <a:r>
              <a:rPr lang="en-US" dirty="0" smtClean="0"/>
              <a:t>It protect </a:t>
            </a:r>
            <a:r>
              <a:rPr lang="en-US" dirty="0" smtClean="0"/>
              <a:t>Vitamin </a:t>
            </a:r>
            <a:r>
              <a:rPr lang="en-US" dirty="0" smtClean="0"/>
              <a:t>A </a:t>
            </a:r>
          </a:p>
          <a:p>
            <a:pPr>
              <a:buNone/>
            </a:pP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20000"/>
          </a:bodyPr>
          <a:lstStyle/>
          <a:p>
            <a:pPr>
              <a:buNone/>
            </a:pPr>
            <a:r>
              <a:rPr lang="en-US" b="1" dirty="0" smtClean="0"/>
              <a:t>Vitamin K</a:t>
            </a:r>
          </a:p>
          <a:p>
            <a:r>
              <a:rPr lang="en-US" dirty="0" smtClean="0"/>
              <a:t>Vitamin K refers to a group of structurally similar fat soluble vitamins the human body needs for complete synthesis of certain protein that are required for blood coagulation and also certain protein that the body uses to manipulate binding </a:t>
            </a:r>
            <a:r>
              <a:rPr lang="en-US" dirty="0" err="1" smtClean="0"/>
              <a:t>ti</a:t>
            </a:r>
            <a:r>
              <a:rPr lang="en-US" dirty="0" smtClean="0"/>
              <a:t> calcium in bone and other tissues.</a:t>
            </a:r>
          </a:p>
          <a:p>
            <a:r>
              <a:rPr lang="en-US" dirty="0" smtClean="0"/>
              <a:t>vitamin k is naturally produced by the bacteria in the intestine. it is essential for production of type of protein called </a:t>
            </a:r>
            <a:r>
              <a:rPr lang="en-US" dirty="0" err="1" smtClean="0"/>
              <a:t>prothrombin</a:t>
            </a:r>
            <a:r>
              <a:rPr lang="en-US" dirty="0" smtClean="0"/>
              <a:t> &amp; other factor involve in blood clotting mechanism. hence it is known as anti-hemorrhagic vitamin.</a:t>
            </a:r>
          </a:p>
          <a:p>
            <a:pPr>
              <a:buNone/>
            </a:pPr>
            <a:r>
              <a:rPr lang="en-US" dirty="0" smtClean="0"/>
              <a:t>Vitamin K includes two natural Vitamin</a:t>
            </a:r>
          </a:p>
          <a:p>
            <a:r>
              <a:rPr lang="en-US" dirty="0" smtClean="0"/>
              <a:t>Vitamin K1(</a:t>
            </a:r>
            <a:r>
              <a:rPr lang="en-US" dirty="0" err="1" smtClean="0"/>
              <a:t>Phylloquinone</a:t>
            </a:r>
            <a:r>
              <a:rPr lang="en-US" dirty="0" smtClean="0"/>
              <a:t>)</a:t>
            </a:r>
          </a:p>
          <a:p>
            <a:r>
              <a:rPr lang="en-US" dirty="0" smtClean="0"/>
              <a:t>Vitamin K2 (</a:t>
            </a:r>
            <a:r>
              <a:rPr lang="en-US" dirty="0" err="1" smtClean="0"/>
              <a:t>Menaquinones</a:t>
            </a:r>
            <a:r>
              <a:rPr lang="en-US"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VITAMINS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 vitamin is an organic molecule that is an essential micronutrient which an organism needs in small quantities for the proper functioning of </a:t>
            </a:r>
            <a:r>
              <a:rPr lang="en-US" dirty="0" smtClean="0"/>
              <a:t>its metabolism.</a:t>
            </a:r>
            <a:r>
              <a:rPr lang="en-US" dirty="0"/>
              <a:t>  </a:t>
            </a:r>
            <a:endParaRPr lang="en-US" dirty="0" smtClean="0"/>
          </a:p>
          <a:p>
            <a:r>
              <a:rPr lang="en-US" dirty="0" smtClean="0"/>
              <a:t>Most</a:t>
            </a:r>
            <a:r>
              <a:rPr lang="en-US" dirty="0"/>
              <a:t> vitamins need to come from food. </a:t>
            </a:r>
            <a:endParaRPr lang="en-US" dirty="0" smtClean="0"/>
          </a:p>
          <a:p>
            <a:r>
              <a:rPr lang="en-US" dirty="0" smtClean="0"/>
              <a:t>This </a:t>
            </a:r>
            <a:r>
              <a:rPr lang="en-US" dirty="0"/>
              <a:t>is because the human body either does not produce enough of them, or it does not produce any at all</a:t>
            </a:r>
            <a:r>
              <a:rPr lang="en-US" dirty="0" smtClean="0"/>
              <a:t>.</a:t>
            </a:r>
          </a:p>
          <a:p>
            <a:r>
              <a:rPr lang="en-US" dirty="0" smtClean="0"/>
              <a:t> </a:t>
            </a:r>
            <a:r>
              <a:rPr lang="en-US" dirty="0"/>
              <a:t>Each organism has different vitamin </a:t>
            </a:r>
            <a:r>
              <a:rPr lang="en-US" dirty="0" smtClean="0"/>
              <a:t>requirements.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a:bodyPr>
          <a:lstStyle/>
          <a:p>
            <a:pPr>
              <a:buNone/>
            </a:pPr>
            <a:r>
              <a:rPr lang="en-US" dirty="0" smtClean="0"/>
              <a:t>Requirement- 0.03 </a:t>
            </a:r>
            <a:r>
              <a:rPr lang="en-US" dirty="0" smtClean="0"/>
              <a:t>mg/kg Daily</a:t>
            </a:r>
          </a:p>
          <a:p>
            <a:pPr>
              <a:buNone/>
            </a:pPr>
            <a:r>
              <a:rPr lang="en-US" b="1" dirty="0" smtClean="0"/>
              <a:t>Sources</a:t>
            </a:r>
          </a:p>
          <a:p>
            <a:r>
              <a:rPr lang="en-US" dirty="0" smtClean="0"/>
              <a:t>Spinach, Cow’s milk, green </a:t>
            </a:r>
            <a:r>
              <a:rPr lang="en-US" dirty="0" smtClean="0"/>
              <a:t>leaf vegetable</a:t>
            </a:r>
          </a:p>
          <a:p>
            <a:pPr>
              <a:buNone/>
            </a:pPr>
            <a:r>
              <a:rPr lang="en-US" b="1" dirty="0" smtClean="0"/>
              <a:t>Deficiency</a:t>
            </a:r>
          </a:p>
          <a:p>
            <a:r>
              <a:rPr lang="en-US" dirty="0" smtClean="0"/>
              <a:t>Increased bleeding due to defective clotting mechanism.</a:t>
            </a:r>
          </a:p>
          <a:p>
            <a:pPr>
              <a:buNone/>
            </a:pPr>
            <a:r>
              <a:rPr lang="en-US" b="1" dirty="0" smtClean="0"/>
              <a:t>Function </a:t>
            </a:r>
            <a:endParaRPr lang="en-US" b="1" dirty="0" smtClean="0"/>
          </a:p>
          <a:p>
            <a:r>
              <a:rPr lang="en-US" dirty="0" smtClean="0"/>
              <a:t>Vitamin </a:t>
            </a:r>
            <a:r>
              <a:rPr lang="en-US" dirty="0" smtClean="0"/>
              <a:t>K is necessary for the synthesis of clotting factors especially </a:t>
            </a:r>
            <a:r>
              <a:rPr lang="en-US" dirty="0" err="1" smtClean="0"/>
              <a:t>prothrombin</a:t>
            </a:r>
            <a:endParaRPr lang="en-US" dirty="0" smtClean="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72560" cy="6215106"/>
          </a:xfrm>
        </p:spPr>
        <p:txBody>
          <a:bodyPr>
            <a:normAutofit fontScale="85000" lnSpcReduction="10000"/>
          </a:bodyPr>
          <a:lstStyle/>
          <a:p>
            <a:pPr>
              <a:buNone/>
            </a:pPr>
            <a:r>
              <a:rPr lang="en-US" b="1" dirty="0" smtClean="0"/>
              <a:t>B-COMPLEX VITAMINS</a:t>
            </a:r>
          </a:p>
          <a:p>
            <a:r>
              <a:rPr lang="en-US" dirty="0" smtClean="0"/>
              <a:t>Eight </a:t>
            </a:r>
            <a:r>
              <a:rPr lang="en-US" dirty="0" smtClean="0"/>
              <a:t>of the water-soluble vitamins are known as the vitamin B-complex group: </a:t>
            </a:r>
          </a:p>
          <a:p>
            <a:r>
              <a:rPr lang="en-US" dirty="0" smtClean="0"/>
              <a:t>T</a:t>
            </a:r>
            <a:r>
              <a:rPr lang="en-US" dirty="0" smtClean="0"/>
              <a:t>hiamin </a:t>
            </a:r>
            <a:r>
              <a:rPr lang="en-US" dirty="0" smtClean="0"/>
              <a:t>(vitamin B1</a:t>
            </a:r>
            <a:r>
              <a:rPr lang="en-US" dirty="0" smtClean="0"/>
              <a:t>) </a:t>
            </a:r>
            <a:endParaRPr lang="en-US" dirty="0" smtClean="0"/>
          </a:p>
          <a:p>
            <a:r>
              <a:rPr lang="en-US" dirty="0" smtClean="0"/>
              <a:t>R</a:t>
            </a:r>
            <a:r>
              <a:rPr lang="en-US" dirty="0" smtClean="0"/>
              <a:t>iboflavin </a:t>
            </a:r>
            <a:r>
              <a:rPr lang="en-US" dirty="0" smtClean="0"/>
              <a:t>(vitamin B2</a:t>
            </a:r>
            <a:r>
              <a:rPr lang="en-US" dirty="0" smtClean="0"/>
              <a:t>) </a:t>
            </a:r>
            <a:endParaRPr lang="en-US" dirty="0" smtClean="0"/>
          </a:p>
          <a:p>
            <a:r>
              <a:rPr lang="en-US" dirty="0" smtClean="0"/>
              <a:t>N</a:t>
            </a:r>
            <a:r>
              <a:rPr lang="en-US" dirty="0" smtClean="0"/>
              <a:t>iacin </a:t>
            </a:r>
            <a:r>
              <a:rPr lang="en-US" dirty="0" smtClean="0"/>
              <a:t>(vitamin B3</a:t>
            </a:r>
            <a:r>
              <a:rPr lang="en-US" dirty="0" smtClean="0"/>
              <a:t>) </a:t>
            </a:r>
            <a:endParaRPr lang="en-US" dirty="0" smtClean="0"/>
          </a:p>
          <a:p>
            <a:r>
              <a:rPr lang="en-US" dirty="0" smtClean="0"/>
              <a:t>V</a:t>
            </a:r>
            <a:r>
              <a:rPr lang="en-US" dirty="0" smtClean="0"/>
              <a:t>itamin </a:t>
            </a:r>
            <a:r>
              <a:rPr lang="en-US" dirty="0" smtClean="0"/>
              <a:t>B6 (pyridoxine</a:t>
            </a:r>
            <a:r>
              <a:rPr lang="en-US" dirty="0" smtClean="0"/>
              <a:t>) </a:t>
            </a:r>
            <a:endParaRPr lang="en-US" dirty="0" smtClean="0"/>
          </a:p>
          <a:p>
            <a:r>
              <a:rPr lang="en-US" dirty="0" err="1" smtClean="0"/>
              <a:t>F</a:t>
            </a:r>
            <a:r>
              <a:rPr lang="en-US" dirty="0" err="1" smtClean="0"/>
              <a:t>olate</a:t>
            </a:r>
            <a:r>
              <a:rPr lang="en-US" dirty="0" smtClean="0"/>
              <a:t> </a:t>
            </a:r>
            <a:r>
              <a:rPr lang="en-US" dirty="0" smtClean="0"/>
              <a:t>(folic acid</a:t>
            </a:r>
            <a:r>
              <a:rPr lang="en-US" dirty="0" smtClean="0"/>
              <a:t>) </a:t>
            </a:r>
            <a:endParaRPr lang="en-US" dirty="0" smtClean="0"/>
          </a:p>
          <a:p>
            <a:r>
              <a:rPr lang="en-US" dirty="0" smtClean="0"/>
              <a:t>V</a:t>
            </a:r>
            <a:r>
              <a:rPr lang="en-US" dirty="0" smtClean="0"/>
              <a:t>itamin B12 </a:t>
            </a:r>
            <a:endParaRPr lang="en-US" dirty="0" smtClean="0"/>
          </a:p>
          <a:p>
            <a:r>
              <a:rPr lang="en-US" dirty="0" smtClean="0"/>
              <a:t>B</a:t>
            </a:r>
            <a:r>
              <a:rPr lang="en-US" dirty="0" smtClean="0"/>
              <a:t>iotin </a:t>
            </a:r>
            <a:r>
              <a:rPr lang="en-US" dirty="0" smtClean="0"/>
              <a:t>and </a:t>
            </a:r>
            <a:r>
              <a:rPr lang="en-US" dirty="0" err="1" smtClean="0"/>
              <a:t>pantothenic</a:t>
            </a:r>
            <a:r>
              <a:rPr lang="en-US" dirty="0" smtClean="0"/>
              <a:t> acid. </a:t>
            </a:r>
          </a:p>
          <a:p>
            <a:r>
              <a:rPr lang="en-US" dirty="0" smtClean="0"/>
              <a:t>The B vitamins are widely distributed in foods, and their influence is felt in many parts of the body</a:t>
            </a:r>
            <a:r>
              <a:rPr lang="en-US" dirty="0" smtClean="0"/>
              <a:t>.</a:t>
            </a:r>
          </a:p>
          <a:p>
            <a:r>
              <a:rPr lang="en-US" dirty="0" smtClean="0"/>
              <a:t> </a:t>
            </a:r>
            <a:r>
              <a:rPr lang="en-US" dirty="0" smtClean="0"/>
              <a:t>They function as coenzymes that help the body obtain energy from food. The B vitamins are also important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85000" lnSpcReduction="20000"/>
          </a:bodyPr>
          <a:lstStyle/>
          <a:p>
            <a:pPr>
              <a:buNone/>
            </a:pPr>
            <a:r>
              <a:rPr lang="en-US" b="1" dirty="0" smtClean="0"/>
              <a:t>Thiamin</a:t>
            </a:r>
            <a:endParaRPr lang="en-US" b="1" dirty="0" smtClean="0"/>
          </a:p>
          <a:p>
            <a:pPr>
              <a:buNone/>
            </a:pPr>
            <a:r>
              <a:rPr lang="en-US" dirty="0" smtClean="0"/>
              <a:t>    Vitamin </a:t>
            </a:r>
            <a:r>
              <a:rPr lang="en-US" dirty="0" smtClean="0"/>
              <a:t>B1 Thiamin, or vitamin B1, helps to release energy from foods, promotes normal appetite, and plays a role in muscle contraction and conduction of nerve signals.</a:t>
            </a:r>
          </a:p>
          <a:p>
            <a:r>
              <a:rPr lang="en-US" dirty="0" smtClean="0"/>
              <a:t>Sources </a:t>
            </a:r>
            <a:r>
              <a:rPr lang="en-US" dirty="0" smtClean="0"/>
              <a:t>include pork, legumes, fish, peas, and liver. </a:t>
            </a:r>
          </a:p>
          <a:p>
            <a:r>
              <a:rPr lang="en-US" dirty="0" smtClean="0"/>
              <a:t>Most commonly, </a:t>
            </a:r>
            <a:r>
              <a:rPr lang="en-US" dirty="0" smtClean="0"/>
              <a:t>Thiamin </a:t>
            </a:r>
            <a:r>
              <a:rPr lang="en-US" dirty="0" smtClean="0"/>
              <a:t>is found in whole grains and fortified grain products such as cereal, and enriched products like bread, pasta, rice, and tortillas. </a:t>
            </a:r>
            <a:endParaRPr lang="en-US" dirty="0" smtClean="0"/>
          </a:p>
          <a:p>
            <a:r>
              <a:rPr lang="en-US" dirty="0" smtClean="0"/>
              <a:t>The </a:t>
            </a:r>
            <a:r>
              <a:rPr lang="en-US" dirty="0" smtClean="0"/>
              <a:t>process of enrichment adds back nutrients that are lost when grains are processed. </a:t>
            </a:r>
            <a:endParaRPr lang="en-US" dirty="0" smtClean="0"/>
          </a:p>
          <a:p>
            <a:r>
              <a:rPr lang="en-US" dirty="0" smtClean="0"/>
              <a:t>Among </a:t>
            </a:r>
            <a:r>
              <a:rPr lang="en-US" dirty="0" smtClean="0"/>
              <a:t>the nutrients added during the enrichment process are thiamin (B1), niacin (B3), riboflavin (B2), </a:t>
            </a:r>
            <a:r>
              <a:rPr lang="en-US" dirty="0" err="1" smtClean="0"/>
              <a:t>folate</a:t>
            </a:r>
            <a:r>
              <a:rPr lang="en-US" dirty="0" smtClean="0"/>
              <a:t> and iron.</a:t>
            </a:r>
          </a:p>
          <a:p>
            <a:r>
              <a:rPr lang="en-US" dirty="0" smtClean="0"/>
              <a:t>RDA for thiamin is 1.2 mg/day for adult males and 1.1 mg/day for adult females.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857916"/>
          </a:xfrm>
        </p:spPr>
        <p:txBody>
          <a:bodyPr>
            <a:normAutofit fontScale="77500" lnSpcReduction="20000"/>
          </a:bodyPr>
          <a:lstStyle/>
          <a:p>
            <a:pPr>
              <a:buNone/>
            </a:pPr>
            <a:r>
              <a:rPr lang="en-US" b="1" dirty="0" smtClean="0"/>
              <a:t>Thiamin Deficiency</a:t>
            </a:r>
            <a:r>
              <a:rPr lang="en-US" dirty="0" smtClean="0"/>
              <a:t>. </a:t>
            </a:r>
            <a:endParaRPr lang="en-US" dirty="0" smtClean="0"/>
          </a:p>
          <a:p>
            <a:r>
              <a:rPr lang="en-US" dirty="0" smtClean="0"/>
              <a:t>Under-consumption </a:t>
            </a:r>
            <a:r>
              <a:rPr lang="en-US" dirty="0" smtClean="0"/>
              <a:t>of thiamin is rare in the United States due to wide availability of enriched grain products. </a:t>
            </a:r>
            <a:endParaRPr lang="en-US" dirty="0" smtClean="0"/>
          </a:p>
          <a:p>
            <a:r>
              <a:rPr lang="en-US" dirty="0" smtClean="0"/>
              <a:t>However</a:t>
            </a:r>
            <a:r>
              <a:rPr lang="en-US" dirty="0" smtClean="0"/>
              <a:t>, certain groups may be at risk for thiamin deficiency including people with alcohol dependence, people with HIV/AIDS, people who have undergone bariatric surgery, and those with low dietary intake, like older adults.  </a:t>
            </a:r>
            <a:endParaRPr lang="en-US" dirty="0" smtClean="0"/>
          </a:p>
          <a:p>
            <a:r>
              <a:rPr lang="en-US" dirty="0" smtClean="0"/>
              <a:t>Alcoholics </a:t>
            </a:r>
            <a:r>
              <a:rPr lang="en-US" dirty="0" smtClean="0"/>
              <a:t>are especially prone to thiamin deficiency because alcohol reduces thiamin absorption and storage, and excess alcohol consumption often replaces food or meals. </a:t>
            </a:r>
            <a:endParaRPr lang="en-US" dirty="0" smtClean="0"/>
          </a:p>
          <a:p>
            <a:r>
              <a:rPr lang="en-US" dirty="0" smtClean="0"/>
              <a:t>Symptoms </a:t>
            </a:r>
            <a:r>
              <a:rPr lang="en-US" dirty="0" smtClean="0"/>
              <a:t>of thiamin deficiency include: mental confusion, muscle weakness, wasting, water retention (edema), enlarged heart, and the disease known as beriberi. </a:t>
            </a:r>
            <a:endParaRPr lang="en-US" dirty="0" smtClean="0"/>
          </a:p>
          <a:p>
            <a:r>
              <a:rPr lang="en-US" dirty="0" smtClean="0"/>
              <a:t>Thiamin </a:t>
            </a:r>
            <a:r>
              <a:rPr lang="en-US" dirty="0" smtClean="0"/>
              <a:t>deficiency is currently not a problem in the United States.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normAutofit fontScale="77500" lnSpcReduction="20000"/>
          </a:bodyPr>
          <a:lstStyle/>
          <a:p>
            <a:pPr>
              <a:buNone/>
            </a:pPr>
            <a:r>
              <a:rPr lang="en-US" b="1" dirty="0" smtClean="0"/>
              <a:t>Riboflavin: Vitamin B2</a:t>
            </a:r>
          </a:p>
          <a:p>
            <a:pPr>
              <a:buNone/>
            </a:pPr>
            <a:r>
              <a:rPr lang="en-US" i="1" dirty="0" smtClean="0"/>
              <a:t>   </a:t>
            </a:r>
            <a:r>
              <a:rPr lang="en-US" dirty="0" smtClean="0"/>
              <a:t>Riboflavin, or vitamin B2, helps to release energy from foods, and is also important for the growth, development and function of the cells in the body. It also helps to convert the amino acid tryptophan into niacin.</a:t>
            </a:r>
          </a:p>
          <a:p>
            <a:r>
              <a:rPr lang="en-US" dirty="0" smtClean="0"/>
              <a:t>Sources include eggs, organ meats (liver and kidney), dark green vegetables, milk, and whole and enriched grain products. Ultraviolet light is known to destroy riboflavin.</a:t>
            </a:r>
          </a:p>
          <a:p>
            <a:r>
              <a:rPr lang="en-US" dirty="0" smtClean="0"/>
              <a:t>RDA for riboflavin is 1.3 mg/day for adult males and 1.1 mg/day for adult females.</a:t>
            </a:r>
          </a:p>
          <a:p>
            <a:pPr>
              <a:buNone/>
            </a:pPr>
            <a:r>
              <a:rPr lang="en-US" b="1" dirty="0" smtClean="0"/>
              <a:t>Riboflavin Deficiency</a:t>
            </a:r>
          </a:p>
          <a:p>
            <a:r>
              <a:rPr lang="en-US" dirty="0" smtClean="0"/>
              <a:t>Groups at risk of riboflavin inadequacy include vegan athletes and pregnant and breastfeeding women and their babies.</a:t>
            </a:r>
          </a:p>
          <a:p>
            <a:r>
              <a:rPr lang="en-US" dirty="0" smtClean="0"/>
              <a:t> Symptoms of deficiency include skin disorders, cracks at the corners of the mouth, hair loss, itchy and red eyes, reproductive problems, and cataracts.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rmAutofit fontScale="77500" lnSpcReduction="20000"/>
          </a:bodyPr>
          <a:lstStyle/>
          <a:p>
            <a:pPr>
              <a:buNone/>
            </a:pPr>
            <a:r>
              <a:rPr lang="en-US" b="1" dirty="0" smtClean="0"/>
              <a:t>Niacin: Vitamin B3, </a:t>
            </a:r>
            <a:r>
              <a:rPr lang="en-US" b="1" dirty="0" err="1" smtClean="0"/>
              <a:t>Nicotinamide</a:t>
            </a:r>
            <a:r>
              <a:rPr lang="en-US" b="1" dirty="0" smtClean="0"/>
              <a:t>, Nicotinic Acid.</a:t>
            </a:r>
          </a:p>
          <a:p>
            <a:r>
              <a:rPr lang="en-US" i="1" dirty="0" smtClean="0"/>
              <a:t> </a:t>
            </a:r>
            <a:r>
              <a:rPr lang="en-US" dirty="0" smtClean="0"/>
              <a:t>Niacin, or vitamin B3, is involved in energy production and critical cellular functions.</a:t>
            </a:r>
          </a:p>
          <a:p>
            <a:r>
              <a:rPr lang="en-US" dirty="0" smtClean="0"/>
              <a:t>Food Sources </a:t>
            </a:r>
            <a:r>
              <a:rPr lang="en-US" i="1" dirty="0" smtClean="0"/>
              <a:t>:</a:t>
            </a:r>
            <a:r>
              <a:rPr lang="en-US" dirty="0" smtClean="0"/>
              <a:t> Niacin is present in a wide variety of foods including animal and plant sources.</a:t>
            </a:r>
          </a:p>
          <a:p>
            <a:r>
              <a:rPr lang="en-US" dirty="0" smtClean="0"/>
              <a:t> RDA for niacin is 16 mg/day for adult males and 14 mg/day for adult females.</a:t>
            </a:r>
          </a:p>
          <a:p>
            <a:pPr>
              <a:buNone/>
            </a:pPr>
            <a:r>
              <a:rPr lang="en-US" b="1" dirty="0" smtClean="0"/>
              <a:t>Niacin Deficiency</a:t>
            </a:r>
            <a:r>
              <a:rPr lang="en-US" dirty="0" smtClean="0"/>
              <a:t>.</a:t>
            </a:r>
          </a:p>
          <a:p>
            <a:r>
              <a:rPr lang="en-US" dirty="0" smtClean="0"/>
              <a:t> Niacin deficiency is not a problem in the United States and is mostly limited to people who eat very limited diets and diets low in protein. Pellagra is the disease state that occurs as a result of severe niacin deficiency. Symptoms include skin problems, digestive issues, and mental confusion.</a:t>
            </a:r>
          </a:p>
          <a:p>
            <a:pPr>
              <a:buNone/>
            </a:pPr>
            <a:r>
              <a:rPr lang="en-US" b="1" dirty="0" smtClean="0"/>
              <a:t>Niacin </a:t>
            </a:r>
            <a:r>
              <a:rPr lang="en-US" b="1" dirty="0" smtClean="0"/>
              <a:t>Toxicity</a:t>
            </a:r>
            <a:endParaRPr lang="en-US" dirty="0" smtClean="0"/>
          </a:p>
          <a:p>
            <a:r>
              <a:rPr lang="en-US" dirty="0" smtClean="0"/>
              <a:t> Consuming large doses of niacin supplements beyond 35mg/day may cause flushed skin, rashes, hypotension symptoms, or liver damage (Table 2). Over-consumption of niacin is not a problem if it is obtained through food.</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429420"/>
          </a:xfrm>
        </p:spPr>
        <p:txBody>
          <a:bodyPr>
            <a:normAutofit fontScale="92500" lnSpcReduction="20000"/>
          </a:bodyPr>
          <a:lstStyle/>
          <a:p>
            <a:pPr>
              <a:buNone/>
            </a:pPr>
            <a:r>
              <a:rPr lang="en-US" b="1" dirty="0" smtClean="0"/>
              <a:t>Vitamin B6: Pyridoxine, </a:t>
            </a:r>
            <a:r>
              <a:rPr lang="en-US" b="1" dirty="0" err="1" smtClean="0"/>
              <a:t>Pyridoxal</a:t>
            </a:r>
            <a:r>
              <a:rPr lang="en-US" b="1" dirty="0" smtClean="0"/>
              <a:t>, </a:t>
            </a:r>
            <a:r>
              <a:rPr lang="en-US" b="1" dirty="0" err="1" smtClean="0"/>
              <a:t>Pyridoxamine</a:t>
            </a:r>
            <a:endParaRPr lang="en-US" b="1" dirty="0" smtClean="0"/>
          </a:p>
          <a:p>
            <a:r>
              <a:rPr lang="en-US" dirty="0" smtClean="0"/>
              <a:t>Vitamin </a:t>
            </a:r>
            <a:r>
              <a:rPr lang="en-US" dirty="0" smtClean="0"/>
              <a:t>B6, otherwise known as pyridoxine, </a:t>
            </a:r>
            <a:r>
              <a:rPr lang="en-US" dirty="0" err="1" smtClean="0"/>
              <a:t>pyridoxal</a:t>
            </a:r>
            <a:r>
              <a:rPr lang="en-US" dirty="0" smtClean="0"/>
              <a:t> or </a:t>
            </a:r>
            <a:r>
              <a:rPr lang="en-US" dirty="0" err="1" smtClean="0"/>
              <a:t>pyridoxamine</a:t>
            </a:r>
            <a:r>
              <a:rPr lang="en-US" dirty="0" smtClean="0"/>
              <a:t>, aids in protein metabolism, red blood cell formation, and behaves as an antioxidant molecule. </a:t>
            </a:r>
            <a:endParaRPr lang="en-US" dirty="0" smtClean="0"/>
          </a:p>
          <a:p>
            <a:r>
              <a:rPr lang="en-US" dirty="0" smtClean="0"/>
              <a:t> </a:t>
            </a:r>
            <a:r>
              <a:rPr lang="en-US" dirty="0" smtClean="0"/>
              <a:t>It </a:t>
            </a:r>
            <a:r>
              <a:rPr lang="en-US" dirty="0" smtClean="0"/>
              <a:t>is also involved in the body’s production of chemicals such as neurotransmitters and hemoglobin.</a:t>
            </a:r>
          </a:p>
          <a:p>
            <a:r>
              <a:rPr lang="en-US" dirty="0" smtClean="0"/>
              <a:t>Sources include legumes, organ meats, fish, meats, starchy vegetables, and whole grains and fortified cereals.</a:t>
            </a:r>
          </a:p>
          <a:p>
            <a:r>
              <a:rPr lang="en-US" dirty="0" smtClean="0"/>
              <a:t>RDA </a:t>
            </a:r>
            <a:r>
              <a:rPr lang="en-US" dirty="0" smtClean="0"/>
              <a:t>for vitamin B6 is 1.3 mg/day for adult males and females through age fifty </a:t>
            </a:r>
          </a:p>
          <a:p>
            <a:r>
              <a:rPr lang="en-US" dirty="0" smtClean="0"/>
              <a:t>The </a:t>
            </a:r>
            <a:r>
              <a:rPr lang="en-US" dirty="0" smtClean="0"/>
              <a:t>RDA for male and females over fifty years of age is 1.7 mg and 1.5 mg, respectively.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85000" lnSpcReduction="10000"/>
          </a:bodyPr>
          <a:lstStyle/>
          <a:p>
            <a:pPr>
              <a:buNone/>
            </a:pPr>
            <a:r>
              <a:rPr lang="en-US" b="1" dirty="0" smtClean="0"/>
              <a:t>Vitamin B6 Deficiency. </a:t>
            </a:r>
          </a:p>
          <a:p>
            <a:r>
              <a:rPr lang="en-US" dirty="0" smtClean="0"/>
              <a:t>Vitamin B6 deficiency is uncommon and usually associated with low concentrations of other B-complex vitamins, like vitamin B12 and folic acid.</a:t>
            </a:r>
          </a:p>
          <a:p>
            <a:r>
              <a:rPr lang="en-US" dirty="0" smtClean="0"/>
              <a:t> Deficiency symptoms include dermatitis, swollen tongue, peripheral neuropathy, anemia, depression and confusion, and weakened immune function. A vitamin B6 deficiency in infants can cause irritability, acute hearing issues, and convulsive seizures.</a:t>
            </a:r>
          </a:p>
          <a:p>
            <a:pPr>
              <a:buNone/>
            </a:pPr>
            <a:r>
              <a:rPr lang="en-US" i="1" dirty="0" smtClean="0"/>
              <a:t> </a:t>
            </a:r>
            <a:r>
              <a:rPr lang="en-US" b="1" dirty="0" smtClean="0"/>
              <a:t>Vitamin B6 Toxicity:</a:t>
            </a:r>
          </a:p>
          <a:p>
            <a:pPr>
              <a:buNone/>
            </a:pPr>
            <a:r>
              <a:rPr lang="en-US" dirty="0" smtClean="0"/>
              <a:t>     Over consumption from food sources have not been reported to cause adverse health effects, but chronic excess doses of vitamin B6 from supplements have been known to result in nerve damage. </a:t>
            </a:r>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fontScale="85000" lnSpcReduction="20000"/>
          </a:bodyPr>
          <a:lstStyle/>
          <a:p>
            <a:pPr>
              <a:buNone/>
            </a:pPr>
            <a:r>
              <a:rPr lang="en-US" b="1" dirty="0" err="1" smtClean="0"/>
              <a:t>Folate</a:t>
            </a:r>
            <a:r>
              <a:rPr lang="en-US" b="1" dirty="0" smtClean="0"/>
              <a:t>: Folic Acid, </a:t>
            </a:r>
            <a:r>
              <a:rPr lang="en-US" b="1" dirty="0" err="1" smtClean="0"/>
              <a:t>Folacin</a:t>
            </a:r>
            <a:endParaRPr lang="en-US" b="1" dirty="0" smtClean="0"/>
          </a:p>
          <a:p>
            <a:r>
              <a:rPr lang="en-US" dirty="0" err="1" smtClean="0"/>
              <a:t>Folate</a:t>
            </a:r>
            <a:r>
              <a:rPr lang="en-US" dirty="0" smtClean="0"/>
              <a:t>, also known as folic acid or </a:t>
            </a:r>
            <a:r>
              <a:rPr lang="en-US" dirty="0" err="1" smtClean="0"/>
              <a:t>folacin</a:t>
            </a:r>
            <a:r>
              <a:rPr lang="en-US" dirty="0" smtClean="0"/>
              <a:t>, aids in protein metabolism, promoting red blood cell formation, and lowering the risk for neural tube birth defects.</a:t>
            </a:r>
          </a:p>
          <a:p>
            <a:r>
              <a:rPr lang="en-US" dirty="0" smtClean="0"/>
              <a:t> </a:t>
            </a:r>
            <a:r>
              <a:rPr lang="en-US" dirty="0" err="1" smtClean="0"/>
              <a:t>Folate</a:t>
            </a:r>
            <a:r>
              <a:rPr lang="en-US" dirty="0" smtClean="0"/>
              <a:t> </a:t>
            </a:r>
            <a:r>
              <a:rPr lang="en-US" dirty="0" smtClean="0"/>
              <a:t>may also play a role in controlling </a:t>
            </a:r>
            <a:r>
              <a:rPr lang="en-US" dirty="0" err="1" smtClean="0"/>
              <a:t>homocysteine</a:t>
            </a:r>
            <a:r>
              <a:rPr lang="en-US" dirty="0" smtClean="0"/>
              <a:t> levels, thus reducing the risk for coronary heart disease.</a:t>
            </a:r>
          </a:p>
          <a:p>
            <a:r>
              <a:rPr lang="en-US" dirty="0" smtClean="0"/>
              <a:t>Sources of </a:t>
            </a:r>
            <a:r>
              <a:rPr lang="en-US" dirty="0" err="1" smtClean="0"/>
              <a:t>folate</a:t>
            </a:r>
            <a:r>
              <a:rPr lang="en-US" dirty="0" smtClean="0"/>
              <a:t> include liver, kidney, dark green vegetables, meats, legumes, fish, whole grains, and fortified grains and cereals. Check the nutrition label to see if folic acid has been added.</a:t>
            </a:r>
          </a:p>
          <a:p>
            <a:r>
              <a:rPr lang="en-US" dirty="0" smtClean="0"/>
              <a:t> RDA for </a:t>
            </a:r>
            <a:r>
              <a:rPr lang="en-US" dirty="0" err="1" smtClean="0"/>
              <a:t>folate</a:t>
            </a:r>
            <a:r>
              <a:rPr lang="en-US" dirty="0" smtClean="0"/>
              <a:t> is 400 mcg/day for adult males and females.</a:t>
            </a:r>
          </a:p>
          <a:p>
            <a:r>
              <a:rPr lang="en-US" dirty="0" smtClean="0"/>
              <a:t> </a:t>
            </a:r>
            <a:r>
              <a:rPr lang="en-US" dirty="0" smtClean="0"/>
              <a:t>Pregnancy </a:t>
            </a:r>
            <a:r>
              <a:rPr lang="en-US" dirty="0" smtClean="0"/>
              <a:t>will increase the RDA for </a:t>
            </a:r>
            <a:r>
              <a:rPr lang="en-US" dirty="0" err="1" smtClean="0"/>
              <a:t>folate</a:t>
            </a:r>
            <a:r>
              <a:rPr lang="en-US" dirty="0" smtClean="0"/>
              <a:t> to 600 </a:t>
            </a:r>
            <a:r>
              <a:rPr lang="en-US" dirty="0" smtClean="0"/>
              <a:t>mcg/day.</a:t>
            </a:r>
            <a:endParaRPr lang="en-US" dirty="0" smtClean="0"/>
          </a:p>
          <a:p>
            <a:pPr>
              <a:buNone/>
            </a:pP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10000"/>
          </a:bodyPr>
          <a:lstStyle/>
          <a:p>
            <a:pPr>
              <a:buNone/>
            </a:pPr>
            <a:r>
              <a:rPr lang="en-US" b="1" dirty="0" err="1" smtClean="0"/>
              <a:t>Folate</a:t>
            </a:r>
            <a:r>
              <a:rPr lang="en-US" b="1" dirty="0" smtClean="0"/>
              <a:t> Deficiency. </a:t>
            </a:r>
          </a:p>
          <a:p>
            <a:r>
              <a:rPr lang="en-US" dirty="0" err="1" smtClean="0"/>
              <a:t>Folate</a:t>
            </a:r>
            <a:r>
              <a:rPr lang="en-US" dirty="0" smtClean="0"/>
              <a:t> deficiency affects cell growth and protein production, which can lead to overall impaired growth. </a:t>
            </a:r>
          </a:p>
          <a:p>
            <a:r>
              <a:rPr lang="en-US" dirty="0" smtClean="0"/>
              <a:t>Anemia is the primary clinical sign of </a:t>
            </a:r>
            <a:r>
              <a:rPr lang="en-US" dirty="0" err="1" smtClean="0"/>
              <a:t>folate</a:t>
            </a:r>
            <a:r>
              <a:rPr lang="en-US" dirty="0" smtClean="0"/>
              <a:t> deficiency and includes symptoms like fatigue, headache, and heart palpitations. </a:t>
            </a:r>
          </a:p>
          <a:p>
            <a:r>
              <a:rPr lang="en-US" dirty="0" smtClean="0"/>
              <a:t>A </a:t>
            </a:r>
            <a:r>
              <a:rPr lang="en-US" dirty="0" err="1" smtClean="0"/>
              <a:t>folate</a:t>
            </a:r>
            <a:r>
              <a:rPr lang="en-US" dirty="0" smtClean="0"/>
              <a:t> deficiency in women who are pregnant or of child bearing age may result in the delivery of a baby with neural tube defects, such as </a:t>
            </a:r>
            <a:r>
              <a:rPr lang="en-US" dirty="0" err="1" smtClean="0"/>
              <a:t>spina</a:t>
            </a:r>
            <a:r>
              <a:rPr lang="en-US" dirty="0" smtClean="0"/>
              <a:t> bifida.</a:t>
            </a:r>
          </a:p>
          <a:p>
            <a:pPr>
              <a:buNone/>
            </a:pPr>
            <a:r>
              <a:rPr lang="en-US" b="1" dirty="0" err="1" smtClean="0"/>
              <a:t>Folate</a:t>
            </a:r>
            <a:r>
              <a:rPr lang="en-US" b="1" dirty="0" smtClean="0"/>
              <a:t> Toxicity</a:t>
            </a:r>
          </a:p>
          <a:p>
            <a:pPr>
              <a:buNone/>
            </a:pPr>
            <a:r>
              <a:rPr lang="en-US" dirty="0" smtClean="0"/>
              <a:t>    Over consumption of </a:t>
            </a:r>
            <a:r>
              <a:rPr lang="en-US" dirty="0" err="1" smtClean="0"/>
              <a:t>folate</a:t>
            </a:r>
            <a:r>
              <a:rPr lang="en-US" dirty="0" smtClean="0"/>
              <a:t> offers no known benefits, and may mask B12 deficiency as well as interfere with some medications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pPr>
              <a:buNone/>
            </a:pPr>
            <a:r>
              <a:rPr lang="en-US" b="1" dirty="0"/>
              <a:t>Classification of Vitamins</a:t>
            </a:r>
          </a:p>
          <a:p>
            <a:r>
              <a:rPr lang="en-US" dirty="0"/>
              <a:t>Vitamins are generally classified as water-soluble vitamins and fat-soluble vitamins.</a:t>
            </a:r>
          </a:p>
          <a:p>
            <a:pPr>
              <a:buNone/>
            </a:pPr>
            <a:r>
              <a:rPr lang="en-US" dirty="0"/>
              <a:t>1. Fat-Soluble Vitamins</a:t>
            </a:r>
          </a:p>
          <a:p>
            <a:pPr>
              <a:buNone/>
            </a:pPr>
            <a:r>
              <a:rPr lang="en-US" dirty="0" smtClean="0"/>
              <a:t>    Vitamin </a:t>
            </a:r>
            <a:r>
              <a:rPr lang="en-US" dirty="0"/>
              <a:t>A, D, E and K are fat-soluble</a:t>
            </a:r>
            <a:r>
              <a:rPr lang="en-US" dirty="0" smtClean="0"/>
              <a:t>.</a:t>
            </a:r>
          </a:p>
          <a:p>
            <a:pPr>
              <a:buNone/>
            </a:pPr>
            <a:r>
              <a:rPr lang="en-US" dirty="0"/>
              <a:t> </a:t>
            </a:r>
            <a:r>
              <a:rPr lang="en-US" dirty="0" smtClean="0"/>
              <a:t>   </a:t>
            </a:r>
            <a:r>
              <a:rPr lang="en-US" dirty="0"/>
              <a:t>These are stored in adipose tissues and hence are called fat-soluble vitamins.</a:t>
            </a:r>
          </a:p>
          <a:p>
            <a:pPr>
              <a:buNone/>
            </a:pPr>
            <a:r>
              <a:rPr lang="en-US" dirty="0"/>
              <a:t>2. Water-Soluble Vitamins</a:t>
            </a:r>
          </a:p>
          <a:p>
            <a:pPr>
              <a:buNone/>
            </a:pPr>
            <a:r>
              <a:rPr lang="en-US" dirty="0" smtClean="0"/>
              <a:t>    Vitamins </a:t>
            </a:r>
            <a:r>
              <a:rPr lang="en-US" dirty="0"/>
              <a:t>in B-group and vitamin C are water-soluble and cannot be stored in our bodies as they pass with the water in urine. </a:t>
            </a:r>
            <a:endParaRPr lang="en-US" dirty="0" smtClean="0"/>
          </a:p>
          <a:p>
            <a:pPr>
              <a:buNone/>
            </a:pPr>
            <a:r>
              <a:rPr lang="en-US" dirty="0"/>
              <a:t> </a:t>
            </a:r>
            <a:r>
              <a:rPr lang="en-US" dirty="0" smtClean="0"/>
              <a:t>   These </a:t>
            </a:r>
            <a:r>
              <a:rPr lang="en-US" dirty="0"/>
              <a:t>vitamins must be supplied to our bodies with regular diets.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786874" cy="6643710"/>
          </a:xfrm>
        </p:spPr>
        <p:txBody>
          <a:bodyPr>
            <a:normAutofit fontScale="70000" lnSpcReduction="20000"/>
          </a:bodyPr>
          <a:lstStyle/>
          <a:p>
            <a:pPr>
              <a:buNone/>
            </a:pPr>
            <a:r>
              <a:rPr lang="en-US" b="1" dirty="0" smtClean="0"/>
              <a:t>Vitamin B12: </a:t>
            </a:r>
            <a:r>
              <a:rPr lang="en-US" b="1" dirty="0" err="1" smtClean="0"/>
              <a:t>Cobalamin</a:t>
            </a:r>
            <a:endParaRPr lang="en-US" b="1" dirty="0" smtClean="0"/>
          </a:p>
          <a:p>
            <a:r>
              <a:rPr lang="en-US" i="1" dirty="0" smtClean="0"/>
              <a:t> </a:t>
            </a:r>
            <a:r>
              <a:rPr lang="en-US" dirty="0" smtClean="0"/>
              <a:t>Vitamin B12, also known as </a:t>
            </a:r>
            <a:r>
              <a:rPr lang="en-US" dirty="0" err="1" smtClean="0"/>
              <a:t>cobalamin</a:t>
            </a:r>
            <a:r>
              <a:rPr lang="en-US" dirty="0" smtClean="0"/>
              <a:t>, aids in the building of genetic material, production of normal red blood cells, and maintenance of the nervous system.</a:t>
            </a:r>
          </a:p>
          <a:p>
            <a:r>
              <a:rPr lang="en-US" dirty="0" smtClean="0"/>
              <a:t>  Vitamin B12 can only be found naturally in foods of animal origin such as meats, liver, kidney, fish, eggs, milk and milk products, oysters, shellfish. Some fortified foods, like breakfast cereals and nutritional yeast may also contain vitamin B12.</a:t>
            </a:r>
          </a:p>
          <a:p>
            <a:r>
              <a:rPr lang="en-US" dirty="0" smtClean="0"/>
              <a:t> RDA for vitamin B12 is 2.4 mcg/day for adult males and females.</a:t>
            </a:r>
          </a:p>
          <a:p>
            <a:pPr>
              <a:buNone/>
            </a:pPr>
            <a:endParaRPr lang="en-US" dirty="0" smtClean="0"/>
          </a:p>
          <a:p>
            <a:pPr>
              <a:buNone/>
            </a:pPr>
            <a:r>
              <a:rPr lang="en-US" b="1" dirty="0" smtClean="0"/>
              <a:t>Vitamin B12 Deficiency</a:t>
            </a:r>
            <a:r>
              <a:rPr lang="en-US" dirty="0" smtClean="0"/>
              <a:t>.</a:t>
            </a:r>
          </a:p>
          <a:p>
            <a:r>
              <a:rPr lang="en-US" dirty="0" smtClean="0"/>
              <a:t> Vitamin B12 deficiency most commonly affects vegans, infants of vegan mothers, and the elderly. </a:t>
            </a:r>
          </a:p>
          <a:p>
            <a:r>
              <a:rPr lang="en-US" dirty="0" smtClean="0"/>
              <a:t>Symptoms of deficiency include anemia and neurological changes, such as numbness and tingling in the hands and feet. In order to prevent vitamin B12 deficiency, a dietary supplement should be taken. </a:t>
            </a:r>
          </a:p>
          <a:p>
            <a:r>
              <a:rPr lang="en-US" dirty="0" smtClean="0"/>
              <a:t>Some people develop a B12 deficiency because they cannot absorb the vitamin through their stomach lining. This can be treated through vitamin B12 injections.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85000" lnSpcReduction="10000"/>
          </a:bodyPr>
          <a:lstStyle/>
          <a:p>
            <a:pPr>
              <a:buNone/>
            </a:pPr>
            <a:r>
              <a:rPr lang="en-US" b="1" dirty="0" smtClean="0"/>
              <a:t>Biotin</a:t>
            </a:r>
          </a:p>
          <a:p>
            <a:r>
              <a:rPr lang="en-US" dirty="0" smtClean="0"/>
              <a:t>Biotin </a:t>
            </a:r>
            <a:r>
              <a:rPr lang="en-US" dirty="0" smtClean="0"/>
              <a:t>helps release energy from carbohydrates and aids in the metabolism of fats, proteins and carbohydrates from food.</a:t>
            </a:r>
          </a:p>
          <a:p>
            <a:r>
              <a:rPr lang="en-US" dirty="0" smtClean="0"/>
              <a:t>Sources of Biotin include liver, kidney, egg yolk, milk, most fresh vegetables, yeast breads and cereals.</a:t>
            </a:r>
          </a:p>
          <a:p>
            <a:r>
              <a:rPr lang="en-US" dirty="0" smtClean="0"/>
              <a:t>The Adequate Intake (AI) for Biotin is 30 mcg/day for adult males and females.</a:t>
            </a:r>
          </a:p>
          <a:p>
            <a:pPr>
              <a:buNone/>
            </a:pPr>
            <a:r>
              <a:rPr lang="en-US" dirty="0" smtClean="0"/>
              <a:t>Biotin Deficiency. </a:t>
            </a:r>
          </a:p>
          <a:p>
            <a:r>
              <a:rPr lang="en-US" dirty="0" smtClean="0"/>
              <a:t>Biotin deficiency is uncommon. A few of the symptoms of biotin deficiency include hair loss, skin rashes, and brittle nails, and for this reason biotin supplements are often promoted for hair, skin, and nail health.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572272"/>
          </a:xfrm>
        </p:spPr>
        <p:txBody>
          <a:bodyPr>
            <a:normAutofit fontScale="92500"/>
          </a:bodyPr>
          <a:lstStyle/>
          <a:p>
            <a:pPr>
              <a:buNone/>
            </a:pPr>
            <a:r>
              <a:rPr lang="en-US" b="1" dirty="0" err="1" smtClean="0"/>
              <a:t>Pantothenic</a:t>
            </a:r>
            <a:r>
              <a:rPr lang="en-US" b="1" dirty="0" smtClean="0"/>
              <a:t> Acid: Vitamin B5</a:t>
            </a:r>
          </a:p>
          <a:p>
            <a:r>
              <a:rPr lang="en-US" dirty="0" err="1" smtClean="0"/>
              <a:t>Pantothenic</a:t>
            </a:r>
            <a:r>
              <a:rPr lang="en-US" dirty="0" smtClean="0"/>
              <a:t> </a:t>
            </a:r>
            <a:r>
              <a:rPr lang="en-US" dirty="0" smtClean="0"/>
              <a:t>Acid, also known as vitamin B5, is involved in energy production, and aids in the formation of hormones and the metabolism of fats, proteins, and carbohydrates from food.</a:t>
            </a:r>
          </a:p>
          <a:p>
            <a:r>
              <a:rPr lang="en-US" dirty="0" smtClean="0"/>
              <a:t>Almost all plant- and animal- based foods contain </a:t>
            </a:r>
            <a:r>
              <a:rPr lang="en-US" dirty="0" err="1" smtClean="0"/>
              <a:t>pantothenic</a:t>
            </a:r>
            <a:r>
              <a:rPr lang="en-US" dirty="0" smtClean="0"/>
              <a:t> acid in varying amounts. </a:t>
            </a:r>
          </a:p>
          <a:p>
            <a:r>
              <a:rPr lang="en-US" dirty="0" smtClean="0"/>
              <a:t>Richest dietary sources include fortified breakfast cereals, liver, kidney, meats, and seeds.</a:t>
            </a:r>
          </a:p>
          <a:p>
            <a:r>
              <a:rPr lang="en-US" dirty="0" smtClean="0"/>
              <a:t>The </a:t>
            </a:r>
            <a:r>
              <a:rPr lang="en-US" dirty="0" smtClean="0"/>
              <a:t>Adequate Intake (AI) for </a:t>
            </a:r>
            <a:r>
              <a:rPr lang="en-US" dirty="0" err="1" smtClean="0"/>
              <a:t>Pantothenic</a:t>
            </a:r>
            <a:r>
              <a:rPr lang="en-US" dirty="0" smtClean="0"/>
              <a:t> Acid is 5 mg/day for both adult males and females. Pregnancy will increase the AI for </a:t>
            </a:r>
            <a:r>
              <a:rPr lang="en-US" dirty="0" err="1" smtClean="0"/>
              <a:t>Pantothenic</a:t>
            </a:r>
            <a:r>
              <a:rPr lang="en-US" dirty="0" smtClean="0"/>
              <a:t> Acid to 6mg /day.</a:t>
            </a:r>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buNone/>
            </a:pPr>
            <a:r>
              <a:rPr lang="en-US" b="1" dirty="0" err="1" smtClean="0"/>
              <a:t>Pantothenic</a:t>
            </a:r>
            <a:r>
              <a:rPr lang="en-US" b="1" dirty="0" smtClean="0"/>
              <a:t> Acid Deficiency</a:t>
            </a:r>
            <a:r>
              <a:rPr lang="en-US" dirty="0" smtClean="0"/>
              <a:t>. </a:t>
            </a:r>
          </a:p>
          <a:p>
            <a:r>
              <a:rPr lang="en-US" dirty="0" err="1" smtClean="0"/>
              <a:t>Pantothenic</a:t>
            </a:r>
            <a:r>
              <a:rPr lang="en-US" dirty="0" smtClean="0"/>
              <a:t> Acid deficiency is uncommon due to its wide availability in most foods.</a:t>
            </a:r>
          </a:p>
          <a:p>
            <a:pPr>
              <a:buNone/>
            </a:pPr>
            <a:r>
              <a:rPr lang="en-US" b="1" dirty="0" err="1" smtClean="0"/>
              <a:t>Pantothenic</a:t>
            </a:r>
            <a:r>
              <a:rPr lang="en-US" b="1" dirty="0" smtClean="0"/>
              <a:t> Acid toxicity</a:t>
            </a:r>
            <a:endParaRPr lang="en-US" b="1" i="1" dirty="0" smtClean="0"/>
          </a:p>
          <a:p>
            <a:r>
              <a:rPr lang="en-US" dirty="0" smtClean="0"/>
              <a:t> No problems with overconsumption are known for </a:t>
            </a:r>
            <a:r>
              <a:rPr lang="en-US" dirty="0" err="1" smtClean="0"/>
              <a:t>Pantothenic</a:t>
            </a:r>
            <a:r>
              <a:rPr lang="en-US" dirty="0" smtClean="0"/>
              <a:t> Acid. Rarely, diarrhea and gastrointestinal distress will occur with excessive amounts.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77500" lnSpcReduction="20000"/>
          </a:bodyPr>
          <a:lstStyle/>
          <a:p>
            <a:pPr>
              <a:buNone/>
            </a:pPr>
            <a:r>
              <a:rPr lang="en-US" b="1" dirty="0" smtClean="0"/>
              <a:t>Vitamin C: Ascorbic Acid, </a:t>
            </a:r>
            <a:r>
              <a:rPr lang="en-US" b="1" dirty="0" err="1" smtClean="0"/>
              <a:t>Ascorbate</a:t>
            </a:r>
            <a:endParaRPr lang="en-US" b="1" dirty="0" smtClean="0"/>
          </a:p>
          <a:p>
            <a:pPr>
              <a:buNone/>
            </a:pPr>
            <a:endParaRPr lang="en-US" dirty="0" smtClean="0"/>
          </a:p>
          <a:p>
            <a:r>
              <a:rPr lang="en-US" dirty="0" smtClean="0"/>
              <a:t>The body needs vitamin C, also known as ascorbic acid or </a:t>
            </a:r>
            <a:r>
              <a:rPr lang="en-US" dirty="0" err="1" smtClean="0"/>
              <a:t>ascorbate</a:t>
            </a:r>
            <a:r>
              <a:rPr lang="en-US" dirty="0" smtClean="0"/>
              <a:t>, to remain in proper working condition. </a:t>
            </a:r>
          </a:p>
          <a:p>
            <a:r>
              <a:rPr lang="en-US" dirty="0" smtClean="0"/>
              <a:t>Vitamin C benefits the body by holding cells together through collagen synthesis; collagen is a connective tissue that holds muscles, bones, and other tissues together. </a:t>
            </a:r>
          </a:p>
          <a:p>
            <a:r>
              <a:rPr lang="en-US" dirty="0" smtClean="0"/>
              <a:t>Vitamin C also aids in wound healing, bone and tooth formation, strengthening blood vessel walls, improving immune system function, increasing absorption and utilization of iron, and acting as an antioxidant.</a:t>
            </a:r>
          </a:p>
          <a:p>
            <a:r>
              <a:rPr lang="en-US" dirty="0" smtClean="0"/>
              <a:t>Vitamin C works with vitamin E as an antioxidant, and plays a crucial role in neutralizing free radicals throughout the body. </a:t>
            </a:r>
          </a:p>
          <a:p>
            <a:r>
              <a:rPr lang="en-US" dirty="0" smtClean="0"/>
              <a:t>Through its antioxidant activity, studies suggest vitamin C may help prevent or delay the development of certain cancers, heart disease, and other diseases in which oxidative stress plays a causal role.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929718" cy="6500834"/>
          </a:xfrm>
        </p:spPr>
        <p:txBody>
          <a:bodyPr>
            <a:normAutofit fontScale="92500" lnSpcReduction="20000"/>
          </a:bodyPr>
          <a:lstStyle/>
          <a:p>
            <a:r>
              <a:rPr lang="en-US" dirty="0" smtClean="0"/>
              <a:t> Many fruits and vegetables contain vitamin C, the best sources are citrus fruits, peppers, kiwi, strawberries, and broccoli. </a:t>
            </a:r>
          </a:p>
          <a:p>
            <a:r>
              <a:rPr lang="en-US" dirty="0" smtClean="0"/>
              <a:t> </a:t>
            </a:r>
            <a:r>
              <a:rPr lang="en-US" dirty="0" smtClean="0"/>
              <a:t>RDA </a:t>
            </a:r>
            <a:r>
              <a:rPr lang="en-US" dirty="0" smtClean="0"/>
              <a:t>for Vitamin C is 90 mg/day for adult males and 75 mg/day for adult females. </a:t>
            </a:r>
            <a:endParaRPr lang="en-US" dirty="0" smtClean="0"/>
          </a:p>
          <a:p>
            <a:r>
              <a:rPr lang="en-US" dirty="0" smtClean="0"/>
              <a:t>For </a:t>
            </a:r>
            <a:r>
              <a:rPr lang="en-US" dirty="0" smtClean="0"/>
              <a:t>those who smoke cigarettes, the RDA for vitamin C increases by 35 mg/day, in order to counteract the oxidative effects of nicotine. </a:t>
            </a:r>
            <a:endParaRPr lang="en-US" dirty="0" smtClean="0"/>
          </a:p>
          <a:p>
            <a:r>
              <a:rPr lang="en-US" dirty="0" smtClean="0"/>
              <a:t>Vitamin </a:t>
            </a:r>
            <a:r>
              <a:rPr lang="en-US" dirty="0" smtClean="0"/>
              <a:t>C recommendations also increase during pregnancy and lactation.</a:t>
            </a:r>
          </a:p>
          <a:p>
            <a:pPr>
              <a:buNone/>
            </a:pPr>
            <a:r>
              <a:rPr lang="en-US" dirty="0" smtClean="0"/>
              <a:t>Vitamin C Deficiency</a:t>
            </a:r>
          </a:p>
          <a:p>
            <a:r>
              <a:rPr lang="en-US" dirty="0" smtClean="0"/>
              <a:t>severe vitamin C deficiency may result in the disease known as scurvy, causing fatigue and a loss of collagen strength throughout the body</a:t>
            </a:r>
            <a:r>
              <a:rPr lang="en-US" dirty="0" smtClean="0"/>
              <a:t>.</a:t>
            </a:r>
          </a:p>
          <a:p>
            <a:r>
              <a:rPr lang="en-US" dirty="0" smtClean="0"/>
              <a:t> </a:t>
            </a:r>
            <a:r>
              <a:rPr lang="en-US" dirty="0" smtClean="0"/>
              <a:t>Loss of collagen results in loose teeth, bleeding and swollen gums, and improper wound healing.</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normAutofit fontScale="85000" lnSpcReduction="10000"/>
          </a:bodyPr>
          <a:lstStyle/>
          <a:p>
            <a:pPr>
              <a:buNone/>
            </a:pPr>
            <a:r>
              <a:rPr lang="en-US" dirty="0" smtClean="0"/>
              <a:t>The following conditions have been shown to increase vitamin C requirements:</a:t>
            </a:r>
          </a:p>
          <a:p>
            <a:r>
              <a:rPr lang="en-US" dirty="0" smtClean="0"/>
              <a:t>Environmental stress, such as air and noise pollution</a:t>
            </a:r>
          </a:p>
          <a:p>
            <a:r>
              <a:rPr lang="en-US" dirty="0" smtClean="0"/>
              <a:t>Tissue healing of wounds</a:t>
            </a:r>
          </a:p>
          <a:p>
            <a:r>
              <a:rPr lang="en-US" dirty="0" smtClean="0"/>
              <a:t>Growth (children from 0- 12 months, and pregnant women)</a:t>
            </a:r>
          </a:p>
          <a:p>
            <a:r>
              <a:rPr lang="en-US" dirty="0" smtClean="0"/>
              <a:t>Fever and infection</a:t>
            </a:r>
          </a:p>
          <a:p>
            <a:r>
              <a:rPr lang="en-US" dirty="0" smtClean="0"/>
              <a:t>Smoking</a:t>
            </a:r>
          </a:p>
          <a:p>
            <a:pPr>
              <a:buNone/>
            </a:pPr>
            <a:r>
              <a:rPr lang="en-IN" dirty="0" smtClean="0"/>
              <a:t>Vitamin C Toxicity</a:t>
            </a:r>
            <a:endParaRPr lang="en-US" dirty="0" smtClean="0"/>
          </a:p>
          <a:p>
            <a:r>
              <a:rPr lang="en-US" dirty="0" smtClean="0"/>
              <a:t> Despite being a water-soluble vitamin that the body excretes when in excess, vitamin C overdoses an increase the risk of adverse health effects, like kidney stones, diarrhea, rebound scurvy, and increased oxidative damage.</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IN" dirty="0" smtClean="0"/>
          </a:p>
          <a:p>
            <a:pPr>
              <a:buNone/>
            </a:pPr>
            <a:endParaRPr lang="en-IN" dirty="0" smtClean="0"/>
          </a:p>
          <a:p>
            <a:pPr>
              <a:buNone/>
            </a:pPr>
            <a:endParaRPr lang="en-IN" dirty="0" smtClean="0"/>
          </a:p>
          <a:p>
            <a:pPr>
              <a:buNone/>
            </a:pPr>
            <a:r>
              <a:rPr lang="en-IN" dirty="0" smtClean="0"/>
              <a:t>                              </a:t>
            </a:r>
            <a:r>
              <a:rPr lang="en-IN" b="1" dirty="0" smtClean="0"/>
              <a:t>Thank u</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rmAutofit fontScale="85000" lnSpcReduction="20000"/>
          </a:bodyPr>
          <a:lstStyle/>
          <a:p>
            <a:pPr>
              <a:buNone/>
            </a:pPr>
            <a:r>
              <a:rPr lang="en-US" dirty="0"/>
              <a:t>Functions of Vitamins</a:t>
            </a:r>
          </a:p>
          <a:p>
            <a:r>
              <a:rPr lang="en-US" dirty="0"/>
              <a:t>Based on their role in biological processes and their effect different vitamins have different functions, their function can be best understood by knowing about their deficiency diseases. </a:t>
            </a:r>
          </a:p>
          <a:p>
            <a:pPr>
              <a:buNone/>
            </a:pPr>
            <a:r>
              <a:rPr lang="en-IN" b="1" dirty="0" smtClean="0"/>
              <a:t>Fat soluble vitamins</a:t>
            </a:r>
            <a:endParaRPr lang="en-US" b="1" dirty="0"/>
          </a:p>
          <a:p>
            <a:r>
              <a:rPr lang="en-US" b="1" dirty="0"/>
              <a:t>Vitamin A –</a:t>
            </a:r>
            <a:r>
              <a:rPr lang="en-US" dirty="0"/>
              <a:t> Hardening of the cornea in eye, night blindness.</a:t>
            </a:r>
          </a:p>
          <a:p>
            <a:r>
              <a:rPr lang="en-US" b="1" dirty="0" smtClean="0"/>
              <a:t>Vitamin </a:t>
            </a:r>
            <a:r>
              <a:rPr lang="en-US" b="1" dirty="0"/>
              <a:t>D –</a:t>
            </a:r>
            <a:r>
              <a:rPr lang="en-US" dirty="0"/>
              <a:t> It is obtained by our body when exposed to sunlight. Its deficiency causes improper growth of bones, soft bones in kids, rickets.</a:t>
            </a:r>
          </a:p>
          <a:p>
            <a:r>
              <a:rPr lang="en-US" b="1" dirty="0"/>
              <a:t>Vitamin E –</a:t>
            </a:r>
            <a:r>
              <a:rPr lang="en-US" dirty="0"/>
              <a:t> Deficiency of vitamin E leads to weakness in muscles and increases the fragility of red blood cells.</a:t>
            </a:r>
          </a:p>
          <a:p>
            <a:r>
              <a:rPr lang="en-US" b="1" dirty="0"/>
              <a:t>Vitamin K –</a:t>
            </a:r>
            <a:r>
              <a:rPr lang="en-US" dirty="0"/>
              <a:t> It plays an important role in blood clotting. The deficiency of vitamin K increases the time taken by the blood to clot. Severe deficiency may cause death due to excessive blood loss in case of a cut or an injury.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pPr>
              <a:buNone/>
            </a:pPr>
            <a:r>
              <a:rPr lang="en-IN" b="1" dirty="0" smtClean="0"/>
              <a:t>Water soluble vitamins</a:t>
            </a:r>
            <a:endParaRPr lang="en-US" b="1" dirty="0" smtClean="0"/>
          </a:p>
          <a:p>
            <a:r>
              <a:rPr lang="en-US" b="1" dirty="0" smtClean="0"/>
              <a:t>Vitamin B1 –</a:t>
            </a:r>
            <a:r>
              <a:rPr lang="en-US" dirty="0" smtClean="0"/>
              <a:t> Deficiency may cause beriberi, dwarfism.</a:t>
            </a:r>
          </a:p>
          <a:p>
            <a:r>
              <a:rPr lang="en-US" b="1" dirty="0" smtClean="0"/>
              <a:t>Vitamin B2 – </a:t>
            </a:r>
            <a:r>
              <a:rPr lang="en-US" dirty="0" smtClean="0"/>
              <a:t>Deficiency can cause disorders in the digestive system, skin burning sensations, </a:t>
            </a:r>
            <a:r>
              <a:rPr lang="en-US" dirty="0" err="1" smtClean="0"/>
              <a:t>cheilosis</a:t>
            </a:r>
            <a:r>
              <a:rPr lang="en-US" dirty="0" smtClean="0"/>
              <a:t>.</a:t>
            </a:r>
          </a:p>
          <a:p>
            <a:r>
              <a:rPr lang="en-US" b="1" dirty="0" smtClean="0"/>
              <a:t>Vitamin B6 –</a:t>
            </a:r>
            <a:r>
              <a:rPr lang="en-US" dirty="0" smtClean="0"/>
              <a:t> Deficiency of B6 causes convulsions, conjunctivitis, and sometimes neurological disorders.</a:t>
            </a:r>
          </a:p>
          <a:p>
            <a:r>
              <a:rPr lang="en-US" b="1" dirty="0" smtClean="0"/>
              <a:t>Vitamin B12 –</a:t>
            </a:r>
            <a:r>
              <a:rPr lang="en-US" dirty="0" smtClean="0"/>
              <a:t> Its deficiency can cause pernicious anemia and a decrease in red blood cells in hemoglobin.</a:t>
            </a:r>
          </a:p>
          <a:p>
            <a:r>
              <a:rPr lang="en-US" b="1" dirty="0" smtClean="0"/>
              <a:t>Vitamin C –</a:t>
            </a:r>
            <a:r>
              <a:rPr lang="en-US" dirty="0" smtClean="0"/>
              <a:t> It is a water-soluble vitamin, its deficiency causes bleeding in gums and scurvy.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10000"/>
          </a:bodyPr>
          <a:lstStyle/>
          <a:p>
            <a:r>
              <a:rPr lang="en-US" dirty="0"/>
              <a:t>Fat-soluble vitamins are most abundant in high-fat foods and are much better absorbed into </a:t>
            </a:r>
            <a:r>
              <a:rPr lang="en-US" dirty="0" smtClean="0"/>
              <a:t>the bloodstream </a:t>
            </a:r>
            <a:r>
              <a:rPr lang="en-US" dirty="0"/>
              <a:t>when </a:t>
            </a:r>
            <a:r>
              <a:rPr lang="en-US" dirty="0" smtClean="0"/>
              <a:t>we eat </a:t>
            </a:r>
            <a:r>
              <a:rPr lang="en-US" dirty="0"/>
              <a:t>them with fat</a:t>
            </a:r>
            <a:r>
              <a:rPr lang="en-US" dirty="0" smtClean="0"/>
              <a:t>.</a:t>
            </a:r>
          </a:p>
          <a:p>
            <a:pPr>
              <a:buNone/>
            </a:pPr>
            <a:r>
              <a:rPr lang="en-US" b="1" dirty="0"/>
              <a:t>Vitamin A</a:t>
            </a:r>
          </a:p>
          <a:p>
            <a:r>
              <a:rPr lang="en-US" dirty="0"/>
              <a:t>Vitamin A plays a key role in maintaining your vision</a:t>
            </a:r>
            <a:r>
              <a:rPr lang="en-US" dirty="0" smtClean="0"/>
              <a:t>.</a:t>
            </a:r>
            <a:r>
              <a:rPr lang="en-US" dirty="0"/>
              <a:t> </a:t>
            </a:r>
          </a:p>
          <a:p>
            <a:r>
              <a:rPr lang="en-US" dirty="0" smtClean="0"/>
              <a:t>found </a:t>
            </a:r>
            <a:r>
              <a:rPr lang="en-US" dirty="0"/>
              <a:t>in animal-sourced foods. The main natural food sources are liver, fish liver oil and butter</a:t>
            </a:r>
            <a:r>
              <a:rPr lang="en-US" dirty="0" smtClean="0"/>
              <a:t>.</a:t>
            </a:r>
            <a:r>
              <a:rPr lang="en-US" dirty="0"/>
              <a:t> </a:t>
            </a:r>
          </a:p>
          <a:p>
            <a:r>
              <a:rPr lang="en-US" dirty="0" smtClean="0"/>
              <a:t>A</a:t>
            </a:r>
            <a:r>
              <a:rPr lang="en-US" dirty="0" smtClean="0"/>
              <a:t>lso </a:t>
            </a:r>
            <a:r>
              <a:rPr lang="en-US" dirty="0"/>
              <a:t>be derived from certain </a:t>
            </a:r>
            <a:r>
              <a:rPr lang="en-US" dirty="0" err="1"/>
              <a:t>carotenoid</a:t>
            </a:r>
            <a:r>
              <a:rPr lang="en-US" dirty="0"/>
              <a:t> antioxidants found in plants. They are collectively known as </a:t>
            </a:r>
            <a:r>
              <a:rPr lang="en-US" dirty="0" err="1"/>
              <a:t>provitamin</a:t>
            </a:r>
            <a:r>
              <a:rPr lang="en-US" dirty="0"/>
              <a:t> A.</a:t>
            </a:r>
          </a:p>
          <a:p>
            <a:r>
              <a:rPr lang="en-US" dirty="0"/>
              <a:t>The most efficient of these is beta-carotene, which is abundant in many vegetables, such as carrots, kale and spinach</a:t>
            </a:r>
          </a:p>
          <a:p>
            <a:endParaRPr lang="en-US" dirty="0" smtClean="0"/>
          </a:p>
          <a:p>
            <a:endParaRPr lang="en-US" dirty="0" smtClean="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buNone/>
            </a:pPr>
            <a:r>
              <a:rPr lang="en-US" dirty="0" smtClean="0"/>
              <a:t>Requirement- 5000 </a:t>
            </a:r>
            <a:r>
              <a:rPr lang="en-US" dirty="0" smtClean="0"/>
              <a:t>IU Daily</a:t>
            </a:r>
          </a:p>
          <a:p>
            <a:r>
              <a:rPr lang="en-US" dirty="0" smtClean="0"/>
              <a:t>Vitamin </a:t>
            </a:r>
            <a:r>
              <a:rPr lang="en-US" dirty="0"/>
              <a:t>A is not a single compound. </a:t>
            </a:r>
          </a:p>
          <a:p>
            <a:r>
              <a:rPr lang="en-US" dirty="0"/>
              <a:t>I</a:t>
            </a:r>
            <a:r>
              <a:rPr lang="en-US" dirty="0" smtClean="0"/>
              <a:t>t </a:t>
            </a:r>
            <a:r>
              <a:rPr lang="en-US" dirty="0"/>
              <a:t>is a group of fat-soluble compounds collectively known as </a:t>
            </a:r>
            <a:r>
              <a:rPr lang="en-US" dirty="0" err="1"/>
              <a:t>retinoids</a:t>
            </a:r>
            <a:r>
              <a:rPr lang="en-US" dirty="0"/>
              <a:t>.</a:t>
            </a:r>
          </a:p>
          <a:p>
            <a:r>
              <a:rPr lang="en-US" dirty="0"/>
              <a:t>The most common dietary form of vitamin A is retinol. </a:t>
            </a:r>
            <a:endParaRPr lang="en-US" dirty="0" smtClean="0"/>
          </a:p>
          <a:p>
            <a:r>
              <a:rPr lang="en-US" dirty="0" smtClean="0"/>
              <a:t>Other </a:t>
            </a:r>
            <a:r>
              <a:rPr lang="en-US" dirty="0"/>
              <a:t>forms — retinal and retinoic acid — are found in the body, but absent or rare in foods.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fontScale="77500" lnSpcReduction="20000"/>
          </a:bodyPr>
          <a:lstStyle/>
          <a:p>
            <a:pPr>
              <a:buNone/>
            </a:pPr>
            <a:r>
              <a:rPr lang="en-US" b="1" dirty="0"/>
              <a:t>Role and Function of Vitamin A</a:t>
            </a:r>
          </a:p>
          <a:p>
            <a:endParaRPr lang="en-US" dirty="0" smtClean="0"/>
          </a:p>
          <a:p>
            <a:pPr>
              <a:buNone/>
            </a:pPr>
            <a:r>
              <a:rPr lang="en-US" dirty="0" smtClean="0"/>
              <a:t>Vitamin </a:t>
            </a:r>
            <a:r>
              <a:rPr lang="en-US" dirty="0"/>
              <a:t>A supports many critical aspects of body function, including:</a:t>
            </a:r>
          </a:p>
          <a:p>
            <a:r>
              <a:rPr lang="en-US" b="1" dirty="0"/>
              <a:t>Vision maintenance:</a:t>
            </a:r>
            <a:r>
              <a:rPr lang="en-US" dirty="0"/>
              <a:t> Vitamin A is essential for maintaining the light-sensing cells in the eyes and for the formation of tear fluid </a:t>
            </a:r>
            <a:r>
              <a:rPr lang="en-US" dirty="0" smtClean="0"/>
              <a:t>.</a:t>
            </a:r>
            <a:endParaRPr lang="en-US" dirty="0"/>
          </a:p>
          <a:p>
            <a:r>
              <a:rPr lang="en-US" b="1" dirty="0"/>
              <a:t>Immune function:</a:t>
            </a:r>
            <a:r>
              <a:rPr lang="en-US" dirty="0"/>
              <a:t> Vitamin A deficiency impairs immune function, increasing susceptibility to infections </a:t>
            </a:r>
            <a:r>
              <a:rPr lang="en-US" dirty="0" smtClean="0"/>
              <a:t>.</a:t>
            </a:r>
            <a:endParaRPr lang="en-US" dirty="0"/>
          </a:p>
          <a:p>
            <a:r>
              <a:rPr lang="en-US" b="1" dirty="0"/>
              <a:t>Body growth:</a:t>
            </a:r>
            <a:r>
              <a:rPr lang="en-US" dirty="0"/>
              <a:t> Vitamin A is necessary for cell growth. Deficiency may slow or prevent growth in children </a:t>
            </a:r>
            <a:r>
              <a:rPr lang="en-US" dirty="0" smtClean="0"/>
              <a:t>.</a:t>
            </a:r>
            <a:endParaRPr lang="en-US" dirty="0"/>
          </a:p>
          <a:p>
            <a:r>
              <a:rPr lang="en-US" b="1" dirty="0"/>
              <a:t>Hair growth:</a:t>
            </a:r>
            <a:r>
              <a:rPr lang="en-US" dirty="0"/>
              <a:t> It is also vital for hair growth. Deficiency leads to alopecia, or hair </a:t>
            </a:r>
            <a:r>
              <a:rPr lang="en-US" dirty="0" smtClean="0"/>
              <a:t>loss .</a:t>
            </a:r>
            <a:endParaRPr lang="en-US" dirty="0"/>
          </a:p>
          <a:p>
            <a:r>
              <a:rPr lang="en-US" b="1" dirty="0"/>
              <a:t>Reproductive function:</a:t>
            </a:r>
            <a:r>
              <a:rPr lang="en-US" dirty="0"/>
              <a:t> Vitamin A maintains fertility and is vital for fetal </a:t>
            </a:r>
            <a:r>
              <a:rPr lang="en-US" dirty="0" smtClean="0"/>
              <a:t>development</a:t>
            </a:r>
            <a:endParaRPr lang="en-US" dirty="0"/>
          </a:p>
          <a:p>
            <a:pPr>
              <a:buNone/>
            </a:pP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pPr>
              <a:buNone/>
            </a:pPr>
            <a:r>
              <a:rPr lang="en-IN" b="1" dirty="0" smtClean="0"/>
              <a:t>Vitamin A Deficiency</a:t>
            </a:r>
            <a:endParaRPr lang="en-US" b="1" dirty="0" smtClean="0"/>
          </a:p>
          <a:p>
            <a:r>
              <a:rPr lang="en-US" dirty="0" smtClean="0"/>
              <a:t>A </a:t>
            </a:r>
            <a:r>
              <a:rPr lang="en-US" dirty="0"/>
              <a:t>common symptom of early deficiency includes night blindness. As it progresses, it may lead to more serious conditions, such as:</a:t>
            </a:r>
          </a:p>
          <a:p>
            <a:r>
              <a:rPr lang="en-US" b="1" dirty="0"/>
              <a:t>Dry eyes:</a:t>
            </a:r>
            <a:r>
              <a:rPr lang="en-US" dirty="0"/>
              <a:t> Severe deficiency may cause </a:t>
            </a:r>
            <a:r>
              <a:rPr lang="en-US" dirty="0" err="1"/>
              <a:t>xerophthalmia</a:t>
            </a:r>
            <a:r>
              <a:rPr lang="en-US" dirty="0"/>
              <a:t>, a condition characterized by dry eyes caused by reduced tear fluid </a:t>
            </a:r>
            <a:r>
              <a:rPr lang="en-US" dirty="0" smtClean="0"/>
              <a:t>formation.</a:t>
            </a:r>
            <a:endParaRPr lang="en-US" dirty="0"/>
          </a:p>
          <a:p>
            <a:r>
              <a:rPr lang="en-US" b="1" dirty="0"/>
              <a:t>Blindness:</a:t>
            </a:r>
            <a:r>
              <a:rPr lang="en-US" dirty="0"/>
              <a:t> Serious vitamin A deficiency may lead to total blindness. In fact, it is among the most common preventable causes of blindness in the </a:t>
            </a:r>
            <a:r>
              <a:rPr lang="en-US" dirty="0" smtClean="0"/>
              <a:t>world.</a:t>
            </a:r>
            <a:endParaRPr lang="en-US" dirty="0"/>
          </a:p>
          <a:p>
            <a:r>
              <a:rPr lang="en-US" b="1" dirty="0"/>
              <a:t>Hair loss:</a:t>
            </a:r>
            <a:r>
              <a:rPr lang="en-US" dirty="0"/>
              <a:t> If you are vitamin A deficient, you may start to lose your hair </a:t>
            </a:r>
            <a:r>
              <a:rPr lang="en-US" dirty="0" smtClean="0"/>
              <a:t>.</a:t>
            </a:r>
            <a:endParaRPr lang="en-US" dirty="0"/>
          </a:p>
          <a:p>
            <a:r>
              <a:rPr lang="en-US" b="1" dirty="0"/>
              <a:t>Skin problems:</a:t>
            </a:r>
            <a:r>
              <a:rPr lang="en-US" dirty="0"/>
              <a:t> Deficiency leads to a skin condition known as hyperkeratosis or goose flesh </a:t>
            </a:r>
            <a:r>
              <a:rPr lang="en-US" dirty="0" smtClean="0"/>
              <a:t>.</a:t>
            </a:r>
            <a:endParaRPr lang="en-US" dirty="0"/>
          </a:p>
          <a:p>
            <a:r>
              <a:rPr lang="en-US" b="1" dirty="0"/>
              <a:t>Poor immune function:</a:t>
            </a:r>
            <a:r>
              <a:rPr lang="en-US" dirty="0"/>
              <a:t> Poor vitamin A status or deficiency makes people prone to infections </a:t>
            </a:r>
            <a:r>
              <a:rPr lang="en-US" dirty="0" smtClean="0"/>
              <a:t>.</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2712</Words>
  <Application>Microsoft Office PowerPoint</Application>
  <PresentationFormat>On-screen Show (4:3)</PresentationFormat>
  <Paragraphs>255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VITAMINS</vt:lpstr>
      <vt:lpstr>VITAMINS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ELCOT</cp:lastModifiedBy>
  <cp:revision>52</cp:revision>
  <dcterms:created xsi:type="dcterms:W3CDTF">2020-11-16T06:58:47Z</dcterms:created>
  <dcterms:modified xsi:type="dcterms:W3CDTF">2020-11-18T11:29:53Z</dcterms:modified>
</cp:coreProperties>
</file>