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06" r:id="rId14"/>
    <p:sldId id="268" r:id="rId15"/>
    <p:sldId id="305" r:id="rId16"/>
    <p:sldId id="327" r:id="rId17"/>
    <p:sldId id="328" r:id="rId18"/>
    <p:sldId id="329" r:id="rId19"/>
    <p:sldId id="269" r:id="rId20"/>
    <p:sldId id="270" r:id="rId21"/>
    <p:sldId id="271" r:id="rId22"/>
    <p:sldId id="272" r:id="rId23"/>
    <p:sldId id="273" r:id="rId24"/>
    <p:sldId id="274" r:id="rId25"/>
    <p:sldId id="333" r:id="rId26"/>
    <p:sldId id="304" r:id="rId27"/>
    <p:sldId id="275" r:id="rId28"/>
    <p:sldId id="276" r:id="rId29"/>
    <p:sldId id="277" r:id="rId30"/>
    <p:sldId id="278" r:id="rId31"/>
    <p:sldId id="279" r:id="rId32"/>
    <p:sldId id="334" r:id="rId33"/>
    <p:sldId id="280" r:id="rId34"/>
    <p:sldId id="281" r:id="rId35"/>
    <p:sldId id="325" r:id="rId36"/>
    <p:sldId id="324" r:id="rId37"/>
    <p:sldId id="282" r:id="rId38"/>
    <p:sldId id="285" r:id="rId39"/>
    <p:sldId id="286" r:id="rId40"/>
    <p:sldId id="287" r:id="rId41"/>
    <p:sldId id="288" r:id="rId42"/>
    <p:sldId id="289" r:id="rId43"/>
    <p:sldId id="326" r:id="rId44"/>
    <p:sldId id="290" r:id="rId45"/>
    <p:sldId id="291" r:id="rId46"/>
    <p:sldId id="292" r:id="rId47"/>
    <p:sldId id="294" r:id="rId48"/>
    <p:sldId id="308" r:id="rId49"/>
    <p:sldId id="307" r:id="rId50"/>
    <p:sldId id="340" r:id="rId51"/>
    <p:sldId id="295" r:id="rId52"/>
    <p:sldId id="296" r:id="rId53"/>
    <p:sldId id="297" r:id="rId54"/>
    <p:sldId id="298" r:id="rId55"/>
    <p:sldId id="309" r:id="rId56"/>
    <p:sldId id="299" r:id="rId57"/>
    <p:sldId id="300" r:id="rId58"/>
    <p:sldId id="301" r:id="rId59"/>
    <p:sldId id="302" r:id="rId60"/>
    <p:sldId id="303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41" r:id="rId69"/>
    <p:sldId id="337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EB396-8F2F-4753-9171-7059BD365E39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A2503-2CC8-41C8-B2FC-1B94650813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2996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A2503-2CC8-41C8-B2FC-1B94650813C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238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DDB81-0AB5-4EFF-82CF-06C2CDFDCD6B}" type="datetimeFigureOut">
              <a:rPr lang="en-US" smtClean="0"/>
              <a:pPr/>
              <a:t>27-11-21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5CD74-35BB-4ECF-8918-41FA6DF5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slidesharecdn.com/wounds-150427102056-conversion-gate02/95/wounds-7-638.jpg?cb=1430148176" TargetMode="External"/><Relationship Id="rId2" Type="http://schemas.openxmlformats.org/officeDocument/2006/relationships/hyperlink" Target="https://image.slidesharecdn.com/wounds-150427102056-conversion-gate02/95/wounds-6-638.jpg?cb=1430148176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1"/>
          </a:xfrm>
        </p:spPr>
        <p:txBody>
          <a:bodyPr/>
          <a:lstStyle/>
          <a:p>
            <a:r>
              <a:rPr lang="en-US" dirty="0" smtClean="0"/>
              <a:t>WOUNDS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Wounds, Tissue repair &amp; Scars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Prepared by,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Dr. </a:t>
            </a: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Panchajani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R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Untidy wounds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These are wounds resulting from crushing, tearing avulsion, vascular injury or burns, and contain </a:t>
            </a:r>
            <a:r>
              <a:rPr lang="en-US" dirty="0" smtClean="0"/>
              <a:t> contaminated devitalized </a:t>
            </a:r>
            <a:r>
              <a:rPr lang="en-US" dirty="0"/>
              <a:t>tissue </a:t>
            </a:r>
            <a:r>
              <a:rPr lang="en-US" dirty="0" smtClean="0"/>
              <a:t>&amp; with tissue loss</a:t>
            </a:r>
          </a:p>
          <a:p>
            <a:r>
              <a:rPr lang="en-US" dirty="0" smtClean="0"/>
              <a:t> </a:t>
            </a:r>
            <a:r>
              <a:rPr lang="en-US" dirty="0"/>
              <a:t>They are usually multiple and irregular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Commonly associated with fractures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Such wounds </a:t>
            </a:r>
            <a:r>
              <a:rPr lang="en-US" b="1" dirty="0"/>
              <a:t>can not </a:t>
            </a:r>
            <a:r>
              <a:rPr lang="en-US" dirty="0"/>
              <a:t>be closed primarily and therefore should be allowed to heal by second </a:t>
            </a:r>
            <a:r>
              <a:rPr lang="en-US" dirty="0" smtClean="0"/>
              <a:t>intention</a:t>
            </a:r>
          </a:p>
          <a:p>
            <a:r>
              <a:rPr lang="en-US" dirty="0" smtClean="0"/>
              <a:t>Contaminated wound with dead tissue requires debridement before repair can be carried out.</a:t>
            </a:r>
          </a:p>
          <a:p>
            <a:r>
              <a:rPr lang="en-US" dirty="0" smtClean="0"/>
              <a:t>Multiple debridement are required after RTA which causes widespread muscle damage or even compartment syndrome.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According to the </a:t>
            </a:r>
            <a:r>
              <a:rPr lang="en-US" sz="2000" b="1" dirty="0"/>
              <a:t>duration </a:t>
            </a:r>
            <a:r>
              <a:rPr lang="en-US" sz="2000" dirty="0"/>
              <a:t>of the wound healing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b="1" dirty="0"/>
              <a:t>Acute wounds </a:t>
            </a:r>
            <a:endParaRPr lang="en-US" sz="2000" b="1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Acute wounds are wounds that usually heal in the anticipated time frame 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Duration of the wound: immediately to few </a:t>
            </a:r>
            <a:r>
              <a:rPr lang="en-US" sz="2000" dirty="0" smtClean="0"/>
              <a:t>weeks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Examples are wounds acquired as a result of trauma or an operative procedure</a:t>
            </a:r>
          </a:p>
          <a:p>
            <a:pPr>
              <a:buNone/>
            </a:pPr>
            <a:r>
              <a:rPr lang="en-US" sz="2000" b="1" dirty="0" smtClean="0"/>
              <a:t>Chronic </a:t>
            </a:r>
            <a:r>
              <a:rPr lang="en-US" sz="2000" b="1" dirty="0"/>
              <a:t>wounds </a:t>
            </a:r>
            <a:endParaRPr lang="en-US" sz="2000" b="1" dirty="0" smtClean="0"/>
          </a:p>
          <a:p>
            <a:r>
              <a:rPr lang="en-US" sz="2000" dirty="0" smtClean="0"/>
              <a:t>Wounds </a:t>
            </a:r>
            <a:r>
              <a:rPr lang="en-US" sz="2000" dirty="0"/>
              <a:t>that fail to heal in the anticipated time frame and often reoccur 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Duration of the wound ⇒ &gt; 4 weeks to 3 months 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/>
              <a:t>Wounds occur as a result of an underlying condition such as extended pressure on the tissues, poor circulation, or even poor nutrition </a:t>
            </a:r>
            <a:endParaRPr lang="en-US" sz="2000" dirty="0" smtClean="0"/>
          </a:p>
          <a:p>
            <a:r>
              <a:rPr lang="en-US" sz="2000" dirty="0" smtClean="0"/>
              <a:t> Pressure ulcers, venous leg ulcers, and diabetic foot ulcers are examples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According </a:t>
            </a:r>
            <a:r>
              <a:rPr lang="en-US" dirty="0"/>
              <a:t>to the </a:t>
            </a:r>
            <a:r>
              <a:rPr lang="en-US" b="1" dirty="0"/>
              <a:t>integrity </a:t>
            </a:r>
            <a:r>
              <a:rPr lang="en-US" dirty="0"/>
              <a:t>of the skin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/>
              <a:t>Open </a:t>
            </a:r>
            <a:r>
              <a:rPr lang="en-US" b="1" dirty="0" smtClean="0"/>
              <a:t>wounds</a:t>
            </a:r>
          </a:p>
          <a:p>
            <a:r>
              <a:rPr lang="en-US" dirty="0" smtClean="0"/>
              <a:t> </a:t>
            </a:r>
            <a:r>
              <a:rPr lang="en-US" dirty="0"/>
              <a:t>Type of wounds in which the skin has been compromised and underlying tissues are exposed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Open wounds can be classified into a number of different types, according to the object that caused the </a:t>
            </a:r>
            <a:r>
              <a:rPr lang="en-US" dirty="0" smtClean="0"/>
              <a:t>wound</a:t>
            </a:r>
          </a:p>
          <a:p>
            <a:r>
              <a:rPr lang="en-US" b="1" dirty="0" smtClean="0"/>
              <a:t> </a:t>
            </a:r>
            <a:r>
              <a:rPr lang="en-US" b="1" dirty="0"/>
              <a:t>Examples </a:t>
            </a:r>
            <a:r>
              <a:rPr lang="en-US" dirty="0"/>
              <a:t>include incised wounds, laceration, punctured wounds </a:t>
            </a:r>
            <a:r>
              <a:rPr lang="en-US" dirty="0" smtClean="0"/>
              <a:t>, penetrating , crushed etc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wounds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Incised wounds </a:t>
            </a:r>
            <a:r>
              <a:rPr lang="en-US" dirty="0" smtClean="0"/>
              <a:t>– </a:t>
            </a:r>
          </a:p>
          <a:p>
            <a:r>
              <a:rPr lang="en-US" dirty="0" smtClean="0"/>
              <a:t>caused by sharp objects</a:t>
            </a:r>
          </a:p>
          <a:p>
            <a:r>
              <a:rPr lang="en-US" dirty="0" smtClean="0"/>
              <a:t>Has a sharp edge, Less contaminated </a:t>
            </a:r>
          </a:p>
          <a:p>
            <a:r>
              <a:rPr lang="en-US" dirty="0" smtClean="0"/>
              <a:t>Primary suture is needed, as it gives a neat &amp;clean scar.</a:t>
            </a:r>
          </a:p>
          <a:p>
            <a:pPr>
              <a:buNone/>
            </a:pPr>
            <a:r>
              <a:rPr lang="en-US" b="1" dirty="0" smtClean="0"/>
              <a:t>Lacerated wounds </a:t>
            </a:r>
            <a:r>
              <a:rPr lang="en-US" dirty="0" smtClean="0"/>
              <a:t>;caused by blunt objects, RTA</a:t>
            </a:r>
          </a:p>
          <a:p>
            <a:r>
              <a:rPr lang="en-US" dirty="0" smtClean="0"/>
              <a:t>Edges are jagged</a:t>
            </a:r>
          </a:p>
          <a:p>
            <a:r>
              <a:rPr lang="en-US" dirty="0" smtClean="0"/>
              <a:t>Injury involves only the skin &amp; subcutaneous tissue or sometimes deeper structures.</a:t>
            </a:r>
          </a:p>
          <a:p>
            <a:r>
              <a:rPr lang="en-US" dirty="0" smtClean="0"/>
              <a:t>Due to blunt nature of instruments there is crushing of tissues, which may results in hematoma, bruising or necrosis of tissue.</a:t>
            </a:r>
          </a:p>
          <a:p>
            <a:r>
              <a:rPr lang="en-US" dirty="0" smtClean="0"/>
              <a:t>Treated with in 6 hrs. of injury.</a:t>
            </a:r>
          </a:p>
          <a:p>
            <a:r>
              <a:rPr lang="en-US" dirty="0" smtClean="0"/>
              <a:t>Treated by wound excision &amp; primary suturing 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Closed wounds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Wounds in which the skin has not been compromised, but trauma to underlying structures has occurred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Closed wounds have fewer categories, but are just as dangerous as open wounds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Examples of closed wounds are: </a:t>
            </a:r>
            <a:endParaRPr lang="en-US" dirty="0" smtClean="0"/>
          </a:p>
          <a:p>
            <a:r>
              <a:rPr lang="en-US" dirty="0" smtClean="0"/>
              <a:t> contusion, abrasion, </a:t>
            </a:r>
            <a:r>
              <a:rPr lang="en-US" dirty="0" err="1" smtClean="0"/>
              <a:t>haematoma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wounds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Contusions</a:t>
            </a:r>
            <a:r>
              <a:rPr lang="en-US" dirty="0" smtClean="0"/>
              <a:t> (known as a bruise) –can be,</a:t>
            </a:r>
          </a:p>
          <a:p>
            <a:r>
              <a:rPr lang="en-US" dirty="0" smtClean="0"/>
              <a:t> minor- soft tissue injury without break in the skin </a:t>
            </a:r>
          </a:p>
          <a:p>
            <a:r>
              <a:rPr lang="en-US" dirty="0" smtClean="0"/>
              <a:t>Major- when run over by a vehicle</a:t>
            </a:r>
          </a:p>
          <a:p>
            <a:r>
              <a:rPr lang="en-US" dirty="0" smtClean="0"/>
              <a:t>caused by blunt force trauma that damages tissue under the skin </a:t>
            </a:r>
          </a:p>
          <a:p>
            <a:r>
              <a:rPr lang="en-US" dirty="0" smtClean="0"/>
              <a:t>It produces </a:t>
            </a:r>
            <a:r>
              <a:rPr lang="en-US" dirty="0" err="1" smtClean="0"/>
              <a:t>discolouration</a:t>
            </a:r>
            <a:r>
              <a:rPr lang="en-US" dirty="0" smtClean="0"/>
              <a:t> of skin due to collection of blood underneath.</a:t>
            </a:r>
          </a:p>
          <a:p>
            <a:pPr>
              <a:buNone/>
            </a:pPr>
            <a:r>
              <a:rPr lang="en-US" b="1" dirty="0" smtClean="0"/>
              <a:t>Abrasion</a:t>
            </a:r>
            <a:r>
              <a:rPr lang="en-US" dirty="0" smtClean="0"/>
              <a:t>-epidermis of the skin is scrapped away exposing the dermis.</a:t>
            </a:r>
          </a:p>
          <a:p>
            <a:r>
              <a:rPr lang="en-US" dirty="0" smtClean="0"/>
              <a:t>Painful as dermal nerve endings are exposed</a:t>
            </a:r>
          </a:p>
          <a:p>
            <a:r>
              <a:rPr lang="en-US" dirty="0" smtClean="0"/>
              <a:t>Need cleaning &amp; dressing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Hematoma</a:t>
            </a:r>
            <a:r>
              <a:rPr lang="en-US" dirty="0" smtClean="0"/>
              <a:t> - (also called a blood tumor) – collection of blood following injury</a:t>
            </a:r>
          </a:p>
          <a:p>
            <a:r>
              <a:rPr lang="en-US" dirty="0" smtClean="0"/>
              <a:t>caused by damage to a blood vessel that in turn causes blood to collect under the skin</a:t>
            </a:r>
          </a:p>
          <a:p>
            <a:r>
              <a:rPr lang="en-US" dirty="0" smtClean="0"/>
              <a:t>Occur spontaneously in pts. with bleeding tendencies</a:t>
            </a:r>
          </a:p>
          <a:p>
            <a:r>
              <a:rPr lang="en-US" b="1" dirty="0" smtClean="0"/>
              <a:t>Sites</a:t>
            </a:r>
            <a:r>
              <a:rPr lang="en-US" dirty="0" smtClean="0"/>
              <a:t>- subcutaneous, intramuscular, </a:t>
            </a:r>
            <a:r>
              <a:rPr lang="en-US" dirty="0" err="1" smtClean="0"/>
              <a:t>subperiosteal</a:t>
            </a:r>
            <a:endParaRPr lang="en-US" dirty="0" smtClean="0"/>
          </a:p>
          <a:p>
            <a:r>
              <a:rPr lang="en-US" dirty="0" smtClean="0"/>
              <a:t>Small hematoma get absorbed</a:t>
            </a:r>
          </a:p>
          <a:p>
            <a:r>
              <a:rPr lang="en-US" dirty="0" smtClean="0"/>
              <a:t>Knee joint hematoma need to be aspirated, if not they can get infected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 </a:t>
            </a:r>
            <a:r>
              <a:rPr lang="en-US" sz="2000" b="1" dirty="0" smtClean="0"/>
              <a:t>contusion</a:t>
            </a:r>
            <a:r>
              <a:rPr lang="en-US" sz="2000" dirty="0" smtClean="0"/>
              <a:t>, commonly known as a bruise, is a type of hematoma of tissue in which capillaries and sometimes </a:t>
            </a:r>
            <a:r>
              <a:rPr lang="en-US" sz="2000" dirty="0" err="1" smtClean="0"/>
              <a:t>venules</a:t>
            </a:r>
            <a:r>
              <a:rPr lang="en-US" sz="2000" dirty="0" smtClean="0"/>
              <a:t> are damaged by trauma, allowing blood to seep, hemorrhage, or </a:t>
            </a:r>
            <a:r>
              <a:rPr lang="en-US" sz="2000" dirty="0" err="1" smtClean="0"/>
              <a:t>extravasate</a:t>
            </a:r>
            <a:r>
              <a:rPr lang="en-US" sz="2000" dirty="0" smtClean="0"/>
              <a:t> into the surrounding interstitial tissues.</a:t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4" name="Content Placeholder 3" descr="Image result for CONTUSION wounds picture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553200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An </a:t>
            </a:r>
            <a:r>
              <a:rPr lang="en-US" sz="2700" b="1" dirty="0" smtClean="0"/>
              <a:t>abrasion </a:t>
            </a:r>
            <a:r>
              <a:rPr lang="en-US" sz="2700" dirty="0" smtClean="0"/>
              <a:t>is a type of open wound that's caused by the skin rubbing against a rough surface. It may be called a scrape or a graze.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Image result for abrasion wound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6477000" cy="3615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A H</a:t>
            </a:r>
            <a:r>
              <a:rPr lang="en-US" sz="2700" b="1" dirty="0" smtClean="0"/>
              <a:t>ematoma</a:t>
            </a:r>
            <a:r>
              <a:rPr lang="en-US" sz="2700" dirty="0" smtClean="0"/>
              <a:t> is a localized collection of blood outside the blood vessels, due to either disease or trauma including injury or surgery and may involve blood continuing to seep from broken capillaries.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‎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File:Haematoma on an inner thigh - 2008113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553200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According to wound </a:t>
            </a:r>
            <a:r>
              <a:rPr lang="en-US" b="1" dirty="0"/>
              <a:t>depth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/>
              <a:t>Superficial wounds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Only the epidermis is affected and has to be </a:t>
            </a:r>
            <a:r>
              <a:rPr lang="en-US" dirty="0" smtClean="0"/>
              <a:t>replaced. </a:t>
            </a:r>
          </a:p>
          <a:p>
            <a:r>
              <a:rPr lang="en-US" dirty="0" smtClean="0"/>
              <a:t> </a:t>
            </a:r>
            <a:r>
              <a:rPr lang="en-US" dirty="0"/>
              <a:t>A truly superficial wound does not bleed and heals within a few </a:t>
            </a:r>
            <a:r>
              <a:rPr lang="en-US" dirty="0" smtClean="0"/>
              <a:t>days. </a:t>
            </a:r>
          </a:p>
          <a:p>
            <a:r>
              <a:rPr lang="en-US" dirty="0" smtClean="0"/>
              <a:t> </a:t>
            </a:r>
            <a:r>
              <a:rPr lang="en-US" dirty="0"/>
              <a:t>Examples include most </a:t>
            </a:r>
            <a:r>
              <a:rPr lang="en-US" dirty="0" smtClean="0"/>
              <a:t>abrasions </a:t>
            </a:r>
            <a:r>
              <a:rPr lang="en-US" dirty="0"/>
              <a:t>and </a:t>
            </a:r>
            <a:r>
              <a:rPr lang="en-US" dirty="0" smtClean="0"/>
              <a:t>blisters.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dirty="0" smtClean="0"/>
              <a:t>At the end of this topic, you should be able to, </a:t>
            </a:r>
          </a:p>
          <a:p>
            <a:pPr lvl="0"/>
            <a:r>
              <a:rPr lang="en-US" dirty="0" err="1" smtClean="0"/>
              <a:t>Define“Wound</a:t>
            </a:r>
            <a:r>
              <a:rPr lang="en-US" dirty="0" smtClean="0"/>
              <a:t>” </a:t>
            </a:r>
          </a:p>
          <a:p>
            <a:pPr lvl="0"/>
            <a:r>
              <a:rPr lang="en-US" dirty="0" smtClean="0"/>
              <a:t>Causes of wounds </a:t>
            </a:r>
          </a:p>
          <a:p>
            <a:pPr lvl="0"/>
            <a:r>
              <a:rPr lang="en-US" dirty="0" smtClean="0"/>
              <a:t>Classification of wounds </a:t>
            </a:r>
          </a:p>
          <a:p>
            <a:r>
              <a:rPr lang="en-US" dirty="0" smtClean="0"/>
              <a:t>Wound healing </a:t>
            </a:r>
          </a:p>
          <a:p>
            <a:r>
              <a:rPr lang="en-US" dirty="0" smtClean="0"/>
              <a:t>Phases of wound healing </a:t>
            </a:r>
          </a:p>
          <a:p>
            <a:pPr lvl="0"/>
            <a:r>
              <a:rPr lang="en-US" dirty="0" smtClean="0"/>
              <a:t>Types of wound healing </a:t>
            </a:r>
          </a:p>
          <a:p>
            <a:pPr lvl="0"/>
            <a:r>
              <a:rPr lang="en-US" dirty="0" smtClean="0"/>
              <a:t>Factors affecting wound healing </a:t>
            </a:r>
          </a:p>
          <a:p>
            <a:r>
              <a:rPr lang="en-US" dirty="0" smtClean="0"/>
              <a:t>Complications of wound healing </a:t>
            </a:r>
          </a:p>
          <a:p>
            <a:pPr lvl="0"/>
            <a:r>
              <a:rPr lang="en-US" dirty="0" smtClean="0"/>
              <a:t>Management </a:t>
            </a:r>
            <a:r>
              <a:rPr lang="en-US" dirty="0"/>
              <a:t>of </a:t>
            </a:r>
            <a:r>
              <a:rPr lang="en-US" dirty="0" smtClean="0"/>
              <a:t>wounds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Partial-thickness wounds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The epidermis and part of the dermis is affected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 partial-thickness wound does </a:t>
            </a:r>
            <a:r>
              <a:rPr lang="en-US" dirty="0" smtClean="0"/>
              <a:t>bleed</a:t>
            </a:r>
          </a:p>
          <a:p>
            <a:r>
              <a:rPr lang="en-US" dirty="0" smtClean="0"/>
              <a:t> </a:t>
            </a:r>
            <a:r>
              <a:rPr lang="en-US" dirty="0"/>
              <a:t>If left uncovered, a blood clot will cover the wound and a scar will form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missing tissue will then be replaced, followed by regeneration of the epidermis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 partial-thickness wound can take from several days to several weeks to heal, depending on the patient and the wound treatments </a:t>
            </a:r>
            <a:r>
              <a:rPr lang="en-US" dirty="0" smtClean="0"/>
              <a:t>chosen.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Full-thickness wounds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A full-thickness wound involves the epidermis and the dermis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underlying fatty tissue, bones, muscles, or tendons may also be </a:t>
            </a:r>
            <a:r>
              <a:rPr lang="en-US" dirty="0" smtClean="0"/>
              <a:t>damaged</a:t>
            </a:r>
          </a:p>
          <a:p>
            <a:r>
              <a:rPr lang="en-US" dirty="0" smtClean="0"/>
              <a:t> </a:t>
            </a:r>
            <a:r>
              <a:rPr lang="en-US" dirty="0"/>
              <a:t>If full-thickness wounds cannot be sutured, the healing process will create new tissue to fill the wound, followed by regeneration of the </a:t>
            </a:r>
            <a:r>
              <a:rPr lang="en-US" dirty="0" smtClean="0"/>
              <a:t>epidermis</a:t>
            </a:r>
          </a:p>
          <a:p>
            <a:r>
              <a:rPr lang="en-US" dirty="0" smtClean="0"/>
              <a:t> </a:t>
            </a:r>
            <a:r>
              <a:rPr lang="en-US" dirty="0"/>
              <a:t>The full-thickness wound takes longer time to heal than does a partial-thickness wound, sometimes as long as several months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According to </a:t>
            </a:r>
            <a:r>
              <a:rPr lang="en-US" b="1" dirty="0"/>
              <a:t>morphological</a:t>
            </a:r>
            <a:r>
              <a:rPr lang="en-US" dirty="0"/>
              <a:t> </a:t>
            </a:r>
            <a:r>
              <a:rPr lang="en-US" dirty="0" smtClean="0"/>
              <a:t>characteristics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/>
              <a:t>Bruises / contusion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These are closed wounds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Caused by blunt trauma that damage the tissue under the skin without breaking the skin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Characterized by skin discoloration due to bleeding into the tissues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Blows to the chest, abdomen, or head with a blunt instrument can cause contusions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Hematoma</a:t>
            </a:r>
          </a:p>
          <a:p>
            <a:r>
              <a:rPr lang="en-US" dirty="0" smtClean="0"/>
              <a:t> </a:t>
            </a:r>
            <a:r>
              <a:rPr lang="en-US" dirty="0"/>
              <a:t>These are also closed wounds caused by damage to a blood vessel that in turn causes blood to collect under the skin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Initially this is fluid, but it will clot within minutes or hours ⇒later after few days the hematoma will again liquefy → increased risk of secondary infection → pus formation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Crush wounds </a:t>
            </a:r>
            <a:r>
              <a:rPr lang="en-US" b="1" dirty="0" smtClean="0"/>
              <a:t>or contused </a:t>
            </a:r>
          </a:p>
          <a:p>
            <a:r>
              <a:rPr lang="en-US" dirty="0" smtClean="0"/>
              <a:t> </a:t>
            </a:r>
            <a:r>
              <a:rPr lang="en-US" dirty="0"/>
              <a:t>Crush wounds are caused by a great or extreme amount of force applied over a long period of </a:t>
            </a:r>
            <a:r>
              <a:rPr lang="en-US" dirty="0" smtClean="0"/>
              <a:t>time</a:t>
            </a:r>
          </a:p>
          <a:p>
            <a:r>
              <a:rPr lang="en-US" dirty="0" smtClean="0"/>
              <a:t>Caused by blunt trauma, run over by vehicle, wall collapse etc..</a:t>
            </a:r>
          </a:p>
          <a:p>
            <a:r>
              <a:rPr lang="en-US" dirty="0" smtClean="0"/>
              <a:t> </a:t>
            </a:r>
            <a:r>
              <a:rPr lang="en-US" dirty="0"/>
              <a:t>These occur when a heavy object falls onto a person, splitting the skin and shattering or tearing underlying structures </a:t>
            </a:r>
            <a:endParaRPr lang="en-US" dirty="0" smtClean="0"/>
          </a:p>
          <a:p>
            <a:r>
              <a:rPr lang="en-US" dirty="0" smtClean="0"/>
              <a:t>These wounds are dangerous they cause severe </a:t>
            </a:r>
            <a:r>
              <a:rPr lang="en-US" dirty="0" err="1" smtClean="0"/>
              <a:t>haemorrhage</a:t>
            </a:r>
            <a:r>
              <a:rPr lang="en-US" dirty="0" smtClean="0"/>
              <a:t>, death of tissue&amp; crushing of blood vessels</a:t>
            </a:r>
          </a:p>
          <a:p>
            <a:r>
              <a:rPr lang="en-US" dirty="0" smtClean="0"/>
              <a:t> more prone to gas gangrene &amp; tetanus </a:t>
            </a:r>
          </a:p>
          <a:p>
            <a:r>
              <a:rPr lang="en-US" dirty="0" smtClean="0"/>
              <a:t> </a:t>
            </a:r>
            <a:r>
              <a:rPr lang="en-US" dirty="0"/>
              <a:t>They are often accompanied by </a:t>
            </a:r>
            <a:r>
              <a:rPr lang="en-US" dirty="0" err="1"/>
              <a:t>degloving</a:t>
            </a:r>
            <a:r>
              <a:rPr lang="en-US" dirty="0"/>
              <a:t> injuries and compartment </a:t>
            </a:r>
            <a:r>
              <a:rPr lang="en-US" dirty="0" smtClean="0"/>
              <a:t>syndrome</a:t>
            </a:r>
          </a:p>
          <a:p>
            <a:r>
              <a:rPr lang="en-US" dirty="0" smtClean="0"/>
              <a:t>Treatment includes good debridement &amp; removal of all dead &amp; necrotic tissues.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 </a:t>
            </a:r>
            <a:r>
              <a:rPr lang="en-US" sz="2400" b="1" dirty="0" smtClean="0"/>
              <a:t>crush injury </a:t>
            </a:r>
            <a:r>
              <a:rPr lang="en-US" sz="2000" dirty="0" smtClean="0"/>
              <a:t>is injury by an object that causes compression of the body. This form of injury is common following a natural disaster or after some form of trauma from a deliberate attack. Common concerns after an injury of this type are </a:t>
            </a:r>
            <a:r>
              <a:rPr lang="en-US" sz="2000" dirty="0" err="1" smtClean="0"/>
              <a:t>rhabdomyolysis</a:t>
            </a:r>
            <a:r>
              <a:rPr lang="en-US" sz="2000" dirty="0" smtClean="0"/>
              <a:t> and crush syndrome</a:t>
            </a:r>
            <a:endParaRPr lang="en-US" sz="2000" dirty="0"/>
          </a:p>
        </p:txBody>
      </p:sp>
      <p:pic>
        <p:nvPicPr>
          <p:cNvPr id="4" name="Content Placeholder 3" descr="Crush injury right hand - volar view of case 1 in the case repor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6629400" cy="4071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Abrasions </a:t>
            </a:r>
          </a:p>
          <a:p>
            <a:r>
              <a:rPr lang="en-US" dirty="0" smtClean="0"/>
              <a:t> An abrasion is a shearing injury of the skin in which the surface is rubbed off </a:t>
            </a:r>
          </a:p>
          <a:p>
            <a:r>
              <a:rPr lang="en-US" dirty="0" smtClean="0"/>
              <a:t> Most are superficial and will heal by </a:t>
            </a:r>
            <a:r>
              <a:rPr lang="en-US" dirty="0" err="1" smtClean="0"/>
              <a:t>epithelialization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Lacerated wound</a:t>
            </a:r>
          </a:p>
          <a:p>
            <a:r>
              <a:rPr lang="en-US" dirty="0" smtClean="0"/>
              <a:t> Caused by tearing of tissues </a:t>
            </a:r>
          </a:p>
          <a:p>
            <a:r>
              <a:rPr lang="en-US" dirty="0" smtClean="0"/>
              <a:t> Wounds have irregular borders </a:t>
            </a:r>
          </a:p>
          <a:p>
            <a:r>
              <a:rPr lang="en-US" dirty="0" smtClean="0"/>
              <a:t> Loss of tissue is limited to skin and s/c tissue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Penetrated wound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Cause by sharp pointed objects like nails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Have relatively small opening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May be very deep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Infection/ foreign particles might have been carried deep in to wound opening is inadequate for drainage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eg</a:t>
            </a:r>
            <a:r>
              <a:rPr lang="en-US" dirty="0"/>
              <a:t>: punctured wound on foot due to gathered nail</a:t>
            </a:r>
          </a:p>
          <a:p>
            <a:pPr>
              <a:buNone/>
            </a:pPr>
            <a:r>
              <a:rPr lang="en-US" b="1" dirty="0" smtClean="0"/>
              <a:t>Perforating </a:t>
            </a:r>
            <a:r>
              <a:rPr lang="en-US" b="1" dirty="0"/>
              <a:t>wound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Have two opening one of entrance and other of exit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/>
              <a:t>. gunshot wounds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</a:t>
            </a:r>
            <a:r>
              <a:rPr lang="en-US" b="1" dirty="0"/>
              <a:t>degree of contamination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/>
              <a:t>Clean wounds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No break in aseptic technique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Incision is made under sterile </a:t>
            </a:r>
            <a:r>
              <a:rPr lang="en-US" dirty="0" smtClean="0"/>
              <a:t>conditions </a:t>
            </a:r>
          </a:p>
          <a:p>
            <a:r>
              <a:rPr lang="en-US" dirty="0" smtClean="0"/>
              <a:t> </a:t>
            </a:r>
            <a:r>
              <a:rPr lang="en-US" dirty="0"/>
              <a:t>No inflammation is encountered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respiratory tract, alimentary, genital or uninfected urinary tracts are not </a:t>
            </a:r>
            <a:r>
              <a:rPr lang="en-US" dirty="0" smtClean="0"/>
              <a:t>entered</a:t>
            </a:r>
          </a:p>
          <a:p>
            <a:r>
              <a:rPr lang="en-US" dirty="0" smtClean="0"/>
              <a:t> </a:t>
            </a:r>
            <a:r>
              <a:rPr lang="en-US" dirty="0"/>
              <a:t>Primary closure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No drain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Eg</a:t>
            </a:r>
            <a:r>
              <a:rPr lang="en-US" dirty="0" smtClean="0"/>
              <a:t>- </a:t>
            </a:r>
            <a:r>
              <a:rPr lang="en-US" dirty="0" err="1"/>
              <a:t>Herniorrhaphy</a:t>
            </a:r>
            <a:r>
              <a:rPr lang="en-US" dirty="0"/>
              <a:t>,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Clean Contaminated wounds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Operative wounds in which the respiratory, alimentary, genital or urinary tract is entered under controlled conditions and without unusual contamination</a:t>
            </a:r>
          </a:p>
          <a:p>
            <a:pPr>
              <a:buNone/>
            </a:pPr>
            <a:r>
              <a:rPr lang="en-US" b="1" dirty="0" smtClean="0"/>
              <a:t>Contaminated </a:t>
            </a:r>
            <a:r>
              <a:rPr lang="en-US" b="1" dirty="0"/>
              <a:t>wounds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Open, fresh or accidental wounds; operations with major breaks in sterile technique or gross spillage from the gastrointestinal tract; and incisions in which acute, non-purulent inflammation is encountered</a:t>
            </a:r>
          </a:p>
          <a:p>
            <a:pPr>
              <a:buNone/>
            </a:pPr>
            <a:r>
              <a:rPr lang="en-US" b="1" dirty="0" smtClean="0"/>
              <a:t>Dirty or Infected wounds </a:t>
            </a:r>
          </a:p>
          <a:p>
            <a:r>
              <a:rPr lang="en-US" dirty="0" smtClean="0"/>
              <a:t> Old traumatic wounds with retained devitalized tissue and those that involve existing clinical infection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Definition</a:t>
            </a:r>
            <a:r>
              <a:rPr lang="en-US" dirty="0" smtClean="0"/>
              <a:t> –Wound is a discontinuity or break in the surface epithelium. </a:t>
            </a:r>
          </a:p>
          <a:p>
            <a:r>
              <a:rPr lang="en-US" dirty="0" smtClean="0"/>
              <a:t> </a:t>
            </a:r>
            <a:r>
              <a:rPr lang="en-US" dirty="0"/>
              <a:t>A wound is a type of physical trauma whereby the integrity of the skin or of any tissue is </a:t>
            </a:r>
            <a:r>
              <a:rPr lang="en-US" dirty="0" smtClean="0"/>
              <a:t>compromised. </a:t>
            </a:r>
          </a:p>
          <a:p>
            <a:r>
              <a:rPr lang="en-US" dirty="0" smtClean="0"/>
              <a:t> </a:t>
            </a:r>
            <a:r>
              <a:rPr lang="en-US" dirty="0"/>
              <a:t>It is a separation or discontinuity of the skin, mucous membrane or tissue caused by physical, chemical or biological </a:t>
            </a:r>
            <a:r>
              <a:rPr lang="en-US" dirty="0" smtClean="0"/>
              <a:t>insult.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According </a:t>
            </a:r>
            <a:r>
              <a:rPr lang="en-US" b="1" dirty="0"/>
              <a:t>to severity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/>
              <a:t>Simple</a:t>
            </a:r>
            <a:r>
              <a:rPr lang="en-US" dirty="0"/>
              <a:t> </a:t>
            </a:r>
            <a:r>
              <a:rPr lang="en-US" dirty="0" smtClean="0"/>
              <a:t>wounds </a:t>
            </a:r>
          </a:p>
          <a:p>
            <a:r>
              <a:rPr lang="en-US" dirty="0" smtClean="0"/>
              <a:t>when skin only involved.</a:t>
            </a:r>
          </a:p>
          <a:p>
            <a:r>
              <a:rPr lang="en-US" dirty="0" smtClean="0"/>
              <a:t> </a:t>
            </a:r>
            <a:r>
              <a:rPr lang="en-US" dirty="0"/>
              <a:t>The integrity of the skin is traumatized without loss or destruction of tissue and without the presence of a foreign body in the wound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/>
              <a:t>Complex </a:t>
            </a:r>
            <a:r>
              <a:rPr lang="en-US" dirty="0"/>
              <a:t>wounds </a:t>
            </a:r>
            <a:endParaRPr lang="en-US" dirty="0" smtClean="0"/>
          </a:p>
          <a:p>
            <a:r>
              <a:rPr lang="en-US" dirty="0" smtClean="0"/>
              <a:t> involves the underlying nerves, vessels, tendons.</a:t>
            </a:r>
          </a:p>
          <a:p>
            <a:r>
              <a:rPr lang="en-US" dirty="0" smtClean="0"/>
              <a:t> </a:t>
            </a:r>
            <a:r>
              <a:rPr lang="en-US" dirty="0"/>
              <a:t>Tissue is lost or destructed by means of a crush, burn, or foreign body in the wound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dirty="0"/>
              <a:t>Definition </a:t>
            </a:r>
            <a:r>
              <a:rPr lang="en-US" b="1" dirty="0" smtClean="0"/>
              <a:t>-</a:t>
            </a:r>
          </a:p>
          <a:p>
            <a:r>
              <a:rPr lang="en-US" dirty="0" smtClean="0"/>
              <a:t> </a:t>
            </a:r>
            <a:r>
              <a:rPr lang="en-US" dirty="0"/>
              <a:t>Wound healing, or wound repair, is the body's natural process of restoring normal function and structure after </a:t>
            </a:r>
            <a:r>
              <a:rPr lang="en-US" dirty="0" smtClean="0"/>
              <a:t>injury. </a:t>
            </a:r>
          </a:p>
          <a:p>
            <a:r>
              <a:rPr lang="en-US" dirty="0" smtClean="0"/>
              <a:t> </a:t>
            </a:r>
            <a:r>
              <a:rPr lang="en-US" dirty="0"/>
              <a:t>The entire wound healing process is a complex series of events that begins at the moment of injury and can continue for months to </a:t>
            </a:r>
            <a:r>
              <a:rPr lang="en-US" dirty="0" smtClean="0"/>
              <a:t>years.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 </a:t>
            </a:r>
            <a:endParaRPr lang="en-US" dirty="0"/>
          </a:p>
        </p:txBody>
      </p:sp>
      <p:pic>
        <p:nvPicPr>
          <p:cNvPr id="4" name="Content Placeholder 3" descr="Image result for TYPES OF wounds pictures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7924800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Phases of wound healing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Three phases of wound healing include</a:t>
            </a:r>
            <a:r>
              <a:rPr lang="en-US" dirty="0" smtClean="0"/>
              <a:t>:-</a:t>
            </a:r>
          </a:p>
          <a:p>
            <a:r>
              <a:rPr lang="en-US" dirty="0" smtClean="0"/>
              <a:t> </a:t>
            </a:r>
            <a:r>
              <a:rPr lang="en-US" dirty="0"/>
              <a:t>Inflammatory phase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Proliferative phase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Maturation and </a:t>
            </a:r>
            <a:r>
              <a:rPr lang="en-US" dirty="0" smtClean="0"/>
              <a:t>remodeling phase</a:t>
            </a:r>
          </a:p>
          <a:p>
            <a:r>
              <a:rPr lang="en-US" dirty="0" err="1" smtClean="0"/>
              <a:t>Occassionally</a:t>
            </a:r>
            <a:r>
              <a:rPr lang="en-US" dirty="0" smtClean="0"/>
              <a:t> a haemostatic phase before the inflammatory phase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HEALING-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Inflammatory </a:t>
            </a:r>
            <a:r>
              <a:rPr lang="en-US" b="1" dirty="0"/>
              <a:t>phase </a:t>
            </a:r>
            <a:r>
              <a:rPr lang="en-US" b="1" dirty="0" smtClean="0"/>
              <a:t>– </a:t>
            </a:r>
            <a:r>
              <a:rPr lang="en-US" dirty="0" smtClean="0"/>
              <a:t>Immediately after wounding &amp; last for   2-3 days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Early </a:t>
            </a:r>
            <a:r>
              <a:rPr lang="en-US" b="1" dirty="0" err="1" smtClean="0"/>
              <a:t>infla</a:t>
            </a:r>
            <a:r>
              <a:rPr lang="en-US" b="1" dirty="0" smtClean="0"/>
              <a:t>.- </a:t>
            </a:r>
            <a:r>
              <a:rPr lang="en-US" dirty="0" smtClean="0"/>
              <a:t>platelet enriched blood clot &amp; blood vessels</a:t>
            </a:r>
          </a:p>
          <a:p>
            <a:pPr>
              <a:buNone/>
            </a:pPr>
            <a:r>
              <a:rPr lang="en-US" b="1" dirty="0" smtClean="0"/>
              <a:t>Late </a:t>
            </a:r>
            <a:r>
              <a:rPr lang="en-US" b="1" dirty="0" err="1" smtClean="0"/>
              <a:t>infla</a:t>
            </a:r>
            <a:r>
              <a:rPr lang="en-US" dirty="0" smtClean="0"/>
              <a:t>.-  increased </a:t>
            </a:r>
            <a:r>
              <a:rPr lang="en-US" dirty="0" err="1" smtClean="0"/>
              <a:t>vascularity</a:t>
            </a:r>
            <a:r>
              <a:rPr lang="en-US" dirty="0" smtClean="0"/>
              <a:t> &amp; increased poly </a:t>
            </a:r>
            <a:r>
              <a:rPr lang="en-US" dirty="0" err="1" smtClean="0"/>
              <a:t>morpho</a:t>
            </a:r>
            <a:r>
              <a:rPr lang="en-US" dirty="0" smtClean="0"/>
              <a:t> nuclear lymphocytes </a:t>
            </a:r>
          </a:p>
          <a:p>
            <a:r>
              <a:rPr lang="en-US" b="1" dirty="0" smtClean="0"/>
              <a:t> </a:t>
            </a:r>
            <a:r>
              <a:rPr lang="en-US" b="1" dirty="0"/>
              <a:t>Aim</a:t>
            </a:r>
            <a:r>
              <a:rPr lang="en-US" dirty="0"/>
              <a:t>: to stop bleeding and to prevent further injury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Characterized by :-</a:t>
            </a:r>
          </a:p>
          <a:p>
            <a:r>
              <a:rPr lang="en-US" dirty="0" smtClean="0"/>
              <a:t>Clotting - </a:t>
            </a:r>
            <a:r>
              <a:rPr lang="en-US" dirty="0" err="1" smtClean="0"/>
              <a:t>haemostasis</a:t>
            </a:r>
            <a:endParaRPr lang="en-US" dirty="0" smtClean="0"/>
          </a:p>
          <a:p>
            <a:r>
              <a:rPr lang="en-US" dirty="0" smtClean="0"/>
              <a:t>Vasoconstriction and vasodilatation</a:t>
            </a:r>
          </a:p>
          <a:p>
            <a:r>
              <a:rPr lang="en-US" dirty="0" smtClean="0"/>
              <a:t> Increased </a:t>
            </a:r>
            <a:r>
              <a:rPr lang="en-US" dirty="0" err="1" smtClean="0"/>
              <a:t>polymorphonuclear</a:t>
            </a:r>
            <a:r>
              <a:rPr lang="en-US" dirty="0" smtClean="0"/>
              <a:t> </a:t>
            </a:r>
            <a:r>
              <a:rPr lang="en-US" dirty="0" err="1" smtClean="0"/>
              <a:t>neutrophils</a:t>
            </a:r>
            <a:r>
              <a:rPr lang="en-US" dirty="0" smtClean="0"/>
              <a:t> </a:t>
            </a:r>
          </a:p>
          <a:p>
            <a:r>
              <a:rPr lang="en-US" dirty="0" smtClean="0"/>
              <a:t> Increased Macrophages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 healing- Inflammatory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Vaso</a:t>
            </a:r>
            <a:r>
              <a:rPr lang="en-US" sz="2400" dirty="0" smtClean="0"/>
              <a:t> constriction &amp; thrombus formation to limit the blood loss.</a:t>
            </a:r>
          </a:p>
          <a:p>
            <a:r>
              <a:rPr lang="en-US" sz="2400" dirty="0" smtClean="0"/>
              <a:t> Platelets aggregation – platelet stick to the damaged endothelial lining of vessel releasing ADP which causes </a:t>
            </a:r>
            <a:r>
              <a:rPr lang="en-US" sz="2400" dirty="0" err="1" smtClean="0"/>
              <a:t>thrombocytic</a:t>
            </a:r>
            <a:r>
              <a:rPr lang="en-US" sz="2400" dirty="0" smtClean="0"/>
              <a:t> </a:t>
            </a:r>
            <a:r>
              <a:rPr lang="en-US" sz="2400" dirty="0" err="1" smtClean="0"/>
              <a:t>aggragates</a:t>
            </a:r>
            <a:r>
              <a:rPr lang="en-US" sz="2400" dirty="0" smtClean="0"/>
              <a:t> to fill the wound.</a:t>
            </a:r>
          </a:p>
          <a:p>
            <a:r>
              <a:rPr lang="en-US" sz="2400" dirty="0" smtClean="0"/>
              <a:t> This clot acts to control active bleeding (</a:t>
            </a:r>
            <a:r>
              <a:rPr lang="en-US" sz="2400" dirty="0" err="1" smtClean="0"/>
              <a:t>haemostasis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Platelet release several </a:t>
            </a:r>
            <a:r>
              <a:rPr lang="en-US" sz="2400" b="1" dirty="0" smtClean="0"/>
              <a:t>cytokines </a:t>
            </a:r>
            <a:r>
              <a:rPr lang="en-US" sz="2400" dirty="0" smtClean="0"/>
              <a:t>from their alpha granules, these </a:t>
            </a:r>
            <a:r>
              <a:rPr lang="en-US" sz="2400" dirty="0" err="1" smtClean="0"/>
              <a:t>atract</a:t>
            </a:r>
            <a:r>
              <a:rPr lang="en-US" sz="2400" dirty="0" smtClean="0"/>
              <a:t> inflammatory cells such as poly </a:t>
            </a:r>
            <a:r>
              <a:rPr lang="en-US" sz="2400" dirty="0" err="1" smtClean="0"/>
              <a:t>morphonuclear</a:t>
            </a:r>
            <a:r>
              <a:rPr lang="en-US" sz="2400" dirty="0" smtClean="0"/>
              <a:t> lymphocytes&amp; macrophages.</a:t>
            </a:r>
          </a:p>
          <a:p>
            <a:r>
              <a:rPr lang="en-US" sz="2400" dirty="0" smtClean="0"/>
              <a:t>Platelet and local injured site release </a:t>
            </a:r>
            <a:r>
              <a:rPr lang="en-US" sz="2400" b="1" dirty="0" err="1" smtClean="0"/>
              <a:t>vaso</a:t>
            </a:r>
            <a:r>
              <a:rPr lang="en-US" sz="2400" b="1" dirty="0" smtClean="0"/>
              <a:t> active amines </a:t>
            </a:r>
            <a:r>
              <a:rPr lang="en-US" sz="2400" dirty="0" smtClean="0"/>
              <a:t>( histamine , </a:t>
            </a:r>
            <a:r>
              <a:rPr lang="en-US" sz="2400" dirty="0" err="1" smtClean="0"/>
              <a:t>serotonine</a:t>
            </a:r>
            <a:r>
              <a:rPr lang="en-US" sz="2400" dirty="0" smtClean="0"/>
              <a:t> , </a:t>
            </a:r>
            <a:r>
              <a:rPr lang="en-US" sz="2400" dirty="0" err="1" smtClean="0"/>
              <a:t>prosta</a:t>
            </a:r>
            <a:r>
              <a:rPr lang="en-US" sz="2400" dirty="0" smtClean="0"/>
              <a:t> </a:t>
            </a:r>
            <a:r>
              <a:rPr lang="en-US" sz="2400" dirty="0" err="1" smtClean="0"/>
              <a:t>glandin</a:t>
            </a:r>
            <a:r>
              <a:rPr lang="en-US" sz="2400" dirty="0" smtClean="0"/>
              <a:t>) which increase vascular permeability. 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WOUND HEALING- INFLAMMATORY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vasoconstriction lasts 5-10 minutes and is followed by vasodilatation which peaks at about 20 minutes post-wounding.</a:t>
            </a:r>
          </a:p>
          <a:p>
            <a:r>
              <a:rPr lang="en-US" dirty="0" smtClean="0"/>
              <a:t>Macrophages remove </a:t>
            </a:r>
            <a:r>
              <a:rPr lang="en-US" dirty="0" err="1" smtClean="0"/>
              <a:t>devitalised</a:t>
            </a:r>
            <a:r>
              <a:rPr lang="en-US" dirty="0" smtClean="0"/>
              <a:t> tissue and micro organism &amp; regulate fibroblastic activity in the proliferative phase.</a:t>
            </a:r>
          </a:p>
          <a:p>
            <a:r>
              <a:rPr lang="en-US" dirty="0" smtClean="0"/>
              <a:t>The initial frame work for structural support of cells is provided by </a:t>
            </a:r>
            <a:r>
              <a:rPr lang="en-US" b="1" dirty="0" smtClean="0"/>
              <a:t>fibrin produced by fibrinogen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Vasodilatation </a:t>
            </a:r>
            <a:r>
              <a:rPr lang="en-US" dirty="0"/>
              <a:t>is the result of factors released by platelets and other cells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main factor involved in causing </a:t>
            </a:r>
            <a:r>
              <a:rPr lang="en-US" dirty="0" smtClean="0"/>
              <a:t>vasodilatation </a:t>
            </a:r>
            <a:r>
              <a:rPr lang="en-US" dirty="0"/>
              <a:t>is histamine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Histamine also causes ↑ vascular permeability→ entry of inflammatory cells like leukocytes into the wound site from the bloodstream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Increased </a:t>
            </a:r>
            <a:r>
              <a:rPr lang="en-US" dirty="0" err="1"/>
              <a:t>polymorphonuclear</a:t>
            </a:r>
            <a:r>
              <a:rPr lang="en-US" dirty="0"/>
              <a:t> </a:t>
            </a:r>
            <a:r>
              <a:rPr lang="en-US" dirty="0" err="1"/>
              <a:t>neutrophils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Within an hour of wounding, PMNs arrive at the wound site and become the predominant cells in the wound for the first two days after the injury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These PMNs </a:t>
            </a:r>
            <a:r>
              <a:rPr lang="en-US" dirty="0" err="1"/>
              <a:t>phagocytise</a:t>
            </a:r>
            <a:r>
              <a:rPr lang="en-US" dirty="0"/>
              <a:t> debris and bacteria and also kill bacteria by releasing free radicals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They also cleanse the wound by secreting proteases that break down damaged tissue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PMNs usually undergo apoptosis once they have completed their tasks and are engulfed and degraded by macrophages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Aetiology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The etiology of wounds can be classified as follows:-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Blunt </a:t>
            </a:r>
            <a:r>
              <a:rPr lang="en-US" dirty="0" smtClean="0"/>
              <a:t>injuries </a:t>
            </a:r>
          </a:p>
          <a:p>
            <a:r>
              <a:rPr lang="en-US" dirty="0" smtClean="0"/>
              <a:t> </a:t>
            </a:r>
            <a:r>
              <a:rPr lang="en-US" dirty="0"/>
              <a:t>Penetrating </a:t>
            </a:r>
            <a:r>
              <a:rPr lang="en-US" dirty="0" smtClean="0"/>
              <a:t>injuries</a:t>
            </a:r>
          </a:p>
          <a:p>
            <a:r>
              <a:rPr lang="en-US" dirty="0" smtClean="0"/>
              <a:t> </a:t>
            </a:r>
            <a:r>
              <a:rPr lang="en-US" dirty="0"/>
              <a:t>Surgical </a:t>
            </a:r>
            <a:r>
              <a:rPr lang="en-US" dirty="0" smtClean="0"/>
              <a:t>insult</a:t>
            </a:r>
          </a:p>
          <a:p>
            <a:r>
              <a:rPr lang="en-US" dirty="0" smtClean="0"/>
              <a:t> </a:t>
            </a:r>
            <a:r>
              <a:rPr lang="en-US" dirty="0"/>
              <a:t>Burn injuries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Increased </a:t>
            </a:r>
            <a:r>
              <a:rPr lang="en-US" b="1" dirty="0" smtClean="0"/>
              <a:t>Macrophages</a:t>
            </a:r>
          </a:p>
          <a:p>
            <a:r>
              <a:rPr lang="en-US" dirty="0" smtClean="0"/>
              <a:t> </a:t>
            </a:r>
            <a:r>
              <a:rPr lang="en-US" dirty="0"/>
              <a:t>Macrophages are essential to wound </a:t>
            </a:r>
            <a:r>
              <a:rPr lang="en-US" dirty="0" smtClean="0"/>
              <a:t>healing. </a:t>
            </a:r>
          </a:p>
          <a:p>
            <a:r>
              <a:rPr lang="en-US" dirty="0" smtClean="0"/>
              <a:t> </a:t>
            </a:r>
            <a:r>
              <a:rPr lang="en-US" dirty="0"/>
              <a:t>They replace PMNs as the predominant cells in the wound by two days after </a:t>
            </a:r>
            <a:r>
              <a:rPr lang="en-US" dirty="0" smtClean="0"/>
              <a:t>injury. </a:t>
            </a:r>
          </a:p>
          <a:p>
            <a:r>
              <a:rPr lang="en-US" dirty="0" smtClean="0"/>
              <a:t> </a:t>
            </a:r>
            <a:r>
              <a:rPr lang="en-US" dirty="0"/>
              <a:t>Attracted to the wound site as </a:t>
            </a:r>
            <a:r>
              <a:rPr lang="en-US" dirty="0" err="1"/>
              <a:t>monocytes</a:t>
            </a:r>
            <a:r>
              <a:rPr lang="en-US" dirty="0"/>
              <a:t> from blood vessels by growth factors released by platelets and other </a:t>
            </a:r>
            <a:r>
              <a:rPr lang="en-US" dirty="0" smtClean="0"/>
              <a:t>cells.</a:t>
            </a:r>
          </a:p>
          <a:p>
            <a:r>
              <a:rPr lang="en-US" dirty="0" smtClean="0"/>
              <a:t> </a:t>
            </a:r>
            <a:r>
              <a:rPr lang="en-US" dirty="0"/>
              <a:t>Once they are in the wound site, </a:t>
            </a:r>
            <a:r>
              <a:rPr lang="en-US" dirty="0" err="1"/>
              <a:t>monocytes</a:t>
            </a:r>
            <a:r>
              <a:rPr lang="en-US" dirty="0"/>
              <a:t> mature into </a:t>
            </a:r>
            <a:r>
              <a:rPr lang="en-US" dirty="0" smtClean="0"/>
              <a:t>macrophages.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macrophage's main role is to </a:t>
            </a:r>
            <a:r>
              <a:rPr lang="en-US" dirty="0" err="1"/>
              <a:t>phagocytize</a:t>
            </a:r>
            <a:r>
              <a:rPr lang="en-US" dirty="0"/>
              <a:t> bacteria and damaged tissue and they also </a:t>
            </a:r>
            <a:r>
              <a:rPr lang="en-US" dirty="0" err="1"/>
              <a:t>debride</a:t>
            </a:r>
            <a:r>
              <a:rPr lang="en-US" dirty="0"/>
              <a:t> damaged tissue by releasing proteases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Macrophages also secrete a number of factors such as growth factors and other cytokines that attract cells involved in the proliferation stage of healing to the area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HEALING-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Proliferative phase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After the inflammatory stage, the proliferative stage lasts </a:t>
            </a:r>
            <a:r>
              <a:rPr lang="en-US" dirty="0" smtClean="0"/>
              <a:t>from 3day to about </a:t>
            </a:r>
            <a:r>
              <a:rPr lang="en-US" dirty="0"/>
              <a:t>3 weeks (or longer, depending on the severity of the wound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Aim: repair of wounded tissue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Characterized by </a:t>
            </a:r>
            <a:endParaRPr lang="en-US" dirty="0" smtClean="0"/>
          </a:p>
          <a:p>
            <a:r>
              <a:rPr lang="en-US" dirty="0" smtClean="0"/>
              <a:t> Fibroblastic activity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Angioneogenesis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Fibroplasia</a:t>
            </a:r>
            <a:r>
              <a:rPr lang="en-US" dirty="0"/>
              <a:t> and granulation tissue </a:t>
            </a:r>
            <a:r>
              <a:rPr lang="en-US" dirty="0" smtClean="0"/>
              <a:t>formation</a:t>
            </a:r>
          </a:p>
          <a:p>
            <a:r>
              <a:rPr lang="en-US" dirty="0" smtClean="0"/>
              <a:t> Re-</a:t>
            </a:r>
            <a:r>
              <a:rPr lang="en-US" dirty="0" err="1" smtClean="0"/>
              <a:t>epithelialization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Wound contraction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Proliferative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Fibroblastic activity with production of collagen &amp; ground substance which helps in binding of collagen </a:t>
            </a:r>
            <a:r>
              <a:rPr lang="en-US" dirty="0" err="1" smtClean="0"/>
              <a:t>fibres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 smtClean="0"/>
              <a:t>Angioneogenesis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/>
              <a:t>Angiogenesis is the process of new blood vessel formation and is necessary to support a healing wound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 </a:t>
            </a:r>
            <a:r>
              <a:rPr lang="en-US" dirty="0"/>
              <a:t>New blood vessels are formed by vascular endothelial cells </a:t>
            </a:r>
            <a:endParaRPr lang="en-US" dirty="0" smtClean="0"/>
          </a:p>
          <a:p>
            <a:r>
              <a:rPr lang="en-US" dirty="0" smtClean="0"/>
              <a:t>Growth of new blood vessels as capillary loops</a:t>
            </a:r>
          </a:p>
          <a:p>
            <a:r>
              <a:rPr lang="en-US" dirty="0" smtClean="0"/>
              <a:t> </a:t>
            </a:r>
            <a:r>
              <a:rPr lang="en-US" dirty="0"/>
              <a:t>Endothelial cells are attracted to the wound area </a:t>
            </a:r>
            <a:r>
              <a:rPr lang="en-US" dirty="0" smtClean="0"/>
              <a:t>chemo tactically </a:t>
            </a:r>
            <a:r>
              <a:rPr lang="en-US" dirty="0"/>
              <a:t>by </a:t>
            </a:r>
            <a:r>
              <a:rPr lang="en-US" dirty="0" err="1"/>
              <a:t>angiogenic</a:t>
            </a:r>
            <a:r>
              <a:rPr lang="en-US" dirty="0"/>
              <a:t> factors released by platelets and </a:t>
            </a:r>
            <a:r>
              <a:rPr lang="en-US" dirty="0" smtClean="0"/>
              <a:t>macrophages. </a:t>
            </a:r>
          </a:p>
          <a:p>
            <a:r>
              <a:rPr lang="en-US" dirty="0" smtClean="0"/>
              <a:t> </a:t>
            </a:r>
            <a:r>
              <a:rPr lang="en-US" dirty="0"/>
              <a:t>Endothelial growth and proliferation is also directly stimulated by hypoxia, and presence of lactic acid in the </a:t>
            </a:r>
            <a:r>
              <a:rPr lang="en-US" dirty="0" smtClean="0"/>
              <a:t>wound.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/>
              <a:t>Fibroplasia</a:t>
            </a:r>
            <a:r>
              <a:rPr lang="en-US" b="1" dirty="0"/>
              <a:t> and granulation tissue </a:t>
            </a:r>
            <a:r>
              <a:rPr lang="en-US" b="1" dirty="0" smtClean="0"/>
              <a:t>formation</a:t>
            </a:r>
          </a:p>
          <a:p>
            <a:r>
              <a:rPr lang="en-US" dirty="0" smtClean="0"/>
              <a:t> </a:t>
            </a:r>
            <a:r>
              <a:rPr lang="en-US" dirty="0"/>
              <a:t>Fibroblasts begin accumulating in the wound site 2-5 days after wounding and peaks at 1-2 weeks post-wounding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Fibroblasts then deposit ECM into the wound bed, and later collagen and granulation tissue formation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Granulation tissue consists of new blood vessels, fibroblasts, inflammatory cells, endothelial cells, </a:t>
            </a:r>
            <a:r>
              <a:rPr lang="en-US" dirty="0" err="1"/>
              <a:t>myofibroblasts</a:t>
            </a:r>
            <a:r>
              <a:rPr lang="en-US" dirty="0"/>
              <a:t>, and extracellular matrix (ECM</a:t>
            </a:r>
            <a:r>
              <a:rPr lang="en-US" dirty="0" smtClean="0"/>
              <a:t>)</a:t>
            </a:r>
          </a:p>
          <a:p>
            <a:r>
              <a:rPr lang="en-US" dirty="0" smtClean="0"/>
              <a:t> Fibroblast require </a:t>
            </a:r>
            <a:r>
              <a:rPr lang="en-US" dirty="0" err="1" smtClean="0"/>
              <a:t>vit</a:t>
            </a:r>
            <a:r>
              <a:rPr lang="en-US" dirty="0" smtClean="0"/>
              <a:t>. C to produce collagen</a:t>
            </a:r>
          </a:p>
          <a:p>
            <a:r>
              <a:rPr lang="en-US" dirty="0" smtClean="0"/>
              <a:t>The wound tissue formed in the early part of this phase is granulation tissue .</a:t>
            </a:r>
          </a:p>
          <a:p>
            <a:r>
              <a:rPr lang="en-US" dirty="0" smtClean="0"/>
              <a:t>In later part of this phase there is an increase in the tensile strength of the wound  due to increased  collagen &amp; is of type III collagen.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err="1"/>
              <a:t>Epithelialization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Epithelial cells migrate across the granulation tissue to form a barrier between the wound and the environment </a:t>
            </a:r>
            <a:endParaRPr lang="en-US" dirty="0" smtClean="0"/>
          </a:p>
          <a:p>
            <a:r>
              <a:rPr lang="en-US" dirty="0" err="1" smtClean="0"/>
              <a:t>Epithelialization</a:t>
            </a:r>
            <a:r>
              <a:rPr lang="en-US" dirty="0" smtClean="0"/>
              <a:t> occurs from the edge of the wound by a process of </a:t>
            </a:r>
            <a:r>
              <a:rPr lang="en-US" b="1" dirty="0" smtClean="0"/>
              <a:t>cell migration &amp; cell multiplication </a:t>
            </a:r>
            <a:r>
              <a:rPr lang="en-US" dirty="0" smtClean="0"/>
              <a:t>brought about by marginal basal cells .thus with in 48 hrs. the entire wound is re-</a:t>
            </a:r>
            <a:r>
              <a:rPr lang="en-US" dirty="0" err="1" smtClean="0"/>
              <a:t>epithelialised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Basal </a:t>
            </a:r>
            <a:r>
              <a:rPr lang="en-US" dirty="0" err="1"/>
              <a:t>keratinocytes</a:t>
            </a:r>
            <a:r>
              <a:rPr lang="en-US" dirty="0"/>
              <a:t> from the wound edges and dermal appendages such as hair follicles, sweat glands and </a:t>
            </a:r>
            <a:r>
              <a:rPr lang="en-US" dirty="0" err="1"/>
              <a:t>sebacious</a:t>
            </a:r>
            <a:r>
              <a:rPr lang="en-US" dirty="0"/>
              <a:t> glands are the main cells responsible for the </a:t>
            </a:r>
            <a:r>
              <a:rPr lang="en-US" dirty="0" err="1"/>
              <a:t>epithelialization</a:t>
            </a:r>
            <a:r>
              <a:rPr lang="en-US" dirty="0"/>
              <a:t> phase of wound </a:t>
            </a:r>
            <a:r>
              <a:rPr lang="en-US" dirty="0" smtClean="0"/>
              <a:t>healing.</a:t>
            </a:r>
          </a:p>
          <a:p>
            <a:r>
              <a:rPr lang="en-US" dirty="0" smtClean="0"/>
              <a:t> </a:t>
            </a:r>
            <a:r>
              <a:rPr lang="en-US" dirty="0" err="1"/>
              <a:t>Epithelialization</a:t>
            </a:r>
            <a:r>
              <a:rPr lang="en-US" dirty="0"/>
              <a:t> phase is usually complete within 7-10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Wounds with skin loss skin appendages also helps in </a:t>
            </a:r>
            <a:r>
              <a:rPr lang="en-US" dirty="0" err="1" smtClean="0"/>
              <a:t>epithelialization</a:t>
            </a:r>
            <a:r>
              <a:rPr lang="en-US" dirty="0" smtClean="0"/>
              <a:t> .</a:t>
            </a:r>
          </a:p>
          <a:p>
            <a:r>
              <a:rPr lang="en-US" dirty="0" smtClean="0"/>
              <a:t>Slowly surface cells get </a:t>
            </a:r>
            <a:r>
              <a:rPr lang="en-US" dirty="0" err="1" smtClean="0"/>
              <a:t>keratinised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HEALING-PHASES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Maturation and remodeling phase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The maturation phase of tissue repair begin when the levels of collagen production and degradation </a:t>
            </a:r>
            <a:r>
              <a:rPr lang="en-US" dirty="0" smtClean="0"/>
              <a:t>equalize.</a:t>
            </a:r>
          </a:p>
          <a:p>
            <a:r>
              <a:rPr lang="en-US" b="1" dirty="0" smtClean="0"/>
              <a:t>Maturation of collagen </a:t>
            </a:r>
            <a:r>
              <a:rPr lang="en-US" dirty="0" smtClean="0"/>
              <a:t>– type 1 replacing type III until the ratio of 4:1 is achieved </a:t>
            </a:r>
          </a:p>
          <a:p>
            <a:r>
              <a:rPr lang="en-US" dirty="0" smtClean="0"/>
              <a:t>Re-</a:t>
            </a:r>
            <a:r>
              <a:rPr lang="en-US" dirty="0" err="1" smtClean="0"/>
              <a:t>allignment</a:t>
            </a:r>
            <a:r>
              <a:rPr lang="en-US" dirty="0" smtClean="0"/>
              <a:t> of collagen </a:t>
            </a:r>
            <a:r>
              <a:rPr lang="en-US" dirty="0" err="1" smtClean="0"/>
              <a:t>fibres</a:t>
            </a:r>
            <a:r>
              <a:rPr lang="en-US" dirty="0" smtClean="0"/>
              <a:t> along the lines. </a:t>
            </a:r>
          </a:p>
          <a:p>
            <a:r>
              <a:rPr lang="en-US" dirty="0" smtClean="0"/>
              <a:t> </a:t>
            </a:r>
            <a:r>
              <a:rPr lang="en-US" dirty="0"/>
              <a:t>The maturation phase can last for a year or longer, depending on the size of the wound and whether it was initially closed or left open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Wound contraction</a:t>
            </a:r>
          </a:p>
          <a:p>
            <a:r>
              <a:rPr lang="en-US" dirty="0" smtClean="0"/>
              <a:t> Contraction is a key phase of wound healing </a:t>
            </a:r>
          </a:p>
          <a:p>
            <a:r>
              <a:rPr lang="en-US" dirty="0" smtClean="0"/>
              <a:t> If contraction continues for too long, it can lead to disfigurement and loss of function</a:t>
            </a:r>
          </a:p>
          <a:p>
            <a:r>
              <a:rPr lang="en-US" dirty="0" smtClean="0"/>
              <a:t>Decreased wound </a:t>
            </a:r>
            <a:r>
              <a:rPr lang="en-US" dirty="0" err="1" smtClean="0"/>
              <a:t>vascularity</a:t>
            </a:r>
            <a:r>
              <a:rPr lang="en-US" dirty="0" smtClean="0"/>
              <a:t> &amp;  wound contracture due to </a:t>
            </a:r>
            <a:r>
              <a:rPr lang="en-US" b="1" dirty="0" smtClean="0"/>
              <a:t>fibroblast &amp; </a:t>
            </a:r>
            <a:r>
              <a:rPr lang="en-US" b="1" dirty="0" err="1" smtClean="0"/>
              <a:t>myofibroblastic</a:t>
            </a:r>
            <a:r>
              <a:rPr lang="en-US" b="1" dirty="0" smtClean="0"/>
              <a:t>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 Contraction commences approximately a week after wounding, when fibroblasts have differentiated into </a:t>
            </a:r>
            <a:r>
              <a:rPr lang="en-US" dirty="0" err="1" smtClean="0"/>
              <a:t>myofibroblasts</a:t>
            </a:r>
            <a:r>
              <a:rPr lang="en-US" dirty="0" smtClean="0"/>
              <a:t> and can last for several weeks 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Myofibroblasts</a:t>
            </a:r>
            <a:r>
              <a:rPr lang="en-US" dirty="0" smtClean="0"/>
              <a:t>, which are similar to smooth muscle cells, are responsible for contraction</a:t>
            </a:r>
          </a:p>
          <a:p>
            <a:r>
              <a:rPr lang="en-US" dirty="0" smtClean="0"/>
              <a:t>Wound contracture readily occurs in loose skin as in back &amp; </a:t>
            </a:r>
            <a:r>
              <a:rPr lang="en-US" dirty="0" err="1" smtClean="0"/>
              <a:t>gluteal</a:t>
            </a:r>
            <a:r>
              <a:rPr lang="en-US" dirty="0" smtClean="0"/>
              <a:t> region, reduced over tibia, </a:t>
            </a:r>
            <a:r>
              <a:rPr lang="en-US" dirty="0" err="1" smtClean="0"/>
              <a:t>malleoli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Cortico</a:t>
            </a:r>
            <a:r>
              <a:rPr lang="en-US" dirty="0" smtClean="0"/>
              <a:t>- steroids, </a:t>
            </a:r>
            <a:r>
              <a:rPr lang="en-US" dirty="0" err="1" smtClean="0"/>
              <a:t>Uv</a:t>
            </a:r>
            <a:r>
              <a:rPr lang="en-US" dirty="0" smtClean="0"/>
              <a:t> radiation,  chemotherapy delays  wound contracture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Scar formation- </a:t>
            </a:r>
          </a:p>
          <a:p>
            <a:pPr>
              <a:buNone/>
            </a:pPr>
            <a:r>
              <a:rPr lang="en-US" dirty="0" smtClean="0"/>
              <a:t>Changes – </a:t>
            </a:r>
          </a:p>
          <a:p>
            <a:r>
              <a:rPr lang="en-US" dirty="0" err="1" smtClean="0"/>
              <a:t>Fibroplasia</a:t>
            </a:r>
            <a:r>
              <a:rPr lang="en-US" dirty="0" smtClean="0"/>
              <a:t> &amp; laying of increased collagen</a:t>
            </a:r>
          </a:p>
          <a:p>
            <a:r>
              <a:rPr lang="en-US" dirty="0" err="1" smtClean="0"/>
              <a:t>Vascularity</a:t>
            </a:r>
            <a:r>
              <a:rPr lang="en-US" dirty="0" smtClean="0"/>
              <a:t> becomes less</a:t>
            </a:r>
          </a:p>
          <a:p>
            <a:r>
              <a:rPr lang="en-US" dirty="0" err="1" smtClean="0"/>
              <a:t>Epithelialization</a:t>
            </a:r>
            <a:r>
              <a:rPr lang="en-US" dirty="0" smtClean="0"/>
              <a:t> continues</a:t>
            </a:r>
          </a:p>
          <a:p>
            <a:r>
              <a:rPr lang="en-US" dirty="0" err="1" smtClean="0"/>
              <a:t>Ingrowth</a:t>
            </a:r>
            <a:r>
              <a:rPr lang="en-US" dirty="0" smtClean="0"/>
              <a:t> of </a:t>
            </a:r>
            <a:r>
              <a:rPr lang="en-US" dirty="0" err="1" smtClean="0"/>
              <a:t>lymphatics</a:t>
            </a:r>
            <a:r>
              <a:rPr lang="en-US" dirty="0" smtClean="0"/>
              <a:t> &amp; nerve </a:t>
            </a:r>
            <a:r>
              <a:rPr lang="en-US" dirty="0" err="1" smtClean="0"/>
              <a:t>fibres</a:t>
            </a:r>
            <a:endParaRPr lang="en-US" dirty="0" smtClean="0"/>
          </a:p>
          <a:p>
            <a:r>
              <a:rPr lang="en-US" dirty="0" err="1" smtClean="0"/>
              <a:t>Remodelling</a:t>
            </a:r>
            <a:r>
              <a:rPr lang="en-US" dirty="0" smtClean="0"/>
              <a:t> of collagen with </a:t>
            </a:r>
            <a:r>
              <a:rPr lang="en-US" dirty="0" err="1" smtClean="0"/>
              <a:t>ciccatrisation</a:t>
            </a:r>
            <a:r>
              <a:rPr lang="en-US" dirty="0" smtClean="0"/>
              <a:t> resulting in a scar.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/>
              <a:t>Blunt injuries </a:t>
            </a:r>
            <a:endParaRPr lang="en-US" sz="1800" b="1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RTA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Falls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Assault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Sport injuries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Bite injuries [animal or human]</a:t>
            </a:r>
          </a:p>
          <a:p>
            <a:pPr>
              <a:buNone/>
            </a:pPr>
            <a:r>
              <a:rPr lang="en-US" sz="1800" dirty="0">
                <a:hlinkClick r:id="rId2" tooltip="Penetrating injuries&#10; Stab wounds&#10; Gunshot wounds&#10; "/>
              </a:rPr>
              <a:t> </a:t>
            </a:r>
            <a:r>
              <a:rPr lang="en-US" sz="1800" b="1" dirty="0"/>
              <a:t>Penetrating </a:t>
            </a:r>
            <a:r>
              <a:rPr lang="en-US" sz="1800" b="1" dirty="0" smtClean="0"/>
              <a:t>injurie</a:t>
            </a:r>
            <a:r>
              <a:rPr lang="en-US" sz="1800" dirty="0" smtClean="0"/>
              <a:t>s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Stab wounds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Gunshot wounds</a:t>
            </a:r>
          </a:p>
          <a:p>
            <a:pPr>
              <a:buNone/>
            </a:pPr>
            <a:r>
              <a:rPr lang="en-US" sz="1800" b="1" dirty="0">
                <a:hlinkClick r:id="rId3" tooltip="Surgical wounds&#10; Wounds caused by a surgical&#10;procedure&#10; "/>
              </a:rPr>
              <a:t> </a:t>
            </a:r>
            <a:r>
              <a:rPr lang="en-US" sz="1800" b="1" dirty="0"/>
              <a:t>Surgical </a:t>
            </a:r>
            <a:r>
              <a:rPr lang="en-US" sz="1800" b="1" dirty="0" smtClean="0"/>
              <a:t>wounds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Wounds caused by a surgical procedure</a:t>
            </a:r>
          </a:p>
          <a:p>
            <a:pPr>
              <a:buNone/>
            </a:pPr>
            <a:r>
              <a:rPr lang="en-US" sz="1800" b="1" dirty="0" smtClean="0"/>
              <a:t>Burn </a:t>
            </a:r>
            <a:r>
              <a:rPr lang="en-US" sz="1800" b="1" dirty="0"/>
              <a:t>injuries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Thermal </a:t>
            </a:r>
            <a:r>
              <a:rPr lang="en-US" sz="1800" dirty="0" smtClean="0"/>
              <a:t>burn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Chemical burn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Electrical </a:t>
            </a:r>
            <a:r>
              <a:rPr lang="en-US" sz="1800" dirty="0" smtClean="0"/>
              <a:t>burn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Radiation </a:t>
            </a:r>
            <a:r>
              <a:rPr lang="en-US" sz="1800" dirty="0" smtClean="0"/>
              <a:t>burn</a:t>
            </a:r>
          </a:p>
          <a:p>
            <a:r>
              <a:rPr lang="en-US" sz="1800" dirty="0" smtClean="0"/>
              <a:t> </a:t>
            </a:r>
            <a:r>
              <a:rPr lang="en-US" sz="1800" dirty="0"/>
              <a:t>Cold injury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TYPES OF wounds pictures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HEALING-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Types </a:t>
            </a:r>
            <a:r>
              <a:rPr lang="en-US" b="1" dirty="0"/>
              <a:t>of wound healing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Healing by </a:t>
            </a:r>
            <a:r>
              <a:rPr lang="en-US" b="1" dirty="0"/>
              <a:t>primary </a:t>
            </a:r>
            <a:r>
              <a:rPr lang="en-US" dirty="0"/>
              <a:t>intention (Primary closure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Healing by </a:t>
            </a:r>
            <a:r>
              <a:rPr lang="en-US" b="1" dirty="0"/>
              <a:t>secondary i</a:t>
            </a:r>
            <a:r>
              <a:rPr lang="en-US" dirty="0"/>
              <a:t>ntention (Secondary closure)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Healing by </a:t>
            </a:r>
            <a:r>
              <a:rPr lang="en-US" b="1" dirty="0"/>
              <a:t>tertiary intention </a:t>
            </a:r>
            <a:r>
              <a:rPr lang="en-US" dirty="0"/>
              <a:t>(Delayed primary closure)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Healing by </a:t>
            </a:r>
            <a:r>
              <a:rPr lang="en-US" b="1" dirty="0"/>
              <a:t>primary intention </a:t>
            </a:r>
            <a:r>
              <a:rPr lang="en-US" dirty="0"/>
              <a:t>(Primary closure)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Healing by primary intention (Primary closure) occurs when a wound is created aseptically with minimal tissue </a:t>
            </a:r>
            <a:r>
              <a:rPr lang="en-US" dirty="0" smtClean="0"/>
              <a:t>damage.</a:t>
            </a:r>
          </a:p>
          <a:p>
            <a:r>
              <a:rPr lang="en-US" dirty="0" smtClean="0"/>
              <a:t>Occurs in clean incised wounds</a:t>
            </a:r>
          </a:p>
          <a:p>
            <a:r>
              <a:rPr lang="en-US" dirty="0" smtClean="0"/>
              <a:t>Wound edges are opposed</a:t>
            </a:r>
          </a:p>
          <a:p>
            <a:r>
              <a:rPr lang="en-US" dirty="0" smtClean="0"/>
              <a:t>Normal healing, </a:t>
            </a:r>
            <a:r>
              <a:rPr lang="en-US" b="1" dirty="0" smtClean="0"/>
              <a:t>minimal scar  </a:t>
            </a:r>
          </a:p>
          <a:p>
            <a:r>
              <a:rPr lang="en-US" dirty="0" smtClean="0"/>
              <a:t> </a:t>
            </a:r>
            <a:r>
              <a:rPr lang="en-US" dirty="0"/>
              <a:t>Healing takes place by the approximation of tissue edges with suture, staples, wound sealant etc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Healing by </a:t>
            </a:r>
            <a:r>
              <a:rPr lang="en-US" b="1" dirty="0"/>
              <a:t>secondary intention </a:t>
            </a:r>
            <a:r>
              <a:rPr lang="en-US" dirty="0"/>
              <a:t>(Secondary closure)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Occurs in wounds that are already infected </a:t>
            </a:r>
            <a:r>
              <a:rPr lang="en-US" dirty="0" smtClean="0"/>
              <a:t>, discharging pus or wound with skin loss </a:t>
            </a:r>
          </a:p>
          <a:p>
            <a:r>
              <a:rPr lang="en-US" dirty="0" smtClean="0"/>
              <a:t>Wound is </a:t>
            </a:r>
            <a:r>
              <a:rPr lang="en-US" dirty="0"/>
              <a:t>usually left open and allowed to heal by </a:t>
            </a:r>
            <a:r>
              <a:rPr lang="en-US" dirty="0" smtClean="0"/>
              <a:t>granulation, </a:t>
            </a:r>
            <a:r>
              <a:rPr lang="en-US" dirty="0" err="1" smtClean="0"/>
              <a:t>epitheliazation</a:t>
            </a:r>
            <a:r>
              <a:rPr lang="en-US" dirty="0" smtClean="0"/>
              <a:t> </a:t>
            </a:r>
            <a:r>
              <a:rPr lang="en-US" dirty="0"/>
              <a:t>and wound </a:t>
            </a:r>
            <a:r>
              <a:rPr lang="en-US" dirty="0" smtClean="0"/>
              <a:t>contraction. </a:t>
            </a:r>
          </a:p>
          <a:p>
            <a:r>
              <a:rPr lang="en-US" dirty="0" smtClean="0"/>
              <a:t>Increased inflammation &amp; proliferation </a:t>
            </a:r>
          </a:p>
          <a:p>
            <a:r>
              <a:rPr lang="en-US" dirty="0" smtClean="0"/>
              <a:t> </a:t>
            </a:r>
            <a:r>
              <a:rPr lang="en-US" dirty="0"/>
              <a:t>May be caused by infection, excessive trauma, tissue loss, or inability to re- approximate the tissue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It is a slow </a:t>
            </a:r>
            <a:r>
              <a:rPr lang="en-US" dirty="0" smtClean="0"/>
              <a:t>process, poor scar.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Healing by </a:t>
            </a:r>
            <a:r>
              <a:rPr lang="en-US" b="1" dirty="0"/>
              <a:t>tertiary intention </a:t>
            </a:r>
            <a:r>
              <a:rPr lang="en-US" dirty="0"/>
              <a:t>(Delayed primary </a:t>
            </a:r>
            <a:r>
              <a:rPr lang="en-US" dirty="0" smtClean="0"/>
              <a:t>intention) </a:t>
            </a:r>
          </a:p>
          <a:p>
            <a:r>
              <a:rPr lang="en-US" dirty="0" smtClean="0"/>
              <a:t> </a:t>
            </a:r>
            <a:r>
              <a:rPr lang="en-US" dirty="0"/>
              <a:t>Wounds that are heavily contaminated and are likely to develop an infection if closed </a:t>
            </a:r>
            <a:r>
              <a:rPr lang="en-US" dirty="0" smtClean="0"/>
              <a:t>primarily,</a:t>
            </a:r>
          </a:p>
          <a:p>
            <a:r>
              <a:rPr lang="en-US" dirty="0" smtClean="0"/>
              <a:t> </a:t>
            </a:r>
            <a:r>
              <a:rPr lang="en-US" dirty="0"/>
              <a:t>may be left open for 3-5 </a:t>
            </a:r>
            <a:r>
              <a:rPr lang="en-US" dirty="0" smtClean="0"/>
              <a:t>days, edges are later opposed when healing conditions  </a:t>
            </a:r>
            <a:r>
              <a:rPr lang="en-US" dirty="0" err="1" smtClean="0"/>
              <a:t>favourable</a:t>
            </a:r>
            <a:r>
              <a:rPr lang="en-US" dirty="0" smtClean="0"/>
              <a:t> . </a:t>
            </a:r>
          </a:p>
          <a:p>
            <a:r>
              <a:rPr lang="en-US" dirty="0" smtClean="0"/>
              <a:t> </a:t>
            </a:r>
            <a:r>
              <a:rPr lang="en-US" dirty="0"/>
              <a:t>This allows the wound to be cleaned and allows the body’s natural defenses to decrease bacterial count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wound can then be closed and allowed to heal, producing a wound with characteristics similar to primary closure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Abnormal  healing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factors adversely affects healing </a:t>
            </a:r>
          </a:p>
          <a:p>
            <a:r>
              <a:rPr lang="en-US" dirty="0" smtClean="0"/>
              <a:t>Delayed healing results in loss of function or poor cosmetic outcome</a:t>
            </a:r>
          </a:p>
          <a:p>
            <a:r>
              <a:rPr lang="en-US" dirty="0" smtClean="0"/>
              <a:t>Aim is to achieve healing by primary intention &amp; reduce the inflammation &amp; proliferative responses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wound healing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dirty="0"/>
              <a:t>factors affecting wound healing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Systemic factors affecting wound healing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wound healing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b="1" dirty="0"/>
              <a:t>Local factors </a:t>
            </a:r>
            <a:r>
              <a:rPr lang="en-US" sz="4400" dirty="0"/>
              <a:t>affecting wound </a:t>
            </a:r>
            <a:r>
              <a:rPr lang="en-US" sz="4400" dirty="0" smtClean="0"/>
              <a:t>healing</a:t>
            </a:r>
          </a:p>
          <a:p>
            <a:r>
              <a:rPr lang="en-US" dirty="0" smtClean="0"/>
              <a:t> Site </a:t>
            </a:r>
          </a:p>
          <a:p>
            <a:r>
              <a:rPr lang="en-US" dirty="0" smtClean="0"/>
              <a:t>Structures involved</a:t>
            </a:r>
          </a:p>
          <a:p>
            <a:r>
              <a:rPr lang="en-US" dirty="0" smtClean="0"/>
              <a:t>Mechanism of wounding</a:t>
            </a:r>
          </a:p>
          <a:p>
            <a:r>
              <a:rPr lang="en-US" dirty="0" smtClean="0"/>
              <a:t>Contamination</a:t>
            </a:r>
          </a:p>
          <a:p>
            <a:r>
              <a:rPr lang="en-US" dirty="0" smtClean="0"/>
              <a:t>Loss of tissue</a:t>
            </a:r>
          </a:p>
          <a:p>
            <a:r>
              <a:rPr lang="en-US" b="1" dirty="0" smtClean="0"/>
              <a:t> </a:t>
            </a:r>
            <a:r>
              <a:rPr lang="en-US" b="1" dirty="0"/>
              <a:t>Infection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Surgical Technique </a:t>
            </a:r>
            <a:endParaRPr lang="en-US" dirty="0" smtClean="0"/>
          </a:p>
          <a:p>
            <a:r>
              <a:rPr lang="en-US" dirty="0" smtClean="0"/>
              <a:t> Movement</a:t>
            </a:r>
          </a:p>
          <a:p>
            <a:r>
              <a:rPr lang="en-US" dirty="0" smtClean="0"/>
              <a:t> </a:t>
            </a:r>
            <a:r>
              <a:rPr lang="en-US" dirty="0"/>
              <a:t>Hematoma formation </a:t>
            </a:r>
            <a:endParaRPr lang="en-US" dirty="0" smtClean="0"/>
          </a:p>
          <a:p>
            <a:r>
              <a:rPr lang="en-US" b="1" dirty="0" smtClean="0"/>
              <a:t>Vascular insufficiency – poor blood supply</a:t>
            </a:r>
          </a:p>
          <a:p>
            <a:r>
              <a:rPr lang="en-US" dirty="0" smtClean="0"/>
              <a:t> </a:t>
            </a:r>
            <a:r>
              <a:rPr lang="en-US" dirty="0"/>
              <a:t>Tissue </a:t>
            </a:r>
            <a:r>
              <a:rPr lang="en-US" dirty="0" smtClean="0"/>
              <a:t>ischemia- </a:t>
            </a:r>
            <a:r>
              <a:rPr lang="en-US" b="1" dirty="0" smtClean="0"/>
              <a:t>hypoxia </a:t>
            </a:r>
          </a:p>
          <a:p>
            <a:r>
              <a:rPr lang="en-US" dirty="0" smtClean="0"/>
              <a:t>Presence </a:t>
            </a:r>
            <a:r>
              <a:rPr lang="en-US" dirty="0"/>
              <a:t>of foreign body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Exposure to </a:t>
            </a:r>
            <a:r>
              <a:rPr lang="en-US" dirty="0" smtClean="0"/>
              <a:t>radiation</a:t>
            </a:r>
          </a:p>
          <a:p>
            <a:r>
              <a:rPr lang="en-US" dirty="0" smtClean="0"/>
              <a:t>Pressure </a:t>
            </a:r>
          </a:p>
          <a:p>
            <a:r>
              <a:rPr lang="en-US" dirty="0" smtClean="0"/>
              <a:t>Faulty technique of wound closure 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wound healing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/>
              <a:t>Systemic factors affecting </a:t>
            </a:r>
            <a:r>
              <a:rPr lang="en-US" dirty="0"/>
              <a:t>wound healing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Aging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Nutritional status </a:t>
            </a:r>
            <a:r>
              <a:rPr lang="en-US" dirty="0" smtClean="0"/>
              <a:t>– </a:t>
            </a:r>
            <a:r>
              <a:rPr lang="en-US" dirty="0" err="1" smtClean="0"/>
              <a:t>vit</a:t>
            </a:r>
            <a:r>
              <a:rPr lang="en-US" dirty="0" smtClean="0"/>
              <a:t>. &amp; mineral deficiency</a:t>
            </a:r>
          </a:p>
          <a:p>
            <a:r>
              <a:rPr lang="en-US" dirty="0" smtClean="0"/>
              <a:t> </a:t>
            </a:r>
            <a:r>
              <a:rPr lang="en-US" dirty="0"/>
              <a:t>Diseases </a:t>
            </a:r>
            <a:r>
              <a:rPr lang="en-US" dirty="0" smtClean="0"/>
              <a:t>states</a:t>
            </a:r>
          </a:p>
          <a:p>
            <a:r>
              <a:rPr lang="en-US" dirty="0" smtClean="0"/>
              <a:t> </a:t>
            </a:r>
            <a:r>
              <a:rPr lang="en-US" dirty="0"/>
              <a:t>Uremia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Jaundice </a:t>
            </a:r>
            <a:endParaRPr lang="en-US" dirty="0" smtClean="0"/>
          </a:p>
          <a:p>
            <a:r>
              <a:rPr lang="en-US" dirty="0" smtClean="0"/>
              <a:t> Diabetes</a:t>
            </a:r>
          </a:p>
          <a:p>
            <a:r>
              <a:rPr lang="en-US" dirty="0" smtClean="0"/>
              <a:t> </a:t>
            </a:r>
            <a:r>
              <a:rPr lang="en-US" dirty="0"/>
              <a:t>Malignancies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Immunosuppression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Smoking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Drugs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Steroids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anti-</a:t>
            </a:r>
            <a:r>
              <a:rPr lang="en-US" dirty="0" err="1"/>
              <a:t>neoplastics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NSAIDs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wound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Dehiscence </a:t>
            </a:r>
            <a:r>
              <a:rPr lang="en-US" dirty="0" smtClean="0"/>
              <a:t>– wound rupture along the incision</a:t>
            </a:r>
          </a:p>
          <a:p>
            <a:r>
              <a:rPr lang="en-US" dirty="0" smtClean="0"/>
              <a:t> </a:t>
            </a:r>
            <a:r>
              <a:rPr lang="en-US" dirty="0"/>
              <a:t>Evisceration </a:t>
            </a:r>
            <a:r>
              <a:rPr lang="en-US" dirty="0" smtClean="0"/>
              <a:t>– to push outside  through incision </a:t>
            </a:r>
          </a:p>
          <a:p>
            <a:r>
              <a:rPr lang="en-US" dirty="0" smtClean="0"/>
              <a:t> </a:t>
            </a:r>
            <a:r>
              <a:rPr lang="en-US" dirty="0"/>
              <a:t>Hemorrhage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Adhesions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Infection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Herniation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Fistula formation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Sinus formation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Suture complications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Hypertrophic scar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Keloids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Malignant changes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Aim: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Wound classification systems provide frameworks that:-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Aid diagnosis and stratification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Ensure uniformity of documentation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Offer prognostic information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Guide management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WOUNDS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Surgical toilet with:-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Primary closure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Delayed closure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Delayed primary closure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Skin grafting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Flaps </a:t>
            </a:r>
            <a:endParaRPr lang="en-US" dirty="0" smtClean="0"/>
          </a:p>
          <a:p>
            <a:r>
              <a:rPr lang="en-US" dirty="0" smtClean="0"/>
              <a:t>Wound </a:t>
            </a:r>
            <a:r>
              <a:rPr lang="en-US" dirty="0"/>
              <a:t>dressing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Skin grafting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wounds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the whole patient according to acute trauma life support(ATLS) principles </a:t>
            </a:r>
          </a:p>
          <a:p>
            <a:r>
              <a:rPr lang="en-US" dirty="0" smtClean="0"/>
              <a:t>Consider site, possible structures damaged, movement &amp; sensation</a:t>
            </a:r>
          </a:p>
          <a:p>
            <a:r>
              <a:rPr lang="en-US" dirty="0" smtClean="0"/>
              <a:t>Monitoring tempt., pulse, resp. </a:t>
            </a:r>
          </a:p>
          <a:p>
            <a:r>
              <a:rPr lang="en-US" dirty="0" smtClean="0"/>
              <a:t>Bleeding wound </a:t>
            </a:r>
            <a:r>
              <a:rPr lang="en-US" b="1" dirty="0" smtClean="0"/>
              <a:t>elevated, pressure &amp; packing applied</a:t>
            </a:r>
          </a:p>
          <a:p>
            <a:r>
              <a:rPr lang="en-US" dirty="0" smtClean="0"/>
              <a:t> prophylaxis against tetanus- TT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Cleaning&amp; dressing</a:t>
            </a:r>
          </a:p>
          <a:p>
            <a:r>
              <a:rPr lang="en-US" dirty="0" smtClean="0"/>
              <a:t>Suturing</a:t>
            </a:r>
          </a:p>
          <a:p>
            <a:r>
              <a:rPr lang="en-US" dirty="0" smtClean="0"/>
              <a:t>Debridement &amp; excision in </a:t>
            </a:r>
            <a:r>
              <a:rPr lang="en-US" dirty="0" err="1" smtClean="0"/>
              <a:t>aberation</a:t>
            </a:r>
            <a:r>
              <a:rPr lang="en-US" dirty="0" smtClean="0"/>
              <a:t>, RTA, explosion</a:t>
            </a:r>
          </a:p>
          <a:p>
            <a:r>
              <a:rPr lang="en-US" dirty="0" smtClean="0"/>
              <a:t>Repair of all damaged structures</a:t>
            </a:r>
          </a:p>
          <a:p>
            <a:r>
              <a:rPr lang="en-US" dirty="0" smtClean="0"/>
              <a:t>Repair of nerves &amp; arteries under magnification</a:t>
            </a:r>
          </a:p>
          <a:p>
            <a:r>
              <a:rPr lang="en-US" dirty="0" smtClean="0"/>
              <a:t>Skin repair by flap or graft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closure / suturing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1. primary suturing </a:t>
            </a:r>
            <a:r>
              <a:rPr lang="en-US" dirty="0" smtClean="0"/>
              <a:t>– </a:t>
            </a:r>
          </a:p>
          <a:p>
            <a:r>
              <a:rPr lang="en-US" dirty="0" smtClean="0"/>
              <a:t>Suturing with in few hours following injury(with in 6hrs.)</a:t>
            </a:r>
          </a:p>
          <a:p>
            <a:r>
              <a:rPr lang="en-US" dirty="0" smtClean="0"/>
              <a:t>Done in incised or cut wound with sharp objects</a:t>
            </a:r>
          </a:p>
          <a:p>
            <a:r>
              <a:rPr lang="en-US" dirty="0" smtClean="0"/>
              <a:t>Minimal injury to structures , no infection</a:t>
            </a:r>
          </a:p>
          <a:p>
            <a:pPr>
              <a:buNone/>
            </a:pPr>
            <a:r>
              <a:rPr lang="en-US" dirty="0" smtClean="0"/>
              <a:t>Precautions while suturing- </a:t>
            </a:r>
          </a:p>
          <a:p>
            <a:r>
              <a:rPr lang="en-US" dirty="0" smtClean="0"/>
              <a:t>Foreign body present ,removed</a:t>
            </a:r>
          </a:p>
          <a:p>
            <a:r>
              <a:rPr lang="en-US" dirty="0" smtClean="0"/>
              <a:t>Associated injury to blood vessels, nerves, tendons repaired</a:t>
            </a:r>
          </a:p>
          <a:p>
            <a:r>
              <a:rPr lang="en-US" dirty="0" smtClean="0"/>
              <a:t>Prevention of tetanus by TT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/>
              <a:t>Wound excision &amp; primary suturing of skin</a:t>
            </a:r>
          </a:p>
          <a:p>
            <a:r>
              <a:rPr lang="en-US" dirty="0" smtClean="0"/>
              <a:t>Indications- </a:t>
            </a:r>
          </a:p>
          <a:p>
            <a:pPr>
              <a:buNone/>
            </a:pPr>
            <a:r>
              <a:rPr lang="en-US" dirty="0" smtClean="0"/>
              <a:t>        Wound edges are jagged( lacerated)</a:t>
            </a:r>
          </a:p>
          <a:p>
            <a:pPr>
              <a:buNone/>
            </a:pPr>
            <a:r>
              <a:rPr lang="en-US" dirty="0" smtClean="0"/>
              <a:t>        Contaminated with organism or foreign body</a:t>
            </a:r>
          </a:p>
          <a:p>
            <a:pPr>
              <a:buNone/>
            </a:pPr>
            <a:r>
              <a:rPr lang="en-US" dirty="0" smtClean="0"/>
              <a:t>        Crushed or devitalized tissues</a:t>
            </a:r>
          </a:p>
          <a:p>
            <a:r>
              <a:rPr lang="en-US" dirty="0" smtClean="0"/>
              <a:t>Wound is explored , devitalized tissues or foreign bodies if present removed.</a:t>
            </a:r>
          </a:p>
          <a:p>
            <a:r>
              <a:rPr lang="en-US" dirty="0" smtClean="0"/>
              <a:t>Irrigated with antiseptic solution</a:t>
            </a:r>
          </a:p>
          <a:p>
            <a:r>
              <a:rPr lang="en-US" dirty="0" smtClean="0"/>
              <a:t>Lacerated wound is converted in to incised &amp; then sutured</a:t>
            </a:r>
          </a:p>
          <a:p>
            <a:pPr>
              <a:buNone/>
            </a:pPr>
            <a:r>
              <a:rPr lang="en-US" b="1" dirty="0" smtClean="0"/>
              <a:t>Precautions-</a:t>
            </a:r>
            <a:r>
              <a:rPr lang="en-US" dirty="0" smtClean="0"/>
              <a:t> </a:t>
            </a:r>
          </a:p>
          <a:p>
            <a:r>
              <a:rPr lang="en-US" dirty="0" smtClean="0"/>
              <a:t>done with in 6hrs. </a:t>
            </a:r>
          </a:p>
          <a:p>
            <a:r>
              <a:rPr lang="en-US" dirty="0" smtClean="0"/>
              <a:t>Tetanus &amp; gas gangrene prophylaxis taken. </a:t>
            </a:r>
          </a:p>
          <a:p>
            <a:r>
              <a:rPr lang="en-US" dirty="0" smtClean="0"/>
              <a:t>Repair of tendons &amp; vessels done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3. wound excision &amp; delayed primary suturing</a:t>
            </a:r>
          </a:p>
          <a:p>
            <a:r>
              <a:rPr lang="en-US" dirty="0" smtClean="0"/>
              <a:t>Indicated in lacerated wounds with major crush injuries</a:t>
            </a:r>
          </a:p>
          <a:p>
            <a:r>
              <a:rPr lang="en-US" dirty="0" smtClean="0"/>
              <a:t>Primary suturing with in 6 hrs. is not done because of ,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oedema</a:t>
            </a:r>
            <a:r>
              <a:rPr lang="en-US" dirty="0" smtClean="0"/>
              <a:t> of the part, increased tissue tension, hematoma, contamination with bacteria.</a:t>
            </a:r>
          </a:p>
          <a:p>
            <a:r>
              <a:rPr lang="en-US" dirty="0" smtClean="0"/>
              <a:t>Excision of all dead tissue is done</a:t>
            </a:r>
          </a:p>
          <a:p>
            <a:r>
              <a:rPr lang="en-US" dirty="0" smtClean="0"/>
              <a:t>Wound is irrigated with saline &amp; left open without suturing &amp; dressing is applied</a:t>
            </a:r>
          </a:p>
          <a:p>
            <a:r>
              <a:rPr lang="en-US" dirty="0" smtClean="0"/>
              <a:t>Wound is re-examined 4-6 days later</a:t>
            </a:r>
          </a:p>
          <a:p>
            <a:r>
              <a:rPr lang="en-US" dirty="0" smtClean="0"/>
              <a:t>If there is no infection or non viable tissues wound is sutured.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4</a:t>
            </a:r>
            <a:r>
              <a:rPr lang="en-US" sz="3800" dirty="0" smtClean="0"/>
              <a:t>. </a:t>
            </a:r>
            <a:r>
              <a:rPr lang="en-US" sz="3800" b="1" dirty="0" smtClean="0"/>
              <a:t>wound with skin loss </a:t>
            </a:r>
          </a:p>
          <a:p>
            <a:pPr>
              <a:buNone/>
            </a:pPr>
            <a:r>
              <a:rPr lang="en-US" dirty="0" smtClean="0"/>
              <a:t>Complications of skin loss </a:t>
            </a:r>
          </a:p>
          <a:p>
            <a:r>
              <a:rPr lang="en-US" dirty="0" smtClean="0"/>
              <a:t>Secondary infection</a:t>
            </a:r>
          </a:p>
          <a:p>
            <a:r>
              <a:rPr lang="en-US" dirty="0" smtClean="0"/>
              <a:t>Underlying structures tendons, nerves are in danger</a:t>
            </a:r>
          </a:p>
          <a:p>
            <a:r>
              <a:rPr lang="en-US" dirty="0" smtClean="0"/>
              <a:t>Diabetic pts. can develop </a:t>
            </a:r>
            <a:r>
              <a:rPr lang="en-US" dirty="0" err="1" smtClean="0"/>
              <a:t>septicaemia</a:t>
            </a:r>
            <a:endParaRPr lang="en-US" dirty="0" smtClean="0"/>
          </a:p>
          <a:p>
            <a:r>
              <a:rPr lang="en-US" dirty="0" smtClean="0"/>
              <a:t>Deformity &amp; disability can occur later</a:t>
            </a:r>
          </a:p>
          <a:p>
            <a:pPr>
              <a:buNone/>
            </a:pPr>
            <a:r>
              <a:rPr lang="en-US" b="1" dirty="0" err="1" smtClean="0"/>
              <a:t>Tt</a:t>
            </a:r>
            <a:r>
              <a:rPr lang="en-US" b="1" dirty="0" smtClean="0"/>
              <a:t>. –Debridement</a:t>
            </a:r>
          </a:p>
          <a:p>
            <a:r>
              <a:rPr lang="en-US" dirty="0" smtClean="0"/>
              <a:t>Done under G.A</a:t>
            </a:r>
          </a:p>
          <a:p>
            <a:r>
              <a:rPr lang="en-US" dirty="0" smtClean="0"/>
              <a:t>Assess the extent of injury</a:t>
            </a:r>
          </a:p>
          <a:p>
            <a:r>
              <a:rPr lang="en-US" dirty="0" smtClean="0"/>
              <a:t>Control bleeding </a:t>
            </a:r>
          </a:p>
          <a:p>
            <a:r>
              <a:rPr lang="en-US" dirty="0" smtClean="0"/>
              <a:t>Excision of </a:t>
            </a:r>
            <a:r>
              <a:rPr lang="en-US" dirty="0" err="1" smtClean="0"/>
              <a:t>devitalised</a:t>
            </a:r>
            <a:r>
              <a:rPr lang="en-US" dirty="0" smtClean="0"/>
              <a:t> tissue</a:t>
            </a:r>
          </a:p>
          <a:p>
            <a:r>
              <a:rPr lang="en-US" dirty="0" smtClean="0"/>
              <a:t>Saline irrigation</a:t>
            </a:r>
          </a:p>
          <a:p>
            <a:r>
              <a:rPr lang="en-US" dirty="0" smtClean="0"/>
              <a:t>Skin grafting with proper </a:t>
            </a:r>
            <a:r>
              <a:rPr lang="en-US" dirty="0" err="1" smtClean="0"/>
              <a:t>asepis</a:t>
            </a:r>
            <a:endParaRPr lang="en-US" dirty="0" smtClean="0"/>
          </a:p>
          <a:p>
            <a:r>
              <a:rPr lang="en-US" dirty="0" smtClean="0"/>
              <a:t>Blood transfusion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ACUTE WOUND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Cleaning</a:t>
            </a:r>
          </a:p>
          <a:p>
            <a:r>
              <a:rPr lang="en-US" dirty="0" smtClean="0"/>
              <a:t>Exploration &amp; diagnosis</a:t>
            </a:r>
          </a:p>
          <a:p>
            <a:r>
              <a:rPr lang="en-US" dirty="0" smtClean="0"/>
              <a:t>Debridement</a:t>
            </a:r>
          </a:p>
          <a:p>
            <a:r>
              <a:rPr lang="en-US" dirty="0" smtClean="0"/>
              <a:t>Repair of structures</a:t>
            </a:r>
          </a:p>
          <a:p>
            <a:r>
              <a:rPr lang="en-US" dirty="0" smtClean="0"/>
              <a:t>Skin cover if required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Bailey and Love’s short practice of Surgery</a:t>
            </a:r>
          </a:p>
          <a:p>
            <a:r>
              <a:rPr lang="en-US" dirty="0" err="1"/>
              <a:t>Manipal</a:t>
            </a:r>
            <a:r>
              <a:rPr lang="en-US" dirty="0"/>
              <a:t> manual of Surgery</a:t>
            </a:r>
          </a:p>
          <a:p>
            <a:r>
              <a:rPr lang="en-US" dirty="0"/>
              <a:t>SRB’s Manual of surgery</a:t>
            </a:r>
          </a:p>
          <a:p>
            <a:r>
              <a:rPr lang="en-US" dirty="0"/>
              <a:t> Text book of Surgery- ASI</a:t>
            </a:r>
          </a:p>
          <a:p>
            <a:r>
              <a:rPr lang="en-US" dirty="0"/>
              <a:t>Clinical Surgery, Das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557510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800" dirty="0">
                <a:solidFill>
                  <a:prstClr val="black"/>
                </a:solidFill>
              </a:rPr>
              <a:t>Thank you,</a:t>
            </a:r>
          </a:p>
          <a:p>
            <a:pPr marL="0" lvl="0" indent="0">
              <a:buNone/>
            </a:pPr>
            <a:r>
              <a:rPr lang="en-US" sz="4800" dirty="0">
                <a:solidFill>
                  <a:prstClr val="black"/>
                </a:solidFill>
              </a:rPr>
              <a:t>                       </a:t>
            </a:r>
            <a:r>
              <a:rPr lang="en-US" sz="4800" b="1" dirty="0">
                <a:solidFill>
                  <a:prstClr val="black"/>
                </a:solidFill>
              </a:rPr>
              <a:t>Dr. </a:t>
            </a:r>
            <a:r>
              <a:rPr lang="en-US" sz="4800" b="1" dirty="0" err="1">
                <a:solidFill>
                  <a:prstClr val="black"/>
                </a:solidFill>
              </a:rPr>
              <a:t>Panchajani</a:t>
            </a:r>
            <a:r>
              <a:rPr lang="en-US" sz="4800" b="1" dirty="0" smtClean="0">
                <a:solidFill>
                  <a:prstClr val="black"/>
                </a:solidFill>
              </a:rPr>
              <a:t>. R</a:t>
            </a:r>
            <a:endParaRPr lang="en-US" sz="48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800" b="1" dirty="0">
                <a:solidFill>
                  <a:prstClr val="black"/>
                </a:solidFill>
              </a:rPr>
              <a:t>                                                    Associate professor,   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prstClr val="black"/>
                </a:solidFill>
              </a:rPr>
              <a:t>                                                     Dept. of Surgery,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prstClr val="black"/>
                </a:solidFill>
              </a:rPr>
              <a:t>                                                       SKHMC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Wounds can be classified as follows:-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According to the etiology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According to Rank-Wakefield classification </a:t>
            </a:r>
            <a:r>
              <a:rPr lang="en-US" dirty="0" smtClean="0"/>
              <a:t>    system </a:t>
            </a:r>
          </a:p>
          <a:p>
            <a:r>
              <a:rPr lang="en-US" dirty="0" smtClean="0"/>
              <a:t> </a:t>
            </a:r>
            <a:r>
              <a:rPr lang="en-US" dirty="0"/>
              <a:t>According to the duration of the wound healing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According to the integrity of the skin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According to wound depth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According to morphological </a:t>
            </a:r>
            <a:r>
              <a:rPr lang="en-US" dirty="0" smtClean="0"/>
              <a:t>characteristics</a:t>
            </a:r>
          </a:p>
          <a:p>
            <a:r>
              <a:rPr lang="en-US" dirty="0" smtClean="0"/>
              <a:t> </a:t>
            </a:r>
            <a:r>
              <a:rPr lang="en-US" dirty="0"/>
              <a:t>According to degree of contamination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According to severity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According to the </a:t>
            </a:r>
            <a:r>
              <a:rPr lang="en-US" b="1" dirty="0" smtClean="0"/>
              <a:t>etiology</a:t>
            </a:r>
          </a:p>
          <a:p>
            <a:r>
              <a:rPr lang="en-US" b="1" dirty="0" smtClean="0"/>
              <a:t>Surgica</a:t>
            </a:r>
            <a:r>
              <a:rPr lang="en-US" dirty="0" smtClean="0"/>
              <a:t>l wounds - </a:t>
            </a:r>
            <a:r>
              <a:rPr lang="en-US" dirty="0"/>
              <a:t>These are wounds caused by surgical procedure </a:t>
            </a:r>
            <a:endParaRPr lang="en-US" dirty="0" smtClean="0"/>
          </a:p>
          <a:p>
            <a:r>
              <a:rPr lang="en-US" b="1" dirty="0" smtClean="0"/>
              <a:t>Penetrating wounds </a:t>
            </a:r>
            <a:r>
              <a:rPr lang="en-US" dirty="0" smtClean="0"/>
              <a:t>- </a:t>
            </a:r>
            <a:r>
              <a:rPr lang="en-US" dirty="0"/>
              <a:t>Wounds caused by penetrating trauma </a:t>
            </a:r>
            <a:r>
              <a:rPr lang="en-US" dirty="0" smtClean="0"/>
              <a:t>, Stab injuries of abdomen is common. Look like an innocent injury but internal organs may be damaged. Pt. should be admitted &amp; observed for at least 24 hrs. layer by layer exploration &amp; repair is recommended.</a:t>
            </a:r>
          </a:p>
          <a:p>
            <a:r>
              <a:rPr lang="en-US" b="1" dirty="0" smtClean="0"/>
              <a:t>Blunt </a:t>
            </a:r>
            <a:r>
              <a:rPr lang="en-US" b="1" dirty="0"/>
              <a:t>wounds </a:t>
            </a:r>
            <a:r>
              <a:rPr lang="en-US" dirty="0" smtClean="0"/>
              <a:t>- </a:t>
            </a:r>
            <a:r>
              <a:rPr lang="en-US" dirty="0"/>
              <a:t>Wounds caused by blunt trauma </a:t>
            </a:r>
            <a:endParaRPr lang="en-US" dirty="0" smtClean="0"/>
          </a:p>
          <a:p>
            <a:r>
              <a:rPr lang="en-US" b="1" dirty="0" smtClean="0"/>
              <a:t>Burn </a:t>
            </a:r>
            <a:r>
              <a:rPr lang="en-US" b="1" dirty="0"/>
              <a:t>wounds </a:t>
            </a:r>
            <a:r>
              <a:rPr lang="en-US" dirty="0" smtClean="0"/>
              <a:t>- </a:t>
            </a:r>
            <a:r>
              <a:rPr lang="en-US" dirty="0"/>
              <a:t>Wounds caused by burn injuries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Wound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According to Rank-Wakefield classification system 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/>
              <a:t>Tidy wounds </a:t>
            </a:r>
            <a:r>
              <a:rPr lang="en-US" dirty="0" smtClean="0"/>
              <a:t>–   wounds </a:t>
            </a:r>
            <a:r>
              <a:rPr lang="en-US" dirty="0"/>
              <a:t>inflicted by sharp instruments and contain no devitalized </a:t>
            </a:r>
            <a:r>
              <a:rPr lang="en-US" dirty="0" smtClean="0"/>
              <a:t>tissue.</a:t>
            </a:r>
          </a:p>
          <a:p>
            <a:r>
              <a:rPr lang="en-US" dirty="0" smtClean="0"/>
              <a:t> They are usually single , incised, clean cut , healthy tissue &amp;seldom  associated with tissue loss.</a:t>
            </a:r>
          </a:p>
          <a:p>
            <a:r>
              <a:rPr lang="en-US" dirty="0" smtClean="0"/>
              <a:t> </a:t>
            </a:r>
            <a:r>
              <a:rPr lang="en-US" dirty="0"/>
              <a:t>Such wounds can be closed primarily with the </a:t>
            </a:r>
            <a:r>
              <a:rPr lang="en-US" dirty="0" smtClean="0"/>
              <a:t>repair of all structures may be possible.(primary healing) </a:t>
            </a:r>
          </a:p>
          <a:p>
            <a:r>
              <a:rPr lang="en-US" dirty="0" smtClean="0"/>
              <a:t>  </a:t>
            </a:r>
            <a:r>
              <a:rPr lang="en-US" dirty="0"/>
              <a:t>Associated fractures are uncommon in tidy wounds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Examples: surgical incisions, cuts from glass and knife wounds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3882</Words>
  <Application>Microsoft Office PowerPoint</Application>
  <PresentationFormat>On-screen Show (4:3)</PresentationFormat>
  <Paragraphs>502</Paragraphs>
  <Slides>69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WOUNDS </vt:lpstr>
      <vt:lpstr>Leaning objectives</vt:lpstr>
      <vt:lpstr>Wounds </vt:lpstr>
      <vt:lpstr>Wounds </vt:lpstr>
      <vt:lpstr>Wounds </vt:lpstr>
      <vt:lpstr>WOUND CLASSIFICATION</vt:lpstr>
      <vt:lpstr>Types of wound classification</vt:lpstr>
      <vt:lpstr>Wound classification</vt:lpstr>
      <vt:lpstr> Wound classification</vt:lpstr>
      <vt:lpstr>Wound classification</vt:lpstr>
      <vt:lpstr>Wound classification</vt:lpstr>
      <vt:lpstr>Wound classification</vt:lpstr>
      <vt:lpstr>Open wounds </vt:lpstr>
      <vt:lpstr>Wound classification</vt:lpstr>
      <vt:lpstr>Closed wounds </vt:lpstr>
      <vt:lpstr>A contusion, commonly known as a bruise, is a type of hematoma of tissue in which capillaries and sometimes venules are damaged by trauma, allowing blood to seep, hemorrhage, or extravasate into the surrounding interstitial tissues. </vt:lpstr>
      <vt:lpstr> An abrasion is a type of open wound that's caused by the skin rubbing against a rough surface. It may be called a scrape or a graze. </vt:lpstr>
      <vt:lpstr>   A Hematoma is a localized collection of blood outside the blood vessels, due to either disease or trauma including injury or surgery and may involve blood continuing to seep from broken capillaries. ‎ </vt:lpstr>
      <vt:lpstr>Wound classification</vt:lpstr>
      <vt:lpstr>Wound classification</vt:lpstr>
      <vt:lpstr>Wound classification</vt:lpstr>
      <vt:lpstr>Wound classification</vt:lpstr>
      <vt:lpstr>Wound classification</vt:lpstr>
      <vt:lpstr>Wound classification</vt:lpstr>
      <vt:lpstr>A crush injury is injury by an object that causes compression of the body. This form of injury is common following a natural disaster or after some form of trauma from a deliberate attack. Common concerns after an injury of this type are rhabdomyolysis and crush syndrome</vt:lpstr>
      <vt:lpstr>Wound classification</vt:lpstr>
      <vt:lpstr>Wound classification</vt:lpstr>
      <vt:lpstr>Wound classification</vt:lpstr>
      <vt:lpstr>Wound classification</vt:lpstr>
      <vt:lpstr>Wound classification</vt:lpstr>
      <vt:lpstr>WOUND HEALING</vt:lpstr>
      <vt:lpstr>wound healing </vt:lpstr>
      <vt:lpstr>WOUND HEALING</vt:lpstr>
      <vt:lpstr>WOUND HEALING- PHASES</vt:lpstr>
      <vt:lpstr>WOUND HEALING </vt:lpstr>
      <vt:lpstr>Wound healing- Inflammatory phase</vt:lpstr>
      <vt:lpstr>WOUND HEALING- INFLAMMATORY PHASE</vt:lpstr>
      <vt:lpstr>WOUND HEALING</vt:lpstr>
      <vt:lpstr>WOUND HEALING</vt:lpstr>
      <vt:lpstr>WOUND HEALING</vt:lpstr>
      <vt:lpstr>WOUND HEALING</vt:lpstr>
      <vt:lpstr>WOUND HEALING- PHASES</vt:lpstr>
      <vt:lpstr>Proliferative phase</vt:lpstr>
      <vt:lpstr>WOUND HEALING</vt:lpstr>
      <vt:lpstr>WOUND HEALING</vt:lpstr>
      <vt:lpstr>WOUND HEALING</vt:lpstr>
      <vt:lpstr>WOUND HEALING-PHASES</vt:lpstr>
      <vt:lpstr>WOUND HEALING</vt:lpstr>
      <vt:lpstr>Wound healing </vt:lpstr>
      <vt:lpstr>Slide 50</vt:lpstr>
      <vt:lpstr>WOUND HEALING- TYPES</vt:lpstr>
      <vt:lpstr>WOUND HEALING</vt:lpstr>
      <vt:lpstr>WOUND HEALING</vt:lpstr>
      <vt:lpstr>WOUND HEALING</vt:lpstr>
      <vt:lpstr>Abnormal  healing </vt:lpstr>
      <vt:lpstr>Factors affecting wound healing  </vt:lpstr>
      <vt:lpstr>Factors affecting wound healing  </vt:lpstr>
      <vt:lpstr>Factors affecting wound healing  </vt:lpstr>
      <vt:lpstr>Complications of wound healing</vt:lpstr>
      <vt:lpstr>MANAGEMENT OF WOUNDS</vt:lpstr>
      <vt:lpstr>Management of wounds </vt:lpstr>
      <vt:lpstr>Wound treatment </vt:lpstr>
      <vt:lpstr>Wound closure / suturing</vt:lpstr>
      <vt:lpstr>WOUND CLOSURE </vt:lpstr>
      <vt:lpstr>Wound closure </vt:lpstr>
      <vt:lpstr>Wound closure </vt:lpstr>
      <vt:lpstr>MANAGEMENT OF ACUTE WOUND</vt:lpstr>
      <vt:lpstr>REFERENCE</vt:lpstr>
      <vt:lpstr>Slide 69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SUJRGERY</cp:lastModifiedBy>
  <cp:revision>93</cp:revision>
  <dcterms:created xsi:type="dcterms:W3CDTF">2019-03-28T14:22:48Z</dcterms:created>
  <dcterms:modified xsi:type="dcterms:W3CDTF">2021-11-27T06:31:51Z</dcterms:modified>
</cp:coreProperties>
</file>