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1509" y="415290"/>
            <a:ext cx="784098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890" y="1788159"/>
            <a:ext cx="7856219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2393950"/>
            <a:ext cx="4803140" cy="109220"/>
          </a:xfrm>
          <a:custGeom>
            <a:avLst/>
            <a:gdLst/>
            <a:ahLst/>
            <a:cxnLst/>
            <a:rect l="l" t="t" r="r" b="b"/>
            <a:pathLst>
              <a:path w="4803140" h="109219">
                <a:moveTo>
                  <a:pt x="0" y="0"/>
                </a:moveTo>
                <a:lnTo>
                  <a:pt x="4803140" y="0"/>
                </a:lnTo>
                <a:lnTo>
                  <a:pt x="4803140" y="109220"/>
                </a:lnTo>
                <a:lnTo>
                  <a:pt x="0" y="10922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39395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239395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0730" y="1471929"/>
            <a:ext cx="39998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6235" algn="l"/>
              </a:tabLst>
            </a:pPr>
            <a:r>
              <a:rPr sz="4000" spc="-5" dirty="0"/>
              <a:t>Acute	</a:t>
            </a:r>
            <a:r>
              <a:rPr sz="4000" spc="-10" dirty="0"/>
              <a:t>abdomen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4761229" y="3371850"/>
            <a:ext cx="3621404" cy="1399101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r>
              <a:rPr lang="en-US" sz="2800" i="1" dirty="0" smtClean="0"/>
              <a:t>             DR.BINO</a:t>
            </a:r>
            <a:endParaRPr lang="en-US" sz="2800" dirty="0" smtClean="0"/>
          </a:p>
          <a:p>
            <a:r>
              <a:rPr lang="en-US" sz="2800" i="1" smtClean="0"/>
              <a:t>       Associate </a:t>
            </a:r>
            <a:r>
              <a:rPr lang="en-US" sz="2800" i="1" dirty="0" smtClean="0"/>
              <a:t>Prof.</a:t>
            </a:r>
            <a:endParaRPr lang="en-US" sz="2800" dirty="0" smtClean="0"/>
          </a:p>
          <a:p>
            <a:r>
              <a:rPr lang="en-US" sz="2800" i="1" dirty="0" smtClean="0"/>
              <a:t>     DEPT </a:t>
            </a:r>
            <a:r>
              <a:rPr lang="en-US" sz="2800" i="1" dirty="0" smtClean="0"/>
              <a:t>OF SURGERY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939800"/>
            <a:ext cx="73336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 </a:t>
            </a:r>
            <a:r>
              <a:rPr spc="-5" dirty="0"/>
              <a:t>Physiology of </a:t>
            </a:r>
            <a:r>
              <a:rPr spc="-10" dirty="0"/>
              <a:t>Abdominal</a:t>
            </a:r>
            <a:r>
              <a:rPr dirty="0"/>
              <a:t> </a:t>
            </a:r>
            <a:r>
              <a:rPr spc="-5" dirty="0"/>
              <a:t>Pain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890" y="1789429"/>
            <a:ext cx="7762240" cy="40398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82600" marR="5080" indent="-469900">
              <a:lnSpc>
                <a:spcPct val="101600"/>
              </a:lnSpc>
              <a:spcBef>
                <a:spcPts val="50"/>
              </a:spcBef>
              <a:tabLst>
                <a:tab pos="459105" algn="l"/>
              </a:tabLst>
            </a:pPr>
            <a:r>
              <a:rPr sz="2600" dirty="0">
                <a:latin typeface="Verdana"/>
                <a:cs typeface="Verdana"/>
              </a:rPr>
              <a:t>T	</a:t>
            </a:r>
            <a:r>
              <a:rPr sz="2600" spc="-5" dirty="0">
                <a:latin typeface="Verdana"/>
                <a:cs typeface="Verdana"/>
              </a:rPr>
              <a:t>Abdominal pain </a:t>
            </a:r>
            <a:r>
              <a:rPr sz="2600" dirty="0">
                <a:latin typeface="Verdana"/>
                <a:cs typeface="Verdana"/>
              </a:rPr>
              <a:t>from any </a:t>
            </a:r>
            <a:r>
              <a:rPr sz="2600" spc="-5" dirty="0">
                <a:latin typeface="Verdana"/>
                <a:cs typeface="Verdana"/>
              </a:rPr>
              <a:t>cause </a:t>
            </a:r>
            <a:r>
              <a:rPr sz="2600" dirty="0">
                <a:latin typeface="Verdana"/>
                <a:cs typeface="Verdana"/>
              </a:rPr>
              <a:t>is </a:t>
            </a:r>
            <a:r>
              <a:rPr sz="2600" spc="-5" dirty="0">
                <a:latin typeface="Verdana"/>
                <a:cs typeface="Verdana"/>
              </a:rPr>
              <a:t>mediated  by </a:t>
            </a:r>
            <a:r>
              <a:rPr sz="2600" dirty="0">
                <a:latin typeface="Verdana"/>
                <a:cs typeface="Verdana"/>
              </a:rPr>
              <a:t>either </a:t>
            </a:r>
            <a:r>
              <a:rPr sz="2600" i="1" dirty="0">
                <a:latin typeface="Verdana"/>
                <a:cs typeface="Verdana"/>
              </a:rPr>
              <a:t>visceral </a:t>
            </a:r>
            <a:r>
              <a:rPr sz="2600" spc="5" dirty="0">
                <a:latin typeface="Verdana"/>
                <a:cs typeface="Verdana"/>
              </a:rPr>
              <a:t>or </a:t>
            </a:r>
            <a:r>
              <a:rPr sz="2600" i="1" dirty="0">
                <a:latin typeface="Verdana"/>
                <a:cs typeface="Verdana"/>
              </a:rPr>
              <a:t>somatic </a:t>
            </a:r>
            <a:r>
              <a:rPr sz="2600" dirty="0">
                <a:latin typeface="Verdana"/>
                <a:cs typeface="Verdana"/>
              </a:rPr>
              <a:t>afferent  </a:t>
            </a:r>
            <a:r>
              <a:rPr sz="2600" spc="-5" dirty="0">
                <a:latin typeface="Verdana"/>
                <a:cs typeface="Verdana"/>
              </a:rPr>
              <a:t>nerves</a:t>
            </a:r>
            <a:endParaRPr sz="2600">
              <a:latin typeface="Verdana"/>
              <a:cs typeface="Verdana"/>
            </a:endParaRPr>
          </a:p>
          <a:p>
            <a:pPr marL="482600" marR="528955" indent="-469900">
              <a:lnSpc>
                <a:spcPct val="101600"/>
              </a:lnSpc>
              <a:spcBef>
                <a:spcPts val="640"/>
              </a:spcBef>
              <a:tabLst>
                <a:tab pos="459105" algn="l"/>
              </a:tabLst>
            </a:pPr>
            <a:r>
              <a:rPr sz="2600" dirty="0">
                <a:latin typeface="Verdana"/>
                <a:cs typeface="Verdana"/>
              </a:rPr>
              <a:t>n	</a:t>
            </a:r>
            <a:r>
              <a:rPr sz="2600" spc="-5" dirty="0">
                <a:latin typeface="Verdana"/>
                <a:cs typeface="Verdana"/>
              </a:rPr>
              <a:t>Several </a:t>
            </a:r>
            <a:r>
              <a:rPr sz="2600" dirty="0">
                <a:latin typeface="Verdana"/>
                <a:cs typeface="Verdana"/>
              </a:rPr>
              <a:t>factors </a:t>
            </a:r>
            <a:r>
              <a:rPr sz="2600" spc="-5" dirty="0">
                <a:latin typeface="Verdana"/>
                <a:cs typeface="Verdana"/>
              </a:rPr>
              <a:t>can </a:t>
            </a:r>
            <a:r>
              <a:rPr sz="2600" dirty="0">
                <a:latin typeface="Verdana"/>
                <a:cs typeface="Verdana"/>
              </a:rPr>
              <a:t>modify </a:t>
            </a:r>
            <a:r>
              <a:rPr sz="2600" spc="-5" dirty="0">
                <a:latin typeface="Verdana"/>
                <a:cs typeface="Verdana"/>
              </a:rPr>
              <a:t>expression </a:t>
            </a:r>
            <a:r>
              <a:rPr sz="2600" dirty="0">
                <a:latin typeface="Verdana"/>
                <a:cs typeface="Verdana"/>
              </a:rPr>
              <a:t>of  </a:t>
            </a:r>
            <a:r>
              <a:rPr sz="2600" spc="-5" dirty="0">
                <a:latin typeface="Verdana"/>
                <a:cs typeface="Verdana"/>
              </a:rPr>
              <a:t>pain:</a:t>
            </a:r>
            <a:endParaRPr sz="2600">
              <a:latin typeface="Verdana"/>
              <a:cs typeface="Verdana"/>
            </a:endParaRPr>
          </a:p>
          <a:p>
            <a:pPr marL="996315">
              <a:lnSpc>
                <a:spcPct val="100000"/>
              </a:lnSpc>
              <a:spcBef>
                <a:spcPts val="950"/>
              </a:spcBef>
            </a:pPr>
            <a:r>
              <a:rPr sz="2000" dirty="0">
                <a:latin typeface="Verdana"/>
                <a:cs typeface="Verdana"/>
              </a:rPr>
              <a:t>Age</a:t>
            </a:r>
            <a:r>
              <a:rPr sz="2000" spc="-5" dirty="0">
                <a:latin typeface="Verdana"/>
                <a:cs typeface="Verdana"/>
              </a:rPr>
              <a:t> extremes</a:t>
            </a:r>
            <a:endParaRPr sz="2000">
              <a:latin typeface="Verdana"/>
              <a:cs typeface="Verdana"/>
            </a:endParaRPr>
          </a:p>
          <a:p>
            <a:pPr marL="642620" marR="782320">
              <a:lnSpc>
                <a:spcPct val="122100"/>
              </a:lnSpc>
              <a:spcBef>
                <a:spcPts val="90"/>
              </a:spcBef>
              <a:tabLst>
                <a:tab pos="986155" algn="l"/>
              </a:tabLst>
            </a:pPr>
            <a:r>
              <a:rPr sz="2000" dirty="0">
                <a:latin typeface="Verdana"/>
                <a:cs typeface="Verdana"/>
              </a:rPr>
              <a:t>r	</a:t>
            </a:r>
            <a:r>
              <a:rPr sz="2000" spc="-5" dirty="0">
                <a:latin typeface="Verdana"/>
                <a:cs typeface="Verdana"/>
              </a:rPr>
              <a:t>Vascular compromise </a:t>
            </a:r>
            <a:r>
              <a:rPr sz="2000" dirty="0">
                <a:latin typeface="Verdana"/>
                <a:cs typeface="Verdana"/>
              </a:rPr>
              <a:t>(pain </a:t>
            </a:r>
            <a:r>
              <a:rPr sz="2000" spc="-5" dirty="0">
                <a:latin typeface="Verdana"/>
                <a:cs typeface="Verdana"/>
              </a:rPr>
              <a:t>‘out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5" dirty="0">
                <a:latin typeface="Verdana"/>
                <a:cs typeface="Verdana"/>
              </a:rPr>
              <a:t>proportion’)  </a:t>
            </a:r>
            <a:r>
              <a:rPr sz="2000" dirty="0">
                <a:latin typeface="Verdana"/>
                <a:cs typeface="Verdana"/>
              </a:rPr>
              <a:t>r	</a:t>
            </a:r>
            <a:r>
              <a:rPr sz="2000" spc="-5" dirty="0">
                <a:latin typeface="Verdana"/>
                <a:cs typeface="Verdana"/>
              </a:rPr>
              <a:t>Pregnancy</a:t>
            </a:r>
            <a:endParaRPr sz="2000">
              <a:latin typeface="Verdana"/>
              <a:cs typeface="Verdana"/>
            </a:endParaRPr>
          </a:p>
          <a:p>
            <a:pPr marL="642620" marR="4875530">
              <a:lnSpc>
                <a:spcPts val="2940"/>
              </a:lnSpc>
              <a:spcBef>
                <a:spcPts val="175"/>
              </a:spcBef>
              <a:tabLst>
                <a:tab pos="986155" algn="l"/>
              </a:tabLst>
            </a:pPr>
            <a:r>
              <a:rPr sz="2000" dirty="0">
                <a:latin typeface="Verdana"/>
                <a:cs typeface="Verdana"/>
              </a:rPr>
              <a:t>c	CNS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pathology  </a:t>
            </a:r>
            <a:r>
              <a:rPr sz="2000" dirty="0">
                <a:latin typeface="Verdana"/>
                <a:cs typeface="Verdana"/>
              </a:rPr>
              <a:t>h	</a:t>
            </a:r>
            <a:r>
              <a:rPr sz="2000" spc="-5" dirty="0">
                <a:latin typeface="Verdana"/>
                <a:cs typeface="Verdana"/>
              </a:rPr>
              <a:t>Neutropenia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309435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Visceral</a:t>
            </a:r>
            <a:r>
              <a:rPr sz="3800" spc="-70" dirty="0"/>
              <a:t> </a:t>
            </a:r>
            <a:r>
              <a:rPr sz="3800" spc="-5" dirty="0"/>
              <a:t>Pain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472440" y="1917930"/>
            <a:ext cx="5998845" cy="37592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459105" algn="l"/>
              </a:tabLst>
            </a:pPr>
            <a:r>
              <a:rPr sz="2600" dirty="0">
                <a:latin typeface="Verdana"/>
                <a:cs typeface="Verdana"/>
              </a:rPr>
              <a:t>V	Stimuli</a:t>
            </a:r>
            <a:endParaRPr sz="2600">
              <a:latin typeface="Verdana"/>
              <a:cs typeface="Verdana"/>
            </a:endParaRPr>
          </a:p>
          <a:p>
            <a:pPr marL="1457325" marR="5080" indent="-957580">
              <a:lnSpc>
                <a:spcPts val="2400"/>
              </a:lnSpc>
              <a:spcBef>
                <a:spcPts val="600"/>
              </a:spcBef>
              <a:tabLst>
                <a:tab pos="875665" algn="l"/>
              </a:tabLst>
            </a:pPr>
            <a:r>
              <a:rPr sz="2200" dirty="0">
                <a:latin typeface="Verdana"/>
                <a:cs typeface="Verdana"/>
              </a:rPr>
              <a:t>l	</a:t>
            </a:r>
            <a:r>
              <a:rPr sz="2200" spc="-5" dirty="0">
                <a:latin typeface="Verdana"/>
                <a:cs typeface="Verdana"/>
              </a:rPr>
              <a:t>Distention of the gut or other</a:t>
            </a:r>
            <a:r>
              <a:rPr sz="2200" spc="-10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hollow  abdominal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organ</a:t>
            </a:r>
            <a:endParaRPr sz="2200">
              <a:latin typeface="Verdana"/>
              <a:cs typeface="Verdana"/>
            </a:endParaRPr>
          </a:p>
          <a:p>
            <a:pPr marL="499745" marR="490855" indent="375920">
              <a:lnSpc>
                <a:spcPts val="2950"/>
              </a:lnSpc>
              <a:spcBef>
                <a:spcPts val="110"/>
              </a:spcBef>
              <a:tabLst>
                <a:tab pos="875665" algn="l"/>
              </a:tabLst>
            </a:pPr>
            <a:r>
              <a:rPr sz="2200" spc="-5" dirty="0">
                <a:latin typeface="Verdana"/>
                <a:cs typeface="Verdana"/>
              </a:rPr>
              <a:t>Traction </a:t>
            </a:r>
            <a:r>
              <a:rPr sz="2200" dirty="0">
                <a:latin typeface="Verdana"/>
                <a:cs typeface="Verdana"/>
              </a:rPr>
              <a:t>on </a:t>
            </a:r>
            <a:r>
              <a:rPr sz="2200" spc="-5" dirty="0">
                <a:latin typeface="Verdana"/>
                <a:cs typeface="Verdana"/>
              </a:rPr>
              <a:t>the bowel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mesentery  </a:t>
            </a:r>
            <a:r>
              <a:rPr sz="2200" dirty="0">
                <a:latin typeface="Verdana"/>
                <a:cs typeface="Verdana"/>
              </a:rPr>
              <a:t>i	</a:t>
            </a:r>
            <a:r>
              <a:rPr sz="2200" spc="-5" dirty="0">
                <a:latin typeface="Verdana"/>
                <a:cs typeface="Verdana"/>
              </a:rPr>
              <a:t>Inflammation</a:t>
            </a:r>
            <a:endParaRPr sz="2200">
              <a:latin typeface="Verdana"/>
              <a:cs typeface="Verdana"/>
            </a:endParaRPr>
          </a:p>
          <a:p>
            <a:pPr marL="499745">
              <a:lnSpc>
                <a:spcPct val="100000"/>
              </a:lnSpc>
              <a:spcBef>
                <a:spcPts val="160"/>
              </a:spcBef>
            </a:pPr>
            <a:r>
              <a:rPr sz="2200" dirty="0">
                <a:latin typeface="Verdana"/>
                <a:cs typeface="Verdana"/>
              </a:rPr>
              <a:t>m</a:t>
            </a:r>
            <a:r>
              <a:rPr sz="2200" spc="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Ischemia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459105" algn="l"/>
              </a:tabLst>
            </a:pPr>
            <a:r>
              <a:rPr sz="2600" dirty="0">
                <a:latin typeface="Verdana"/>
                <a:cs typeface="Verdana"/>
              </a:rPr>
              <a:t>I	</a:t>
            </a:r>
            <a:r>
              <a:rPr sz="2600" spc="-5" dirty="0">
                <a:latin typeface="Verdana"/>
                <a:cs typeface="Verdana"/>
              </a:rPr>
              <a:t>Sensation</a:t>
            </a:r>
            <a:endParaRPr sz="2600">
              <a:latin typeface="Verdana"/>
              <a:cs typeface="Verdana"/>
            </a:endParaRPr>
          </a:p>
          <a:p>
            <a:pPr marL="482600" marR="56515" indent="-6350">
              <a:lnSpc>
                <a:spcPct val="91200"/>
              </a:lnSpc>
              <a:spcBef>
                <a:spcPts val="555"/>
              </a:spcBef>
              <a:tabLst>
                <a:tab pos="921385" algn="l"/>
                <a:tab pos="4694555" algn="l"/>
              </a:tabLst>
            </a:pPr>
            <a:r>
              <a:rPr sz="2600" dirty="0">
                <a:latin typeface="Verdana"/>
                <a:cs typeface="Verdana"/>
              </a:rPr>
              <a:t>a	</a:t>
            </a:r>
            <a:r>
              <a:rPr sz="2200" spc="-5" dirty="0">
                <a:latin typeface="Verdana"/>
                <a:cs typeface="Verdana"/>
              </a:rPr>
              <a:t>Corresponds to the </a:t>
            </a:r>
            <a:r>
              <a:rPr sz="2200" spc="-10" dirty="0">
                <a:latin typeface="Verdana"/>
                <a:cs typeface="Verdana"/>
              </a:rPr>
              <a:t>embryologic  </a:t>
            </a:r>
            <a:r>
              <a:rPr sz="2200" spc="-5" dirty="0">
                <a:latin typeface="Verdana"/>
                <a:cs typeface="Verdana"/>
              </a:rPr>
              <a:t>o</a:t>
            </a:r>
            <a:r>
              <a:rPr sz="2200" dirty="0">
                <a:latin typeface="Verdana"/>
                <a:cs typeface="Verdana"/>
              </a:rPr>
              <a:t>r</a:t>
            </a:r>
            <a:r>
              <a:rPr sz="2200" spc="-5" dirty="0">
                <a:latin typeface="Verdana"/>
                <a:cs typeface="Verdana"/>
              </a:rPr>
              <a:t>igi</a:t>
            </a:r>
            <a:r>
              <a:rPr sz="2200" dirty="0">
                <a:latin typeface="Verdana"/>
                <a:cs typeface="Verdana"/>
              </a:rPr>
              <a:t>n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o</a:t>
            </a:r>
            <a:r>
              <a:rPr sz="2200" dirty="0">
                <a:latin typeface="Verdana"/>
                <a:cs typeface="Verdana"/>
              </a:rPr>
              <a:t>f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</a:t>
            </a:r>
            <a:r>
              <a:rPr sz="2200" spc="-5" dirty="0">
                <a:latin typeface="Verdana"/>
                <a:cs typeface="Verdana"/>
              </a:rPr>
              <a:t>h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d</a:t>
            </a:r>
            <a:r>
              <a:rPr sz="2200" spc="-15" dirty="0">
                <a:latin typeface="Verdana"/>
                <a:cs typeface="Verdana"/>
              </a:rPr>
              <a:t>i</a:t>
            </a:r>
            <a:r>
              <a:rPr sz="2200" spc="-10" dirty="0">
                <a:latin typeface="Verdana"/>
                <a:cs typeface="Verdana"/>
              </a:rPr>
              <a:t>s</a:t>
            </a:r>
            <a:r>
              <a:rPr sz="2200" spc="-5" dirty="0">
                <a:latin typeface="Verdana"/>
                <a:cs typeface="Verdana"/>
              </a:rPr>
              <a:t>ea</a:t>
            </a:r>
            <a:r>
              <a:rPr sz="2200" spc="-10" dirty="0">
                <a:latin typeface="Verdana"/>
                <a:cs typeface="Verdana"/>
              </a:rPr>
              <a:t>s</a:t>
            </a:r>
            <a:r>
              <a:rPr sz="2200" spc="-5" dirty="0">
                <a:latin typeface="Verdana"/>
                <a:cs typeface="Verdana"/>
              </a:rPr>
              <a:t>e</a:t>
            </a:r>
            <a:r>
              <a:rPr sz="2200" dirty="0">
                <a:latin typeface="Verdana"/>
                <a:cs typeface="Verdana"/>
              </a:rPr>
              <a:t>d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o</a:t>
            </a:r>
            <a:r>
              <a:rPr sz="2200" spc="-10" dirty="0">
                <a:latin typeface="Verdana"/>
                <a:cs typeface="Verdana"/>
              </a:rPr>
              <a:t>r</a:t>
            </a:r>
            <a:r>
              <a:rPr sz="2200" spc="-5" dirty="0">
                <a:latin typeface="Verdana"/>
                <a:cs typeface="Verdana"/>
              </a:rPr>
              <a:t>ga</a:t>
            </a:r>
            <a:r>
              <a:rPr sz="2200" dirty="0">
                <a:latin typeface="Verdana"/>
                <a:cs typeface="Verdana"/>
              </a:rPr>
              <a:t>n	</a:t>
            </a:r>
            <a:r>
              <a:rPr sz="2200" spc="-10" dirty="0">
                <a:latin typeface="Verdana"/>
                <a:cs typeface="Verdana"/>
              </a:rPr>
              <a:t>(</a:t>
            </a:r>
            <a:r>
              <a:rPr sz="2200" spc="-5" dirty="0">
                <a:latin typeface="Verdana"/>
                <a:cs typeface="Verdana"/>
              </a:rPr>
              <a:t>fo</a:t>
            </a:r>
            <a:r>
              <a:rPr sz="2200" dirty="0">
                <a:latin typeface="Verdana"/>
                <a:cs typeface="Verdana"/>
              </a:rPr>
              <a:t>r</a:t>
            </a:r>
            <a:r>
              <a:rPr sz="2200" spc="-5" dirty="0">
                <a:latin typeface="Verdana"/>
                <a:cs typeface="Verdana"/>
              </a:rPr>
              <a:t>egu</a:t>
            </a:r>
            <a:r>
              <a:rPr sz="2200" spc="-10" dirty="0">
                <a:latin typeface="Verdana"/>
                <a:cs typeface="Verdana"/>
              </a:rPr>
              <a:t>t</a:t>
            </a:r>
            <a:r>
              <a:rPr sz="2200" dirty="0">
                <a:latin typeface="Verdana"/>
                <a:cs typeface="Verdana"/>
              </a:rPr>
              <a:t>,  </a:t>
            </a:r>
            <a:r>
              <a:rPr sz="2200" spc="-5" dirty="0">
                <a:latin typeface="Verdana"/>
                <a:cs typeface="Verdana"/>
              </a:rPr>
              <a:t>midgut,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hindgut)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77330" y="1484630"/>
            <a:ext cx="2566670" cy="1741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7490" y="3140710"/>
            <a:ext cx="2556509" cy="1367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317119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Somatic</a:t>
            </a:r>
            <a:r>
              <a:rPr sz="3800" spc="-65" dirty="0"/>
              <a:t> </a:t>
            </a:r>
            <a:r>
              <a:rPr sz="3800" spc="-5" dirty="0"/>
              <a:t>Pain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1741400"/>
            <a:ext cx="4747260" cy="40386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481965" algn="l"/>
              </a:tabLst>
            </a:pPr>
            <a:r>
              <a:rPr sz="2550" spc="-15" baseline="14705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550" spc="-15" baseline="14705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2600" b="1" dirty="0">
                <a:latin typeface="Verdana"/>
                <a:cs typeface="Verdana"/>
              </a:rPr>
              <a:t>Stimuli</a:t>
            </a:r>
            <a:endParaRPr sz="2600">
              <a:latin typeface="Verdana"/>
              <a:cs typeface="Verdana"/>
            </a:endParaRPr>
          </a:p>
          <a:p>
            <a:pPr marL="499745">
              <a:lnSpc>
                <a:spcPct val="100000"/>
              </a:lnSpc>
              <a:spcBef>
                <a:spcPts val="320"/>
              </a:spcBef>
              <a:tabLst>
                <a:tab pos="875665" algn="l"/>
              </a:tabLst>
            </a:pPr>
            <a:r>
              <a:rPr sz="2200" b="1" dirty="0">
                <a:latin typeface="Verdana"/>
                <a:cs typeface="Verdana"/>
              </a:rPr>
              <a:t>l	</a:t>
            </a:r>
            <a:r>
              <a:rPr sz="2200" spc="-5" dirty="0">
                <a:latin typeface="Verdana"/>
                <a:cs typeface="Verdana"/>
              </a:rPr>
              <a:t>Irritation of the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peritoneum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459105" algn="l"/>
              </a:tabLst>
            </a:pPr>
            <a:r>
              <a:rPr sz="2600" dirty="0">
                <a:latin typeface="Verdana"/>
                <a:cs typeface="Verdana"/>
              </a:rPr>
              <a:t>I	</a:t>
            </a:r>
            <a:r>
              <a:rPr sz="2600" b="1" dirty="0">
                <a:latin typeface="Verdana"/>
                <a:cs typeface="Verdana"/>
              </a:rPr>
              <a:t>Sensation</a:t>
            </a:r>
            <a:endParaRPr sz="2600">
              <a:latin typeface="Verdana"/>
              <a:cs typeface="Verdana"/>
            </a:endParaRPr>
          </a:p>
          <a:p>
            <a:pPr marL="499745">
              <a:lnSpc>
                <a:spcPct val="100000"/>
              </a:lnSpc>
              <a:spcBef>
                <a:spcPts val="320"/>
              </a:spcBef>
              <a:tabLst>
                <a:tab pos="875665" algn="l"/>
              </a:tabLst>
            </a:pPr>
            <a:r>
              <a:rPr sz="2200" b="1" dirty="0">
                <a:latin typeface="Verdana"/>
                <a:cs typeface="Verdana"/>
              </a:rPr>
              <a:t>t	</a:t>
            </a:r>
            <a:r>
              <a:rPr sz="2200" spc="-5" dirty="0">
                <a:latin typeface="Verdana"/>
                <a:cs typeface="Verdana"/>
              </a:rPr>
              <a:t>Sharp, </a:t>
            </a:r>
            <a:r>
              <a:rPr sz="2200" spc="-10" dirty="0">
                <a:latin typeface="Verdana"/>
                <a:cs typeface="Verdana"/>
              </a:rPr>
              <a:t>localized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pain</a:t>
            </a:r>
            <a:endParaRPr sz="2200">
              <a:latin typeface="Verdana"/>
              <a:cs typeface="Verdana"/>
            </a:endParaRPr>
          </a:p>
          <a:p>
            <a:pPr marL="499745">
              <a:lnSpc>
                <a:spcPct val="100000"/>
              </a:lnSpc>
              <a:spcBef>
                <a:spcPts val="310"/>
              </a:spcBef>
              <a:tabLst>
                <a:tab pos="875665" algn="l"/>
              </a:tabLst>
            </a:pPr>
            <a:r>
              <a:rPr sz="2200" dirty="0">
                <a:latin typeface="Verdana"/>
                <a:cs typeface="Verdana"/>
              </a:rPr>
              <a:t>,	</a:t>
            </a:r>
            <a:r>
              <a:rPr sz="2200" spc="-5" dirty="0">
                <a:latin typeface="Verdana"/>
                <a:cs typeface="Verdana"/>
              </a:rPr>
              <a:t>Easily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described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459105" algn="l"/>
              </a:tabLst>
            </a:pPr>
            <a:r>
              <a:rPr sz="2600" dirty="0">
                <a:latin typeface="Verdana"/>
                <a:cs typeface="Verdana"/>
              </a:rPr>
              <a:t>E	</a:t>
            </a:r>
            <a:r>
              <a:rPr sz="2600" b="1" dirty="0">
                <a:latin typeface="Verdana"/>
                <a:cs typeface="Verdana"/>
              </a:rPr>
              <a:t>Cardinal</a:t>
            </a:r>
            <a:r>
              <a:rPr sz="2600" b="1" spc="-2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signs</a:t>
            </a:r>
            <a:endParaRPr sz="2600">
              <a:latin typeface="Verdana"/>
              <a:cs typeface="Verdana"/>
            </a:endParaRPr>
          </a:p>
          <a:p>
            <a:pPr marL="852169">
              <a:lnSpc>
                <a:spcPct val="100000"/>
              </a:lnSpc>
              <a:spcBef>
                <a:spcPts val="680"/>
              </a:spcBef>
            </a:pPr>
            <a:r>
              <a:rPr sz="2200" spc="-5" dirty="0">
                <a:latin typeface="Verdana"/>
                <a:cs typeface="Verdana"/>
              </a:rPr>
              <a:t>Pain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“tenderness”</a:t>
            </a:r>
            <a:endParaRPr sz="2200">
              <a:latin typeface="Verdana"/>
              <a:cs typeface="Verdana"/>
            </a:endParaRPr>
          </a:p>
          <a:p>
            <a:pPr marL="401955" marR="2679065" indent="377190">
              <a:lnSpc>
                <a:spcPct val="111700"/>
              </a:lnSpc>
              <a:spcBef>
                <a:spcPts val="105"/>
              </a:spcBef>
              <a:tabLst>
                <a:tab pos="779145" algn="l"/>
              </a:tabLst>
            </a:pPr>
            <a:r>
              <a:rPr sz="2200" spc="-10" dirty="0">
                <a:latin typeface="Verdana"/>
                <a:cs typeface="Verdana"/>
              </a:rPr>
              <a:t>G</a:t>
            </a:r>
            <a:r>
              <a:rPr sz="2200" spc="-5" dirty="0">
                <a:latin typeface="Verdana"/>
                <a:cs typeface="Verdana"/>
              </a:rPr>
              <a:t>ua</a:t>
            </a:r>
            <a:r>
              <a:rPr sz="2200" dirty="0">
                <a:latin typeface="Verdana"/>
                <a:cs typeface="Verdana"/>
              </a:rPr>
              <a:t>r</a:t>
            </a:r>
            <a:r>
              <a:rPr sz="2200" spc="-5" dirty="0">
                <a:latin typeface="Verdana"/>
                <a:cs typeface="Verdana"/>
              </a:rPr>
              <a:t>d</a:t>
            </a:r>
            <a:r>
              <a:rPr sz="2200" spc="-15" dirty="0">
                <a:latin typeface="Verdana"/>
                <a:cs typeface="Verdana"/>
              </a:rPr>
              <a:t>i</a:t>
            </a:r>
            <a:r>
              <a:rPr sz="2200" spc="5" dirty="0">
                <a:latin typeface="Verdana"/>
                <a:cs typeface="Verdana"/>
              </a:rPr>
              <a:t>n</a:t>
            </a:r>
            <a:r>
              <a:rPr sz="2200" dirty="0">
                <a:latin typeface="Verdana"/>
                <a:cs typeface="Verdana"/>
              </a:rPr>
              <a:t>g  d	</a:t>
            </a:r>
            <a:r>
              <a:rPr sz="2200" spc="-10" dirty="0">
                <a:latin typeface="Verdana"/>
                <a:cs typeface="Verdana"/>
              </a:rPr>
              <a:t>Rebound</a:t>
            </a:r>
            <a:endParaRPr sz="2200">
              <a:latin typeface="Verdana"/>
              <a:cs typeface="Verdana"/>
            </a:endParaRPr>
          </a:p>
          <a:p>
            <a:pPr marL="401955">
              <a:lnSpc>
                <a:spcPct val="100000"/>
              </a:lnSpc>
              <a:spcBef>
                <a:spcPts val="300"/>
              </a:spcBef>
              <a:tabLst>
                <a:tab pos="779145" algn="l"/>
              </a:tabLst>
            </a:pPr>
            <a:r>
              <a:rPr sz="2200" dirty="0">
                <a:latin typeface="Verdana"/>
                <a:cs typeface="Verdana"/>
              </a:rPr>
              <a:t>u	</a:t>
            </a:r>
            <a:r>
              <a:rPr sz="2200" spc="-10" dirty="0">
                <a:latin typeface="Verdana"/>
                <a:cs typeface="Verdana"/>
              </a:rPr>
              <a:t>Absent </a:t>
            </a:r>
            <a:r>
              <a:rPr sz="2200" spc="-5" dirty="0">
                <a:latin typeface="Verdana"/>
                <a:cs typeface="Verdana"/>
              </a:rPr>
              <a:t>bowel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sounds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73700" y="1557019"/>
            <a:ext cx="3643629" cy="496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5150" y="1413510"/>
            <a:ext cx="5617209" cy="511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57384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Pattern </a:t>
            </a:r>
            <a:r>
              <a:rPr sz="3800" dirty="0"/>
              <a:t>of </a:t>
            </a:r>
            <a:r>
              <a:rPr sz="3800" spc="-5" dirty="0"/>
              <a:t>referred</a:t>
            </a:r>
            <a:r>
              <a:rPr sz="3800" spc="-75" dirty="0"/>
              <a:t> </a:t>
            </a:r>
            <a:r>
              <a:rPr sz="3800" dirty="0"/>
              <a:t>pain</a:t>
            </a:r>
            <a:endParaRPr sz="3800"/>
          </a:p>
        </p:txBody>
      </p:sp>
      <p:sp>
        <p:nvSpPr>
          <p:cNvPr id="9" name="object 9"/>
          <p:cNvSpPr txBox="1"/>
          <p:nvPr/>
        </p:nvSpPr>
        <p:spPr>
          <a:xfrm>
            <a:off x="825500" y="2645409"/>
            <a:ext cx="14954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Gastric</a:t>
            </a:r>
            <a:r>
              <a:rPr sz="2000" b="1" spc="-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pain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67310" y="3313429"/>
            <a:ext cx="2566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Liver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biliary</a:t>
            </a:r>
            <a:r>
              <a:rPr sz="2000" b="1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pain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780" y="4110990"/>
            <a:ext cx="1551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Colonic</a:t>
            </a:r>
            <a:r>
              <a:rPr sz="20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pain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00" y="4975859"/>
            <a:ext cx="2781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Ureteral or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kidney</a:t>
            </a:r>
            <a:r>
              <a:rPr sz="2000" b="1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pain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2470" y="1637029"/>
            <a:ext cx="28943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Diaphragmatic</a:t>
            </a:r>
            <a:r>
              <a:rPr sz="20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irritation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62040" y="3463290"/>
            <a:ext cx="2952115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Biliary colic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Pancreatic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renal</a:t>
            </a:r>
            <a:r>
              <a:rPr sz="2000" b="1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pai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5990" y="4687570"/>
            <a:ext cx="2895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,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Uterine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and rectal</a:t>
            </a:r>
            <a:r>
              <a:rPr sz="2000" b="1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pain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17462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5" dirty="0"/>
              <a:t>H</a:t>
            </a:r>
            <a:r>
              <a:rPr sz="3800" spc="-5" dirty="0"/>
              <a:t>i</a:t>
            </a:r>
            <a:r>
              <a:rPr sz="3800" dirty="0"/>
              <a:t>st</a:t>
            </a:r>
            <a:r>
              <a:rPr sz="3800" spc="-10" dirty="0"/>
              <a:t>o</a:t>
            </a:r>
            <a:r>
              <a:rPr sz="3800" spc="-5" dirty="0"/>
              <a:t>ry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1788159"/>
            <a:ext cx="42862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Verdana"/>
                <a:cs typeface="Verdana"/>
              </a:rPr>
              <a:t>Where does it</a:t>
            </a:r>
            <a:r>
              <a:rPr sz="3000" spc="-2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hurt?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060" y="239141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060" y="287655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1939" y="2244090"/>
            <a:ext cx="6561455" cy="13982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600" dirty="0">
                <a:latin typeface="Verdana"/>
                <a:cs typeface="Verdana"/>
              </a:rPr>
              <a:t>Know locations </a:t>
            </a:r>
            <a:r>
              <a:rPr sz="2600" spc="5" dirty="0">
                <a:latin typeface="Verdana"/>
                <a:cs typeface="Verdana"/>
              </a:rPr>
              <a:t>of </a:t>
            </a:r>
            <a:r>
              <a:rPr sz="2600" dirty="0">
                <a:latin typeface="Verdana"/>
                <a:cs typeface="Verdana"/>
              </a:rPr>
              <a:t>major</a:t>
            </a:r>
            <a:r>
              <a:rPr sz="2600" spc="-2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organs</a:t>
            </a:r>
            <a:endParaRPr sz="2600">
              <a:latin typeface="Verdana"/>
              <a:cs typeface="Verdana"/>
            </a:endParaRPr>
          </a:p>
          <a:p>
            <a:pPr marL="12700" marR="5080">
              <a:lnSpc>
                <a:spcPct val="101600"/>
              </a:lnSpc>
              <a:spcBef>
                <a:spcPts val="650"/>
              </a:spcBef>
            </a:pPr>
            <a:r>
              <a:rPr sz="2600" dirty="0">
                <a:latin typeface="Verdana"/>
                <a:cs typeface="Verdana"/>
              </a:rPr>
              <a:t>But realize </a:t>
            </a:r>
            <a:r>
              <a:rPr sz="2600" spc="-5" dirty="0">
                <a:latin typeface="Verdana"/>
                <a:cs typeface="Verdana"/>
              </a:rPr>
              <a:t>abdominal pain </a:t>
            </a:r>
            <a:r>
              <a:rPr sz="2600" dirty="0">
                <a:latin typeface="Verdana"/>
                <a:cs typeface="Verdana"/>
              </a:rPr>
              <a:t>locations </a:t>
            </a:r>
            <a:r>
              <a:rPr sz="2600" spc="-5" dirty="0">
                <a:latin typeface="Verdana"/>
                <a:cs typeface="Verdana"/>
              </a:rPr>
              <a:t>do  </a:t>
            </a:r>
            <a:r>
              <a:rPr sz="2600" dirty="0">
                <a:latin typeface="Verdana"/>
                <a:cs typeface="Verdana"/>
              </a:rPr>
              <a:t>not correlate well </a:t>
            </a:r>
            <a:r>
              <a:rPr sz="2600" spc="5" dirty="0">
                <a:latin typeface="Verdana"/>
                <a:cs typeface="Verdana"/>
              </a:rPr>
              <a:t>with</a:t>
            </a:r>
            <a:r>
              <a:rPr sz="2600" spc="-3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source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17462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5" dirty="0"/>
              <a:t>H</a:t>
            </a:r>
            <a:r>
              <a:rPr sz="3800" spc="-5" dirty="0"/>
              <a:t>i</a:t>
            </a:r>
            <a:r>
              <a:rPr sz="3800" dirty="0"/>
              <a:t>st</a:t>
            </a:r>
            <a:r>
              <a:rPr sz="3800" spc="-10" dirty="0"/>
              <a:t>o</a:t>
            </a:r>
            <a:r>
              <a:rPr sz="3800" spc="-5" dirty="0"/>
              <a:t>ry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1788159"/>
            <a:ext cx="5299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Verdana"/>
                <a:cs typeface="Verdana"/>
              </a:rPr>
              <a:t>What </a:t>
            </a:r>
            <a:r>
              <a:rPr sz="3000" dirty="0">
                <a:latin typeface="Verdana"/>
                <a:cs typeface="Verdana"/>
              </a:rPr>
              <a:t>does pain </a:t>
            </a:r>
            <a:r>
              <a:rPr sz="3000" spc="-5" dirty="0">
                <a:latin typeface="Verdana"/>
                <a:cs typeface="Verdana"/>
              </a:rPr>
              <a:t>feel</a:t>
            </a:r>
            <a:r>
              <a:rPr sz="3000" spc="-8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like?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060" y="239141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060" y="287655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1939" y="2244090"/>
            <a:ext cx="5974080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</a:pPr>
            <a:r>
              <a:rPr sz="2600" spc="-5" dirty="0">
                <a:latin typeface="Verdana"/>
                <a:cs typeface="Verdana"/>
              </a:rPr>
              <a:t>Steady pain </a:t>
            </a:r>
            <a:r>
              <a:rPr sz="2600" dirty="0">
                <a:latin typeface="Verdana"/>
                <a:cs typeface="Verdana"/>
              </a:rPr>
              <a:t>- inflammatory process  Crampy </a:t>
            </a:r>
            <a:r>
              <a:rPr sz="2600" spc="-5" dirty="0">
                <a:latin typeface="Verdana"/>
                <a:cs typeface="Verdana"/>
              </a:rPr>
              <a:t>pain </a:t>
            </a:r>
            <a:r>
              <a:rPr sz="2600" dirty="0">
                <a:latin typeface="Verdana"/>
                <a:cs typeface="Verdana"/>
              </a:rPr>
              <a:t>- obstructive</a:t>
            </a:r>
            <a:r>
              <a:rPr sz="2600" spc="-5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process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17462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5" dirty="0"/>
              <a:t>H</a:t>
            </a:r>
            <a:r>
              <a:rPr sz="3800" spc="-5" dirty="0"/>
              <a:t>i</a:t>
            </a:r>
            <a:r>
              <a:rPr sz="3800" dirty="0"/>
              <a:t>st</a:t>
            </a:r>
            <a:r>
              <a:rPr sz="3800" spc="-10" dirty="0"/>
              <a:t>o</a:t>
            </a:r>
            <a:r>
              <a:rPr sz="3800" spc="-5" dirty="0"/>
              <a:t>ry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1788159"/>
            <a:ext cx="775715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Verdana"/>
                <a:cs typeface="Verdana"/>
              </a:rPr>
              <a:t>Was onset </a:t>
            </a:r>
            <a:r>
              <a:rPr sz="3000" dirty="0">
                <a:latin typeface="Verdana"/>
                <a:cs typeface="Verdana"/>
              </a:rPr>
              <a:t>of </a:t>
            </a:r>
            <a:r>
              <a:rPr sz="3000" spc="-5" dirty="0">
                <a:latin typeface="Verdana"/>
                <a:cs typeface="Verdana"/>
              </a:rPr>
              <a:t>pain gradual </a:t>
            </a:r>
            <a:r>
              <a:rPr sz="3000" dirty="0">
                <a:latin typeface="Verdana"/>
                <a:cs typeface="Verdana"/>
              </a:rPr>
              <a:t>or</a:t>
            </a:r>
            <a:r>
              <a:rPr sz="3000" spc="1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sudden?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060" y="239141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060" y="327914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1180" rIns="0" bIns="0" rtlCol="0">
            <a:spAutoFit/>
          </a:bodyPr>
          <a:lstStyle/>
          <a:p>
            <a:pPr marL="920750" marR="424180">
              <a:lnSpc>
                <a:spcPct val="101600"/>
              </a:lnSpc>
              <a:spcBef>
                <a:spcPts val="50"/>
              </a:spcBef>
            </a:pPr>
            <a:r>
              <a:rPr sz="2600" spc="-5" dirty="0"/>
              <a:t>Sudden </a:t>
            </a:r>
            <a:r>
              <a:rPr sz="2600" dirty="0"/>
              <a:t>= perforation,</a:t>
            </a:r>
            <a:r>
              <a:rPr sz="2600" spc="-75" dirty="0"/>
              <a:t> </a:t>
            </a:r>
            <a:r>
              <a:rPr sz="2600" dirty="0"/>
              <a:t>hemorrhage,  infarct</a:t>
            </a:r>
            <a:endParaRPr sz="2600"/>
          </a:p>
          <a:p>
            <a:pPr marL="920750" marR="5080">
              <a:lnSpc>
                <a:spcPct val="101600"/>
              </a:lnSpc>
              <a:spcBef>
                <a:spcPts val="650"/>
              </a:spcBef>
            </a:pPr>
            <a:r>
              <a:rPr sz="2600" spc="-5" dirty="0"/>
              <a:t>Gradual </a:t>
            </a:r>
            <a:r>
              <a:rPr sz="2600" dirty="0"/>
              <a:t>= peritoneal irrigation, hollow  organ</a:t>
            </a:r>
            <a:r>
              <a:rPr sz="2600" spc="-5" dirty="0"/>
              <a:t> distension</a:t>
            </a:r>
            <a:endParaRPr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17462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5" dirty="0"/>
              <a:t>H</a:t>
            </a:r>
            <a:r>
              <a:rPr sz="3800" spc="-5" dirty="0"/>
              <a:t>i</a:t>
            </a:r>
            <a:r>
              <a:rPr sz="3800" dirty="0"/>
              <a:t>st</a:t>
            </a:r>
            <a:r>
              <a:rPr sz="3800" spc="-10" dirty="0"/>
              <a:t>o</a:t>
            </a:r>
            <a:r>
              <a:rPr sz="3800" spc="-5" dirty="0"/>
              <a:t>ry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1788159"/>
            <a:ext cx="76568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dirty="0">
                <a:latin typeface="Verdana"/>
                <a:cs typeface="Verdana"/>
              </a:rPr>
              <a:t>Does pain </a:t>
            </a:r>
            <a:r>
              <a:rPr sz="3000" spc="-5" dirty="0">
                <a:latin typeface="Verdana"/>
                <a:cs typeface="Verdana"/>
              </a:rPr>
              <a:t>radiate </a:t>
            </a:r>
            <a:r>
              <a:rPr sz="3000" dirty="0">
                <a:latin typeface="Verdana"/>
                <a:cs typeface="Verdana"/>
              </a:rPr>
              <a:t>(travel)</a:t>
            </a:r>
            <a:r>
              <a:rPr sz="3000" spc="-4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anywhere?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060" y="239141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060" y="327914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1939" y="2332990"/>
            <a:ext cx="6649720" cy="13093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50"/>
              </a:spcBef>
            </a:pPr>
            <a:r>
              <a:rPr sz="2600" dirty="0">
                <a:latin typeface="Verdana"/>
                <a:cs typeface="Verdana"/>
              </a:rPr>
              <a:t>Right shoulder, angle of right </a:t>
            </a:r>
            <a:r>
              <a:rPr sz="2600" spc="-5" dirty="0">
                <a:latin typeface="Verdana"/>
                <a:cs typeface="Verdana"/>
              </a:rPr>
              <a:t>scapula </a:t>
            </a:r>
            <a:r>
              <a:rPr sz="2600" dirty="0">
                <a:latin typeface="Verdana"/>
                <a:cs typeface="Verdana"/>
              </a:rPr>
              <a:t>=  </a:t>
            </a:r>
            <a:r>
              <a:rPr sz="2600" spc="-5" dirty="0">
                <a:latin typeface="Verdana"/>
                <a:cs typeface="Verdana"/>
              </a:rPr>
              <a:t>gall bladder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dirty="0">
                <a:latin typeface="Verdana"/>
                <a:cs typeface="Verdana"/>
              </a:rPr>
              <a:t>Around flank to groin = </a:t>
            </a:r>
            <a:r>
              <a:rPr sz="2600" spc="-5" dirty="0">
                <a:latin typeface="Verdana"/>
                <a:cs typeface="Verdana"/>
              </a:rPr>
              <a:t>kidney,</a:t>
            </a:r>
            <a:r>
              <a:rPr sz="2600" spc="-5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ureter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17462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5" dirty="0"/>
              <a:t>H</a:t>
            </a:r>
            <a:r>
              <a:rPr sz="3800" spc="-5" dirty="0"/>
              <a:t>i</a:t>
            </a:r>
            <a:r>
              <a:rPr sz="3800" dirty="0"/>
              <a:t>st</a:t>
            </a:r>
            <a:r>
              <a:rPr sz="3800" spc="-10" dirty="0"/>
              <a:t>o</a:t>
            </a:r>
            <a:r>
              <a:rPr sz="3800" spc="-5" dirty="0"/>
              <a:t>ry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760730" y="1736090"/>
            <a:ext cx="23583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Verdana"/>
                <a:cs typeface="Verdana"/>
              </a:rPr>
              <a:t>Duration?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1900" y="233934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730" y="324739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9110" rIns="0" bIns="0" rtlCol="0">
            <a:spAutoFit/>
          </a:bodyPr>
          <a:lstStyle/>
          <a:p>
            <a:pPr marL="1037590" marR="1229360">
              <a:lnSpc>
                <a:spcPct val="101600"/>
              </a:lnSpc>
              <a:spcBef>
                <a:spcPts val="50"/>
              </a:spcBef>
            </a:pPr>
            <a:r>
              <a:rPr sz="2600" dirty="0"/>
              <a:t>&gt; 6 hour duration = ?</a:t>
            </a:r>
            <a:r>
              <a:rPr sz="2600" spc="-65" dirty="0"/>
              <a:t> </a:t>
            </a:r>
            <a:r>
              <a:rPr sz="2600" spc="-5" dirty="0"/>
              <a:t>surgical  </a:t>
            </a:r>
            <a:r>
              <a:rPr sz="2600" dirty="0"/>
              <a:t>significance</a:t>
            </a:r>
            <a:endParaRPr sz="2600"/>
          </a:p>
          <a:p>
            <a:pPr marL="599440" marR="5080">
              <a:lnSpc>
                <a:spcPct val="100800"/>
              </a:lnSpc>
              <a:spcBef>
                <a:spcPts val="770"/>
              </a:spcBef>
            </a:pPr>
            <a:r>
              <a:rPr sz="3000" spc="-5" dirty="0"/>
              <a:t>Nausea, </a:t>
            </a:r>
            <a:r>
              <a:rPr sz="3000" dirty="0"/>
              <a:t>vomiting? Bloody?</a:t>
            </a:r>
            <a:r>
              <a:rPr sz="3000" spc="-105" dirty="0"/>
              <a:t> </a:t>
            </a:r>
            <a:r>
              <a:rPr sz="3000" dirty="0"/>
              <a:t>“Coffee  </a:t>
            </a:r>
            <a:r>
              <a:rPr sz="3000" spc="-5" dirty="0"/>
              <a:t>Grounds”?</a:t>
            </a:r>
            <a:endParaRPr sz="3000"/>
          </a:p>
        </p:txBody>
      </p:sp>
      <p:sp>
        <p:nvSpPr>
          <p:cNvPr id="12" name="object 12"/>
          <p:cNvSpPr/>
          <p:nvPr/>
        </p:nvSpPr>
        <p:spPr>
          <a:xfrm>
            <a:off x="1116330" y="4941570"/>
            <a:ext cx="6934200" cy="947419"/>
          </a:xfrm>
          <a:custGeom>
            <a:avLst/>
            <a:gdLst/>
            <a:ahLst/>
            <a:cxnLst/>
            <a:rect l="l" t="t" r="r" b="b"/>
            <a:pathLst>
              <a:path w="6934200" h="947420">
                <a:moveTo>
                  <a:pt x="0" y="0"/>
                </a:moveTo>
                <a:lnTo>
                  <a:pt x="6934200" y="0"/>
                </a:lnTo>
                <a:lnTo>
                  <a:pt x="6934200" y="947419"/>
                </a:lnTo>
                <a:lnTo>
                  <a:pt x="0" y="947419"/>
                </a:lnTo>
                <a:lnTo>
                  <a:pt x="0" y="0"/>
                </a:lnTo>
                <a:close/>
              </a:path>
            </a:pathLst>
          </a:custGeom>
          <a:ln w="7296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52810" y="4978050"/>
            <a:ext cx="6861809" cy="875030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10160" rIns="0" bIns="0" rtlCol="0">
            <a:spAutoFit/>
          </a:bodyPr>
          <a:lstStyle/>
          <a:p>
            <a:pPr marL="820419" marR="812800" indent="73660">
              <a:lnSpc>
                <a:spcPct val="100000"/>
              </a:lnSpc>
              <a:spcBef>
                <a:spcPts val="80"/>
              </a:spcBef>
            </a:pPr>
            <a:r>
              <a:rPr sz="2800" b="1" spc="-5" dirty="0">
                <a:latin typeface="Times New Roman"/>
                <a:cs typeface="Times New Roman"/>
              </a:rPr>
              <a:t>Any </a:t>
            </a:r>
            <a:r>
              <a:rPr sz="2800" b="1" dirty="0">
                <a:latin typeface="Times New Roman"/>
                <a:cs typeface="Times New Roman"/>
              </a:rPr>
              <a:t>blood in GI </a:t>
            </a:r>
            <a:r>
              <a:rPr sz="2800" b="1" spc="-5" dirty="0">
                <a:latin typeface="Times New Roman"/>
                <a:cs typeface="Times New Roman"/>
              </a:rPr>
              <a:t>tract </a:t>
            </a:r>
            <a:r>
              <a:rPr sz="2800" b="1" dirty="0">
                <a:latin typeface="Times New Roman"/>
                <a:cs typeface="Times New Roman"/>
              </a:rPr>
              <a:t>=  </a:t>
            </a:r>
            <a:r>
              <a:rPr sz="2800" b="1" spc="-5" dirty="0">
                <a:latin typeface="Times New Roman"/>
                <a:cs typeface="Times New Roman"/>
              </a:rPr>
              <a:t>Emergency until proven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otherwise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17462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5" dirty="0"/>
              <a:t>H</a:t>
            </a:r>
            <a:r>
              <a:rPr sz="3800" spc="-5" dirty="0"/>
              <a:t>i</a:t>
            </a:r>
            <a:r>
              <a:rPr sz="3800" dirty="0"/>
              <a:t>st</a:t>
            </a:r>
            <a:r>
              <a:rPr sz="3800" spc="-10" dirty="0"/>
              <a:t>o</a:t>
            </a:r>
            <a:r>
              <a:rPr sz="3800" spc="-5" dirty="0"/>
              <a:t>ry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15950" y="194564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50" y="296545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5850" y="1879600"/>
            <a:ext cx="7215505" cy="19634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86790">
              <a:lnSpc>
                <a:spcPct val="101099"/>
              </a:lnSpc>
              <a:spcBef>
                <a:spcPts val="60"/>
              </a:spcBef>
              <a:tabLst>
                <a:tab pos="5204460" algn="l"/>
              </a:tabLst>
            </a:pPr>
            <a:r>
              <a:rPr sz="3000" spc="5" dirty="0">
                <a:latin typeface="Verdana"/>
                <a:cs typeface="Verdana"/>
              </a:rPr>
              <a:t>C</a:t>
            </a:r>
            <a:r>
              <a:rPr sz="3000" dirty="0">
                <a:latin typeface="Verdana"/>
                <a:cs typeface="Verdana"/>
              </a:rPr>
              <a:t>h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spc="-10" dirty="0">
                <a:latin typeface="Verdana"/>
                <a:cs typeface="Verdana"/>
              </a:rPr>
              <a:t>n</a:t>
            </a:r>
            <a:r>
              <a:rPr sz="3000" spc="-5" dirty="0">
                <a:latin typeface="Verdana"/>
                <a:cs typeface="Verdana"/>
              </a:rPr>
              <a:t>g</a:t>
            </a:r>
            <a:r>
              <a:rPr sz="3000" dirty="0">
                <a:latin typeface="Verdana"/>
                <a:cs typeface="Verdana"/>
              </a:rPr>
              <a:t>e</a:t>
            </a:r>
            <a:r>
              <a:rPr sz="3000" spc="1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i</a:t>
            </a:r>
            <a:r>
              <a:rPr sz="3000" dirty="0">
                <a:latin typeface="Verdana"/>
                <a:cs typeface="Verdana"/>
              </a:rPr>
              <a:t>n </a:t>
            </a:r>
            <a:r>
              <a:rPr sz="3000" spc="-10" dirty="0">
                <a:latin typeface="Verdana"/>
                <a:cs typeface="Verdana"/>
              </a:rPr>
              <a:t>u</a:t>
            </a:r>
            <a:r>
              <a:rPr sz="3000" spc="5" dirty="0">
                <a:latin typeface="Verdana"/>
                <a:cs typeface="Verdana"/>
              </a:rPr>
              <a:t>ri</a:t>
            </a:r>
            <a:r>
              <a:rPr sz="3000" spc="-10" dirty="0">
                <a:latin typeface="Verdana"/>
                <a:cs typeface="Verdana"/>
              </a:rPr>
              <a:t>n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spc="10" dirty="0">
                <a:latin typeface="Verdana"/>
                <a:cs typeface="Verdana"/>
              </a:rPr>
              <a:t>r</a:t>
            </a:r>
            <a:r>
              <a:rPr sz="3000" dirty="0">
                <a:latin typeface="Verdana"/>
                <a:cs typeface="Verdana"/>
              </a:rPr>
              <a:t>y</a:t>
            </a:r>
            <a:r>
              <a:rPr sz="3000" spc="-5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h</a:t>
            </a:r>
            <a:r>
              <a:rPr sz="3000" spc="-5" dirty="0">
                <a:latin typeface="Verdana"/>
                <a:cs typeface="Verdana"/>
              </a:rPr>
              <a:t>ab</a:t>
            </a:r>
            <a:r>
              <a:rPr sz="3000" spc="5" dirty="0">
                <a:latin typeface="Verdana"/>
                <a:cs typeface="Verdana"/>
              </a:rPr>
              <a:t>it</a:t>
            </a:r>
            <a:r>
              <a:rPr sz="3000" spc="-5" dirty="0">
                <a:latin typeface="Verdana"/>
                <a:cs typeface="Verdana"/>
              </a:rPr>
              <a:t>s</a:t>
            </a:r>
            <a:r>
              <a:rPr sz="3000" dirty="0">
                <a:latin typeface="Verdana"/>
                <a:cs typeface="Verdana"/>
              </a:rPr>
              <a:t>?	Ur</a:t>
            </a:r>
            <a:r>
              <a:rPr sz="3000" spc="5" dirty="0">
                <a:latin typeface="Verdana"/>
                <a:cs typeface="Verdana"/>
              </a:rPr>
              <a:t>i</a:t>
            </a:r>
            <a:r>
              <a:rPr sz="3000" dirty="0">
                <a:latin typeface="Verdana"/>
                <a:cs typeface="Verdana"/>
              </a:rPr>
              <a:t>ne  </a:t>
            </a:r>
            <a:r>
              <a:rPr sz="3000" spc="-5" dirty="0">
                <a:latin typeface="Verdana"/>
                <a:cs typeface="Verdana"/>
              </a:rPr>
              <a:t>appearance?</a:t>
            </a:r>
            <a:endParaRPr sz="3000">
              <a:latin typeface="Verdana"/>
              <a:cs typeface="Verdana"/>
            </a:endParaRPr>
          </a:p>
          <a:p>
            <a:pPr marL="12700" marR="5080">
              <a:lnSpc>
                <a:spcPct val="100800"/>
              </a:lnSpc>
              <a:spcBef>
                <a:spcPts val="760"/>
              </a:spcBef>
              <a:tabLst>
                <a:tab pos="4344035" algn="l"/>
                <a:tab pos="4952365" algn="l"/>
              </a:tabLst>
            </a:pPr>
            <a:r>
              <a:rPr sz="3000" spc="5" dirty="0">
                <a:latin typeface="Verdana"/>
                <a:cs typeface="Verdana"/>
              </a:rPr>
              <a:t>C</a:t>
            </a:r>
            <a:r>
              <a:rPr sz="3000" dirty="0">
                <a:latin typeface="Verdana"/>
                <a:cs typeface="Verdana"/>
              </a:rPr>
              <a:t>h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spc="-10" dirty="0">
                <a:latin typeface="Verdana"/>
                <a:cs typeface="Verdana"/>
              </a:rPr>
              <a:t>n</a:t>
            </a:r>
            <a:r>
              <a:rPr sz="3000" spc="-5" dirty="0">
                <a:latin typeface="Verdana"/>
                <a:cs typeface="Verdana"/>
              </a:rPr>
              <a:t>g</a:t>
            </a:r>
            <a:r>
              <a:rPr sz="3000" dirty="0">
                <a:latin typeface="Verdana"/>
                <a:cs typeface="Verdana"/>
              </a:rPr>
              <a:t>e</a:t>
            </a:r>
            <a:r>
              <a:rPr sz="3000" spc="1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i</a:t>
            </a:r>
            <a:r>
              <a:rPr sz="3000" dirty="0">
                <a:latin typeface="Verdana"/>
                <a:cs typeface="Verdana"/>
              </a:rPr>
              <a:t>n </a:t>
            </a:r>
            <a:r>
              <a:rPr sz="3000" spc="-5" dirty="0">
                <a:latin typeface="Verdana"/>
                <a:cs typeface="Verdana"/>
              </a:rPr>
              <a:t>b</a:t>
            </a:r>
            <a:r>
              <a:rPr sz="3000" dirty="0">
                <a:latin typeface="Verdana"/>
                <a:cs typeface="Verdana"/>
              </a:rPr>
              <a:t>owel h</a:t>
            </a:r>
            <a:r>
              <a:rPr sz="3000" spc="-5" dirty="0">
                <a:latin typeface="Verdana"/>
                <a:cs typeface="Verdana"/>
              </a:rPr>
              <a:t>ab</a:t>
            </a:r>
            <a:r>
              <a:rPr sz="3000" spc="5" dirty="0">
                <a:latin typeface="Verdana"/>
                <a:cs typeface="Verdana"/>
              </a:rPr>
              <a:t>it</a:t>
            </a:r>
            <a:r>
              <a:rPr sz="3000" spc="-5" dirty="0">
                <a:latin typeface="Verdana"/>
                <a:cs typeface="Verdana"/>
              </a:rPr>
              <a:t>s</a:t>
            </a:r>
            <a:r>
              <a:rPr sz="3000" dirty="0">
                <a:latin typeface="Verdana"/>
                <a:cs typeface="Verdana"/>
              </a:rPr>
              <a:t>?	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spc="10" dirty="0">
                <a:latin typeface="Verdana"/>
                <a:cs typeface="Verdana"/>
              </a:rPr>
              <a:t>p</a:t>
            </a:r>
            <a:r>
              <a:rPr sz="3000" spc="-5" dirty="0">
                <a:latin typeface="Verdana"/>
                <a:cs typeface="Verdana"/>
              </a:rPr>
              <a:t>p</a:t>
            </a:r>
            <a:r>
              <a:rPr sz="3000" spc="5" dirty="0">
                <a:latin typeface="Verdana"/>
                <a:cs typeface="Verdana"/>
              </a:rPr>
              <a:t>e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dirty="0">
                <a:latin typeface="Verdana"/>
                <a:cs typeface="Verdana"/>
              </a:rPr>
              <a:t>r</a:t>
            </a:r>
            <a:r>
              <a:rPr sz="3000" spc="-5" dirty="0">
                <a:latin typeface="Verdana"/>
                <a:cs typeface="Verdana"/>
              </a:rPr>
              <a:t>a</a:t>
            </a:r>
            <a:r>
              <a:rPr sz="3000" dirty="0">
                <a:latin typeface="Verdana"/>
                <a:cs typeface="Verdana"/>
              </a:rPr>
              <a:t>n</a:t>
            </a:r>
            <a:r>
              <a:rPr sz="3000" spc="-5" dirty="0">
                <a:latin typeface="Verdana"/>
                <a:cs typeface="Verdana"/>
              </a:rPr>
              <a:t>ce  </a:t>
            </a:r>
            <a:r>
              <a:rPr sz="3000" dirty="0">
                <a:latin typeface="Verdana"/>
                <a:cs typeface="Verdana"/>
              </a:rPr>
              <a:t>of</a:t>
            </a:r>
            <a:r>
              <a:rPr sz="3000" spc="2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bowel</a:t>
            </a:r>
            <a:r>
              <a:rPr sz="3000" spc="1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movements?	Melena?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2393950"/>
            <a:ext cx="4803140" cy="109220"/>
          </a:xfrm>
          <a:custGeom>
            <a:avLst/>
            <a:gdLst/>
            <a:ahLst/>
            <a:cxnLst/>
            <a:rect l="l" t="t" r="r" b="b"/>
            <a:pathLst>
              <a:path w="4803140" h="109219">
                <a:moveTo>
                  <a:pt x="0" y="0"/>
                </a:moveTo>
                <a:lnTo>
                  <a:pt x="4803140" y="0"/>
                </a:lnTo>
                <a:lnTo>
                  <a:pt x="4803140" y="109220"/>
                </a:lnTo>
                <a:lnTo>
                  <a:pt x="0" y="10922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39395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239395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24200" y="707390"/>
            <a:ext cx="3325495" cy="10642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2800" dirty="0">
                <a:latin typeface="Verdana"/>
                <a:cs typeface="Verdana"/>
              </a:rPr>
              <a:t>The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term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‘acute</a:t>
            </a:r>
            <a:r>
              <a:rPr sz="2800" b="1" u="heavy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abdomen’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830" y="3304540"/>
            <a:ext cx="7973695" cy="158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1540">
              <a:lnSpc>
                <a:spcPct val="122000"/>
              </a:lnSpc>
              <a:spcBef>
                <a:spcPts val="100"/>
              </a:spcBef>
            </a:pPr>
            <a:r>
              <a:rPr sz="2800" spc="-5" dirty="0">
                <a:latin typeface="Verdana"/>
                <a:cs typeface="Verdana"/>
              </a:rPr>
              <a:t>designates symptoms and </a:t>
            </a:r>
            <a:r>
              <a:rPr sz="2800" spc="-10" dirty="0">
                <a:latin typeface="Verdana"/>
                <a:cs typeface="Verdana"/>
              </a:rPr>
              <a:t>signs </a:t>
            </a:r>
            <a:r>
              <a:rPr sz="2800" spc="-5" dirty="0">
                <a:latin typeface="Verdana"/>
                <a:cs typeface="Verdana"/>
              </a:rPr>
              <a:t>of  </a:t>
            </a:r>
            <a:r>
              <a:rPr sz="2800" spc="-15" dirty="0">
                <a:latin typeface="Verdana"/>
                <a:cs typeface="Verdana"/>
              </a:rPr>
              <a:t>intra-abdominal </a:t>
            </a:r>
            <a:r>
              <a:rPr sz="2800" spc="-5" dirty="0">
                <a:latin typeface="Verdana"/>
                <a:cs typeface="Verdana"/>
              </a:rPr>
              <a:t>disease </a:t>
            </a:r>
            <a:r>
              <a:rPr sz="2800" spc="-10" dirty="0">
                <a:latin typeface="Verdana"/>
                <a:cs typeface="Verdana"/>
              </a:rPr>
              <a:t>usually </a:t>
            </a:r>
            <a:r>
              <a:rPr sz="2800" spc="-5" dirty="0">
                <a:latin typeface="Verdana"/>
                <a:cs typeface="Verdana"/>
              </a:rPr>
              <a:t>treated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best</a:t>
            </a:r>
            <a:endParaRPr sz="2800">
              <a:latin typeface="Verdana"/>
              <a:cs typeface="Verdana"/>
            </a:endParaRPr>
          </a:p>
          <a:p>
            <a:pPr marL="2054225">
              <a:lnSpc>
                <a:spcPct val="100000"/>
              </a:lnSpc>
              <a:spcBef>
                <a:spcPts val="730"/>
              </a:spcBef>
            </a:pPr>
            <a:r>
              <a:rPr sz="2800" spc="-10" dirty="0">
                <a:latin typeface="Verdana"/>
                <a:cs typeface="Verdana"/>
              </a:rPr>
              <a:t>by surgical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operation.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17462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5" dirty="0"/>
              <a:t>H</a:t>
            </a:r>
            <a:r>
              <a:rPr sz="3800" spc="-5" dirty="0"/>
              <a:t>i</a:t>
            </a:r>
            <a:r>
              <a:rPr sz="3800" dirty="0"/>
              <a:t>st</a:t>
            </a:r>
            <a:r>
              <a:rPr sz="3800" spc="-10" dirty="0"/>
              <a:t>o</a:t>
            </a:r>
            <a:r>
              <a:rPr sz="3800" spc="-5" dirty="0"/>
              <a:t>ry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1788159"/>
            <a:ext cx="6466840" cy="18681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82600" marR="5080" indent="-469900">
              <a:lnSpc>
                <a:spcPct val="101000"/>
              </a:lnSpc>
              <a:spcBef>
                <a:spcPts val="6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Verdana"/>
                <a:cs typeface="Verdana"/>
              </a:rPr>
              <a:t>Regardless </a:t>
            </a:r>
            <a:r>
              <a:rPr sz="3000" dirty="0">
                <a:latin typeface="Verdana"/>
                <a:cs typeface="Verdana"/>
              </a:rPr>
              <a:t>of </a:t>
            </a:r>
            <a:r>
              <a:rPr sz="3000" spc="-5" dirty="0">
                <a:latin typeface="Verdana"/>
                <a:cs typeface="Verdana"/>
              </a:rPr>
              <a:t>underlying cause  </a:t>
            </a:r>
            <a:r>
              <a:rPr sz="3000" dirty="0">
                <a:latin typeface="Verdana"/>
                <a:cs typeface="Verdana"/>
              </a:rPr>
              <a:t>vomiting or </a:t>
            </a:r>
            <a:r>
              <a:rPr sz="3000" spc="-5" dirty="0">
                <a:latin typeface="Verdana"/>
                <a:cs typeface="Verdana"/>
              </a:rPr>
              <a:t>diarrhea </a:t>
            </a:r>
            <a:r>
              <a:rPr sz="3000" dirty="0">
                <a:latin typeface="Verdana"/>
                <a:cs typeface="Verdana"/>
              </a:rPr>
              <a:t>can </a:t>
            </a:r>
            <a:r>
              <a:rPr sz="3000" spc="-5" dirty="0">
                <a:latin typeface="Verdana"/>
                <a:cs typeface="Verdana"/>
              </a:rPr>
              <a:t>be </a:t>
            </a:r>
            <a:r>
              <a:rPr sz="3000" dirty="0">
                <a:latin typeface="Verdana"/>
                <a:cs typeface="Verdana"/>
              </a:rPr>
              <a:t>a  problem </a:t>
            </a:r>
            <a:r>
              <a:rPr sz="3000" spc="-5" dirty="0">
                <a:latin typeface="Verdana"/>
                <a:cs typeface="Verdana"/>
              </a:rPr>
              <a:t>because </a:t>
            </a:r>
            <a:r>
              <a:rPr sz="3000" dirty="0">
                <a:latin typeface="Verdana"/>
                <a:cs typeface="Verdana"/>
              </a:rPr>
              <a:t>of </a:t>
            </a:r>
            <a:r>
              <a:rPr sz="3000" spc="-5" dirty="0">
                <a:latin typeface="Verdana"/>
                <a:cs typeface="Verdana"/>
              </a:rPr>
              <a:t>associated  volume</a:t>
            </a:r>
            <a:r>
              <a:rPr sz="3000" spc="-1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loss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17462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5" dirty="0"/>
              <a:t>H</a:t>
            </a:r>
            <a:r>
              <a:rPr sz="3800" spc="-5" dirty="0"/>
              <a:t>i</a:t>
            </a:r>
            <a:r>
              <a:rPr sz="3800" dirty="0"/>
              <a:t>st</a:t>
            </a:r>
            <a:r>
              <a:rPr sz="3800" spc="-10" dirty="0"/>
              <a:t>o</a:t>
            </a:r>
            <a:r>
              <a:rPr sz="3800" spc="-5" dirty="0"/>
              <a:t>ry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1788159"/>
            <a:ext cx="2072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Verdana"/>
                <a:cs typeface="Verdana"/>
              </a:rPr>
              <a:t>Females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060" y="239141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060" y="287655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1939" y="2244090"/>
            <a:ext cx="383603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</a:pPr>
            <a:r>
              <a:rPr sz="2600" dirty="0">
                <a:latin typeface="Verdana"/>
                <a:cs typeface="Verdana"/>
              </a:rPr>
              <a:t>Last menstrual</a:t>
            </a:r>
            <a:r>
              <a:rPr sz="2600" spc="-9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period?  </a:t>
            </a:r>
            <a:r>
              <a:rPr sz="2600" spc="-5" dirty="0">
                <a:latin typeface="Verdana"/>
                <a:cs typeface="Verdana"/>
              </a:rPr>
              <a:t>Abnormal</a:t>
            </a:r>
            <a:r>
              <a:rPr sz="2600" spc="-1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bleeding?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3000" y="4381500"/>
            <a:ext cx="7010400" cy="947419"/>
          </a:xfrm>
          <a:custGeom>
            <a:avLst/>
            <a:gdLst/>
            <a:ahLst/>
            <a:cxnLst/>
            <a:rect l="l" t="t" r="r" b="b"/>
            <a:pathLst>
              <a:path w="7010400" h="947420">
                <a:moveTo>
                  <a:pt x="0" y="0"/>
                </a:moveTo>
                <a:lnTo>
                  <a:pt x="7010400" y="0"/>
                </a:lnTo>
                <a:lnTo>
                  <a:pt x="7010400" y="947419"/>
                </a:lnTo>
                <a:lnTo>
                  <a:pt x="0" y="947419"/>
                </a:lnTo>
                <a:lnTo>
                  <a:pt x="0" y="0"/>
                </a:lnTo>
                <a:close/>
              </a:path>
            </a:pathLst>
          </a:custGeom>
          <a:ln w="82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84152" y="4422652"/>
            <a:ext cx="6928484" cy="865505"/>
          </a:xfrm>
          <a:prstGeom prst="rect">
            <a:avLst/>
          </a:prstGeom>
          <a:solidFill>
            <a:srgbClr val="FF6600"/>
          </a:solidFill>
        </p:spPr>
        <p:txBody>
          <a:bodyPr vert="horz" wrap="square" lIns="0" tIns="571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45"/>
              </a:spcBef>
            </a:pPr>
            <a:r>
              <a:rPr sz="2800" spc="-5" dirty="0">
                <a:latin typeface="Times New Roman"/>
                <a:cs typeface="Times New Roman"/>
              </a:rPr>
              <a:t>In females, abdominal </a:t>
            </a:r>
            <a:r>
              <a:rPr sz="2800" dirty="0">
                <a:latin typeface="Times New Roman"/>
                <a:cs typeface="Times New Roman"/>
              </a:rPr>
              <a:t>pain = </a:t>
            </a:r>
            <a:r>
              <a:rPr sz="2800" spc="-5" dirty="0">
                <a:latin typeface="Times New Roman"/>
                <a:cs typeface="Times New Roman"/>
              </a:rPr>
              <a:t>Gyn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problem</a:t>
            </a:r>
            <a:endParaRPr sz="2800">
              <a:latin typeface="Times New Roman"/>
              <a:cs typeface="Times New Roman"/>
            </a:endParaRPr>
          </a:p>
          <a:p>
            <a:pPr marL="212725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until proven</a:t>
            </a:r>
            <a:r>
              <a:rPr sz="2800" spc="-5" dirty="0">
                <a:latin typeface="Times New Roman"/>
                <a:cs typeface="Times New Roman"/>
              </a:rPr>
              <a:t> otherwise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3488054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Physical</a:t>
            </a:r>
            <a:r>
              <a:rPr sz="3800" spc="-85" dirty="0"/>
              <a:t> </a:t>
            </a:r>
            <a:r>
              <a:rPr sz="3800" spc="-5" dirty="0"/>
              <a:t>Exam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1788159"/>
            <a:ext cx="4365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Verdana"/>
                <a:cs typeface="Verdana"/>
              </a:rPr>
              <a:t>General</a:t>
            </a:r>
            <a:r>
              <a:rPr sz="3000" spc="-5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Appearance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060" y="239141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89829" y="2332990"/>
            <a:ext cx="23253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latin typeface="Verdana"/>
                <a:cs typeface="Verdana"/>
              </a:rPr>
              <a:t>in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mm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spc="10" dirty="0">
                <a:latin typeface="Verdana"/>
                <a:cs typeface="Verdana"/>
              </a:rPr>
              <a:t>t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,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5060" y="327914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1939" y="2332990"/>
            <a:ext cx="2974340" cy="13093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3340">
              <a:lnSpc>
                <a:spcPct val="101600"/>
              </a:lnSpc>
              <a:spcBef>
                <a:spcPts val="50"/>
              </a:spcBef>
            </a:pPr>
            <a:r>
              <a:rPr sz="2600" dirty="0">
                <a:latin typeface="Verdana"/>
                <a:cs typeface="Verdana"/>
              </a:rPr>
              <a:t>Lies perfectly</a:t>
            </a:r>
            <a:r>
              <a:rPr sz="2600" spc="-8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still  peritonitis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dirty="0">
                <a:latin typeface="Verdana"/>
                <a:cs typeface="Verdana"/>
              </a:rPr>
              <a:t>Restless,</a:t>
            </a:r>
            <a:r>
              <a:rPr sz="2600" spc="-6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writhing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9410" y="3220720"/>
            <a:ext cx="18910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Verdana"/>
                <a:cs typeface="Verdana"/>
              </a:rPr>
              <a:t>obstruction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890" y="378460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890" y="4340859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3789" y="3616959"/>
            <a:ext cx="7256780" cy="11404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000" spc="-5" dirty="0">
                <a:latin typeface="Verdana"/>
                <a:cs typeface="Verdana"/>
              </a:rPr>
              <a:t>Abdominal distension?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000" spc="-5" dirty="0">
                <a:latin typeface="Verdana"/>
                <a:cs typeface="Verdana"/>
              </a:rPr>
              <a:t>Ecchymosis around umbilicus,</a:t>
            </a:r>
            <a:r>
              <a:rPr sz="3000" spc="-1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flanks?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3488054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Physical</a:t>
            </a:r>
            <a:r>
              <a:rPr sz="3800" spc="-85" dirty="0"/>
              <a:t> </a:t>
            </a:r>
            <a:r>
              <a:rPr sz="3800" spc="-5" dirty="0"/>
              <a:t>Exam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1788159"/>
            <a:ext cx="2460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dirty="0">
                <a:latin typeface="Verdana"/>
                <a:cs typeface="Verdana"/>
              </a:rPr>
              <a:t>Vital</a:t>
            </a:r>
            <a:r>
              <a:rPr sz="3000" spc="-7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signs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060" y="239141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060" y="3279140"/>
            <a:ext cx="18605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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1939" y="2332990"/>
            <a:ext cx="6096000" cy="13093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343535">
              <a:lnSpc>
                <a:spcPct val="101600"/>
              </a:lnSpc>
              <a:spcBef>
                <a:spcPts val="50"/>
              </a:spcBef>
              <a:tabLst>
                <a:tab pos="2419985" algn="l"/>
              </a:tabLst>
            </a:pPr>
            <a:r>
              <a:rPr sz="2600" dirty="0">
                <a:latin typeface="Verdana"/>
                <a:cs typeface="Verdana"/>
              </a:rPr>
              <a:t>Tachycardia	? Early shock</a:t>
            </a:r>
            <a:r>
              <a:rPr sz="2600" spc="-10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(more  important than</a:t>
            </a:r>
            <a:r>
              <a:rPr sz="2600" spc="-2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BP)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4418965" algn="l"/>
              </a:tabLst>
            </a:pPr>
            <a:r>
              <a:rPr sz="2600" spc="-5" dirty="0">
                <a:latin typeface="Verdana"/>
                <a:cs typeface="Verdana"/>
              </a:rPr>
              <a:t>Rapid</a:t>
            </a:r>
            <a:r>
              <a:rPr sz="2600" spc="1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shallow</a:t>
            </a:r>
            <a:r>
              <a:rPr sz="2600" spc="2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breathing	</a:t>
            </a:r>
            <a:r>
              <a:rPr sz="2600" dirty="0">
                <a:latin typeface="Verdana"/>
                <a:cs typeface="Verdana"/>
              </a:rPr>
              <a:t>peritonitis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"/>
              </a:spcBef>
            </a:pPr>
            <a:r>
              <a:rPr spc="-5" dirty="0"/>
              <a:t>Physical Examination:</a:t>
            </a:r>
            <a:r>
              <a:rPr spc="-75" dirty="0"/>
              <a:t> </a:t>
            </a:r>
            <a:r>
              <a:rPr spc="-5" dirty="0"/>
              <a:t>The  Quadrants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1436369"/>
            <a:ext cx="8388350" cy="5421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070" y="0"/>
            <a:ext cx="896493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528510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Special physical</a:t>
            </a:r>
            <a:r>
              <a:rPr sz="3800" spc="-100" dirty="0"/>
              <a:t> </a:t>
            </a:r>
            <a:r>
              <a:rPr sz="3800" dirty="0"/>
              <a:t>signs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2411729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890" y="296799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890" y="352552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890" y="1687829"/>
            <a:ext cx="6403340" cy="225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marR="3267075" indent="-469900">
              <a:lnSpc>
                <a:spcPct val="1219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Verdana"/>
                <a:cs typeface="Verdana"/>
              </a:rPr>
              <a:t>Murphy’s</a:t>
            </a:r>
            <a:r>
              <a:rPr sz="3000" spc="-7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sign  </a:t>
            </a:r>
            <a:r>
              <a:rPr sz="3000" spc="-5" dirty="0">
                <a:latin typeface="Verdana"/>
                <a:cs typeface="Verdana"/>
              </a:rPr>
              <a:t>Boas’s</a:t>
            </a:r>
            <a:r>
              <a:rPr sz="3000" spc="-2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sign</a:t>
            </a:r>
            <a:endParaRPr sz="3000">
              <a:latin typeface="Verdana"/>
              <a:cs typeface="Verdana"/>
            </a:endParaRPr>
          </a:p>
          <a:p>
            <a:pPr marL="482600" marR="5080">
              <a:lnSpc>
                <a:spcPts val="4390"/>
              </a:lnSpc>
              <a:spcBef>
                <a:spcPts val="270"/>
              </a:spcBef>
            </a:pPr>
            <a:r>
              <a:rPr sz="3000" dirty="0">
                <a:latin typeface="Verdana"/>
                <a:cs typeface="Verdana"/>
              </a:rPr>
              <a:t>Grey </a:t>
            </a:r>
            <a:r>
              <a:rPr sz="3000" spc="-5" dirty="0">
                <a:latin typeface="Verdana"/>
                <a:cs typeface="Verdana"/>
              </a:rPr>
              <a:t>turner’s and </a:t>
            </a:r>
            <a:r>
              <a:rPr sz="3000" dirty="0">
                <a:latin typeface="Verdana"/>
                <a:cs typeface="Verdana"/>
              </a:rPr>
              <a:t>Cullen's </a:t>
            </a:r>
            <a:r>
              <a:rPr sz="3000" spc="-5" dirty="0">
                <a:latin typeface="Verdana"/>
                <a:cs typeface="Verdana"/>
              </a:rPr>
              <a:t>sign  Rovsing’s</a:t>
            </a:r>
            <a:r>
              <a:rPr sz="3000" spc="-2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sign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"/>
              </a:spcBef>
            </a:pPr>
            <a:r>
              <a:rPr spc="-5" dirty="0"/>
              <a:t>Diagnosis: Right Upper Quadrant  (RUQ)</a:t>
            </a:r>
            <a:r>
              <a:rPr spc="5" dirty="0"/>
              <a:t> </a:t>
            </a:r>
            <a:r>
              <a:rPr spc="-5" dirty="0"/>
              <a:t>Pain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890" y="1734819"/>
            <a:ext cx="6588759" cy="4014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3867785" indent="-134620">
              <a:lnSpc>
                <a:spcPct val="111700"/>
              </a:lnSpc>
              <a:spcBef>
                <a:spcPts val="95"/>
              </a:spcBef>
              <a:tabLst>
                <a:tab pos="661035" algn="l"/>
              </a:tabLst>
            </a:pPr>
            <a:r>
              <a:rPr sz="3000" spc="-5" dirty="0">
                <a:latin typeface="Verdana"/>
                <a:cs typeface="Verdana"/>
              </a:rPr>
              <a:t>I</a:t>
            </a:r>
            <a:r>
              <a:rPr sz="3000" dirty="0">
                <a:latin typeface="Verdana"/>
                <a:cs typeface="Verdana"/>
              </a:rPr>
              <a:t>n</a:t>
            </a:r>
            <a:r>
              <a:rPr sz="3000" spc="-10" dirty="0">
                <a:latin typeface="Verdana"/>
                <a:cs typeface="Verdana"/>
              </a:rPr>
              <a:t>v</a:t>
            </a:r>
            <a:r>
              <a:rPr sz="3000" dirty="0">
                <a:latin typeface="Verdana"/>
                <a:cs typeface="Verdana"/>
              </a:rPr>
              <a:t>e</a:t>
            </a:r>
            <a:r>
              <a:rPr sz="3000" spc="-5" dirty="0">
                <a:latin typeface="Verdana"/>
                <a:cs typeface="Verdana"/>
              </a:rPr>
              <a:t>s</a:t>
            </a:r>
            <a:r>
              <a:rPr sz="3000" spc="5" dirty="0">
                <a:latin typeface="Verdana"/>
                <a:cs typeface="Verdana"/>
              </a:rPr>
              <a:t>ti</a:t>
            </a:r>
            <a:r>
              <a:rPr sz="3000" spc="-5" dirty="0">
                <a:latin typeface="Verdana"/>
                <a:cs typeface="Verdana"/>
              </a:rPr>
              <a:t>ga</a:t>
            </a:r>
            <a:r>
              <a:rPr sz="3000" spc="5" dirty="0">
                <a:latin typeface="Verdana"/>
                <a:cs typeface="Verdana"/>
              </a:rPr>
              <a:t>t</a:t>
            </a:r>
            <a:r>
              <a:rPr sz="3000" spc="-5" dirty="0">
                <a:latin typeface="Verdana"/>
                <a:cs typeface="Verdana"/>
              </a:rPr>
              <a:t>i</a:t>
            </a:r>
            <a:r>
              <a:rPr sz="3000" spc="5" dirty="0">
                <a:latin typeface="Verdana"/>
                <a:cs typeface="Verdana"/>
              </a:rPr>
              <a:t>o</a:t>
            </a:r>
            <a:r>
              <a:rPr sz="3000" spc="-10" dirty="0">
                <a:latin typeface="Verdana"/>
                <a:cs typeface="Verdana"/>
              </a:rPr>
              <a:t>n</a:t>
            </a:r>
            <a:r>
              <a:rPr sz="3000" dirty="0">
                <a:latin typeface="Verdana"/>
                <a:cs typeface="Verdana"/>
              </a:rPr>
              <a:t>s  n	</a:t>
            </a:r>
            <a:r>
              <a:rPr sz="3000" spc="-5" dirty="0">
                <a:latin typeface="Verdana"/>
                <a:cs typeface="Verdana"/>
              </a:rPr>
              <a:t>X-Ray</a:t>
            </a:r>
            <a:endParaRPr sz="3000">
              <a:latin typeface="Verdana"/>
              <a:cs typeface="Verdana"/>
            </a:endParaRPr>
          </a:p>
          <a:p>
            <a:pPr marL="817244">
              <a:lnSpc>
                <a:spcPct val="100000"/>
              </a:lnSpc>
              <a:spcBef>
                <a:spcPts val="420"/>
              </a:spcBef>
            </a:pPr>
            <a:r>
              <a:rPr sz="3000" spc="-5" dirty="0">
                <a:latin typeface="Verdana"/>
                <a:cs typeface="Verdana"/>
              </a:rPr>
              <a:t>Upright</a:t>
            </a:r>
            <a:r>
              <a:rPr sz="3000" spc="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chest</a:t>
            </a:r>
            <a:endParaRPr sz="3000">
              <a:latin typeface="Verdana"/>
              <a:cs typeface="Verdana"/>
            </a:endParaRPr>
          </a:p>
          <a:p>
            <a:pPr marL="146685" marR="5080" indent="670560">
              <a:lnSpc>
                <a:spcPts val="4020"/>
              </a:lnSpc>
              <a:spcBef>
                <a:spcPts val="204"/>
              </a:spcBef>
              <a:tabLst>
                <a:tab pos="661035" algn="l"/>
              </a:tabLst>
            </a:pPr>
            <a:r>
              <a:rPr sz="3000" spc="-5" dirty="0">
                <a:latin typeface="Verdana"/>
                <a:cs typeface="Verdana"/>
              </a:rPr>
              <a:t>Upright and supine abdominal  </a:t>
            </a:r>
            <a:r>
              <a:rPr sz="3000" dirty="0">
                <a:latin typeface="Verdana"/>
                <a:cs typeface="Verdana"/>
              </a:rPr>
              <a:t>p	Complete Blood</a:t>
            </a:r>
            <a:r>
              <a:rPr sz="3000" spc="-2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count</a:t>
            </a:r>
            <a:endParaRPr sz="3000">
              <a:latin typeface="Verdana"/>
              <a:cs typeface="Verdana"/>
            </a:endParaRPr>
          </a:p>
          <a:p>
            <a:pPr marL="146685">
              <a:lnSpc>
                <a:spcPct val="100000"/>
              </a:lnSpc>
              <a:spcBef>
                <a:spcPts val="215"/>
              </a:spcBef>
              <a:tabLst>
                <a:tab pos="661035" algn="l"/>
              </a:tabLst>
            </a:pPr>
            <a:r>
              <a:rPr sz="3000" dirty="0">
                <a:latin typeface="Verdana"/>
                <a:cs typeface="Verdana"/>
              </a:rPr>
              <a:t>o	</a:t>
            </a:r>
            <a:r>
              <a:rPr sz="3000" spc="-5" dirty="0">
                <a:latin typeface="Verdana"/>
                <a:cs typeface="Verdana"/>
              </a:rPr>
              <a:t>Urinalysis</a:t>
            </a:r>
            <a:endParaRPr sz="3000">
              <a:latin typeface="Verdana"/>
              <a:cs typeface="Verdana"/>
            </a:endParaRPr>
          </a:p>
          <a:p>
            <a:pPr marL="482600" marR="840105" indent="-335915">
              <a:lnSpc>
                <a:spcPts val="3270"/>
              </a:lnSpc>
              <a:spcBef>
                <a:spcPts val="805"/>
              </a:spcBef>
              <a:tabLst>
                <a:tab pos="661035" algn="l"/>
              </a:tabLst>
            </a:pPr>
            <a:r>
              <a:rPr sz="3000" dirty="0">
                <a:latin typeface="Verdana"/>
                <a:cs typeface="Verdana"/>
              </a:rPr>
              <a:t>r		</a:t>
            </a:r>
            <a:r>
              <a:rPr sz="3000" spc="-5" dirty="0">
                <a:latin typeface="Verdana"/>
                <a:cs typeface="Verdana"/>
              </a:rPr>
              <a:t>Amylase, Creatinine, BUN,  </a:t>
            </a:r>
            <a:r>
              <a:rPr sz="3000" dirty="0">
                <a:latin typeface="Verdana"/>
                <a:cs typeface="Verdana"/>
              </a:rPr>
              <a:t>Electrolytes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385127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8765" algn="l"/>
              </a:tabLst>
            </a:pPr>
            <a:r>
              <a:rPr sz="3800" dirty="0"/>
              <a:t>Ac</a:t>
            </a:r>
            <a:r>
              <a:rPr sz="3800" spc="15" dirty="0"/>
              <a:t>u</a:t>
            </a:r>
            <a:r>
              <a:rPr sz="3800" dirty="0"/>
              <a:t>te	A</a:t>
            </a:r>
            <a:r>
              <a:rPr sz="3800" spc="10" dirty="0"/>
              <a:t>b</a:t>
            </a:r>
            <a:r>
              <a:rPr sz="3800" dirty="0"/>
              <a:t>do</a:t>
            </a:r>
            <a:r>
              <a:rPr sz="3800" spc="-10" dirty="0"/>
              <a:t>m</a:t>
            </a:r>
            <a:r>
              <a:rPr sz="3800" dirty="0"/>
              <a:t>en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1847850"/>
            <a:ext cx="21717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890" y="2895600"/>
            <a:ext cx="21717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82600" marR="768985">
              <a:lnSpc>
                <a:spcPct val="81300"/>
              </a:lnSpc>
              <a:spcBef>
                <a:spcPts val="680"/>
              </a:spcBef>
            </a:pPr>
            <a:r>
              <a:rPr sz="2600" b="1" dirty="0">
                <a:latin typeface="Verdana"/>
                <a:cs typeface="Verdana"/>
              </a:rPr>
              <a:t>If I operate and the problem is</a:t>
            </a:r>
            <a:r>
              <a:rPr sz="2600" b="1" spc="-7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not  surgical, patient </a:t>
            </a:r>
            <a:r>
              <a:rPr sz="2600" b="1" spc="-5" dirty="0">
                <a:latin typeface="Verdana"/>
                <a:cs typeface="Verdana"/>
              </a:rPr>
              <a:t>exposed to  </a:t>
            </a:r>
            <a:r>
              <a:rPr sz="2600" b="1" dirty="0">
                <a:latin typeface="Verdana"/>
                <a:cs typeface="Verdana"/>
              </a:rPr>
              <a:t>unnecessary risk, anesthetic,</a:t>
            </a:r>
            <a:r>
              <a:rPr sz="2600" b="1" spc="-45" dirty="0">
                <a:latin typeface="Verdana"/>
                <a:cs typeface="Verdana"/>
              </a:rPr>
              <a:t> </a:t>
            </a:r>
            <a:r>
              <a:rPr sz="2600" b="1" spc="-5" dirty="0">
                <a:latin typeface="Verdana"/>
                <a:cs typeface="Verdana"/>
              </a:rPr>
              <a:t>etc.</a:t>
            </a:r>
            <a:endParaRPr sz="2600">
              <a:latin typeface="Verdana"/>
              <a:cs typeface="Verdana"/>
            </a:endParaRPr>
          </a:p>
          <a:p>
            <a:pPr marL="482600" marR="5080">
              <a:lnSpc>
                <a:spcPts val="2530"/>
              </a:lnSpc>
              <a:spcBef>
                <a:spcPts val="640"/>
              </a:spcBef>
            </a:pPr>
            <a:r>
              <a:rPr sz="2600" b="1" dirty="0">
                <a:latin typeface="Verdana"/>
                <a:cs typeface="Verdana"/>
              </a:rPr>
              <a:t>Risks greater with concomitant illness,  older</a:t>
            </a:r>
            <a:r>
              <a:rPr sz="2600" b="1" spc="-1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age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890" y="4025900"/>
            <a:ext cx="21717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890" y="5073650"/>
            <a:ext cx="21717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3789" y="3967479"/>
            <a:ext cx="6454775" cy="17919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ct val="81300"/>
              </a:lnSpc>
              <a:spcBef>
                <a:spcPts val="680"/>
              </a:spcBef>
            </a:pPr>
            <a:r>
              <a:rPr sz="2600" b="1" dirty="0">
                <a:latin typeface="Verdana"/>
                <a:cs typeface="Verdana"/>
              </a:rPr>
              <a:t>If I </a:t>
            </a:r>
            <a:r>
              <a:rPr sz="2600" b="1" spc="5" dirty="0">
                <a:latin typeface="Verdana"/>
                <a:cs typeface="Verdana"/>
              </a:rPr>
              <a:t>do </a:t>
            </a:r>
            <a:r>
              <a:rPr sz="2600" b="1" dirty="0">
                <a:latin typeface="Verdana"/>
                <a:cs typeface="Verdana"/>
              </a:rPr>
              <a:t>not operate and problem is  surgical, patient at risk because</a:t>
            </a:r>
            <a:r>
              <a:rPr sz="2600" b="1" spc="-7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of  wrong</a:t>
            </a:r>
            <a:r>
              <a:rPr sz="2600" b="1" spc="-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therapy.</a:t>
            </a:r>
            <a:endParaRPr sz="2600">
              <a:latin typeface="Verdana"/>
              <a:cs typeface="Verdana"/>
            </a:endParaRPr>
          </a:p>
          <a:p>
            <a:pPr marL="12700" marR="532765">
              <a:lnSpc>
                <a:spcPts val="2540"/>
              </a:lnSpc>
              <a:spcBef>
                <a:spcPts val="630"/>
              </a:spcBef>
            </a:pPr>
            <a:r>
              <a:rPr sz="2600" b="1" dirty="0">
                <a:latin typeface="Verdana"/>
                <a:cs typeface="Verdana"/>
              </a:rPr>
              <a:t>Again the older patient </a:t>
            </a:r>
            <a:r>
              <a:rPr sz="2600" b="1" spc="-5" dirty="0">
                <a:latin typeface="Verdana"/>
                <a:cs typeface="Verdana"/>
              </a:rPr>
              <a:t>is</a:t>
            </a:r>
            <a:r>
              <a:rPr sz="2600" b="1" spc="-7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under  greater burden.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1990" y="1107440"/>
            <a:ext cx="9378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Continue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1509" y="289559"/>
            <a:ext cx="6657975" cy="11925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0"/>
              </a:spcBef>
            </a:pPr>
            <a:r>
              <a:rPr sz="3800" spc="-5" dirty="0"/>
              <a:t>Differential Diagnosis: RUQ  Pain</a:t>
            </a:r>
            <a:endParaRPr sz="38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43003" y="1586003"/>
          <a:ext cx="8229600" cy="4810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2320"/>
                <a:gridCol w="4754880"/>
                <a:gridCol w="152400"/>
              </a:tblGrid>
              <a:tr h="645795"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000" b="1" spc="-5" dirty="0">
                          <a:latin typeface="Verdana"/>
                          <a:cs typeface="Verdana"/>
                        </a:rPr>
                        <a:t>Condition</a:t>
                      </a:r>
                      <a:endParaRPr sz="30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000" b="1" spc="-5" dirty="0">
                          <a:latin typeface="Verdana"/>
                          <a:cs typeface="Verdana"/>
                        </a:rPr>
                        <a:t>clues</a:t>
                      </a:r>
                      <a:endParaRPr sz="30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19480">
                <a:tc>
                  <a:txBody>
                    <a:bodyPr/>
                    <a:lstStyle/>
                    <a:p>
                      <a:pPr marL="104139" marR="978535">
                        <a:lnSpc>
                          <a:spcPts val="2470"/>
                        </a:lnSpc>
                        <a:spcBef>
                          <a:spcPts val="85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Biliary colic,</a:t>
                      </a:r>
                      <a:r>
                        <a:rPr sz="1700" b="1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acute 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cholecystitis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139" marR="539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Recurrent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attacks,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tender over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gall  bladder</a:t>
                      </a:r>
                      <a:endParaRPr sz="1700">
                        <a:latin typeface="Verdana"/>
                        <a:cs typeface="Verdana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area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452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Acute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hepatitis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Alcohol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history, jaundice,</a:t>
                      </a:r>
                      <a:r>
                        <a:rPr sz="17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medications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6040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Right</a:t>
                      </a:r>
                      <a:r>
                        <a:rPr sz="17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pyelonephritis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139" marR="428625">
                        <a:lnSpc>
                          <a:spcPts val="2460"/>
                        </a:lnSpc>
                        <a:spcBef>
                          <a:spcPts val="10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Dysuria, fever, costovertebral</a:t>
                      </a:r>
                      <a:r>
                        <a:rPr sz="1700" b="1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angle 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tenderness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643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Congestive heart</a:t>
                      </a:r>
                      <a:r>
                        <a:rPr sz="17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failure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Edema,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dyspnea,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elevated</a:t>
                      </a:r>
                      <a:r>
                        <a:rPr sz="17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JVP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770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Retrocecal</a:t>
                      </a:r>
                      <a:r>
                        <a:rPr sz="17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appendicitis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Shift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pain,</a:t>
                      </a:r>
                      <a:r>
                        <a:rPr sz="17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tenderness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Right lower</a:t>
                      </a:r>
                      <a:r>
                        <a:rPr sz="1700" b="1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lobe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C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Fever,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tachypnea, bronchial</a:t>
                      </a:r>
                      <a:r>
                        <a:rPr sz="17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breathing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CC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 marL="104139">
                        <a:lnSpc>
                          <a:spcPts val="1250"/>
                        </a:lnSpc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pneumonia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CC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"/>
              </a:spcBef>
            </a:pPr>
            <a:r>
              <a:rPr spc="-5" dirty="0"/>
              <a:t>Diagnosis: Left </a:t>
            </a:r>
            <a:r>
              <a:rPr spc="-10" dirty="0"/>
              <a:t>Upper Quadrant  </a:t>
            </a:r>
            <a:r>
              <a:rPr spc="-5" dirty="0"/>
              <a:t>(LUQ) and Epigastric</a:t>
            </a:r>
            <a:r>
              <a:rPr spc="-10" dirty="0"/>
              <a:t> </a:t>
            </a:r>
            <a:r>
              <a:rPr spc="-5" dirty="0"/>
              <a:t>Pain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8383" y="1687829"/>
            <a:ext cx="6959600" cy="28105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000" spc="-5" dirty="0">
                <a:latin typeface="Verdana"/>
                <a:cs typeface="Verdana"/>
              </a:rPr>
              <a:t>Investigations: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527050" algn="l"/>
              </a:tabLst>
            </a:pPr>
            <a:r>
              <a:rPr sz="3000" dirty="0">
                <a:latin typeface="Verdana"/>
                <a:cs typeface="Verdana"/>
              </a:rPr>
              <a:t>n	</a:t>
            </a:r>
            <a:r>
              <a:rPr sz="3000" spc="-5" dirty="0">
                <a:latin typeface="Verdana"/>
                <a:cs typeface="Verdana"/>
              </a:rPr>
              <a:t>Upright chest XR</a:t>
            </a:r>
            <a:endParaRPr sz="3000">
              <a:latin typeface="Verdana"/>
              <a:cs typeface="Verdana"/>
            </a:endParaRPr>
          </a:p>
          <a:p>
            <a:pPr marL="12700" marR="5080">
              <a:lnSpc>
                <a:spcPts val="4390"/>
              </a:lnSpc>
              <a:spcBef>
                <a:spcPts val="265"/>
              </a:spcBef>
              <a:tabLst>
                <a:tab pos="527050" algn="l"/>
              </a:tabLst>
            </a:pPr>
            <a:r>
              <a:rPr sz="3000" dirty="0">
                <a:latin typeface="Verdana"/>
                <a:cs typeface="Verdana"/>
              </a:rPr>
              <a:t>p	</a:t>
            </a:r>
            <a:r>
              <a:rPr sz="3000" spc="-5" dirty="0">
                <a:latin typeface="Verdana"/>
                <a:cs typeface="Verdana"/>
              </a:rPr>
              <a:t>Upright and supine abdominal </a:t>
            </a:r>
            <a:r>
              <a:rPr sz="3000" dirty="0">
                <a:latin typeface="Verdana"/>
                <a:cs typeface="Verdana"/>
              </a:rPr>
              <a:t>XR  p	</a:t>
            </a:r>
            <a:r>
              <a:rPr sz="3000" spc="-5" dirty="0">
                <a:latin typeface="Verdana"/>
                <a:cs typeface="Verdana"/>
              </a:rPr>
              <a:t>CBC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527050" algn="l"/>
              </a:tabLst>
            </a:pPr>
            <a:r>
              <a:rPr sz="3000" dirty="0">
                <a:latin typeface="Verdana"/>
                <a:cs typeface="Verdana"/>
              </a:rPr>
              <a:t>B	</a:t>
            </a:r>
            <a:r>
              <a:rPr sz="3000" spc="-5" dirty="0">
                <a:latin typeface="Verdana"/>
                <a:cs typeface="Verdana"/>
              </a:rPr>
              <a:t>Amylase and lipase </a:t>
            </a:r>
            <a:r>
              <a:rPr sz="3000" dirty="0">
                <a:latin typeface="Verdana"/>
                <a:cs typeface="Verdana"/>
              </a:rPr>
              <a:t>(if</a:t>
            </a:r>
            <a:r>
              <a:rPr sz="3000" spc="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available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"/>
              </a:spcBef>
            </a:pPr>
            <a:r>
              <a:rPr spc="-5" dirty="0"/>
              <a:t>Differential Diagnosis: LUQ and  Epigastric</a:t>
            </a:r>
            <a:r>
              <a:rPr dirty="0"/>
              <a:t> </a:t>
            </a:r>
            <a:r>
              <a:rPr spc="-5" dirty="0"/>
              <a:t>Pain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8693" y="1572985"/>
          <a:ext cx="8304530" cy="4692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710"/>
                <a:gridCol w="2377440"/>
                <a:gridCol w="4663440"/>
                <a:gridCol w="883920"/>
                <a:gridCol w="33020"/>
              </a:tblGrid>
              <a:tr h="654050">
                <a:tc gridSpan="2"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3000" b="1" spc="-5" dirty="0">
                          <a:latin typeface="Verdana"/>
                          <a:cs typeface="Verdana"/>
                        </a:rPr>
                        <a:t>Condition</a:t>
                      </a:r>
                      <a:endParaRPr sz="3000">
                        <a:latin typeface="Verdana"/>
                        <a:cs typeface="Verdana"/>
                      </a:endParaRPr>
                    </a:p>
                  </a:txBody>
                  <a:tcPr marL="0" marR="0" marT="584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3000" b="1" spc="-5" dirty="0">
                          <a:latin typeface="Verdana"/>
                          <a:cs typeface="Verdana"/>
                        </a:rPr>
                        <a:t>clues</a:t>
                      </a:r>
                      <a:endParaRPr sz="3000">
                        <a:latin typeface="Verdana"/>
                        <a:cs typeface="Verdana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CC0000"/>
                      </a:solidFill>
                      <a:prstDash val="solid"/>
                    </a:lnT>
                    <a:lnB w="6350">
                      <a:solidFill>
                        <a:srgbClr val="CC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CC0000"/>
                      </a:solidFill>
                      <a:prstDash val="solid"/>
                    </a:lnT>
                  </a:tcPr>
                </a:tc>
              </a:tr>
              <a:tr h="641350">
                <a:tc gridSpan="2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Splenic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rupture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History of trauma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or splenic</a:t>
                      </a:r>
                      <a:r>
                        <a:rPr sz="17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disease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CC0000"/>
                      </a:solidFill>
                      <a:prstDash val="solid"/>
                    </a:lnT>
                    <a:lnB w="6350">
                      <a:solidFill>
                        <a:srgbClr val="CC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CC0000"/>
                      </a:solidFill>
                      <a:prstDash val="solid"/>
                    </a:lnT>
                  </a:tcPr>
                </a:tc>
              </a:tr>
              <a:tr h="919480">
                <a:tc gridSpan="2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Fractured</a:t>
                      </a:r>
                      <a:r>
                        <a:rPr sz="17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ribs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 marR="2514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History of trauma,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gross deformity, 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extreme</a:t>
                      </a:r>
                      <a:endParaRPr sz="1700">
                        <a:latin typeface="Verdana"/>
                        <a:cs typeface="Verdana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tenderness on</a:t>
                      </a:r>
                      <a:r>
                        <a:rPr sz="17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palpation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CC0000"/>
                      </a:solidFill>
                      <a:prstDash val="solid"/>
                    </a:lnT>
                    <a:lnB w="6350">
                      <a:solidFill>
                        <a:srgbClr val="CC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CC0000"/>
                      </a:solidFill>
                      <a:prstDash val="solid"/>
                    </a:lnT>
                  </a:tcPr>
                </a:tc>
              </a:tr>
              <a:tr h="919480">
                <a:tc gridSpan="2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Pancreatitis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 marR="6927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History of alcohol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consumption, 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history</a:t>
                      </a:r>
                      <a:r>
                        <a:rPr sz="17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of</a:t>
                      </a:r>
                      <a:endParaRPr sz="1700">
                        <a:latin typeface="Verdana"/>
                        <a:cs typeface="Verdana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similar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event,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elevated</a:t>
                      </a:r>
                      <a:r>
                        <a:rPr sz="17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labs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CC0000"/>
                      </a:solidFill>
                      <a:prstDash val="solid"/>
                    </a:lnT>
                    <a:lnB w="6350">
                      <a:solidFill>
                        <a:srgbClr val="CC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CC0000"/>
                      </a:solidFill>
                      <a:prstDash val="solid"/>
                    </a:lnT>
                  </a:tcPr>
                </a:tc>
              </a:tr>
              <a:tr h="917575">
                <a:tc gridSpan="2">
                  <a:txBody>
                    <a:bodyPr/>
                    <a:lstStyle/>
                    <a:p>
                      <a:pPr marL="104139" marR="5276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Gastritis /</a:t>
                      </a:r>
                      <a:r>
                        <a:rPr sz="1700" b="1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Peptic  ulcer</a:t>
                      </a:r>
                      <a:endParaRPr sz="1700">
                        <a:latin typeface="Verdana"/>
                        <a:cs typeface="Verdana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disease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 marR="543560">
                        <a:lnSpc>
                          <a:spcPts val="2460"/>
                        </a:lnSpc>
                        <a:spcBef>
                          <a:spcPts val="9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Recurrent, relationship to meals,  relationship to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posture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CC0000"/>
                      </a:solidFill>
                      <a:prstDash val="solid"/>
                    </a:lnT>
                    <a:lnB w="6350">
                      <a:solidFill>
                        <a:srgbClr val="CC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CC0000"/>
                      </a:solidFill>
                      <a:prstDash val="solid"/>
                    </a:lnT>
                  </a:tcPr>
                </a:tc>
              </a:tr>
              <a:tr h="532130">
                <a:tc gridSpan="2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Pneumonia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 marR="1047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Fever,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XR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findings,</a:t>
                      </a:r>
                      <a:r>
                        <a:rPr sz="1700" b="1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bronchial  breathing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CC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CC0000"/>
                      </a:solidFill>
                      <a:prstDash val="solid"/>
                    </a:lnT>
                    <a:lnB w="6350">
                      <a:solidFill>
                        <a:srgbClr val="CC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CC0000"/>
                      </a:solidFill>
                      <a:prstDash val="solid"/>
                    </a:lnT>
                  </a:tcPr>
                </a:tc>
              </a:tr>
              <a:tr h="74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CC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"/>
              </a:spcBef>
            </a:pPr>
            <a:r>
              <a:rPr spc="-5" dirty="0"/>
              <a:t>Diagnosis: Right Lower </a:t>
            </a:r>
            <a:r>
              <a:rPr spc="-10" dirty="0"/>
              <a:t>Quadrant  </a:t>
            </a:r>
            <a:r>
              <a:rPr spc="-5" dirty="0"/>
              <a:t>(RLQ)</a:t>
            </a:r>
            <a:r>
              <a:rPr spc="5" dirty="0"/>
              <a:t> </a:t>
            </a:r>
            <a:r>
              <a:rPr spc="-5" dirty="0"/>
              <a:t>Pain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890" y="1687829"/>
            <a:ext cx="6413500" cy="32727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000" spc="-5" dirty="0">
                <a:latin typeface="Verdana"/>
                <a:cs typeface="Verdana"/>
              </a:rPr>
              <a:t>Investigations</a:t>
            </a:r>
            <a:endParaRPr sz="3000">
              <a:latin typeface="Verdana"/>
              <a:cs typeface="Verdana"/>
            </a:endParaRPr>
          </a:p>
          <a:p>
            <a:pPr marL="482600" marR="5080" indent="-335915">
              <a:lnSpc>
                <a:spcPct val="101099"/>
              </a:lnSpc>
              <a:spcBef>
                <a:spcPts val="750"/>
              </a:spcBef>
              <a:tabLst>
                <a:tab pos="661035" algn="l"/>
              </a:tabLst>
            </a:pPr>
            <a:r>
              <a:rPr sz="3000" dirty="0">
                <a:latin typeface="Verdana"/>
                <a:cs typeface="Verdana"/>
              </a:rPr>
              <a:t>n		</a:t>
            </a:r>
            <a:r>
              <a:rPr sz="3000" spc="-5" dirty="0">
                <a:latin typeface="Verdana"/>
                <a:cs typeface="Verdana"/>
              </a:rPr>
              <a:t>Urinalysis </a:t>
            </a:r>
            <a:r>
              <a:rPr sz="3000" dirty="0">
                <a:latin typeface="Verdana"/>
                <a:cs typeface="Verdana"/>
              </a:rPr>
              <a:t>(to </a:t>
            </a:r>
            <a:r>
              <a:rPr sz="3000" spc="-5" dirty="0">
                <a:latin typeface="Verdana"/>
                <a:cs typeface="Verdana"/>
              </a:rPr>
              <a:t>exclude obvious  </a:t>
            </a:r>
            <a:r>
              <a:rPr sz="3000" dirty="0">
                <a:latin typeface="Verdana"/>
                <a:cs typeface="Verdana"/>
              </a:rPr>
              <a:t>urinary</a:t>
            </a:r>
            <a:r>
              <a:rPr sz="3000" spc="-1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causes)</a:t>
            </a:r>
            <a:endParaRPr sz="3000">
              <a:latin typeface="Verdana"/>
              <a:cs typeface="Verdana"/>
            </a:endParaRPr>
          </a:p>
          <a:p>
            <a:pPr marL="146685" marR="2891155">
              <a:lnSpc>
                <a:spcPts val="4390"/>
              </a:lnSpc>
              <a:spcBef>
                <a:spcPts val="265"/>
              </a:spcBef>
              <a:tabLst>
                <a:tab pos="661035" algn="l"/>
              </a:tabLst>
            </a:pPr>
            <a:r>
              <a:rPr sz="3000" dirty="0">
                <a:latin typeface="Verdana"/>
                <a:cs typeface="Verdana"/>
              </a:rPr>
              <a:t>r	</a:t>
            </a:r>
            <a:r>
              <a:rPr sz="3000" spc="-5" dirty="0">
                <a:latin typeface="Verdana"/>
                <a:cs typeface="Verdana"/>
              </a:rPr>
              <a:t>Pregnancy</a:t>
            </a:r>
            <a:r>
              <a:rPr sz="3000" spc="-6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test  </a:t>
            </a:r>
            <a:r>
              <a:rPr sz="3000" dirty="0">
                <a:latin typeface="Verdana"/>
                <a:cs typeface="Verdana"/>
              </a:rPr>
              <a:t>r	</a:t>
            </a:r>
            <a:r>
              <a:rPr sz="3000" spc="-5" dirty="0">
                <a:latin typeface="Verdana"/>
                <a:cs typeface="Verdana"/>
              </a:rPr>
              <a:t>Ultrasound</a:t>
            </a:r>
            <a:endParaRPr sz="3000">
              <a:latin typeface="Verdana"/>
              <a:cs typeface="Verdana"/>
            </a:endParaRPr>
          </a:p>
          <a:p>
            <a:pPr marL="146685">
              <a:lnSpc>
                <a:spcPct val="100000"/>
              </a:lnSpc>
              <a:spcBef>
                <a:spcPts val="505"/>
              </a:spcBef>
              <a:tabLst>
                <a:tab pos="661035" algn="l"/>
              </a:tabLst>
            </a:pPr>
            <a:r>
              <a:rPr sz="3000" dirty="0">
                <a:latin typeface="Verdana"/>
                <a:cs typeface="Verdana"/>
              </a:rPr>
              <a:t>l	Complete blood</a:t>
            </a:r>
            <a:r>
              <a:rPr sz="3000" spc="-2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count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776224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Differential Diagnosis: RLQ</a:t>
            </a:r>
            <a:r>
              <a:rPr sz="3800" spc="-10" dirty="0"/>
              <a:t> </a:t>
            </a:r>
            <a:r>
              <a:rPr sz="3800" spc="-5" dirty="0"/>
              <a:t>Pain</a:t>
            </a:r>
            <a:endParaRPr sz="38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43003" y="2595653"/>
          <a:ext cx="8229600" cy="3575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6420"/>
                <a:gridCol w="5123180"/>
              </a:tblGrid>
              <a:tr h="547370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000" b="1" spc="-5" dirty="0">
                          <a:latin typeface="Verdana"/>
                          <a:cs typeface="Verdana"/>
                        </a:rPr>
                        <a:t>Condition</a:t>
                      </a:r>
                      <a:endParaRPr sz="30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000" b="1" spc="-5" dirty="0">
                          <a:latin typeface="Verdana"/>
                          <a:cs typeface="Verdana"/>
                        </a:rPr>
                        <a:t>clues</a:t>
                      </a:r>
                      <a:endParaRPr sz="30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Acute</a:t>
                      </a:r>
                      <a:r>
                        <a:rPr sz="17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appendicitis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10883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Shift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pain, anorexia, localized 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tenderness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Mesenteric</a:t>
                      </a:r>
                      <a:r>
                        <a:rPr sz="17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adenitis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Fever, inconstant</a:t>
                      </a:r>
                      <a:r>
                        <a:rPr sz="1700" b="1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signs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1484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Right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renal</a:t>
                      </a:r>
                      <a:r>
                        <a:rPr sz="1700" b="1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colic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Colicky pain,</a:t>
                      </a:r>
                      <a:r>
                        <a:rPr sz="17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hematuria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Torsed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right</a:t>
                      </a:r>
                      <a:r>
                        <a:rPr sz="17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testis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5632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Tender swollen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testis,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usually young 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age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275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Crohn’s</a:t>
                      </a:r>
                      <a:r>
                        <a:rPr sz="17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disease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Recurrent, several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days</a:t>
                      </a:r>
                      <a:r>
                        <a:rPr sz="17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history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Gynecologic</a:t>
                      </a:r>
                      <a:r>
                        <a:rPr sz="17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causes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…see</a:t>
                      </a:r>
                      <a:r>
                        <a:rPr sz="17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next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7801609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Gynecologic Causes of </a:t>
            </a:r>
            <a:r>
              <a:rPr sz="3800" spc="-5" dirty="0"/>
              <a:t>RLQ</a:t>
            </a:r>
            <a:r>
              <a:rPr sz="3800" spc="-110" dirty="0"/>
              <a:t> </a:t>
            </a:r>
            <a:r>
              <a:rPr sz="3800" spc="-5" dirty="0"/>
              <a:t>Pain</a:t>
            </a:r>
            <a:endParaRPr sz="38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52223" y="1738403"/>
          <a:ext cx="8001000" cy="3355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9760"/>
                <a:gridCol w="4841240"/>
              </a:tblGrid>
              <a:tr h="607695"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600" b="1" spc="-5" dirty="0">
                          <a:latin typeface="Verdana"/>
                          <a:cs typeface="Verdana"/>
                        </a:rPr>
                        <a:t>CONDITION</a:t>
                      </a:r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600" b="1" spc="-5" dirty="0">
                          <a:latin typeface="Verdana"/>
                          <a:cs typeface="Verdana"/>
                        </a:rPr>
                        <a:t>CLUES</a:t>
                      </a:r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Ruptured</a:t>
                      </a:r>
                      <a:r>
                        <a:rPr sz="17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follicle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Fever, cervical excitation,</a:t>
                      </a:r>
                      <a:r>
                        <a:rPr sz="17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discharge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Torsion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 ovary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Midcycle,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sudden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onset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3905">
                <a:tc>
                  <a:txBody>
                    <a:bodyPr/>
                    <a:lstStyle/>
                    <a:p>
                      <a:pPr marL="104139" marR="972185">
                        <a:lnSpc>
                          <a:spcPts val="2460"/>
                        </a:lnSpc>
                        <a:spcBef>
                          <a:spcPts val="10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Ruptured</a:t>
                      </a:r>
                      <a:r>
                        <a:rPr sz="17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ectopic  pregnancy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Severe pain,</a:t>
                      </a:r>
                      <a:r>
                        <a:rPr sz="17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vomiting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104139" marR="615950">
                        <a:lnSpc>
                          <a:spcPts val="2470"/>
                        </a:lnSpc>
                        <a:spcBef>
                          <a:spcPts val="8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Pelvic</a:t>
                      </a:r>
                      <a:r>
                        <a:rPr sz="1700" b="1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inflammatory  disease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Sudden onset,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amenorrhea,</a:t>
                      </a:r>
                      <a:r>
                        <a:rPr sz="17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shock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"/>
              </a:spcBef>
            </a:pPr>
            <a:r>
              <a:rPr spc="-5" dirty="0"/>
              <a:t>Diagnosis: Left </a:t>
            </a:r>
            <a:r>
              <a:rPr dirty="0"/>
              <a:t>Lower </a:t>
            </a:r>
            <a:r>
              <a:rPr spc="-10" dirty="0"/>
              <a:t>Quadrant  </a:t>
            </a:r>
            <a:r>
              <a:rPr dirty="0"/>
              <a:t>(LLQ)</a:t>
            </a:r>
            <a:r>
              <a:rPr spc="-5" dirty="0"/>
              <a:t> Pain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890" y="1687829"/>
            <a:ext cx="7031355" cy="429133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527685" algn="l"/>
              </a:tabLst>
            </a:pPr>
            <a:r>
              <a:rPr sz="3000" dirty="0">
                <a:latin typeface="Verdana"/>
                <a:cs typeface="Verdana"/>
              </a:rPr>
              <a:t>(	</a:t>
            </a:r>
            <a:r>
              <a:rPr sz="3000" spc="-5" dirty="0">
                <a:latin typeface="Verdana"/>
                <a:cs typeface="Verdana"/>
              </a:rPr>
              <a:t>Pregnancy</a:t>
            </a:r>
            <a:r>
              <a:rPr sz="300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test</a:t>
            </a:r>
            <a:endParaRPr sz="3000">
              <a:latin typeface="Verdana"/>
              <a:cs typeface="Verdana"/>
            </a:endParaRPr>
          </a:p>
          <a:p>
            <a:pPr marL="482600" marR="5080" indent="-469900">
              <a:lnSpc>
                <a:spcPct val="101099"/>
              </a:lnSpc>
              <a:spcBef>
                <a:spcPts val="750"/>
              </a:spcBef>
              <a:tabLst>
                <a:tab pos="527685" algn="l"/>
              </a:tabLst>
            </a:pPr>
            <a:r>
              <a:rPr sz="3000" dirty="0">
                <a:latin typeface="Verdana"/>
                <a:cs typeface="Verdana"/>
              </a:rPr>
              <a:t>P		</a:t>
            </a:r>
            <a:r>
              <a:rPr sz="3000" spc="-5" dirty="0">
                <a:latin typeface="Verdana"/>
                <a:cs typeface="Verdana"/>
              </a:rPr>
              <a:t>Urinalysis </a:t>
            </a:r>
            <a:r>
              <a:rPr sz="3000" dirty="0">
                <a:latin typeface="Verdana"/>
                <a:cs typeface="Verdana"/>
              </a:rPr>
              <a:t>to </a:t>
            </a:r>
            <a:r>
              <a:rPr sz="3000" spc="-5" dirty="0">
                <a:latin typeface="Verdana"/>
                <a:cs typeface="Verdana"/>
              </a:rPr>
              <a:t>exclude unsuspected  </a:t>
            </a:r>
            <a:r>
              <a:rPr sz="3000" dirty="0">
                <a:latin typeface="Verdana"/>
                <a:cs typeface="Verdana"/>
              </a:rPr>
              <a:t>urinary</a:t>
            </a:r>
            <a:r>
              <a:rPr sz="3000" spc="-1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source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527685" algn="l"/>
              </a:tabLst>
            </a:pPr>
            <a:r>
              <a:rPr sz="3000" dirty="0">
                <a:latin typeface="Verdana"/>
                <a:cs typeface="Verdana"/>
              </a:rPr>
              <a:t>u	</a:t>
            </a:r>
            <a:r>
              <a:rPr sz="3000" spc="-5" dirty="0">
                <a:latin typeface="Verdana"/>
                <a:cs typeface="Verdana"/>
              </a:rPr>
              <a:t>Ultrasound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527685" algn="l"/>
              </a:tabLst>
            </a:pPr>
            <a:r>
              <a:rPr sz="3000" dirty="0">
                <a:latin typeface="Verdana"/>
                <a:cs typeface="Verdana"/>
              </a:rPr>
              <a:t>U	Complete blood </a:t>
            </a:r>
            <a:r>
              <a:rPr sz="3000" spc="-5" dirty="0">
                <a:latin typeface="Verdana"/>
                <a:cs typeface="Verdana"/>
              </a:rPr>
              <a:t>count</a:t>
            </a:r>
            <a:endParaRPr sz="3000">
              <a:latin typeface="Verdana"/>
              <a:cs typeface="Verdana"/>
            </a:endParaRPr>
          </a:p>
          <a:p>
            <a:pPr marL="12700" marR="76835">
              <a:lnSpc>
                <a:spcPts val="4390"/>
              </a:lnSpc>
              <a:spcBef>
                <a:spcPts val="265"/>
              </a:spcBef>
              <a:tabLst>
                <a:tab pos="527685" algn="l"/>
              </a:tabLst>
            </a:pPr>
            <a:r>
              <a:rPr sz="3000" dirty="0">
                <a:latin typeface="Verdana"/>
                <a:cs typeface="Verdana"/>
              </a:rPr>
              <a:t>C	</a:t>
            </a:r>
            <a:r>
              <a:rPr sz="3000" spc="-5" dirty="0">
                <a:latin typeface="Verdana"/>
                <a:cs typeface="Verdana"/>
              </a:rPr>
              <a:t>Upright and supine abdominal XR  </a:t>
            </a:r>
            <a:r>
              <a:rPr sz="3000" dirty="0">
                <a:latin typeface="Verdana"/>
                <a:cs typeface="Verdana"/>
              </a:rPr>
              <a:t>U	CT </a:t>
            </a:r>
            <a:r>
              <a:rPr sz="3000" spc="-5" dirty="0">
                <a:latin typeface="Verdana"/>
                <a:cs typeface="Verdana"/>
              </a:rPr>
              <a:t>scan </a:t>
            </a:r>
            <a:r>
              <a:rPr sz="3000" dirty="0">
                <a:latin typeface="Verdana"/>
                <a:cs typeface="Verdana"/>
              </a:rPr>
              <a:t>if </a:t>
            </a:r>
            <a:r>
              <a:rPr sz="3000" spc="-5" dirty="0">
                <a:latin typeface="Verdana"/>
                <a:cs typeface="Verdana"/>
              </a:rPr>
              <a:t>diverticular disease</a:t>
            </a:r>
            <a:r>
              <a:rPr sz="3000" spc="-1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is</a:t>
            </a:r>
            <a:endParaRPr sz="3000">
              <a:latin typeface="Verdana"/>
              <a:cs typeface="Verdana"/>
            </a:endParaRPr>
          </a:p>
          <a:p>
            <a:pPr marL="482600">
              <a:lnSpc>
                <a:spcPts val="3350"/>
              </a:lnSpc>
            </a:pPr>
            <a:r>
              <a:rPr sz="3000" spc="-5" dirty="0">
                <a:latin typeface="Verdana"/>
                <a:cs typeface="Verdana"/>
              </a:rPr>
              <a:t>suspected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877570"/>
            <a:ext cx="769493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Differential Diagnosis: LLQ</a:t>
            </a:r>
            <a:r>
              <a:rPr sz="3800" spc="-15" dirty="0"/>
              <a:t> </a:t>
            </a:r>
            <a:r>
              <a:rPr sz="3800" spc="-5" dirty="0"/>
              <a:t>Pain</a:t>
            </a:r>
            <a:endParaRPr sz="38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3003" y="1586003"/>
          <a:ext cx="8229600" cy="4839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2910"/>
                <a:gridCol w="5266690"/>
              </a:tblGrid>
              <a:tr h="502920">
                <a:tc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600" b="1" spc="-5" dirty="0">
                          <a:latin typeface="Verdana"/>
                          <a:cs typeface="Verdana"/>
                        </a:rPr>
                        <a:t>CONDITION</a:t>
                      </a:r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600" b="1" dirty="0">
                          <a:latin typeface="Verdana"/>
                          <a:cs typeface="Verdana"/>
                        </a:rPr>
                        <a:t>CLUES</a:t>
                      </a:r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Diverticular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disease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Elderly patient,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recurrent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7060">
                <a:tc>
                  <a:txBody>
                    <a:bodyPr/>
                    <a:lstStyle/>
                    <a:p>
                      <a:pPr marL="104139" marR="119951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Acute</a:t>
                      </a:r>
                      <a:r>
                        <a:rPr sz="1700" b="1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urinary  retention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Palpable bladder, difficulty passing</a:t>
                      </a:r>
                      <a:r>
                        <a:rPr sz="17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urine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Urinary </a:t>
                      </a:r>
                      <a:r>
                        <a:rPr sz="1700" b="1" spc="5" dirty="0">
                          <a:latin typeface="Verdana"/>
                          <a:cs typeface="Verdana"/>
                        </a:rPr>
                        <a:t>tract</a:t>
                      </a:r>
                      <a:r>
                        <a:rPr sz="17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infection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Dysuria,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frequency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104139" marR="36766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Inflammatory</a:t>
                      </a:r>
                      <a:r>
                        <a:rPr sz="1700" b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bowel 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disease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 marR="22542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Recurrent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attacks, diarrhea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(+/-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mucus, 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blood)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marL="104139" marR="13646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Large</a:t>
                      </a:r>
                      <a:r>
                        <a:rPr sz="1700" b="1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bowel 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obstruction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Colicky pain,</a:t>
                      </a:r>
                      <a:r>
                        <a:rPr sz="17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constipation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Left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renal</a:t>
                      </a:r>
                      <a:r>
                        <a:rPr sz="17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colic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Colicky pain,</a:t>
                      </a:r>
                      <a:r>
                        <a:rPr sz="17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hematuria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Torsion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 testis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dirty="0">
                          <a:latin typeface="Verdana"/>
                          <a:cs typeface="Verdana"/>
                        </a:rPr>
                        <a:t>Tender, swollen testis,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young</a:t>
                      </a:r>
                      <a:r>
                        <a:rPr sz="17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age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4190">
                <a:tc gridSpan="2">
                  <a:txBody>
                    <a:bodyPr/>
                    <a:lstStyle/>
                    <a:p>
                      <a:pPr marL="19786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b="1" spc="-5" dirty="0">
                          <a:latin typeface="Verdana"/>
                          <a:cs typeface="Verdana"/>
                        </a:rPr>
                        <a:t>Gynecologic causes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as for </a:t>
                      </a:r>
                      <a:r>
                        <a:rPr sz="1700" b="1" spc="-5" dirty="0">
                          <a:latin typeface="Verdana"/>
                          <a:cs typeface="Verdana"/>
                        </a:rPr>
                        <a:t>RLQ</a:t>
                      </a:r>
                      <a:r>
                        <a:rPr sz="1700" b="1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dirty="0">
                          <a:latin typeface="Verdana"/>
                          <a:cs typeface="Verdana"/>
                        </a:rPr>
                        <a:t>pain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"/>
              </a:spcBef>
            </a:pPr>
            <a:r>
              <a:rPr spc="-5" dirty="0"/>
              <a:t>Immediate Treatment of the </a:t>
            </a:r>
            <a:r>
              <a:rPr spc="-10" dirty="0"/>
              <a:t>Acute  Abdomen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5459">
              <a:lnSpc>
                <a:spcPct val="101299"/>
              </a:lnSpc>
              <a:spcBef>
                <a:spcPts val="70"/>
              </a:spcBef>
            </a:pPr>
            <a:r>
              <a:rPr spc="-5" dirty="0"/>
              <a:t>1-Start </a:t>
            </a:r>
            <a:r>
              <a:rPr spc="-10" dirty="0"/>
              <a:t>large bore </a:t>
            </a:r>
            <a:r>
              <a:rPr dirty="0"/>
              <a:t>IV </a:t>
            </a:r>
            <a:r>
              <a:rPr spc="-10" dirty="0"/>
              <a:t>with either saline </a:t>
            </a:r>
            <a:r>
              <a:rPr spc="-5" dirty="0"/>
              <a:t>or lactated </a:t>
            </a:r>
            <a:r>
              <a:rPr spc="-10" dirty="0"/>
              <a:t>Ringer’s  solution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2-IV </a:t>
            </a:r>
            <a:r>
              <a:rPr spc="-10" dirty="0"/>
              <a:t>pain</a:t>
            </a:r>
            <a:r>
              <a:rPr dirty="0"/>
              <a:t> </a:t>
            </a:r>
            <a:r>
              <a:rPr spc="-10" dirty="0"/>
              <a:t>medication</a:t>
            </a:r>
          </a:p>
          <a:p>
            <a:pPr marL="12700" marR="103505">
              <a:lnSpc>
                <a:spcPct val="101499"/>
              </a:lnSpc>
              <a:spcBef>
                <a:spcPts val="5"/>
              </a:spcBef>
            </a:pPr>
            <a:r>
              <a:rPr spc="-10" dirty="0"/>
              <a:t>3-Nasogastric tube if </a:t>
            </a:r>
            <a:r>
              <a:rPr spc="-5" dirty="0"/>
              <a:t>vomiting or </a:t>
            </a:r>
            <a:r>
              <a:rPr spc="-10" dirty="0"/>
              <a:t>concerned about obstruction  </a:t>
            </a:r>
            <a:r>
              <a:rPr spc="-5" dirty="0"/>
              <a:t>4-Foley </a:t>
            </a:r>
            <a:r>
              <a:rPr spc="-10" dirty="0"/>
              <a:t>catheter </a:t>
            </a:r>
            <a:r>
              <a:rPr spc="-5" dirty="0"/>
              <a:t>to follow </a:t>
            </a:r>
            <a:r>
              <a:rPr spc="-10" dirty="0"/>
              <a:t>hydration </a:t>
            </a:r>
            <a:r>
              <a:rPr spc="-5" dirty="0"/>
              <a:t>status and to </a:t>
            </a:r>
            <a:r>
              <a:rPr spc="-10" dirty="0"/>
              <a:t>obtain  urinalysis</a:t>
            </a:r>
          </a:p>
          <a:p>
            <a:pPr marL="12700" marR="550545">
              <a:lnSpc>
                <a:spcPts val="2320"/>
              </a:lnSpc>
              <a:spcBef>
                <a:spcPts val="75"/>
              </a:spcBef>
              <a:buSzPct val="94736"/>
              <a:buAutoNum type="arabicPlain" startAt="5"/>
              <a:tabLst>
                <a:tab pos="275590" algn="l"/>
              </a:tabLst>
            </a:pPr>
            <a:r>
              <a:rPr spc="-10" dirty="0"/>
              <a:t>Antibiotic administration </a:t>
            </a:r>
            <a:r>
              <a:rPr spc="-5" dirty="0"/>
              <a:t>if </a:t>
            </a:r>
            <a:r>
              <a:rPr spc="-10" dirty="0"/>
              <a:t>suspicious </a:t>
            </a:r>
            <a:r>
              <a:rPr spc="-5" dirty="0"/>
              <a:t>of inflammation or  </a:t>
            </a:r>
            <a:r>
              <a:rPr spc="-10" dirty="0"/>
              <a:t>perforation</a:t>
            </a:r>
          </a:p>
          <a:p>
            <a:pPr marL="12700">
              <a:lnSpc>
                <a:spcPts val="2235"/>
              </a:lnSpc>
              <a:buSzPct val="94736"/>
              <a:buAutoNum type="arabicPlain" startAt="5"/>
              <a:tabLst>
                <a:tab pos="275590" algn="l"/>
              </a:tabLst>
            </a:pPr>
            <a:r>
              <a:rPr spc="-5" dirty="0"/>
              <a:t>Definitive </a:t>
            </a:r>
            <a:r>
              <a:rPr spc="-10" dirty="0"/>
              <a:t>therapy </a:t>
            </a:r>
            <a:r>
              <a:rPr spc="-5" dirty="0"/>
              <a:t>or </a:t>
            </a:r>
            <a:r>
              <a:rPr spc="-10" dirty="0"/>
              <a:t>procedure will </a:t>
            </a:r>
            <a:r>
              <a:rPr spc="-5" dirty="0"/>
              <a:t>vary </a:t>
            </a:r>
            <a:r>
              <a:rPr spc="-10" dirty="0"/>
              <a:t>with</a:t>
            </a:r>
            <a:r>
              <a:rPr spc="55" dirty="0"/>
              <a:t> </a:t>
            </a:r>
            <a:r>
              <a:rPr spc="-10" dirty="0"/>
              <a:t>diagnosis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</a:pPr>
            <a:r>
              <a:rPr sz="2100" b="1" spc="-5" dirty="0">
                <a:latin typeface="Verdana"/>
                <a:cs typeface="Verdana"/>
              </a:rPr>
              <a:t>Remember </a:t>
            </a:r>
            <a:r>
              <a:rPr sz="2100" b="1" dirty="0">
                <a:latin typeface="Verdana"/>
                <a:cs typeface="Verdana"/>
              </a:rPr>
              <a:t>to </a:t>
            </a:r>
            <a:r>
              <a:rPr sz="2100" b="1" spc="-5" dirty="0">
                <a:latin typeface="Verdana"/>
                <a:cs typeface="Verdana"/>
              </a:rPr>
              <a:t>reassess patient on </a:t>
            </a:r>
            <a:r>
              <a:rPr sz="2100" b="1" dirty="0">
                <a:latin typeface="Verdana"/>
                <a:cs typeface="Verdana"/>
              </a:rPr>
              <a:t>a </a:t>
            </a:r>
            <a:r>
              <a:rPr sz="2100" b="1" spc="-5" dirty="0">
                <a:latin typeface="Verdana"/>
                <a:cs typeface="Verdana"/>
              </a:rPr>
              <a:t>regular</a:t>
            </a:r>
            <a:r>
              <a:rPr sz="2100" b="1" spc="40" dirty="0">
                <a:latin typeface="Verdana"/>
                <a:cs typeface="Verdana"/>
              </a:rPr>
              <a:t> </a:t>
            </a:r>
            <a:r>
              <a:rPr sz="2100" b="1" spc="-5" dirty="0">
                <a:latin typeface="Verdana"/>
                <a:cs typeface="Verdana"/>
              </a:rPr>
              <a:t>basis.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0" y="1788159"/>
            <a:ext cx="7856219" cy="1107996"/>
          </a:xfrm>
        </p:spPr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latin typeface="Snap ITC" panose="04040A07060A02020202" pitchFamily="82" charset="0"/>
              </a:rPr>
              <a:t>    Thank you </a:t>
            </a:r>
            <a:endParaRPr lang="en-US" sz="7200" dirty="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40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"/>
              </a:spcBef>
            </a:pPr>
            <a:r>
              <a:rPr spc="-5" dirty="0"/>
              <a:t>Characteristics </a:t>
            </a:r>
            <a:r>
              <a:rPr dirty="0"/>
              <a:t>of </a:t>
            </a:r>
            <a:r>
              <a:rPr spc="-5" dirty="0"/>
              <a:t>patients need  surgery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890" y="2411729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890" y="296799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890" y="352552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890" y="408305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890" y="4639309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890" y="1687829"/>
            <a:ext cx="5391785" cy="336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marR="2263775" indent="-469900">
              <a:lnSpc>
                <a:spcPct val="121900"/>
              </a:lnSpc>
              <a:spcBef>
                <a:spcPts val="10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Verdana"/>
                <a:cs typeface="Verdana"/>
              </a:rPr>
              <a:t>Acute pain  </a:t>
            </a:r>
            <a:r>
              <a:rPr sz="3000" dirty="0">
                <a:latin typeface="Verdana"/>
                <a:cs typeface="Verdana"/>
              </a:rPr>
              <a:t>Septic &amp;</a:t>
            </a:r>
            <a:r>
              <a:rPr sz="3000" spc="-10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toxic</a:t>
            </a:r>
            <a:endParaRPr sz="3000">
              <a:latin typeface="Verdana"/>
              <a:cs typeface="Verdana"/>
            </a:endParaRPr>
          </a:p>
          <a:p>
            <a:pPr marL="482600">
              <a:lnSpc>
                <a:spcPct val="100000"/>
              </a:lnSpc>
              <a:spcBef>
                <a:spcPts val="780"/>
              </a:spcBef>
            </a:pPr>
            <a:r>
              <a:rPr sz="3000" spc="-5" dirty="0">
                <a:latin typeface="Verdana"/>
                <a:cs typeface="Verdana"/>
              </a:rPr>
              <a:t>Board-like</a:t>
            </a:r>
            <a:r>
              <a:rPr sz="3000" spc="-1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abdomen</a:t>
            </a:r>
            <a:endParaRPr sz="3000">
              <a:latin typeface="Verdana"/>
              <a:cs typeface="Verdana"/>
            </a:endParaRPr>
          </a:p>
          <a:p>
            <a:pPr marL="482600" marR="856615">
              <a:lnSpc>
                <a:spcPct val="121700"/>
              </a:lnSpc>
              <a:spcBef>
                <a:spcPts val="10"/>
              </a:spcBef>
            </a:pPr>
            <a:r>
              <a:rPr sz="3000" spc="-5" dirty="0">
                <a:latin typeface="Verdana"/>
                <a:cs typeface="Verdana"/>
              </a:rPr>
              <a:t>Absent bowel sounds  WBC</a:t>
            </a:r>
            <a:r>
              <a:rPr sz="3000" spc="-1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25,000</a:t>
            </a:r>
            <a:endParaRPr sz="3000">
              <a:latin typeface="Verdana"/>
              <a:cs typeface="Verdana"/>
            </a:endParaRPr>
          </a:p>
          <a:p>
            <a:pPr marL="482600">
              <a:lnSpc>
                <a:spcPct val="100000"/>
              </a:lnSpc>
              <a:spcBef>
                <a:spcPts val="790"/>
              </a:spcBef>
            </a:pPr>
            <a:r>
              <a:rPr sz="3000" dirty="0">
                <a:latin typeface="Verdana"/>
                <a:cs typeface="Verdana"/>
              </a:rPr>
              <a:t>Free air </a:t>
            </a:r>
            <a:r>
              <a:rPr sz="3000" spc="-5" dirty="0">
                <a:latin typeface="Verdana"/>
                <a:cs typeface="Verdana"/>
              </a:rPr>
              <a:t>under</a:t>
            </a:r>
            <a:r>
              <a:rPr sz="3000" spc="-7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diaphragm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415290"/>
            <a:ext cx="6891020" cy="10680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65100" marR="5080" indent="-153035">
              <a:lnSpc>
                <a:spcPct val="101200"/>
              </a:lnSpc>
              <a:spcBef>
                <a:spcPts val="50"/>
              </a:spcBef>
            </a:pPr>
            <a:r>
              <a:rPr spc="-5" dirty="0"/>
              <a:t>Characteristics </a:t>
            </a:r>
            <a:r>
              <a:rPr dirty="0"/>
              <a:t>of </a:t>
            </a:r>
            <a:r>
              <a:rPr spc="-5" dirty="0"/>
              <a:t>patients need  NO</a:t>
            </a:r>
            <a:r>
              <a:rPr dirty="0"/>
              <a:t> </a:t>
            </a:r>
            <a:r>
              <a:rPr spc="-5" dirty="0"/>
              <a:t>surgery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890" y="2411729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890" y="296799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890" y="352552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890" y="408305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890" y="4639309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890" y="1687829"/>
            <a:ext cx="6830059" cy="383032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Verdana"/>
                <a:cs typeface="Verdana"/>
              </a:rPr>
              <a:t>Trivial</a:t>
            </a:r>
            <a:r>
              <a:rPr sz="3000" spc="5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pain</a:t>
            </a:r>
            <a:endParaRPr sz="3000">
              <a:latin typeface="Verdana"/>
              <a:cs typeface="Verdana"/>
            </a:endParaRPr>
          </a:p>
          <a:p>
            <a:pPr marL="482600">
              <a:lnSpc>
                <a:spcPct val="100000"/>
              </a:lnSpc>
              <a:spcBef>
                <a:spcPts val="790"/>
              </a:spcBef>
            </a:pPr>
            <a:r>
              <a:rPr sz="3000" spc="-5" dirty="0">
                <a:latin typeface="Verdana"/>
                <a:cs typeface="Verdana"/>
              </a:rPr>
              <a:t>Robust appearance</a:t>
            </a:r>
            <a:endParaRPr sz="3000">
              <a:latin typeface="Verdana"/>
              <a:cs typeface="Verdana"/>
            </a:endParaRPr>
          </a:p>
          <a:p>
            <a:pPr marL="482600" marR="278765">
              <a:lnSpc>
                <a:spcPts val="4390"/>
              </a:lnSpc>
              <a:spcBef>
                <a:spcPts val="265"/>
              </a:spcBef>
              <a:tabLst>
                <a:tab pos="3248660" algn="l"/>
              </a:tabLst>
            </a:pPr>
            <a:r>
              <a:rPr sz="3000" spc="-5" dirty="0">
                <a:latin typeface="Verdana"/>
                <a:cs typeface="Verdana"/>
              </a:rPr>
              <a:t>Soft abdomen </a:t>
            </a:r>
            <a:r>
              <a:rPr sz="3000" dirty="0">
                <a:latin typeface="Verdana"/>
                <a:cs typeface="Verdana"/>
              </a:rPr>
              <a:t>with </a:t>
            </a:r>
            <a:r>
              <a:rPr sz="3000" spc="-5" dirty="0">
                <a:latin typeface="Verdana"/>
                <a:cs typeface="Verdana"/>
              </a:rPr>
              <a:t>no guarding  Normal</a:t>
            </a:r>
            <a:r>
              <a:rPr sz="3000" spc="1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bowel	</a:t>
            </a:r>
            <a:r>
              <a:rPr sz="3000" spc="-5" dirty="0">
                <a:latin typeface="Verdana"/>
                <a:cs typeface="Verdana"/>
              </a:rPr>
              <a:t>sounds</a:t>
            </a:r>
            <a:endParaRPr sz="3000">
              <a:latin typeface="Verdana"/>
              <a:cs typeface="Verdana"/>
            </a:endParaRPr>
          </a:p>
          <a:p>
            <a:pPr marL="482600">
              <a:lnSpc>
                <a:spcPct val="100000"/>
              </a:lnSpc>
              <a:spcBef>
                <a:spcPts val="505"/>
              </a:spcBef>
            </a:pPr>
            <a:r>
              <a:rPr sz="3000" spc="-5" dirty="0">
                <a:latin typeface="Verdana"/>
                <a:cs typeface="Verdana"/>
              </a:rPr>
              <a:t>Normal WBC</a:t>
            </a:r>
            <a:endParaRPr sz="3000">
              <a:latin typeface="Verdana"/>
              <a:cs typeface="Verdana"/>
            </a:endParaRPr>
          </a:p>
          <a:p>
            <a:pPr marL="482600" marR="5080">
              <a:lnSpc>
                <a:spcPct val="101099"/>
              </a:lnSpc>
              <a:spcBef>
                <a:spcPts val="750"/>
              </a:spcBef>
            </a:pPr>
            <a:r>
              <a:rPr sz="3000" spc="-5" dirty="0">
                <a:latin typeface="Verdana"/>
                <a:cs typeface="Verdana"/>
              </a:rPr>
              <a:t>Normal </a:t>
            </a:r>
            <a:r>
              <a:rPr sz="3000" dirty="0">
                <a:latin typeface="Verdana"/>
                <a:cs typeface="Verdana"/>
              </a:rPr>
              <a:t>plain </a:t>
            </a:r>
            <a:r>
              <a:rPr sz="3000" spc="-5" dirty="0">
                <a:latin typeface="Verdana"/>
                <a:cs typeface="Verdana"/>
              </a:rPr>
              <a:t>and upright </a:t>
            </a:r>
            <a:r>
              <a:rPr sz="3000" dirty="0">
                <a:latin typeface="Verdana"/>
                <a:cs typeface="Verdana"/>
              </a:rPr>
              <a:t>films of  </a:t>
            </a:r>
            <a:r>
              <a:rPr sz="3000" spc="-5" dirty="0">
                <a:latin typeface="Verdana"/>
                <a:cs typeface="Verdana"/>
              </a:rPr>
              <a:t>abdomen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415290"/>
            <a:ext cx="5660390" cy="10680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"/>
              </a:spcBef>
            </a:pPr>
            <a:r>
              <a:rPr spc="-10" dirty="0"/>
              <a:t>Acute Abdominal </a:t>
            </a:r>
            <a:r>
              <a:rPr spc="-5" dirty="0"/>
              <a:t>Pain  Non-surgical</a:t>
            </a:r>
            <a:r>
              <a:rPr spc="-70" dirty="0"/>
              <a:t> </a:t>
            </a:r>
            <a:r>
              <a:rPr spc="-5" dirty="0"/>
              <a:t>Emergencies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890" y="2411729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890" y="296799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890" y="352552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890" y="408305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890" y="1687829"/>
            <a:ext cx="5987415" cy="281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0" marR="804545" indent="-469900">
              <a:lnSpc>
                <a:spcPct val="121800"/>
              </a:lnSpc>
              <a:spcBef>
                <a:spcPts val="105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Verdana"/>
                <a:cs typeface="Verdana"/>
              </a:rPr>
              <a:t>Mesenteric Adenitis  Acute </a:t>
            </a:r>
            <a:r>
              <a:rPr sz="3000" dirty="0">
                <a:latin typeface="Verdana"/>
                <a:cs typeface="Verdana"/>
              </a:rPr>
              <a:t>Enteric </a:t>
            </a:r>
            <a:r>
              <a:rPr sz="3000" spc="-5" dirty="0">
                <a:latin typeface="Verdana"/>
                <a:cs typeface="Verdana"/>
              </a:rPr>
              <a:t>Infections  Acute </a:t>
            </a:r>
            <a:r>
              <a:rPr sz="3000" dirty="0">
                <a:latin typeface="Verdana"/>
                <a:cs typeface="Verdana"/>
              </a:rPr>
              <a:t>Enteric</a:t>
            </a:r>
            <a:r>
              <a:rPr sz="3000" spc="-8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Poisonings</a:t>
            </a:r>
            <a:endParaRPr sz="3000">
              <a:latin typeface="Verdana"/>
              <a:cs typeface="Verdana"/>
            </a:endParaRPr>
          </a:p>
          <a:p>
            <a:pPr marL="482600" marR="5080">
              <a:lnSpc>
                <a:spcPct val="121700"/>
              </a:lnSpc>
              <a:spcBef>
                <a:spcPts val="10"/>
              </a:spcBef>
            </a:pPr>
            <a:r>
              <a:rPr sz="3000" spc="-5" dirty="0">
                <a:latin typeface="Verdana"/>
                <a:cs typeface="Verdana"/>
              </a:rPr>
              <a:t>Inflammatory Bowel Disease  Pancreatitis</a:t>
            </a:r>
            <a:r>
              <a:rPr sz="3000" spc="-10" dirty="0">
                <a:latin typeface="Verdana"/>
                <a:cs typeface="Verdana"/>
              </a:rPr>
              <a:t> </a:t>
            </a:r>
            <a:r>
              <a:rPr sz="3000" spc="-5" dirty="0">
                <a:latin typeface="Verdana"/>
                <a:cs typeface="Verdana"/>
              </a:rPr>
              <a:t>(usually)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509" y="289559"/>
            <a:ext cx="5306060" cy="11925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0"/>
              </a:spcBef>
              <a:tabLst>
                <a:tab pos="1548765" algn="l"/>
              </a:tabLst>
            </a:pPr>
            <a:r>
              <a:rPr sz="3800" dirty="0"/>
              <a:t>Acute	Abdominal</a:t>
            </a:r>
            <a:r>
              <a:rPr sz="3800" spc="-105" dirty="0"/>
              <a:t> </a:t>
            </a:r>
            <a:r>
              <a:rPr sz="3800" spc="-5" dirty="0"/>
              <a:t>Pain  Metabolic</a:t>
            </a:r>
            <a:r>
              <a:rPr sz="3800" spc="-15" dirty="0"/>
              <a:t> </a:t>
            </a:r>
            <a:r>
              <a:rPr sz="3800" spc="-5" dirty="0"/>
              <a:t>Causes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43890" y="2411729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890" y="296799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890" y="352552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890" y="4083050"/>
            <a:ext cx="24637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890" y="1687829"/>
            <a:ext cx="4811395" cy="281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0" marR="5080" indent="-469900">
              <a:lnSpc>
                <a:spcPct val="121800"/>
              </a:lnSpc>
              <a:spcBef>
                <a:spcPts val="105"/>
              </a:spcBef>
              <a:tabLst>
                <a:tab pos="481965" algn="l"/>
              </a:tabLst>
            </a:pPr>
            <a:r>
              <a:rPr sz="2925" baseline="15669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2925" baseline="15669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3000" dirty="0">
                <a:latin typeface="Verdana"/>
                <a:cs typeface="Verdana"/>
              </a:rPr>
              <a:t>Diabetic </a:t>
            </a:r>
            <a:r>
              <a:rPr sz="3000" spc="-5" dirty="0">
                <a:latin typeface="Verdana"/>
                <a:cs typeface="Verdana"/>
              </a:rPr>
              <a:t>Ketoacidosis  Heavy </a:t>
            </a:r>
            <a:r>
              <a:rPr sz="3000" dirty="0">
                <a:latin typeface="Verdana"/>
                <a:cs typeface="Verdana"/>
              </a:rPr>
              <a:t>Metal</a:t>
            </a:r>
            <a:r>
              <a:rPr sz="3000" spc="-8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Poisoning  </a:t>
            </a:r>
            <a:r>
              <a:rPr sz="3000" spc="-5" dirty="0">
                <a:latin typeface="Verdana"/>
                <a:cs typeface="Verdana"/>
              </a:rPr>
              <a:t>Acute</a:t>
            </a:r>
            <a:r>
              <a:rPr sz="3000" spc="-1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Porphyria</a:t>
            </a:r>
            <a:endParaRPr sz="3000">
              <a:latin typeface="Verdana"/>
              <a:cs typeface="Verdana"/>
            </a:endParaRPr>
          </a:p>
          <a:p>
            <a:pPr marL="482600" marR="1190625">
              <a:lnSpc>
                <a:spcPct val="121700"/>
              </a:lnSpc>
              <a:spcBef>
                <a:spcPts val="10"/>
              </a:spcBef>
            </a:pPr>
            <a:r>
              <a:rPr sz="3000" spc="-5" dirty="0">
                <a:latin typeface="Verdana"/>
                <a:cs typeface="Verdana"/>
              </a:rPr>
              <a:t>Tabes </a:t>
            </a:r>
            <a:r>
              <a:rPr sz="3000" dirty="0">
                <a:latin typeface="Verdana"/>
                <a:cs typeface="Verdana"/>
              </a:rPr>
              <a:t>dorsalis  </a:t>
            </a:r>
            <a:r>
              <a:rPr sz="3000" spc="-5" dirty="0">
                <a:latin typeface="Verdana"/>
                <a:cs typeface="Verdana"/>
              </a:rPr>
              <a:t>Sickle </a:t>
            </a:r>
            <a:r>
              <a:rPr sz="3000" dirty="0">
                <a:latin typeface="Verdana"/>
                <a:cs typeface="Verdana"/>
              </a:rPr>
              <a:t>Cell</a:t>
            </a:r>
            <a:r>
              <a:rPr sz="3000" spc="-5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Crisis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5910"/>
            <a:ext cx="4655820" cy="110489"/>
          </a:xfrm>
          <a:custGeom>
            <a:avLst/>
            <a:gdLst/>
            <a:ahLst/>
            <a:cxnLst/>
            <a:rect l="l" t="t" r="r" b="b"/>
            <a:pathLst>
              <a:path w="4655820" h="110489">
                <a:moveTo>
                  <a:pt x="0" y="0"/>
                </a:moveTo>
                <a:lnTo>
                  <a:pt x="4655820" y="0"/>
                </a:lnTo>
                <a:lnTo>
                  <a:pt x="4655820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65910"/>
            <a:ext cx="7957820" cy="0"/>
          </a:xfrm>
          <a:custGeom>
            <a:avLst/>
            <a:gdLst/>
            <a:ahLst/>
            <a:cxnLst/>
            <a:rect l="l" t="t" r="r" b="b"/>
            <a:pathLst>
              <a:path w="7957820">
                <a:moveTo>
                  <a:pt x="0" y="0"/>
                </a:moveTo>
                <a:lnTo>
                  <a:pt x="7957820" y="0"/>
                </a:lnTo>
              </a:path>
            </a:pathLst>
          </a:custGeom>
          <a:ln w="93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23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750" y="1267460"/>
            <a:ext cx="431800" cy="792480"/>
          </a:xfrm>
          <a:custGeom>
            <a:avLst/>
            <a:gdLst/>
            <a:ahLst/>
            <a:cxnLst/>
            <a:rect l="l" t="t" r="r" b="b"/>
            <a:pathLst>
              <a:path w="431800" h="792480">
                <a:moveTo>
                  <a:pt x="215900" y="0"/>
                </a:moveTo>
                <a:lnTo>
                  <a:pt x="152566" y="16293"/>
                </a:lnTo>
                <a:lnTo>
                  <a:pt x="97155" y="62334"/>
                </a:lnTo>
                <a:lnTo>
                  <a:pt x="73165" y="95178"/>
                </a:lnTo>
                <a:lnTo>
                  <a:pt x="52049" y="133862"/>
                </a:lnTo>
                <a:lnTo>
                  <a:pt x="34105" y="177853"/>
                </a:lnTo>
                <a:lnTo>
                  <a:pt x="19631" y="226619"/>
                </a:lnTo>
                <a:lnTo>
                  <a:pt x="8923" y="279627"/>
                </a:lnTo>
                <a:lnTo>
                  <a:pt x="2280" y="336344"/>
                </a:lnTo>
                <a:lnTo>
                  <a:pt x="0" y="396239"/>
                </a:lnTo>
                <a:lnTo>
                  <a:pt x="2280" y="456135"/>
                </a:lnTo>
                <a:lnTo>
                  <a:pt x="8923" y="512852"/>
                </a:lnTo>
                <a:lnTo>
                  <a:pt x="19631" y="565860"/>
                </a:lnTo>
                <a:lnTo>
                  <a:pt x="34105" y="614626"/>
                </a:lnTo>
                <a:lnTo>
                  <a:pt x="52049" y="658617"/>
                </a:lnTo>
                <a:lnTo>
                  <a:pt x="73165" y="697301"/>
                </a:lnTo>
                <a:lnTo>
                  <a:pt x="97155" y="730145"/>
                </a:lnTo>
                <a:lnTo>
                  <a:pt x="152566" y="776186"/>
                </a:lnTo>
                <a:lnTo>
                  <a:pt x="215900" y="792479"/>
                </a:lnTo>
                <a:lnTo>
                  <a:pt x="248408" y="788317"/>
                </a:lnTo>
                <a:lnTo>
                  <a:pt x="308078" y="756618"/>
                </a:lnTo>
                <a:lnTo>
                  <a:pt x="358634" y="697301"/>
                </a:lnTo>
                <a:lnTo>
                  <a:pt x="379750" y="658617"/>
                </a:lnTo>
                <a:lnTo>
                  <a:pt x="397694" y="614626"/>
                </a:lnTo>
                <a:lnTo>
                  <a:pt x="412168" y="565860"/>
                </a:lnTo>
                <a:lnTo>
                  <a:pt x="422876" y="512852"/>
                </a:lnTo>
                <a:lnTo>
                  <a:pt x="429519" y="456135"/>
                </a:lnTo>
                <a:lnTo>
                  <a:pt x="431800" y="396239"/>
                </a:lnTo>
                <a:lnTo>
                  <a:pt x="429519" y="336344"/>
                </a:lnTo>
                <a:lnTo>
                  <a:pt x="422876" y="279627"/>
                </a:lnTo>
                <a:lnTo>
                  <a:pt x="412168" y="226619"/>
                </a:lnTo>
                <a:lnTo>
                  <a:pt x="397694" y="177853"/>
                </a:lnTo>
                <a:lnTo>
                  <a:pt x="379750" y="133862"/>
                </a:lnTo>
                <a:lnTo>
                  <a:pt x="358634" y="95178"/>
                </a:lnTo>
                <a:lnTo>
                  <a:pt x="334644" y="62334"/>
                </a:lnTo>
                <a:lnTo>
                  <a:pt x="279233" y="16293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750" y="1267460"/>
            <a:ext cx="431800" cy="792480"/>
          </a:xfrm>
          <a:custGeom>
            <a:avLst/>
            <a:gdLst/>
            <a:ahLst/>
            <a:cxnLst/>
            <a:rect l="l" t="t" r="r" b="b"/>
            <a:pathLst>
              <a:path w="431800" h="792480">
                <a:moveTo>
                  <a:pt x="215900" y="0"/>
                </a:moveTo>
                <a:lnTo>
                  <a:pt x="279233" y="16293"/>
                </a:lnTo>
                <a:lnTo>
                  <a:pt x="334644" y="62334"/>
                </a:lnTo>
                <a:lnTo>
                  <a:pt x="358634" y="95178"/>
                </a:lnTo>
                <a:lnTo>
                  <a:pt x="379750" y="133862"/>
                </a:lnTo>
                <a:lnTo>
                  <a:pt x="397694" y="177853"/>
                </a:lnTo>
                <a:lnTo>
                  <a:pt x="412168" y="226619"/>
                </a:lnTo>
                <a:lnTo>
                  <a:pt x="422876" y="279627"/>
                </a:lnTo>
                <a:lnTo>
                  <a:pt x="429519" y="336344"/>
                </a:lnTo>
                <a:lnTo>
                  <a:pt x="431800" y="396239"/>
                </a:lnTo>
                <a:lnTo>
                  <a:pt x="429519" y="456135"/>
                </a:lnTo>
                <a:lnTo>
                  <a:pt x="422876" y="512852"/>
                </a:lnTo>
                <a:lnTo>
                  <a:pt x="412168" y="565860"/>
                </a:lnTo>
                <a:lnTo>
                  <a:pt x="397694" y="614626"/>
                </a:lnTo>
                <a:lnTo>
                  <a:pt x="379750" y="658617"/>
                </a:lnTo>
                <a:lnTo>
                  <a:pt x="358634" y="697301"/>
                </a:lnTo>
                <a:lnTo>
                  <a:pt x="334644" y="730145"/>
                </a:lnTo>
                <a:lnTo>
                  <a:pt x="279233" y="776186"/>
                </a:lnTo>
                <a:lnTo>
                  <a:pt x="215900" y="792479"/>
                </a:lnTo>
                <a:lnTo>
                  <a:pt x="183391" y="788317"/>
                </a:lnTo>
                <a:lnTo>
                  <a:pt x="123721" y="756618"/>
                </a:lnTo>
                <a:lnTo>
                  <a:pt x="73165" y="697301"/>
                </a:lnTo>
                <a:lnTo>
                  <a:pt x="52049" y="658617"/>
                </a:lnTo>
                <a:lnTo>
                  <a:pt x="34105" y="614626"/>
                </a:lnTo>
                <a:lnTo>
                  <a:pt x="19631" y="565860"/>
                </a:lnTo>
                <a:lnTo>
                  <a:pt x="8923" y="512852"/>
                </a:lnTo>
                <a:lnTo>
                  <a:pt x="2280" y="456135"/>
                </a:lnTo>
                <a:lnTo>
                  <a:pt x="0" y="396239"/>
                </a:lnTo>
                <a:lnTo>
                  <a:pt x="2280" y="336344"/>
                </a:lnTo>
                <a:lnTo>
                  <a:pt x="8923" y="279627"/>
                </a:lnTo>
                <a:lnTo>
                  <a:pt x="19631" y="226619"/>
                </a:lnTo>
                <a:lnTo>
                  <a:pt x="34105" y="177853"/>
                </a:lnTo>
                <a:lnTo>
                  <a:pt x="52049" y="133862"/>
                </a:lnTo>
                <a:lnTo>
                  <a:pt x="73165" y="95178"/>
                </a:lnTo>
                <a:lnTo>
                  <a:pt x="97155" y="62334"/>
                </a:lnTo>
                <a:lnTo>
                  <a:pt x="152566" y="16293"/>
                </a:lnTo>
                <a:lnTo>
                  <a:pt x="2159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755</Words>
  <Application>Microsoft Office PowerPoint</Application>
  <PresentationFormat>On-screen Show (4:3)</PresentationFormat>
  <Paragraphs>263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Acute abdomen</vt:lpstr>
      <vt:lpstr>Slide 2</vt:lpstr>
      <vt:lpstr>Acute Abdomen</vt:lpstr>
      <vt:lpstr>Slide 4</vt:lpstr>
      <vt:lpstr>Characteristics of patients need  surgery</vt:lpstr>
      <vt:lpstr>Characteristics of patients need  NO surgery</vt:lpstr>
      <vt:lpstr>Acute Abdominal Pain  Non-surgical Emergencies</vt:lpstr>
      <vt:lpstr>Acute Abdominal Pain  Metabolic Causes</vt:lpstr>
      <vt:lpstr>Slide 9</vt:lpstr>
      <vt:lpstr>The Physiology of Abdominal Pain</vt:lpstr>
      <vt:lpstr>Visceral Pain</vt:lpstr>
      <vt:lpstr>Somatic Pain</vt:lpstr>
      <vt:lpstr>Pattern of referred pain</vt:lpstr>
      <vt:lpstr>History</vt:lpstr>
      <vt:lpstr>History</vt:lpstr>
      <vt:lpstr>History</vt:lpstr>
      <vt:lpstr>History</vt:lpstr>
      <vt:lpstr>History</vt:lpstr>
      <vt:lpstr>History</vt:lpstr>
      <vt:lpstr>History</vt:lpstr>
      <vt:lpstr>History</vt:lpstr>
      <vt:lpstr>Physical Exam</vt:lpstr>
      <vt:lpstr>Physical Exam</vt:lpstr>
      <vt:lpstr>Physical Examination: The  Quadrants</vt:lpstr>
      <vt:lpstr>Slide 25</vt:lpstr>
      <vt:lpstr>Slide 26</vt:lpstr>
      <vt:lpstr>Special physical signs</vt:lpstr>
      <vt:lpstr>Diagnosis: Right Upper Quadrant  (RUQ) Pain</vt:lpstr>
      <vt:lpstr>Slide 29</vt:lpstr>
      <vt:lpstr>Differential Diagnosis: RUQ  Pain</vt:lpstr>
      <vt:lpstr>Diagnosis: Left Upper Quadrant  (LUQ) and Epigastric Pain</vt:lpstr>
      <vt:lpstr>Differential Diagnosis: LUQ and  Epigastric Pain</vt:lpstr>
      <vt:lpstr>Diagnosis: Right Lower Quadrant  (RLQ) Pain</vt:lpstr>
      <vt:lpstr>Differential Diagnosis: RLQ Pain</vt:lpstr>
      <vt:lpstr>Gynecologic Causes of RLQ Pain</vt:lpstr>
      <vt:lpstr>Diagnosis: Left Lower Quadrant  (LLQ) Pain</vt:lpstr>
      <vt:lpstr>Differential Diagnosis: LLQ Pain</vt:lpstr>
      <vt:lpstr>Immediate Treatment of the Acute  Abdomen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abdomen</dc:title>
  <dc:creator>User</dc:creator>
  <cp:lastModifiedBy>New</cp:lastModifiedBy>
  <cp:revision>2</cp:revision>
  <dcterms:created xsi:type="dcterms:W3CDTF">2019-08-16T13:45:36Z</dcterms:created>
  <dcterms:modified xsi:type="dcterms:W3CDTF">2019-08-17T07:08:11Z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2010-06-15T00:00:00Z</vt:filetime>
  </property>
  <property fmtid="{D5CDD505-2E9C-101B-9397-08002B2CF9AE}" pid="3" name="Creator">
    <vt:lpwstr>Impress</vt:lpwstr>
  </property>
  <property fmtid="{D5CDD505-2E9C-101B-9397-08002B2CF9AE}" pid="4" name="LastSaved">
    <vt:filetime>2019-08-16T00:00:00Z</vt:filetime>
  </property>
</Properties>
</file>