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v"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59" r:id="rId5"/>
    <p:sldId id="260" r:id="rId6"/>
    <p:sldId id="262" r:id="rId7"/>
    <p:sldId id="263" r:id="rId8"/>
    <p:sldId id="264" r:id="rId9"/>
    <p:sldId id="265"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93" autoAdjust="0"/>
  </p:normalViewPr>
  <p:slideViewPr>
    <p:cSldViewPr snapToGrid="0" snapToObjects="1">
      <p:cViewPr>
        <p:scale>
          <a:sx n="108" d="100"/>
          <a:sy n="108" d="100"/>
        </p:scale>
        <p:origin x="-856"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95D2466C-6E00-124A-B843-4257186BDB5C}" type="datetimeFigureOut">
              <a:rPr lang="en-US" smtClean="0"/>
              <a:t>1/26/18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49795104-1EE2-FC40-838A-A2139E85C9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5D2466C-6E00-124A-B843-4257186BDB5C}" type="datetimeFigureOut">
              <a:rPr lang="en-US" smtClean="0"/>
              <a:t>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2466C-6E00-124A-B843-4257186BDB5C}" type="datetimeFigureOut">
              <a:rPr lang="en-US" smtClean="0"/>
              <a:t>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D2466C-6E00-124A-B843-4257186BDB5C}"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D2466C-6E00-124A-B843-4257186BDB5C}"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D2466C-6E00-124A-B843-4257186BDB5C}"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95D2466C-6E00-124A-B843-4257186BDB5C}" type="datetimeFigureOut">
              <a:rPr lang="en-US" smtClean="0"/>
              <a:t>1/26/18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49795104-1EE2-FC40-838A-A2139E85C9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95D2466C-6E00-124A-B843-4257186BDB5C}"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5104-1EE2-FC40-838A-A2139E85C9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2466C-6E00-124A-B843-4257186BDB5C}"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5104-1EE2-FC40-838A-A2139E85C9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5D2466C-6E00-124A-B843-4257186BDB5C}" type="datetimeFigureOut">
              <a:rPr lang="en-US" smtClean="0"/>
              <a:t>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95104-1EE2-FC40-838A-A2139E85C993}"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5D2466C-6E00-124A-B843-4257186BDB5C}"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5104-1EE2-FC40-838A-A2139E85C993}"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95D2466C-6E00-124A-B843-4257186BDB5C}" type="datetimeFigureOut">
              <a:rPr lang="en-US" smtClean="0"/>
              <a:t>1/26/18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49795104-1EE2-FC40-838A-A2139E85C9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3.png"/><Relationship Id="rId1" Type="http://schemas.microsoft.com/office/2007/relationships/media" Target="../media/media1.m4v"/><Relationship Id="rId2" Type="http://schemas.openxmlformats.org/officeDocument/2006/relationships/video" Target="../media/media1.m4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Auscultation</a:t>
            </a:r>
            <a:endParaRPr lang="en-US" dirty="0"/>
          </a:p>
        </p:txBody>
      </p:sp>
    </p:spTree>
    <p:extLst>
      <p:ext uri="{BB962C8B-B14F-4D97-AF65-F5344CB8AC3E}">
        <p14:creationId xmlns:p14="http://schemas.microsoft.com/office/powerpoint/2010/main" val="101284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Auscultation</a:t>
            </a:r>
            <a:endParaRPr lang="en-US" dirty="0"/>
          </a:p>
        </p:txBody>
      </p:sp>
      <p:pic>
        <p:nvPicPr>
          <p:cNvPr id="5" name="Cardiovascular Examination - OSCE Guide (New Version).m4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65200" y="1735138"/>
            <a:ext cx="7210425" cy="4056062"/>
          </a:xfrm>
        </p:spPr>
      </p:pic>
    </p:spTree>
    <p:extLst>
      <p:ext uri="{BB962C8B-B14F-4D97-AF65-F5344CB8AC3E}">
        <p14:creationId xmlns:p14="http://schemas.microsoft.com/office/powerpoint/2010/main" val="19869332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Auscultatory</a:t>
            </a:r>
            <a:r>
              <a:rPr lang="en-US" dirty="0" smtClean="0"/>
              <a:t> areas</a:t>
            </a:r>
            <a:endParaRPr lang="en-US" dirty="0"/>
          </a:p>
        </p:txBody>
      </p:sp>
      <p:sp>
        <p:nvSpPr>
          <p:cNvPr id="8" name="Content Placeholder 7"/>
          <p:cNvSpPr>
            <a:spLocks noGrp="1"/>
          </p:cNvSpPr>
          <p:nvPr>
            <p:ph idx="1"/>
          </p:nvPr>
        </p:nvSpPr>
        <p:spPr>
          <a:xfrm>
            <a:off x="914400" y="1735138"/>
            <a:ext cx="7313613" cy="4564854"/>
          </a:xfrm>
        </p:spPr>
        <p:txBody>
          <a:bodyPr>
            <a:normAutofit lnSpcReduction="10000"/>
          </a:bodyPr>
          <a:lstStyle/>
          <a:p>
            <a:r>
              <a:rPr lang="en-US" dirty="0" smtClean="0">
                <a:solidFill>
                  <a:srgbClr val="FF0000"/>
                </a:solidFill>
              </a:rPr>
              <a:t>Aortic area- </a:t>
            </a:r>
            <a:r>
              <a:rPr lang="en-US" dirty="0" smtClean="0"/>
              <a:t>2</a:t>
            </a:r>
            <a:r>
              <a:rPr lang="en-US" baseline="30000" dirty="0" smtClean="0"/>
              <a:t>nd</a:t>
            </a:r>
            <a:r>
              <a:rPr lang="en-US" dirty="0" smtClean="0"/>
              <a:t> </a:t>
            </a:r>
            <a:r>
              <a:rPr lang="en-US" dirty="0"/>
              <a:t>intercostal space in the right sternal </a:t>
            </a:r>
            <a:r>
              <a:rPr lang="en-US" dirty="0" smtClean="0"/>
              <a:t>border. </a:t>
            </a:r>
          </a:p>
          <a:p>
            <a:r>
              <a:rPr lang="en-US" dirty="0" smtClean="0">
                <a:solidFill>
                  <a:srgbClr val="FF0000"/>
                </a:solidFill>
              </a:rPr>
              <a:t>Pulmonic </a:t>
            </a:r>
            <a:r>
              <a:rPr lang="en-US" dirty="0">
                <a:solidFill>
                  <a:srgbClr val="FF0000"/>
                </a:solidFill>
              </a:rPr>
              <a:t>area</a:t>
            </a:r>
            <a:r>
              <a:rPr lang="en-US" dirty="0" smtClean="0"/>
              <a:t>- 2</a:t>
            </a:r>
            <a:r>
              <a:rPr lang="en-US" baseline="30000" dirty="0" smtClean="0"/>
              <a:t>nd</a:t>
            </a:r>
            <a:r>
              <a:rPr lang="en-US" dirty="0" smtClean="0"/>
              <a:t> </a:t>
            </a:r>
            <a:r>
              <a:rPr lang="en-US" dirty="0"/>
              <a:t>intercostal space in left intercostal </a:t>
            </a:r>
            <a:r>
              <a:rPr lang="en-US" dirty="0" smtClean="0"/>
              <a:t>border</a:t>
            </a:r>
          </a:p>
          <a:p>
            <a:r>
              <a:rPr lang="en-US" dirty="0" err="1" smtClean="0">
                <a:solidFill>
                  <a:srgbClr val="FF0000"/>
                </a:solidFill>
              </a:rPr>
              <a:t>Erbs</a:t>
            </a:r>
            <a:r>
              <a:rPr lang="en-US" dirty="0" smtClean="0">
                <a:solidFill>
                  <a:srgbClr val="FF0000"/>
                </a:solidFill>
              </a:rPr>
              <a:t> </a:t>
            </a:r>
            <a:r>
              <a:rPr lang="en-US" dirty="0">
                <a:solidFill>
                  <a:srgbClr val="FF0000"/>
                </a:solidFill>
              </a:rPr>
              <a:t>point</a:t>
            </a:r>
            <a:r>
              <a:rPr lang="en-US" dirty="0" smtClean="0">
                <a:solidFill>
                  <a:srgbClr val="FF0000"/>
                </a:solidFill>
              </a:rPr>
              <a:t>- </a:t>
            </a:r>
            <a:r>
              <a:rPr lang="en-US" dirty="0" smtClean="0"/>
              <a:t>Third </a:t>
            </a:r>
            <a:r>
              <a:rPr lang="en-US" dirty="0"/>
              <a:t>intercostal space in left sternal </a:t>
            </a:r>
            <a:r>
              <a:rPr lang="en-US" dirty="0" smtClean="0"/>
              <a:t>border</a:t>
            </a:r>
          </a:p>
          <a:p>
            <a:r>
              <a:rPr lang="en-US" dirty="0" smtClean="0">
                <a:solidFill>
                  <a:srgbClr val="FF0000"/>
                </a:solidFill>
              </a:rPr>
              <a:t>Tricuspid </a:t>
            </a:r>
            <a:r>
              <a:rPr lang="en-US" dirty="0">
                <a:solidFill>
                  <a:srgbClr val="FF0000"/>
                </a:solidFill>
              </a:rPr>
              <a:t>area</a:t>
            </a:r>
            <a:r>
              <a:rPr lang="en-US" dirty="0" smtClean="0">
                <a:solidFill>
                  <a:srgbClr val="FF0000"/>
                </a:solidFill>
              </a:rPr>
              <a:t>- </a:t>
            </a:r>
            <a:r>
              <a:rPr lang="en-US" dirty="0" smtClean="0"/>
              <a:t>Fourth </a:t>
            </a:r>
            <a:r>
              <a:rPr lang="en-US" dirty="0"/>
              <a:t>(or fifth) intercostal space in left sternal </a:t>
            </a:r>
            <a:r>
              <a:rPr lang="en-US" dirty="0" smtClean="0"/>
              <a:t>border</a:t>
            </a:r>
          </a:p>
          <a:p>
            <a:r>
              <a:rPr lang="en-US" dirty="0" smtClean="0">
                <a:solidFill>
                  <a:srgbClr val="FF0000"/>
                </a:solidFill>
              </a:rPr>
              <a:t>Mitral area or </a:t>
            </a:r>
            <a:r>
              <a:rPr lang="en-US" dirty="0">
                <a:solidFill>
                  <a:srgbClr val="FF0000"/>
                </a:solidFill>
              </a:rPr>
              <a:t>apex</a:t>
            </a:r>
            <a:r>
              <a:rPr lang="en-US" dirty="0" smtClean="0">
                <a:solidFill>
                  <a:srgbClr val="FF0000"/>
                </a:solidFill>
              </a:rPr>
              <a:t>- </a:t>
            </a:r>
            <a:r>
              <a:rPr lang="en-US" dirty="0" smtClean="0"/>
              <a:t>5</a:t>
            </a:r>
            <a:r>
              <a:rPr lang="en-US" baseline="30000" dirty="0" smtClean="0"/>
              <a:t>th</a:t>
            </a:r>
            <a:r>
              <a:rPr lang="en-US" dirty="0" smtClean="0"/>
              <a:t> </a:t>
            </a:r>
            <a:r>
              <a:rPr lang="en-US" dirty="0"/>
              <a:t>intercostal space in left </a:t>
            </a:r>
            <a:r>
              <a:rPr lang="en-US" dirty="0" err="1"/>
              <a:t>midclavicular</a:t>
            </a:r>
            <a:r>
              <a:rPr lang="en-US" dirty="0"/>
              <a:t> </a:t>
            </a:r>
            <a:r>
              <a:rPr lang="en-US" dirty="0" smtClean="0"/>
              <a:t>line</a:t>
            </a:r>
            <a:endParaRPr lang="en-US" dirty="0"/>
          </a:p>
        </p:txBody>
      </p:sp>
    </p:spTree>
    <p:extLst>
      <p:ext uri="{BB962C8B-B14F-4D97-AF65-F5344CB8AC3E}">
        <p14:creationId xmlns:p14="http://schemas.microsoft.com/office/powerpoint/2010/main" val="7446258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8a024ac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53285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95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a:t>
            </a:r>
            <a:endParaRPr lang="en-US" dirty="0"/>
          </a:p>
        </p:txBody>
      </p:sp>
      <p:sp>
        <p:nvSpPr>
          <p:cNvPr id="3" name="Content Placeholder 2"/>
          <p:cNvSpPr>
            <a:spLocks noGrp="1"/>
          </p:cNvSpPr>
          <p:nvPr>
            <p:ph idx="1"/>
          </p:nvPr>
        </p:nvSpPr>
        <p:spPr/>
        <p:txBody>
          <a:bodyPr/>
          <a:lstStyle/>
          <a:p>
            <a:pPr algn="just"/>
            <a:r>
              <a:rPr lang="en-US" b="1" dirty="0">
                <a:solidFill>
                  <a:srgbClr val="000000"/>
                </a:solidFill>
                <a:latin typeface="Times New Roman" charset="0"/>
              </a:rPr>
              <a:t>The first heart sound or S1 (said to sound like </a:t>
            </a:r>
            <a:r>
              <a:rPr lang="ja-JP" altLang="en-US" b="1" dirty="0">
                <a:solidFill>
                  <a:srgbClr val="000000"/>
                </a:solidFill>
                <a:latin typeface="Arial"/>
              </a:rPr>
              <a:t>“</a:t>
            </a:r>
            <a:r>
              <a:rPr lang="en-US" b="1" dirty="0" err="1">
                <a:solidFill>
                  <a:srgbClr val="000000"/>
                </a:solidFill>
                <a:latin typeface="Times New Roman" charset="0"/>
              </a:rPr>
              <a:t>lub</a:t>
            </a:r>
            <a:r>
              <a:rPr lang="ja-JP" altLang="en-US" b="1" dirty="0">
                <a:solidFill>
                  <a:srgbClr val="000000"/>
                </a:solidFill>
                <a:latin typeface="Arial"/>
              </a:rPr>
              <a:t>”</a:t>
            </a:r>
            <a:r>
              <a:rPr lang="en-US" b="1" dirty="0">
                <a:solidFill>
                  <a:srgbClr val="000000"/>
                </a:solidFill>
                <a:latin typeface="Times New Roman" charset="0"/>
              </a:rPr>
              <a:t>) originates from mitral valve closure occurring at the beginning of ventricular systole. The tricuspid valve closes at the same time but tricuspid valve closure is usually quiet because of the low pressures in the right heart. </a:t>
            </a:r>
          </a:p>
          <a:p>
            <a:pPr algn="just"/>
            <a:endParaRPr lang="en-US" dirty="0"/>
          </a:p>
        </p:txBody>
      </p:sp>
    </p:spTree>
    <p:extLst>
      <p:ext uri="{BB962C8B-B14F-4D97-AF65-F5344CB8AC3E}">
        <p14:creationId xmlns:p14="http://schemas.microsoft.com/office/powerpoint/2010/main" val="266244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a:t>
            </a:r>
            <a:endParaRPr lang="en-US" dirty="0"/>
          </a:p>
        </p:txBody>
      </p:sp>
      <p:sp>
        <p:nvSpPr>
          <p:cNvPr id="3" name="Content Placeholder 2"/>
          <p:cNvSpPr>
            <a:spLocks noGrp="1"/>
          </p:cNvSpPr>
          <p:nvPr>
            <p:ph idx="1"/>
          </p:nvPr>
        </p:nvSpPr>
        <p:spPr/>
        <p:txBody>
          <a:bodyPr/>
          <a:lstStyle/>
          <a:p>
            <a:r>
              <a:rPr lang="en-US" b="1" dirty="0">
                <a:solidFill>
                  <a:srgbClr val="000000"/>
                </a:solidFill>
                <a:latin typeface="Times New Roman" charset="0"/>
              </a:rPr>
              <a:t>The second heart sound or S2 (said to sound like </a:t>
            </a:r>
            <a:r>
              <a:rPr lang="ja-JP" altLang="en-US" b="1" dirty="0">
                <a:solidFill>
                  <a:srgbClr val="000000"/>
                </a:solidFill>
                <a:latin typeface="Arial"/>
              </a:rPr>
              <a:t>“</a:t>
            </a:r>
            <a:r>
              <a:rPr lang="en-US" b="1" dirty="0">
                <a:solidFill>
                  <a:srgbClr val="000000"/>
                </a:solidFill>
                <a:latin typeface="Times New Roman" charset="0"/>
              </a:rPr>
              <a:t>dub</a:t>
            </a:r>
            <a:r>
              <a:rPr lang="ja-JP" altLang="en-US" b="1" dirty="0">
                <a:solidFill>
                  <a:srgbClr val="000000"/>
                </a:solidFill>
                <a:latin typeface="Arial"/>
              </a:rPr>
              <a:t>”</a:t>
            </a:r>
            <a:r>
              <a:rPr lang="en-US" b="1" dirty="0">
                <a:solidFill>
                  <a:srgbClr val="000000"/>
                </a:solidFill>
                <a:latin typeface="Times New Roman" charset="0"/>
              </a:rPr>
              <a:t>) comes from aortic and pulmonic valve closure at the end of ventricular systole. </a:t>
            </a:r>
          </a:p>
          <a:p>
            <a:endParaRPr lang="en-US" dirty="0"/>
          </a:p>
        </p:txBody>
      </p:sp>
    </p:spTree>
    <p:extLst>
      <p:ext uri="{BB962C8B-B14F-4D97-AF65-F5344CB8AC3E}">
        <p14:creationId xmlns:p14="http://schemas.microsoft.com/office/powerpoint/2010/main" val="158418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S3</a:t>
            </a:r>
            <a:endParaRPr lang="en-US" dirty="0"/>
          </a:p>
        </p:txBody>
      </p:sp>
      <p:sp>
        <p:nvSpPr>
          <p:cNvPr id="3" name="Content Placeholder 2"/>
          <p:cNvSpPr>
            <a:spLocks noGrp="1"/>
          </p:cNvSpPr>
          <p:nvPr>
            <p:ph idx="1"/>
          </p:nvPr>
        </p:nvSpPr>
        <p:spPr/>
        <p:txBody>
          <a:bodyPr/>
          <a:lstStyle/>
          <a:p>
            <a:r>
              <a:rPr lang="en-US" dirty="0" smtClean="0"/>
              <a:t>A low pitch third heart sound or S3 that occurs early in diastole during rapid ventricular filling</a:t>
            </a:r>
          </a:p>
          <a:p>
            <a:r>
              <a:rPr lang="en-US" dirty="0" smtClean="0"/>
              <a:t>It is normal in young athletics or healthy pregnant mothers</a:t>
            </a:r>
          </a:p>
          <a:p>
            <a:r>
              <a:rPr lang="en-US" dirty="0" smtClean="0"/>
              <a:t>If heard in heart disease it indicates </a:t>
            </a:r>
            <a:r>
              <a:rPr lang="en-US" b="1" i="1" dirty="0" smtClean="0"/>
              <a:t>abnormal ventricular filling</a:t>
            </a:r>
            <a:endParaRPr lang="en-US" b="1" i="1" dirty="0"/>
          </a:p>
        </p:txBody>
      </p:sp>
    </p:spTree>
    <p:extLst>
      <p:ext uri="{BB962C8B-B14F-4D97-AF65-F5344CB8AC3E}">
        <p14:creationId xmlns:p14="http://schemas.microsoft.com/office/powerpoint/2010/main" val="14880230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S4</a:t>
            </a:r>
            <a:endParaRPr lang="en-US" dirty="0"/>
          </a:p>
        </p:txBody>
      </p:sp>
      <p:sp>
        <p:nvSpPr>
          <p:cNvPr id="3" name="Content Placeholder 2"/>
          <p:cNvSpPr>
            <a:spLocks noGrp="1"/>
          </p:cNvSpPr>
          <p:nvPr>
            <p:ph idx="1"/>
          </p:nvPr>
        </p:nvSpPr>
        <p:spPr/>
        <p:txBody>
          <a:bodyPr/>
          <a:lstStyle/>
          <a:p>
            <a:r>
              <a:rPr lang="en-US" dirty="0" smtClean="0"/>
              <a:t>Low pitch fourth heart sound S4 occurs later in diastole </a:t>
            </a:r>
          </a:p>
          <a:p>
            <a:r>
              <a:rPr lang="en-US" dirty="0" smtClean="0"/>
              <a:t>Cause </a:t>
            </a:r>
            <a:r>
              <a:rPr lang="mr-IN" dirty="0" smtClean="0"/>
              <a:t>–</a:t>
            </a:r>
            <a:r>
              <a:rPr lang="en-US" dirty="0" smtClean="0"/>
              <a:t> blood pumping into a stiff left ventricle during atrial contraction</a:t>
            </a:r>
          </a:p>
          <a:p>
            <a:r>
              <a:rPr lang="en-US" dirty="0" smtClean="0"/>
              <a:t>ALWAYS Abnormal</a:t>
            </a:r>
          </a:p>
          <a:p>
            <a:r>
              <a:rPr lang="en-US" dirty="0" smtClean="0"/>
              <a:t>It is absent if heart is not in sinus rhythm</a:t>
            </a:r>
            <a:endParaRPr lang="en-US" dirty="0"/>
          </a:p>
        </p:txBody>
      </p:sp>
    </p:spTree>
    <p:extLst>
      <p:ext uri="{BB962C8B-B14F-4D97-AF65-F5344CB8AC3E}">
        <p14:creationId xmlns:p14="http://schemas.microsoft.com/office/powerpoint/2010/main" val="4475645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mtClean="0"/>
              <a:t>Position in the cardiac cycle</a:t>
            </a:r>
            <a:endParaRPr lang="en-IN" smtClean="0"/>
          </a:p>
        </p:txBody>
      </p:sp>
      <p:sp>
        <p:nvSpPr>
          <p:cNvPr id="12291" name="Rectangle 3"/>
          <p:cNvSpPr>
            <a:spLocks noGrp="1" noChangeArrowheads="1"/>
          </p:cNvSpPr>
          <p:nvPr>
            <p:ph idx="1"/>
          </p:nvPr>
        </p:nvSpPr>
        <p:spPr/>
        <p:txBody>
          <a:bodyPr>
            <a:normAutofit fontScale="55000" lnSpcReduction="20000"/>
          </a:bodyPr>
          <a:lstStyle/>
          <a:p>
            <a:pPr eaLnBrk="1" hangingPunct="1">
              <a:buFontTx/>
              <a:buNone/>
            </a:pPr>
            <a:r>
              <a:rPr lang="en-US" dirty="0" smtClean="0"/>
              <a:t>                                           early systolic</a:t>
            </a:r>
          </a:p>
          <a:p>
            <a:pPr eaLnBrk="1" hangingPunct="1">
              <a:buFontTx/>
              <a:buNone/>
            </a:pPr>
            <a:r>
              <a:rPr lang="en-US" dirty="0" smtClean="0"/>
              <a:t>                                           mid systolic</a:t>
            </a:r>
          </a:p>
          <a:p>
            <a:pPr eaLnBrk="1" hangingPunct="1"/>
            <a:r>
              <a:rPr lang="en-US" dirty="0" smtClean="0"/>
              <a:t>Systolic murmur             late systolic </a:t>
            </a:r>
          </a:p>
          <a:p>
            <a:pPr eaLnBrk="1" hangingPunct="1">
              <a:buFontTx/>
              <a:buNone/>
            </a:pPr>
            <a:r>
              <a:rPr lang="en-US" dirty="0" smtClean="0"/>
              <a:t>                                            pan systolic</a:t>
            </a:r>
          </a:p>
          <a:p>
            <a:pPr eaLnBrk="1" hangingPunct="1">
              <a:buFontTx/>
              <a:buNone/>
            </a:pPr>
            <a:r>
              <a:rPr lang="en-US" dirty="0" smtClean="0"/>
              <a:t>                                     </a:t>
            </a:r>
          </a:p>
          <a:p>
            <a:pPr eaLnBrk="1" hangingPunct="1">
              <a:buFontTx/>
              <a:buNone/>
            </a:pPr>
            <a:r>
              <a:rPr lang="en-US" dirty="0" smtClean="0"/>
              <a:t>                                           early diastolic</a:t>
            </a:r>
          </a:p>
          <a:p>
            <a:pPr eaLnBrk="1" hangingPunct="1"/>
            <a:r>
              <a:rPr lang="en-US" dirty="0" smtClean="0"/>
              <a:t>Diastolic murmur           mid diastolic</a:t>
            </a:r>
          </a:p>
          <a:p>
            <a:pPr eaLnBrk="1" hangingPunct="1">
              <a:buFontTx/>
              <a:buNone/>
            </a:pPr>
            <a:r>
              <a:rPr lang="en-US" dirty="0" smtClean="0"/>
              <a:t>                                         late diastolic/pre systolic</a:t>
            </a:r>
          </a:p>
          <a:p>
            <a:pPr eaLnBrk="1" hangingPunct="1"/>
            <a:endParaRPr lang="en-US" dirty="0" smtClean="0"/>
          </a:p>
          <a:p>
            <a:pPr eaLnBrk="1" hangingPunct="1"/>
            <a:r>
              <a:rPr lang="en-US" dirty="0" smtClean="0"/>
              <a:t>Continuous murmur</a:t>
            </a:r>
            <a:endParaRPr lang="en-IN" dirty="0" smtClean="0"/>
          </a:p>
        </p:txBody>
      </p:sp>
    </p:spTree>
    <p:extLst>
      <p:ext uri="{BB962C8B-B14F-4D97-AF65-F5344CB8AC3E}">
        <p14:creationId xmlns:p14="http://schemas.microsoft.com/office/powerpoint/2010/main" val="19688191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467544" y="692696"/>
            <a:ext cx="8136904" cy="5976664"/>
          </a:xfrm>
        </p:spPr>
        <p:txBody>
          <a:bodyPr>
            <a:normAutofit fontScale="92500" lnSpcReduction="20000"/>
          </a:bodyPr>
          <a:lstStyle/>
          <a:p>
            <a:pPr marL="68580" indent="0">
              <a:lnSpc>
                <a:spcPct val="80000"/>
              </a:lnSpc>
              <a:buNone/>
            </a:pPr>
            <a:r>
              <a:rPr lang="en-US" sz="2000" dirty="0">
                <a:solidFill>
                  <a:srgbClr val="000000"/>
                </a:solidFill>
              </a:rPr>
              <a:t>Murmur should be graded according to their loudness:</a:t>
            </a:r>
            <a:br>
              <a:rPr lang="en-US" sz="2000" dirty="0">
                <a:solidFill>
                  <a:srgbClr val="000000"/>
                </a:solidFill>
              </a:rPr>
            </a:br>
            <a:r>
              <a:rPr lang="en-US" sz="2000" dirty="0">
                <a:solidFill>
                  <a:srgbClr val="000000"/>
                </a:solidFill>
              </a:rPr>
              <a:t/>
            </a:r>
            <a:br>
              <a:rPr lang="en-US" sz="2000" dirty="0">
                <a:solidFill>
                  <a:srgbClr val="000000"/>
                </a:solidFill>
              </a:rPr>
            </a:br>
            <a:endParaRPr lang="en-US" sz="2000" dirty="0">
              <a:solidFill>
                <a:srgbClr val="000000"/>
              </a:solidFill>
            </a:endParaRPr>
          </a:p>
          <a:p>
            <a:pPr>
              <a:lnSpc>
                <a:spcPct val="80000"/>
              </a:lnSpc>
            </a:pPr>
            <a:r>
              <a:rPr lang="en-US" sz="2000" dirty="0">
                <a:solidFill>
                  <a:srgbClr val="000000"/>
                </a:solidFill>
              </a:rPr>
              <a:t>Grade 1 – just audible when the room is quiet and the patient holding his breath;</a:t>
            </a:r>
            <a:br>
              <a:rPr lang="en-US" sz="2000" dirty="0">
                <a:solidFill>
                  <a:srgbClr val="000000"/>
                </a:solidFill>
              </a:rPr>
            </a:br>
            <a:endParaRPr lang="en-US" sz="2000" dirty="0">
              <a:solidFill>
                <a:srgbClr val="000000"/>
              </a:solidFill>
            </a:endParaRPr>
          </a:p>
          <a:p>
            <a:pPr>
              <a:lnSpc>
                <a:spcPct val="80000"/>
              </a:lnSpc>
            </a:pPr>
            <a:r>
              <a:rPr lang="en-US" sz="2000" dirty="0">
                <a:solidFill>
                  <a:srgbClr val="000000"/>
                </a:solidFill>
              </a:rPr>
              <a:t>Grade 2 – audible but faint or quiet;</a:t>
            </a:r>
            <a:br>
              <a:rPr lang="en-US" sz="2000" dirty="0">
                <a:solidFill>
                  <a:srgbClr val="000000"/>
                </a:solidFill>
              </a:rPr>
            </a:br>
            <a:endParaRPr lang="en-US" sz="2000" dirty="0">
              <a:solidFill>
                <a:srgbClr val="000000"/>
              </a:solidFill>
            </a:endParaRPr>
          </a:p>
          <a:p>
            <a:pPr>
              <a:lnSpc>
                <a:spcPct val="80000"/>
              </a:lnSpc>
            </a:pPr>
            <a:r>
              <a:rPr lang="en-US" sz="2000" dirty="0">
                <a:solidFill>
                  <a:srgbClr val="000000"/>
                </a:solidFill>
              </a:rPr>
              <a:t>Grade 3 – readily audible but not accompanied by a thrill;</a:t>
            </a:r>
            <a:br>
              <a:rPr lang="en-US" sz="2000" dirty="0">
                <a:solidFill>
                  <a:srgbClr val="000000"/>
                </a:solidFill>
              </a:rPr>
            </a:br>
            <a:endParaRPr lang="en-US" sz="2000" dirty="0">
              <a:solidFill>
                <a:srgbClr val="000000"/>
              </a:solidFill>
            </a:endParaRPr>
          </a:p>
          <a:p>
            <a:pPr>
              <a:lnSpc>
                <a:spcPct val="80000"/>
              </a:lnSpc>
            </a:pPr>
            <a:r>
              <a:rPr lang="en-US" sz="2000" dirty="0">
                <a:solidFill>
                  <a:srgbClr val="000000"/>
                </a:solidFill>
              </a:rPr>
              <a:t>Grade 4 – easily audible and accompanied by a thrill; (thrill may not be easily palpable in a heavy set or obese patient);</a:t>
            </a:r>
            <a:br>
              <a:rPr lang="en-US" sz="2000" dirty="0">
                <a:solidFill>
                  <a:srgbClr val="000000"/>
                </a:solidFill>
              </a:rPr>
            </a:br>
            <a:endParaRPr lang="en-US" sz="2000" dirty="0">
              <a:solidFill>
                <a:srgbClr val="000000"/>
              </a:solidFill>
            </a:endParaRPr>
          </a:p>
          <a:p>
            <a:pPr>
              <a:lnSpc>
                <a:spcPct val="80000"/>
              </a:lnSpc>
            </a:pPr>
            <a:r>
              <a:rPr lang="en-US" sz="2000" dirty="0">
                <a:solidFill>
                  <a:srgbClr val="000000"/>
                </a:solidFill>
              </a:rPr>
              <a:t>Grade 5 – very loud;</a:t>
            </a:r>
            <a:br>
              <a:rPr lang="en-US" sz="2000" dirty="0">
                <a:solidFill>
                  <a:srgbClr val="000000"/>
                </a:solidFill>
              </a:rPr>
            </a:br>
            <a:endParaRPr lang="en-US" sz="2000" dirty="0">
              <a:solidFill>
                <a:srgbClr val="000000"/>
              </a:solidFill>
            </a:endParaRPr>
          </a:p>
          <a:p>
            <a:pPr>
              <a:lnSpc>
                <a:spcPct val="80000"/>
              </a:lnSpc>
            </a:pPr>
            <a:r>
              <a:rPr lang="en-US" sz="2000" dirty="0">
                <a:solidFill>
                  <a:srgbClr val="000000"/>
                </a:solidFill>
              </a:rPr>
              <a:t>Grade 6 – loud enough to be heard without a stethoscope; the examiner only has to put his ear close to, but not on, the patient</a:t>
            </a:r>
            <a:r>
              <a:rPr lang="ja-JP" altLang="en-US" sz="2000" dirty="0">
                <a:solidFill>
                  <a:srgbClr val="000000"/>
                </a:solidFill>
                <a:latin typeface="Arial"/>
              </a:rPr>
              <a:t>’</a:t>
            </a:r>
            <a:r>
              <a:rPr lang="en-US" sz="2000" dirty="0">
                <a:solidFill>
                  <a:srgbClr val="000000"/>
                </a:solidFill>
              </a:rPr>
              <a:t>s chest.</a:t>
            </a:r>
            <a:br>
              <a:rPr lang="en-US" sz="2000" dirty="0">
                <a:solidFill>
                  <a:srgbClr val="000000"/>
                </a:solidFill>
              </a:rPr>
            </a:br>
            <a:r>
              <a:rPr lang="en-US" sz="2000" dirty="0">
                <a:solidFill>
                  <a:srgbClr val="000000"/>
                </a:solidFill>
              </a:rPr>
              <a:t/>
            </a:r>
            <a:br>
              <a:rPr lang="en-US" sz="2000" dirty="0">
                <a:solidFill>
                  <a:srgbClr val="000000"/>
                </a:solidFill>
              </a:rPr>
            </a:br>
            <a:endParaRPr lang="en-US" sz="2000" dirty="0">
              <a:solidFill>
                <a:srgbClr val="000000"/>
              </a:solidFill>
            </a:endParaRPr>
          </a:p>
          <a:p>
            <a:pPr marL="68580" indent="0">
              <a:lnSpc>
                <a:spcPct val="80000"/>
              </a:lnSpc>
              <a:buNone/>
            </a:pPr>
            <a:r>
              <a:rPr lang="en-US" sz="2000" dirty="0">
                <a:solidFill>
                  <a:srgbClr val="000000"/>
                </a:solidFill>
              </a:rPr>
              <a:t>Pericardial rub is heard in acute pericarditis. It is a friction rub that sounds like rubbing sand papers together and heard both in systole and diastole. </a:t>
            </a:r>
          </a:p>
        </p:txBody>
      </p:sp>
    </p:spTree>
    <p:extLst>
      <p:ext uri="{BB962C8B-B14F-4D97-AF65-F5344CB8AC3E}">
        <p14:creationId xmlns:p14="http://schemas.microsoft.com/office/powerpoint/2010/main" val="2473246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123</TotalTime>
  <Words>262</Words>
  <Application>Microsoft Macintosh PowerPoint</Application>
  <PresentationFormat>On-screen Show (4:3)</PresentationFormat>
  <Paragraphs>40</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Inkwell</vt:lpstr>
      <vt:lpstr>Auscultation</vt:lpstr>
      <vt:lpstr>Auscultatory areas</vt:lpstr>
      <vt:lpstr>PowerPoint Presentation</vt:lpstr>
      <vt:lpstr>S1</vt:lpstr>
      <vt:lpstr>S2</vt:lpstr>
      <vt:lpstr>S3</vt:lpstr>
      <vt:lpstr>S4</vt:lpstr>
      <vt:lpstr>Position in the cardiac cycle</vt:lpstr>
      <vt:lpstr>PowerPoint Presentation</vt:lpstr>
      <vt:lpstr>Auscultation</vt:lpstr>
    </vt:vector>
  </TitlesOfParts>
  <Company>Homoeopathic physician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Auscultation</dc:title>
  <dc:creator>Mithun kumar</dc:creator>
  <cp:lastModifiedBy>Mithun kumar</cp:lastModifiedBy>
  <cp:revision>7</cp:revision>
  <dcterms:created xsi:type="dcterms:W3CDTF">2018-01-24T12:58:26Z</dcterms:created>
  <dcterms:modified xsi:type="dcterms:W3CDTF">2018-01-26T03:22:16Z</dcterms:modified>
</cp:coreProperties>
</file>