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8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5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9CE312-130D-4192-A541-E43A5CF14EF3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0ECECE-AD92-4470-ABB5-1895FECE5649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>
              <a:solidFill>
                <a:schemeClr val="bg2">
                  <a:lumMod val="10000"/>
                </a:schemeClr>
              </a:solidFill>
            </a:rPr>
            <a:t>Dextrocadia</a:t>
          </a:r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 ,</a:t>
          </a:r>
          <a:r>
            <a:rPr lang="en-US" dirty="0" err="1" smtClean="0">
              <a:solidFill>
                <a:schemeClr val="bg2">
                  <a:lumMod val="10000"/>
                </a:schemeClr>
              </a:solidFill>
            </a:rPr>
            <a:t>situs</a:t>
          </a:r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dirty="0" err="1" smtClean="0">
              <a:solidFill>
                <a:schemeClr val="bg2">
                  <a:lumMod val="10000"/>
                </a:schemeClr>
              </a:solidFill>
            </a:rPr>
            <a:t>inversus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0FF122FC-FB0C-427E-ACF1-0E85C70D10CD}" type="parTrans" cxnId="{CD78BC6A-5149-4917-AB46-E67D57BEFAEC}">
      <dgm:prSet/>
      <dgm:spPr/>
      <dgm:t>
        <a:bodyPr/>
        <a:lstStyle/>
        <a:p>
          <a:endParaRPr lang="en-US"/>
        </a:p>
      </dgm:t>
    </dgm:pt>
    <dgm:pt modelId="{B45903BD-8BA6-44CE-8923-7AC85F33B74A}" type="sibTrans" cxnId="{CD78BC6A-5149-4917-AB46-E67D57BEFAEC}">
      <dgm:prSet/>
      <dgm:spPr/>
      <dgm:t>
        <a:bodyPr/>
        <a:lstStyle/>
        <a:p>
          <a:endParaRPr lang="en-US"/>
        </a:p>
      </dgm:t>
    </dgm:pt>
    <dgm:pt modelId="{E57CC944-8E3B-46AF-AF0F-499BAC496565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sinusitis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CC9F68C6-A9E5-4587-9F96-189572AE1808}" type="parTrans" cxnId="{2FA2E1DD-A28A-4D28-9EF5-308F751455DF}">
      <dgm:prSet/>
      <dgm:spPr/>
      <dgm:t>
        <a:bodyPr/>
        <a:lstStyle/>
        <a:p>
          <a:endParaRPr lang="en-US"/>
        </a:p>
      </dgm:t>
    </dgm:pt>
    <dgm:pt modelId="{1B23CB23-39E7-4336-9BF3-6FD84B8BD775}" type="sibTrans" cxnId="{2FA2E1DD-A28A-4D28-9EF5-308F751455DF}">
      <dgm:prSet/>
      <dgm:spPr/>
      <dgm:t>
        <a:bodyPr/>
        <a:lstStyle/>
        <a:p>
          <a:endParaRPr lang="en-US"/>
        </a:p>
      </dgm:t>
    </dgm:pt>
    <dgm:pt modelId="{87C0E9D4-D7E1-4CF8-B637-F5125B3B2908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Defects of </a:t>
          </a:r>
          <a:r>
            <a:rPr lang="en-US" dirty="0" err="1" smtClean="0">
              <a:solidFill>
                <a:schemeClr val="bg2">
                  <a:lumMod val="10000"/>
                </a:schemeClr>
              </a:solidFill>
            </a:rPr>
            <a:t>ciliary</a:t>
          </a:r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 function in the bronchi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C9016719-BCAE-4CD0-A2C4-BF98D330DFFD}" type="parTrans" cxnId="{CB9CF360-0BFA-4512-8177-C30D19D25D3F}">
      <dgm:prSet/>
      <dgm:spPr/>
      <dgm:t>
        <a:bodyPr/>
        <a:lstStyle/>
        <a:p>
          <a:endParaRPr lang="en-US"/>
        </a:p>
      </dgm:t>
    </dgm:pt>
    <dgm:pt modelId="{9E6588AD-C45C-46F8-8C2B-2BEEC1EA6AC0}" type="sibTrans" cxnId="{CB9CF360-0BFA-4512-8177-C30D19D25D3F}">
      <dgm:prSet/>
      <dgm:spPr/>
      <dgm:t>
        <a:bodyPr/>
        <a:lstStyle/>
        <a:p>
          <a:endParaRPr lang="en-US"/>
        </a:p>
      </dgm:t>
    </dgm:pt>
    <dgm:pt modelId="{227176BF-1B7E-4B2C-BC64-9665F387E2A6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Non –motile sperms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C8E3E34C-6AEF-4391-BD04-F1188D07B913}" type="parTrans" cxnId="{E88A88F6-1901-4669-BFDF-8E41E2B7C6B2}">
      <dgm:prSet/>
      <dgm:spPr/>
      <dgm:t>
        <a:bodyPr/>
        <a:lstStyle/>
        <a:p>
          <a:endParaRPr lang="en-US"/>
        </a:p>
      </dgm:t>
    </dgm:pt>
    <dgm:pt modelId="{BAD33FF6-F8F9-4827-9584-D5F035E83405}" type="sibTrans" cxnId="{E88A88F6-1901-4669-BFDF-8E41E2B7C6B2}">
      <dgm:prSet/>
      <dgm:spPr/>
      <dgm:t>
        <a:bodyPr/>
        <a:lstStyle/>
        <a:p>
          <a:endParaRPr lang="en-US"/>
        </a:p>
      </dgm:t>
    </dgm:pt>
    <dgm:pt modelId="{0D458494-4DF0-4AE3-85AC-5CCEF231241D}" type="pres">
      <dgm:prSet presAssocID="{0D9CE312-130D-4192-A541-E43A5CF14EF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C8096F-4F7C-4659-A0FB-923AA786E264}" type="pres">
      <dgm:prSet presAssocID="{0D9CE312-130D-4192-A541-E43A5CF14EF3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1C39A-E41E-44BB-98C8-AE3A9FEFD855}" type="pres">
      <dgm:prSet presAssocID="{0D9CE312-130D-4192-A541-E43A5CF14EF3}" presName="triangle2" presStyleLbl="node1" presStyleIdx="1" presStyleCnt="4" custLinFactNeighborX="-569" custLinFactNeighborY="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BF1DD-7074-42CA-8586-FD8F2AC2968B}" type="pres">
      <dgm:prSet presAssocID="{0D9CE312-130D-4192-A541-E43A5CF14EF3}" presName="triangle3" presStyleLbl="node1" presStyleIdx="2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085D9-A242-4163-9D64-9EA6016379CA}" type="pres">
      <dgm:prSet presAssocID="{0D9CE312-130D-4192-A541-E43A5CF14EF3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8A88F6-1901-4669-BFDF-8E41E2B7C6B2}" srcId="{0D9CE312-130D-4192-A541-E43A5CF14EF3}" destId="{227176BF-1B7E-4B2C-BC64-9665F387E2A6}" srcOrd="3" destOrd="0" parTransId="{C8E3E34C-6AEF-4391-BD04-F1188D07B913}" sibTransId="{BAD33FF6-F8F9-4827-9584-D5F035E83405}"/>
    <dgm:cxn modelId="{CD78BC6A-5149-4917-AB46-E67D57BEFAEC}" srcId="{0D9CE312-130D-4192-A541-E43A5CF14EF3}" destId="{C90ECECE-AD92-4470-ABB5-1895FECE5649}" srcOrd="0" destOrd="0" parTransId="{0FF122FC-FB0C-427E-ACF1-0E85C70D10CD}" sibTransId="{B45903BD-8BA6-44CE-8923-7AC85F33B74A}"/>
    <dgm:cxn modelId="{2654BF84-6D8C-4289-BFEC-0DBCE9A55D2B}" type="presOf" srcId="{87C0E9D4-D7E1-4CF8-B637-F5125B3B2908}" destId="{E53BF1DD-7074-42CA-8586-FD8F2AC2968B}" srcOrd="0" destOrd="0" presId="urn:microsoft.com/office/officeart/2005/8/layout/pyramid4"/>
    <dgm:cxn modelId="{AC36446F-362A-4DD1-8F85-CD52D861AD48}" type="presOf" srcId="{0D9CE312-130D-4192-A541-E43A5CF14EF3}" destId="{0D458494-4DF0-4AE3-85AC-5CCEF231241D}" srcOrd="0" destOrd="0" presId="urn:microsoft.com/office/officeart/2005/8/layout/pyramid4"/>
    <dgm:cxn modelId="{525E4175-82C9-48A8-A4B0-2400476D60E9}" type="presOf" srcId="{227176BF-1B7E-4B2C-BC64-9665F387E2A6}" destId="{E3F085D9-A242-4163-9D64-9EA6016379CA}" srcOrd="0" destOrd="0" presId="urn:microsoft.com/office/officeart/2005/8/layout/pyramid4"/>
    <dgm:cxn modelId="{580AF878-2111-4174-826D-B1EBEB783768}" type="presOf" srcId="{C90ECECE-AD92-4470-ABB5-1895FECE5649}" destId="{CCC8096F-4F7C-4659-A0FB-923AA786E264}" srcOrd="0" destOrd="0" presId="urn:microsoft.com/office/officeart/2005/8/layout/pyramid4"/>
    <dgm:cxn modelId="{B9C9EA44-C672-48A8-AE51-674D0BFDC8BF}" type="presOf" srcId="{E57CC944-8E3B-46AF-AF0F-499BAC496565}" destId="{40E1C39A-E41E-44BB-98C8-AE3A9FEFD855}" srcOrd="0" destOrd="0" presId="urn:microsoft.com/office/officeart/2005/8/layout/pyramid4"/>
    <dgm:cxn modelId="{2FA2E1DD-A28A-4D28-9EF5-308F751455DF}" srcId="{0D9CE312-130D-4192-A541-E43A5CF14EF3}" destId="{E57CC944-8E3B-46AF-AF0F-499BAC496565}" srcOrd="1" destOrd="0" parTransId="{CC9F68C6-A9E5-4587-9F96-189572AE1808}" sibTransId="{1B23CB23-39E7-4336-9BF3-6FD84B8BD775}"/>
    <dgm:cxn modelId="{CB9CF360-0BFA-4512-8177-C30D19D25D3F}" srcId="{0D9CE312-130D-4192-A541-E43A5CF14EF3}" destId="{87C0E9D4-D7E1-4CF8-B637-F5125B3B2908}" srcOrd="2" destOrd="0" parTransId="{C9016719-BCAE-4CD0-A2C4-BF98D330DFFD}" sibTransId="{9E6588AD-C45C-46F8-8C2B-2BEEC1EA6AC0}"/>
    <dgm:cxn modelId="{D3575E0A-5E90-43B0-BFD0-7184C730178E}" type="presParOf" srcId="{0D458494-4DF0-4AE3-85AC-5CCEF231241D}" destId="{CCC8096F-4F7C-4659-A0FB-923AA786E264}" srcOrd="0" destOrd="0" presId="urn:microsoft.com/office/officeart/2005/8/layout/pyramid4"/>
    <dgm:cxn modelId="{7C9CAA1C-D136-40DC-8DB5-7D302C716268}" type="presParOf" srcId="{0D458494-4DF0-4AE3-85AC-5CCEF231241D}" destId="{40E1C39A-E41E-44BB-98C8-AE3A9FEFD855}" srcOrd="1" destOrd="0" presId="urn:microsoft.com/office/officeart/2005/8/layout/pyramid4"/>
    <dgm:cxn modelId="{73B29DEA-EA70-4A24-981E-A32B58CF714E}" type="presParOf" srcId="{0D458494-4DF0-4AE3-85AC-5CCEF231241D}" destId="{E53BF1DD-7074-42CA-8586-FD8F2AC2968B}" srcOrd="2" destOrd="0" presId="urn:microsoft.com/office/officeart/2005/8/layout/pyramid4"/>
    <dgm:cxn modelId="{1C446556-AE04-488E-82E4-F2BD25C5B149}" type="presParOf" srcId="{0D458494-4DF0-4AE3-85AC-5CCEF231241D}" destId="{E3F085D9-A242-4163-9D64-9EA6016379C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E3EAD6-5DA1-4AA4-8F36-DC47477F18A4}" type="doc">
      <dgm:prSet loTypeId="urn:microsoft.com/office/officeart/2005/8/layout/hProcess7#1" loCatId="list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F099FF7F-2A40-4568-9DAB-A7D22097F75A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Bronchial cavities</a:t>
          </a:r>
          <a:endParaRPr lang="en-US" dirty="0">
            <a:solidFill>
              <a:srgbClr val="002060"/>
            </a:solidFill>
          </a:endParaRPr>
        </a:p>
      </dgm:t>
    </dgm:pt>
    <dgm:pt modelId="{4B693B35-89C1-4822-8BBE-7DCC5466218D}" type="parTrans" cxnId="{F96C2854-D4D2-4947-9679-166F8E4F9D0F}">
      <dgm:prSet/>
      <dgm:spPr/>
      <dgm:t>
        <a:bodyPr/>
        <a:lstStyle/>
        <a:p>
          <a:endParaRPr lang="en-US"/>
        </a:p>
      </dgm:t>
    </dgm:pt>
    <dgm:pt modelId="{B6B7D7BE-E1BC-45B1-BB83-6A2FFBE8D4DF}" type="sibTrans" cxnId="{F96C2854-D4D2-4947-9679-166F8E4F9D0F}">
      <dgm:prSet/>
      <dgm:spPr/>
      <dgm:t>
        <a:bodyPr/>
        <a:lstStyle/>
        <a:p>
          <a:endParaRPr lang="en-US"/>
        </a:p>
      </dgm:t>
    </dgm:pt>
    <dgm:pt modelId="{9BFA5283-8F91-4BB2-95C2-380C571F070D}">
      <dgm:prSet phldrT="[Text]"/>
      <dgm:spPr/>
      <dgm:t>
        <a:bodyPr/>
        <a:lstStyle/>
        <a:p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Lined by granulation tissues,</a:t>
          </a:r>
        </a:p>
        <a:p>
          <a:r>
            <a:rPr lang="en-US" dirty="0" err="1" smtClean="0">
              <a:solidFill>
                <a:schemeClr val="bg2">
                  <a:lumMod val="10000"/>
                </a:schemeClr>
              </a:solidFill>
            </a:rPr>
            <a:t>squamous</a:t>
          </a:r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  epithelium  normal ciliated  epithelium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9EBBBFD3-1679-4E8F-843E-A132DE4EAA7F}" type="parTrans" cxnId="{0C42FD8B-EB09-470E-9A62-7740C54E1FBC}">
      <dgm:prSet/>
      <dgm:spPr/>
      <dgm:t>
        <a:bodyPr/>
        <a:lstStyle/>
        <a:p>
          <a:endParaRPr lang="en-US"/>
        </a:p>
      </dgm:t>
    </dgm:pt>
    <dgm:pt modelId="{799D27C0-0F9A-4076-A459-715821BD96BB}" type="sibTrans" cxnId="{0C42FD8B-EB09-470E-9A62-7740C54E1FBC}">
      <dgm:prSet/>
      <dgm:spPr/>
      <dgm:t>
        <a:bodyPr/>
        <a:lstStyle/>
        <a:p>
          <a:endParaRPr lang="en-US"/>
        </a:p>
      </dgm:t>
    </dgm:pt>
    <dgm:pt modelId="{F4DB61FB-C7A8-43E0-A3D8-ED2C6EEB358C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Deep layer s of bronchial wall</a:t>
          </a:r>
          <a:endParaRPr lang="en-US" dirty="0">
            <a:solidFill>
              <a:srgbClr val="002060"/>
            </a:solidFill>
          </a:endParaRPr>
        </a:p>
      </dgm:t>
    </dgm:pt>
    <dgm:pt modelId="{1282D228-BA5F-48B6-A355-CB86EB2A08DB}" type="parTrans" cxnId="{05081A4B-AE1C-4B8E-9472-83935798E059}">
      <dgm:prSet/>
      <dgm:spPr/>
      <dgm:t>
        <a:bodyPr/>
        <a:lstStyle/>
        <a:p>
          <a:endParaRPr lang="en-US"/>
        </a:p>
      </dgm:t>
    </dgm:pt>
    <dgm:pt modelId="{96F3B68D-B03C-4D42-86E3-E7A94CFA89C6}" type="sibTrans" cxnId="{05081A4B-AE1C-4B8E-9472-83935798E059}">
      <dgm:prSet/>
      <dgm:spPr/>
      <dgm:t>
        <a:bodyPr/>
        <a:lstStyle/>
        <a:p>
          <a:endParaRPr lang="en-US"/>
        </a:p>
      </dgm:t>
    </dgm:pt>
    <dgm:pt modelId="{8B33C880-615D-47E5-AF60-901A52F9B16E}">
      <dgm:prSet phldrT="[Text]"/>
      <dgm:spPr/>
      <dgm:t>
        <a:bodyPr/>
        <a:lstStyle/>
        <a:p>
          <a:endParaRPr lang="en-US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Inflammatory changes, hypertrophy of the bronchial arteries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C94539F-99B4-41EE-834C-8E162DC2854D}" type="parTrans" cxnId="{B59D00BE-DF82-4B1E-B8FF-B4340845ACCC}">
      <dgm:prSet/>
      <dgm:spPr/>
      <dgm:t>
        <a:bodyPr/>
        <a:lstStyle/>
        <a:p>
          <a:endParaRPr lang="en-US"/>
        </a:p>
      </dgm:t>
    </dgm:pt>
    <dgm:pt modelId="{74540668-D0E6-4CB1-9D48-5B25A96CFF21}" type="sibTrans" cxnId="{B59D00BE-DF82-4B1E-B8FF-B4340845ACCC}">
      <dgm:prSet/>
      <dgm:spPr/>
      <dgm:t>
        <a:bodyPr/>
        <a:lstStyle/>
        <a:p>
          <a:endParaRPr lang="en-US"/>
        </a:p>
      </dgm:t>
    </dgm:pt>
    <dgm:pt modelId="{3CA8F4D1-3F79-4785-B4E5-D436CE7178E8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Surrounding  lung  tissues</a:t>
          </a:r>
          <a:endParaRPr lang="en-US" dirty="0">
            <a:solidFill>
              <a:srgbClr val="002060"/>
            </a:solidFill>
          </a:endParaRPr>
        </a:p>
      </dgm:t>
    </dgm:pt>
    <dgm:pt modelId="{3AA29CA3-3263-4623-BBE0-0995CDBA97E5}" type="parTrans" cxnId="{365C7E11-F1D9-40C1-9997-CBB6A07B9915}">
      <dgm:prSet/>
      <dgm:spPr/>
      <dgm:t>
        <a:bodyPr/>
        <a:lstStyle/>
        <a:p>
          <a:endParaRPr lang="en-US"/>
        </a:p>
      </dgm:t>
    </dgm:pt>
    <dgm:pt modelId="{D7106CAD-C78D-41B0-AD84-C215C43C1003}" type="sibTrans" cxnId="{365C7E11-F1D9-40C1-9997-CBB6A07B9915}">
      <dgm:prSet/>
      <dgm:spPr/>
      <dgm:t>
        <a:bodyPr/>
        <a:lstStyle/>
        <a:p>
          <a:endParaRPr lang="en-US"/>
        </a:p>
      </dgm:t>
    </dgm:pt>
    <dgm:pt modelId="{791FBA0C-7AA3-4E14-9011-9FA815E869FE}">
      <dgm:prSet phldrT="[Text]"/>
      <dgm:spPr/>
      <dgm:t>
        <a:bodyPr/>
        <a:lstStyle/>
        <a:p>
          <a:endParaRPr lang="en-US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</a:rPr>
            <a:t>c/c inflammatory &amp; fibrotic changes </a:t>
          </a:r>
          <a:endParaRPr lang="en-US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DA2632D-B3E5-43E2-8ECA-B8781097A2A9}" type="parTrans" cxnId="{E4819063-173B-438B-A33A-2397D3F940D8}">
      <dgm:prSet/>
      <dgm:spPr/>
      <dgm:t>
        <a:bodyPr/>
        <a:lstStyle/>
        <a:p>
          <a:endParaRPr lang="en-US"/>
        </a:p>
      </dgm:t>
    </dgm:pt>
    <dgm:pt modelId="{5387110E-9026-4F06-9230-8997E28D9D14}" type="sibTrans" cxnId="{E4819063-173B-438B-A33A-2397D3F940D8}">
      <dgm:prSet/>
      <dgm:spPr/>
      <dgm:t>
        <a:bodyPr/>
        <a:lstStyle/>
        <a:p>
          <a:endParaRPr lang="en-US"/>
        </a:p>
      </dgm:t>
    </dgm:pt>
    <dgm:pt modelId="{F6D0B229-B146-4CBE-9143-11B4A9D34366}" type="pres">
      <dgm:prSet presAssocID="{E9E3EAD6-5DA1-4AA4-8F36-DC47477F18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2D55DC-FDF0-4935-8D9F-6EF1EBA0002D}" type="pres">
      <dgm:prSet presAssocID="{F099FF7F-2A40-4568-9DAB-A7D22097F75A}" presName="compositeNode" presStyleCnt="0">
        <dgm:presLayoutVars>
          <dgm:bulletEnabled val="1"/>
        </dgm:presLayoutVars>
      </dgm:prSet>
      <dgm:spPr/>
    </dgm:pt>
    <dgm:pt modelId="{CEFB807E-D426-4304-92CF-0D4D3060C8C7}" type="pres">
      <dgm:prSet presAssocID="{F099FF7F-2A40-4568-9DAB-A7D22097F75A}" presName="bgRect" presStyleLbl="node1" presStyleIdx="0" presStyleCnt="3"/>
      <dgm:spPr/>
      <dgm:t>
        <a:bodyPr/>
        <a:lstStyle/>
        <a:p>
          <a:endParaRPr lang="en-US"/>
        </a:p>
      </dgm:t>
    </dgm:pt>
    <dgm:pt modelId="{4020A4C5-52DC-41F6-8F73-8B8EB98D29B3}" type="pres">
      <dgm:prSet presAssocID="{F099FF7F-2A40-4568-9DAB-A7D22097F75A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1D4C0-686B-4E97-9F0B-3F3B6E529A5A}" type="pres">
      <dgm:prSet presAssocID="{F099FF7F-2A40-4568-9DAB-A7D22097F75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521F7-1E50-412D-BF94-C6718D28F375}" type="pres">
      <dgm:prSet presAssocID="{B6B7D7BE-E1BC-45B1-BB83-6A2FFBE8D4DF}" presName="hSp" presStyleCnt="0"/>
      <dgm:spPr/>
    </dgm:pt>
    <dgm:pt modelId="{E8278CA9-8095-46D9-A770-6E6DE76B3567}" type="pres">
      <dgm:prSet presAssocID="{B6B7D7BE-E1BC-45B1-BB83-6A2FFBE8D4DF}" presName="vProcSp" presStyleCnt="0"/>
      <dgm:spPr/>
    </dgm:pt>
    <dgm:pt modelId="{3466CB7E-10D7-42FD-A9FA-F589A32DD1AE}" type="pres">
      <dgm:prSet presAssocID="{B6B7D7BE-E1BC-45B1-BB83-6A2FFBE8D4DF}" presName="vSp1" presStyleCnt="0"/>
      <dgm:spPr/>
    </dgm:pt>
    <dgm:pt modelId="{4F58B7FC-3C60-4AC0-8C10-8A7E8AD35A85}" type="pres">
      <dgm:prSet presAssocID="{B6B7D7BE-E1BC-45B1-BB83-6A2FFBE8D4DF}" presName="simulatedConn" presStyleLbl="solidFgAcc1" presStyleIdx="0" presStyleCnt="2"/>
      <dgm:spPr/>
    </dgm:pt>
    <dgm:pt modelId="{D7FF94CB-701E-448C-AD18-94FD5FE89549}" type="pres">
      <dgm:prSet presAssocID="{B6B7D7BE-E1BC-45B1-BB83-6A2FFBE8D4DF}" presName="vSp2" presStyleCnt="0"/>
      <dgm:spPr/>
    </dgm:pt>
    <dgm:pt modelId="{FBF84F1C-1A1B-4E10-AA11-81041ABE0769}" type="pres">
      <dgm:prSet presAssocID="{B6B7D7BE-E1BC-45B1-BB83-6A2FFBE8D4DF}" presName="sibTrans" presStyleCnt="0"/>
      <dgm:spPr/>
    </dgm:pt>
    <dgm:pt modelId="{C58D6774-8C32-4646-BB38-4BCA6D963801}" type="pres">
      <dgm:prSet presAssocID="{F4DB61FB-C7A8-43E0-A3D8-ED2C6EEB358C}" presName="compositeNode" presStyleCnt="0">
        <dgm:presLayoutVars>
          <dgm:bulletEnabled val="1"/>
        </dgm:presLayoutVars>
      </dgm:prSet>
      <dgm:spPr/>
    </dgm:pt>
    <dgm:pt modelId="{A1324CF6-882A-43E4-9B73-6E660453D4A8}" type="pres">
      <dgm:prSet presAssocID="{F4DB61FB-C7A8-43E0-A3D8-ED2C6EEB358C}" presName="bgRect" presStyleLbl="node1" presStyleIdx="1" presStyleCnt="3"/>
      <dgm:spPr/>
      <dgm:t>
        <a:bodyPr/>
        <a:lstStyle/>
        <a:p>
          <a:endParaRPr lang="en-US"/>
        </a:p>
      </dgm:t>
    </dgm:pt>
    <dgm:pt modelId="{3EF6EE8F-F986-456C-88D6-A348EE9DC98F}" type="pres">
      <dgm:prSet presAssocID="{F4DB61FB-C7A8-43E0-A3D8-ED2C6EEB358C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01528E-8239-454F-B3DC-D6F24C0CD76E}" type="pres">
      <dgm:prSet presAssocID="{F4DB61FB-C7A8-43E0-A3D8-ED2C6EEB358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15A70-887F-45E3-841A-666E5EAF8B87}" type="pres">
      <dgm:prSet presAssocID="{96F3B68D-B03C-4D42-86E3-E7A94CFA89C6}" presName="hSp" presStyleCnt="0"/>
      <dgm:spPr/>
    </dgm:pt>
    <dgm:pt modelId="{0E341B19-2722-4C07-A0DB-35402306C81E}" type="pres">
      <dgm:prSet presAssocID="{96F3B68D-B03C-4D42-86E3-E7A94CFA89C6}" presName="vProcSp" presStyleCnt="0"/>
      <dgm:spPr/>
    </dgm:pt>
    <dgm:pt modelId="{A96424A5-0234-4C8A-AF40-425D242DF37F}" type="pres">
      <dgm:prSet presAssocID="{96F3B68D-B03C-4D42-86E3-E7A94CFA89C6}" presName="vSp1" presStyleCnt="0"/>
      <dgm:spPr/>
    </dgm:pt>
    <dgm:pt modelId="{6678A09E-45E4-4488-BFB3-20C255991851}" type="pres">
      <dgm:prSet presAssocID="{96F3B68D-B03C-4D42-86E3-E7A94CFA89C6}" presName="simulatedConn" presStyleLbl="solidFgAcc1" presStyleIdx="1" presStyleCnt="2"/>
      <dgm:spPr/>
    </dgm:pt>
    <dgm:pt modelId="{D7FEEBAB-C195-4F62-AAD0-5BECC9A9F1F0}" type="pres">
      <dgm:prSet presAssocID="{96F3B68D-B03C-4D42-86E3-E7A94CFA89C6}" presName="vSp2" presStyleCnt="0"/>
      <dgm:spPr/>
    </dgm:pt>
    <dgm:pt modelId="{591713CE-297C-4AD3-990D-6073E53AFE46}" type="pres">
      <dgm:prSet presAssocID="{96F3B68D-B03C-4D42-86E3-E7A94CFA89C6}" presName="sibTrans" presStyleCnt="0"/>
      <dgm:spPr/>
    </dgm:pt>
    <dgm:pt modelId="{D5303FE4-910F-4D46-AF35-D8529B00BDAE}" type="pres">
      <dgm:prSet presAssocID="{3CA8F4D1-3F79-4785-B4E5-D436CE7178E8}" presName="compositeNode" presStyleCnt="0">
        <dgm:presLayoutVars>
          <dgm:bulletEnabled val="1"/>
        </dgm:presLayoutVars>
      </dgm:prSet>
      <dgm:spPr/>
    </dgm:pt>
    <dgm:pt modelId="{1B8511B9-24E2-4D32-A398-56FBECF1DF1C}" type="pres">
      <dgm:prSet presAssocID="{3CA8F4D1-3F79-4785-B4E5-D436CE7178E8}" presName="bgRect" presStyleLbl="node1" presStyleIdx="2" presStyleCnt="3"/>
      <dgm:spPr/>
      <dgm:t>
        <a:bodyPr/>
        <a:lstStyle/>
        <a:p>
          <a:endParaRPr lang="en-US"/>
        </a:p>
      </dgm:t>
    </dgm:pt>
    <dgm:pt modelId="{7F9C6B70-040C-49A2-93F4-89B4F8D8B143}" type="pres">
      <dgm:prSet presAssocID="{3CA8F4D1-3F79-4785-B4E5-D436CE7178E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AB62B-40BC-4EF0-A495-E26226719BCC}" type="pres">
      <dgm:prSet presAssocID="{3CA8F4D1-3F79-4785-B4E5-D436CE7178E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54DD0B-1BBD-43D0-B0C3-076A1E3AEA6B}" type="presOf" srcId="{3CA8F4D1-3F79-4785-B4E5-D436CE7178E8}" destId="{1B8511B9-24E2-4D32-A398-56FBECF1DF1C}" srcOrd="0" destOrd="0" presId="urn:microsoft.com/office/officeart/2005/8/layout/hProcess7#1"/>
    <dgm:cxn modelId="{2B13E5B8-2D02-489D-8775-AF50424D9BF9}" type="presOf" srcId="{F4DB61FB-C7A8-43E0-A3D8-ED2C6EEB358C}" destId="{A1324CF6-882A-43E4-9B73-6E660453D4A8}" srcOrd="0" destOrd="0" presId="urn:microsoft.com/office/officeart/2005/8/layout/hProcess7#1"/>
    <dgm:cxn modelId="{38ACAF52-CAF3-48EA-9845-87050E56209B}" type="presOf" srcId="{F099FF7F-2A40-4568-9DAB-A7D22097F75A}" destId="{CEFB807E-D426-4304-92CF-0D4D3060C8C7}" srcOrd="0" destOrd="0" presId="urn:microsoft.com/office/officeart/2005/8/layout/hProcess7#1"/>
    <dgm:cxn modelId="{05081A4B-AE1C-4B8E-9472-83935798E059}" srcId="{E9E3EAD6-5DA1-4AA4-8F36-DC47477F18A4}" destId="{F4DB61FB-C7A8-43E0-A3D8-ED2C6EEB358C}" srcOrd="1" destOrd="0" parTransId="{1282D228-BA5F-48B6-A355-CB86EB2A08DB}" sibTransId="{96F3B68D-B03C-4D42-86E3-E7A94CFA89C6}"/>
    <dgm:cxn modelId="{0C42FD8B-EB09-470E-9A62-7740C54E1FBC}" srcId="{F099FF7F-2A40-4568-9DAB-A7D22097F75A}" destId="{9BFA5283-8F91-4BB2-95C2-380C571F070D}" srcOrd="0" destOrd="0" parTransId="{9EBBBFD3-1679-4E8F-843E-A132DE4EAA7F}" sibTransId="{799D27C0-0F9A-4076-A459-715821BD96BB}"/>
    <dgm:cxn modelId="{E4819063-173B-438B-A33A-2397D3F940D8}" srcId="{3CA8F4D1-3F79-4785-B4E5-D436CE7178E8}" destId="{791FBA0C-7AA3-4E14-9011-9FA815E869FE}" srcOrd="0" destOrd="0" parTransId="{DDA2632D-B3E5-43E2-8ECA-B8781097A2A9}" sibTransId="{5387110E-9026-4F06-9230-8997E28D9D14}"/>
    <dgm:cxn modelId="{A01932BB-7411-4621-9B8E-5D88E7A76878}" type="presOf" srcId="{F099FF7F-2A40-4568-9DAB-A7D22097F75A}" destId="{4020A4C5-52DC-41F6-8F73-8B8EB98D29B3}" srcOrd="1" destOrd="0" presId="urn:microsoft.com/office/officeart/2005/8/layout/hProcess7#1"/>
    <dgm:cxn modelId="{3469E337-EFBF-41D8-AD1A-72EE9B922A0F}" type="presOf" srcId="{F4DB61FB-C7A8-43E0-A3D8-ED2C6EEB358C}" destId="{3EF6EE8F-F986-456C-88D6-A348EE9DC98F}" srcOrd="1" destOrd="0" presId="urn:microsoft.com/office/officeart/2005/8/layout/hProcess7#1"/>
    <dgm:cxn modelId="{3F805716-D43E-4B8B-B960-1FB0491381C5}" type="presOf" srcId="{791FBA0C-7AA3-4E14-9011-9FA815E869FE}" destId="{A4FAB62B-40BC-4EF0-A495-E26226719BCC}" srcOrd="0" destOrd="0" presId="urn:microsoft.com/office/officeart/2005/8/layout/hProcess7#1"/>
    <dgm:cxn modelId="{93E80C3D-617B-477C-81CC-3CC0CB62EF43}" type="presOf" srcId="{8B33C880-615D-47E5-AF60-901A52F9B16E}" destId="{6D01528E-8239-454F-B3DC-D6F24C0CD76E}" srcOrd="0" destOrd="0" presId="urn:microsoft.com/office/officeart/2005/8/layout/hProcess7#1"/>
    <dgm:cxn modelId="{BDB496FE-CD5C-4836-B02D-BC1D966C0CB3}" type="presOf" srcId="{3CA8F4D1-3F79-4785-B4E5-D436CE7178E8}" destId="{7F9C6B70-040C-49A2-93F4-89B4F8D8B143}" srcOrd="1" destOrd="0" presId="urn:microsoft.com/office/officeart/2005/8/layout/hProcess7#1"/>
    <dgm:cxn modelId="{365C7E11-F1D9-40C1-9997-CBB6A07B9915}" srcId="{E9E3EAD6-5DA1-4AA4-8F36-DC47477F18A4}" destId="{3CA8F4D1-3F79-4785-B4E5-D436CE7178E8}" srcOrd="2" destOrd="0" parTransId="{3AA29CA3-3263-4623-BBE0-0995CDBA97E5}" sibTransId="{D7106CAD-C78D-41B0-AD84-C215C43C1003}"/>
    <dgm:cxn modelId="{59B8AE11-C908-4DA2-A7EE-10CAC9CA26E9}" type="presOf" srcId="{9BFA5283-8F91-4BB2-95C2-380C571F070D}" destId="{1351D4C0-686B-4E97-9F0B-3F3B6E529A5A}" srcOrd="0" destOrd="0" presId="urn:microsoft.com/office/officeart/2005/8/layout/hProcess7#1"/>
    <dgm:cxn modelId="{B59D00BE-DF82-4B1E-B8FF-B4340845ACCC}" srcId="{F4DB61FB-C7A8-43E0-A3D8-ED2C6EEB358C}" destId="{8B33C880-615D-47E5-AF60-901A52F9B16E}" srcOrd="0" destOrd="0" parTransId="{BC94539F-99B4-41EE-834C-8E162DC2854D}" sibTransId="{74540668-D0E6-4CB1-9D48-5B25A96CFF21}"/>
    <dgm:cxn modelId="{F96C2854-D4D2-4947-9679-166F8E4F9D0F}" srcId="{E9E3EAD6-5DA1-4AA4-8F36-DC47477F18A4}" destId="{F099FF7F-2A40-4568-9DAB-A7D22097F75A}" srcOrd="0" destOrd="0" parTransId="{4B693B35-89C1-4822-8BBE-7DCC5466218D}" sibTransId="{B6B7D7BE-E1BC-45B1-BB83-6A2FFBE8D4DF}"/>
    <dgm:cxn modelId="{5E4E666B-0ED6-4648-9C20-24DCCD7BDF9A}" type="presOf" srcId="{E9E3EAD6-5DA1-4AA4-8F36-DC47477F18A4}" destId="{F6D0B229-B146-4CBE-9143-11B4A9D34366}" srcOrd="0" destOrd="0" presId="urn:microsoft.com/office/officeart/2005/8/layout/hProcess7#1"/>
    <dgm:cxn modelId="{7F0EB42F-2712-47E3-A57C-CF1108271188}" type="presParOf" srcId="{F6D0B229-B146-4CBE-9143-11B4A9D34366}" destId="{532D55DC-FDF0-4935-8D9F-6EF1EBA0002D}" srcOrd="0" destOrd="0" presId="urn:microsoft.com/office/officeart/2005/8/layout/hProcess7#1"/>
    <dgm:cxn modelId="{DD043543-C4F9-487F-9FF2-E7115EEE1927}" type="presParOf" srcId="{532D55DC-FDF0-4935-8D9F-6EF1EBA0002D}" destId="{CEFB807E-D426-4304-92CF-0D4D3060C8C7}" srcOrd="0" destOrd="0" presId="urn:microsoft.com/office/officeart/2005/8/layout/hProcess7#1"/>
    <dgm:cxn modelId="{B7A536DF-52CC-44E3-8540-8942E588E4CA}" type="presParOf" srcId="{532D55DC-FDF0-4935-8D9F-6EF1EBA0002D}" destId="{4020A4C5-52DC-41F6-8F73-8B8EB98D29B3}" srcOrd="1" destOrd="0" presId="urn:microsoft.com/office/officeart/2005/8/layout/hProcess7#1"/>
    <dgm:cxn modelId="{E9911780-9B6E-4838-AFFD-31FFEA57FF86}" type="presParOf" srcId="{532D55DC-FDF0-4935-8D9F-6EF1EBA0002D}" destId="{1351D4C0-686B-4E97-9F0B-3F3B6E529A5A}" srcOrd="2" destOrd="0" presId="urn:microsoft.com/office/officeart/2005/8/layout/hProcess7#1"/>
    <dgm:cxn modelId="{A6F0CD63-04F7-4AE1-A1A9-8087D68CCA90}" type="presParOf" srcId="{F6D0B229-B146-4CBE-9143-11B4A9D34366}" destId="{C74521F7-1E50-412D-BF94-C6718D28F375}" srcOrd="1" destOrd="0" presId="urn:microsoft.com/office/officeart/2005/8/layout/hProcess7#1"/>
    <dgm:cxn modelId="{44B98CCB-96BC-4FFA-A397-93C46A4C2C00}" type="presParOf" srcId="{F6D0B229-B146-4CBE-9143-11B4A9D34366}" destId="{E8278CA9-8095-46D9-A770-6E6DE76B3567}" srcOrd="2" destOrd="0" presId="urn:microsoft.com/office/officeart/2005/8/layout/hProcess7#1"/>
    <dgm:cxn modelId="{E6EAC1EF-7AB7-43DB-9CD5-7C83EF087CB0}" type="presParOf" srcId="{E8278CA9-8095-46D9-A770-6E6DE76B3567}" destId="{3466CB7E-10D7-42FD-A9FA-F589A32DD1AE}" srcOrd="0" destOrd="0" presId="urn:microsoft.com/office/officeart/2005/8/layout/hProcess7#1"/>
    <dgm:cxn modelId="{B2B3684C-DD9D-42C6-BADE-CD68B75E9734}" type="presParOf" srcId="{E8278CA9-8095-46D9-A770-6E6DE76B3567}" destId="{4F58B7FC-3C60-4AC0-8C10-8A7E8AD35A85}" srcOrd="1" destOrd="0" presId="urn:microsoft.com/office/officeart/2005/8/layout/hProcess7#1"/>
    <dgm:cxn modelId="{7EFDACDD-219D-43EA-989B-9248E5856584}" type="presParOf" srcId="{E8278CA9-8095-46D9-A770-6E6DE76B3567}" destId="{D7FF94CB-701E-448C-AD18-94FD5FE89549}" srcOrd="2" destOrd="0" presId="urn:microsoft.com/office/officeart/2005/8/layout/hProcess7#1"/>
    <dgm:cxn modelId="{F20239BA-535E-4F29-8C22-6E462DDE6DD3}" type="presParOf" srcId="{F6D0B229-B146-4CBE-9143-11B4A9D34366}" destId="{FBF84F1C-1A1B-4E10-AA11-81041ABE0769}" srcOrd="3" destOrd="0" presId="urn:microsoft.com/office/officeart/2005/8/layout/hProcess7#1"/>
    <dgm:cxn modelId="{A9A1E0E0-0CA3-4195-A14D-8BE2001AD549}" type="presParOf" srcId="{F6D0B229-B146-4CBE-9143-11B4A9D34366}" destId="{C58D6774-8C32-4646-BB38-4BCA6D963801}" srcOrd="4" destOrd="0" presId="urn:microsoft.com/office/officeart/2005/8/layout/hProcess7#1"/>
    <dgm:cxn modelId="{B61EA7F7-4819-41AC-9C41-082402F7391A}" type="presParOf" srcId="{C58D6774-8C32-4646-BB38-4BCA6D963801}" destId="{A1324CF6-882A-43E4-9B73-6E660453D4A8}" srcOrd="0" destOrd="0" presId="urn:microsoft.com/office/officeart/2005/8/layout/hProcess7#1"/>
    <dgm:cxn modelId="{9098B792-3C41-4AA9-B778-9A45BEA56DE2}" type="presParOf" srcId="{C58D6774-8C32-4646-BB38-4BCA6D963801}" destId="{3EF6EE8F-F986-456C-88D6-A348EE9DC98F}" srcOrd="1" destOrd="0" presId="urn:microsoft.com/office/officeart/2005/8/layout/hProcess7#1"/>
    <dgm:cxn modelId="{CA8B5519-6E24-41EF-8131-362370295B8B}" type="presParOf" srcId="{C58D6774-8C32-4646-BB38-4BCA6D963801}" destId="{6D01528E-8239-454F-B3DC-D6F24C0CD76E}" srcOrd="2" destOrd="0" presId="urn:microsoft.com/office/officeart/2005/8/layout/hProcess7#1"/>
    <dgm:cxn modelId="{46CDFE1A-78F2-4ACB-94D3-E01FFBFC79ED}" type="presParOf" srcId="{F6D0B229-B146-4CBE-9143-11B4A9D34366}" destId="{80715A70-887F-45E3-841A-666E5EAF8B87}" srcOrd="5" destOrd="0" presId="urn:microsoft.com/office/officeart/2005/8/layout/hProcess7#1"/>
    <dgm:cxn modelId="{3C461CB8-D6D8-46B9-B44A-B0F785A0B332}" type="presParOf" srcId="{F6D0B229-B146-4CBE-9143-11B4A9D34366}" destId="{0E341B19-2722-4C07-A0DB-35402306C81E}" srcOrd="6" destOrd="0" presId="urn:microsoft.com/office/officeart/2005/8/layout/hProcess7#1"/>
    <dgm:cxn modelId="{896785AC-A3A0-4C8D-BD0A-F96646A2276D}" type="presParOf" srcId="{0E341B19-2722-4C07-A0DB-35402306C81E}" destId="{A96424A5-0234-4C8A-AF40-425D242DF37F}" srcOrd="0" destOrd="0" presId="urn:microsoft.com/office/officeart/2005/8/layout/hProcess7#1"/>
    <dgm:cxn modelId="{C0B30C0F-D03A-41CE-BB74-E942E02EA98D}" type="presParOf" srcId="{0E341B19-2722-4C07-A0DB-35402306C81E}" destId="{6678A09E-45E4-4488-BFB3-20C255991851}" srcOrd="1" destOrd="0" presId="urn:microsoft.com/office/officeart/2005/8/layout/hProcess7#1"/>
    <dgm:cxn modelId="{90639C8C-6B1D-4E4A-BE5D-94A8795B72E9}" type="presParOf" srcId="{0E341B19-2722-4C07-A0DB-35402306C81E}" destId="{D7FEEBAB-C195-4F62-AAD0-5BECC9A9F1F0}" srcOrd="2" destOrd="0" presId="urn:microsoft.com/office/officeart/2005/8/layout/hProcess7#1"/>
    <dgm:cxn modelId="{4F37E11F-F649-4ED4-8C3E-7CF9C7BD3F9A}" type="presParOf" srcId="{F6D0B229-B146-4CBE-9143-11B4A9D34366}" destId="{591713CE-297C-4AD3-990D-6073E53AFE46}" srcOrd="7" destOrd="0" presId="urn:microsoft.com/office/officeart/2005/8/layout/hProcess7#1"/>
    <dgm:cxn modelId="{0F64DEA7-37FC-4B34-BAE4-056B448AD44A}" type="presParOf" srcId="{F6D0B229-B146-4CBE-9143-11B4A9D34366}" destId="{D5303FE4-910F-4D46-AF35-D8529B00BDAE}" srcOrd="8" destOrd="0" presId="urn:microsoft.com/office/officeart/2005/8/layout/hProcess7#1"/>
    <dgm:cxn modelId="{828D7A50-3F3F-40DC-BEBC-89669F27CDD2}" type="presParOf" srcId="{D5303FE4-910F-4D46-AF35-D8529B00BDAE}" destId="{1B8511B9-24E2-4D32-A398-56FBECF1DF1C}" srcOrd="0" destOrd="0" presId="urn:microsoft.com/office/officeart/2005/8/layout/hProcess7#1"/>
    <dgm:cxn modelId="{8ECBA58A-0572-4D30-A4D6-55B6D77577A1}" type="presParOf" srcId="{D5303FE4-910F-4D46-AF35-D8529B00BDAE}" destId="{7F9C6B70-040C-49A2-93F4-89B4F8D8B143}" srcOrd="1" destOrd="0" presId="urn:microsoft.com/office/officeart/2005/8/layout/hProcess7#1"/>
    <dgm:cxn modelId="{69CC38B0-3CDA-477A-9BF7-25A93E4902EC}" type="presParOf" srcId="{D5303FE4-910F-4D46-AF35-D8529B00BDAE}" destId="{A4FAB62B-40BC-4EF0-A495-E26226719BCC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8096F-4F7C-4659-A0FB-923AA786E264}">
      <dsp:nvSpPr>
        <dsp:cNvPr id="0" name=""/>
        <dsp:cNvSpPr/>
      </dsp:nvSpPr>
      <dsp:spPr>
        <a:xfrm>
          <a:off x="3124200" y="0"/>
          <a:ext cx="2895600" cy="2895600"/>
        </a:xfrm>
        <a:prstGeom prst="triangle">
          <a:avLst/>
        </a:prstGeom>
        <a:gradFill rotWithShape="1">
          <a:gsLst>
            <a:gs pos="0">
              <a:schemeClr val="accent2">
                <a:tint val="75000"/>
                <a:shade val="85000"/>
                <a:satMod val="230000"/>
              </a:schemeClr>
            </a:gs>
            <a:gs pos="25000">
              <a:schemeClr val="accent2">
                <a:tint val="90000"/>
                <a:shade val="70000"/>
                <a:satMod val="220000"/>
              </a:schemeClr>
            </a:gs>
            <a:gs pos="50000">
              <a:schemeClr val="accent2">
                <a:tint val="90000"/>
                <a:shade val="58000"/>
                <a:satMod val="225000"/>
              </a:schemeClr>
            </a:gs>
            <a:gs pos="65000">
              <a:schemeClr val="accent2">
                <a:tint val="90000"/>
                <a:shade val="58000"/>
                <a:satMod val="225000"/>
              </a:schemeClr>
            </a:gs>
            <a:gs pos="80000">
              <a:schemeClr val="accent2">
                <a:tint val="90000"/>
                <a:shade val="69000"/>
                <a:satMod val="220000"/>
              </a:schemeClr>
            </a:gs>
            <a:gs pos="100000">
              <a:schemeClr val="accent2"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</a:rPr>
            <a:t>Dextrocadia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</a:rPr>
            <a:t> ,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</a:rPr>
            <a:t>situs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</a:rPr>
            <a:t>inversus</a:t>
          </a:r>
          <a:endParaRPr lang="en-US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3848100" y="1447800"/>
        <a:ext cx="1447800" cy="1447800"/>
      </dsp:txXfrm>
    </dsp:sp>
    <dsp:sp modelId="{40E1C39A-E41E-44BB-98C8-AE3A9FEFD855}">
      <dsp:nvSpPr>
        <dsp:cNvPr id="0" name=""/>
        <dsp:cNvSpPr/>
      </dsp:nvSpPr>
      <dsp:spPr>
        <a:xfrm>
          <a:off x="1659924" y="2895600"/>
          <a:ext cx="2895600" cy="2895600"/>
        </a:xfrm>
        <a:prstGeom prst="triangle">
          <a:avLst/>
        </a:prstGeom>
        <a:gradFill rotWithShape="1">
          <a:gsLst>
            <a:gs pos="0">
              <a:schemeClr val="accent2">
                <a:tint val="75000"/>
                <a:shade val="85000"/>
                <a:satMod val="230000"/>
              </a:schemeClr>
            </a:gs>
            <a:gs pos="25000">
              <a:schemeClr val="accent2">
                <a:tint val="90000"/>
                <a:shade val="70000"/>
                <a:satMod val="220000"/>
              </a:schemeClr>
            </a:gs>
            <a:gs pos="50000">
              <a:schemeClr val="accent2">
                <a:tint val="90000"/>
                <a:shade val="58000"/>
                <a:satMod val="225000"/>
              </a:schemeClr>
            </a:gs>
            <a:gs pos="65000">
              <a:schemeClr val="accent2">
                <a:tint val="90000"/>
                <a:shade val="58000"/>
                <a:satMod val="225000"/>
              </a:schemeClr>
            </a:gs>
            <a:gs pos="80000">
              <a:schemeClr val="accent2">
                <a:tint val="90000"/>
                <a:shade val="69000"/>
                <a:satMod val="220000"/>
              </a:schemeClr>
            </a:gs>
            <a:gs pos="100000">
              <a:schemeClr val="accent2"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10000"/>
                </a:schemeClr>
              </a:solidFill>
            </a:rPr>
            <a:t>sinusitis</a:t>
          </a:r>
          <a:endParaRPr lang="en-US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383824" y="4343400"/>
        <a:ext cx="1447800" cy="1447800"/>
      </dsp:txXfrm>
    </dsp:sp>
    <dsp:sp modelId="{E53BF1DD-7074-42CA-8586-FD8F2AC2968B}">
      <dsp:nvSpPr>
        <dsp:cNvPr id="0" name=""/>
        <dsp:cNvSpPr/>
      </dsp:nvSpPr>
      <dsp:spPr>
        <a:xfrm rot="10800000">
          <a:off x="3124200" y="2895600"/>
          <a:ext cx="2895600" cy="2895600"/>
        </a:xfrm>
        <a:prstGeom prst="triangle">
          <a:avLst/>
        </a:prstGeom>
        <a:gradFill rotWithShape="1">
          <a:gsLst>
            <a:gs pos="0">
              <a:schemeClr val="accent3">
                <a:tint val="75000"/>
                <a:shade val="85000"/>
                <a:satMod val="230000"/>
              </a:schemeClr>
            </a:gs>
            <a:gs pos="25000">
              <a:schemeClr val="accent3">
                <a:tint val="90000"/>
                <a:shade val="70000"/>
                <a:satMod val="220000"/>
              </a:schemeClr>
            </a:gs>
            <a:gs pos="50000">
              <a:schemeClr val="accent3">
                <a:tint val="90000"/>
                <a:shade val="58000"/>
                <a:satMod val="225000"/>
              </a:schemeClr>
            </a:gs>
            <a:gs pos="65000">
              <a:schemeClr val="accent3">
                <a:tint val="90000"/>
                <a:shade val="58000"/>
                <a:satMod val="225000"/>
              </a:schemeClr>
            </a:gs>
            <a:gs pos="80000">
              <a:schemeClr val="accent3">
                <a:tint val="90000"/>
                <a:shade val="69000"/>
                <a:satMod val="220000"/>
              </a:schemeClr>
            </a:gs>
            <a:gs pos="100000">
              <a:schemeClr val="accent3"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10000"/>
                </a:schemeClr>
              </a:solidFill>
            </a:rPr>
            <a:t>Defects of </a:t>
          </a:r>
          <a:r>
            <a:rPr lang="en-US" sz="2000" kern="1200" dirty="0" err="1" smtClean="0">
              <a:solidFill>
                <a:schemeClr val="bg2">
                  <a:lumMod val="10000"/>
                </a:schemeClr>
              </a:solidFill>
            </a:rPr>
            <a:t>ciliary</a:t>
          </a:r>
          <a:r>
            <a:rPr lang="en-US" sz="2000" kern="1200" dirty="0" smtClean="0">
              <a:solidFill>
                <a:schemeClr val="bg2">
                  <a:lumMod val="10000"/>
                </a:schemeClr>
              </a:solidFill>
            </a:rPr>
            <a:t> function in the bronchi</a:t>
          </a:r>
          <a:endParaRPr lang="en-US" sz="2000" kern="1200" dirty="0">
            <a:solidFill>
              <a:schemeClr val="bg2">
                <a:lumMod val="10000"/>
              </a:schemeClr>
            </a:solidFill>
          </a:endParaRPr>
        </a:p>
      </dsp:txBody>
      <dsp:txXfrm rot="10800000">
        <a:off x="3848100" y="2895600"/>
        <a:ext cx="1447800" cy="1447800"/>
      </dsp:txXfrm>
    </dsp:sp>
    <dsp:sp modelId="{E3F085D9-A242-4163-9D64-9EA6016379CA}">
      <dsp:nvSpPr>
        <dsp:cNvPr id="0" name=""/>
        <dsp:cNvSpPr/>
      </dsp:nvSpPr>
      <dsp:spPr>
        <a:xfrm>
          <a:off x="4572000" y="2895600"/>
          <a:ext cx="2895600" cy="2895600"/>
        </a:xfrm>
        <a:prstGeom prst="triangle">
          <a:avLst/>
        </a:prstGeom>
        <a:gradFill rotWithShape="1">
          <a:gsLst>
            <a:gs pos="0">
              <a:schemeClr val="accent2">
                <a:tint val="75000"/>
                <a:shade val="85000"/>
                <a:satMod val="230000"/>
              </a:schemeClr>
            </a:gs>
            <a:gs pos="25000">
              <a:schemeClr val="accent2">
                <a:tint val="90000"/>
                <a:shade val="70000"/>
                <a:satMod val="220000"/>
              </a:schemeClr>
            </a:gs>
            <a:gs pos="50000">
              <a:schemeClr val="accent2">
                <a:tint val="90000"/>
                <a:shade val="58000"/>
                <a:satMod val="225000"/>
              </a:schemeClr>
            </a:gs>
            <a:gs pos="65000">
              <a:schemeClr val="accent2">
                <a:tint val="90000"/>
                <a:shade val="58000"/>
                <a:satMod val="225000"/>
              </a:schemeClr>
            </a:gs>
            <a:gs pos="80000">
              <a:schemeClr val="accent2">
                <a:tint val="90000"/>
                <a:shade val="69000"/>
                <a:satMod val="220000"/>
              </a:schemeClr>
            </a:gs>
            <a:gs pos="100000">
              <a:schemeClr val="accent2"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2">
                  <a:lumMod val="10000"/>
                </a:schemeClr>
              </a:solidFill>
            </a:rPr>
            <a:t>Non –motile sperms</a:t>
          </a:r>
          <a:endParaRPr lang="en-US" sz="20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5295900" y="4343400"/>
        <a:ext cx="1447800" cy="1447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B807E-D426-4304-92CF-0D4D3060C8C7}">
      <dsp:nvSpPr>
        <dsp:cNvPr id="0" name=""/>
        <dsp:cNvSpPr/>
      </dsp:nvSpPr>
      <dsp:spPr>
        <a:xfrm>
          <a:off x="657" y="565492"/>
          <a:ext cx="2829148" cy="339497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alpha val="9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2060"/>
              </a:solidFill>
            </a:rPr>
            <a:t>Bronchial cavities</a:t>
          </a:r>
          <a:endParaRPr lang="en-US" sz="1900" kern="1200" dirty="0">
            <a:solidFill>
              <a:srgbClr val="002060"/>
            </a:solidFill>
          </a:endParaRPr>
        </a:p>
      </dsp:txBody>
      <dsp:txXfrm rot="16200000">
        <a:off x="-1108368" y="1674518"/>
        <a:ext cx="2783881" cy="565829"/>
      </dsp:txXfrm>
    </dsp:sp>
    <dsp:sp modelId="{1351D4C0-686B-4E97-9F0B-3F3B6E529A5A}">
      <dsp:nvSpPr>
        <dsp:cNvPr id="0" name=""/>
        <dsp:cNvSpPr/>
      </dsp:nvSpPr>
      <dsp:spPr>
        <a:xfrm>
          <a:off x="566487" y="565492"/>
          <a:ext cx="2107715" cy="3394977"/>
        </a:xfrm>
        <a:prstGeom prst="rect">
          <a:avLst/>
        </a:prstGeom>
        <a:noFill/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bg2">
                  <a:lumMod val="10000"/>
                </a:schemeClr>
              </a:solidFill>
            </a:rPr>
            <a:t>Lined by granulation tissues,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bg2">
                  <a:lumMod val="10000"/>
                </a:schemeClr>
              </a:solidFill>
            </a:rPr>
            <a:t>squamous</a:t>
          </a:r>
          <a:r>
            <a:rPr lang="en-US" sz="2900" kern="1200" dirty="0" smtClean="0">
              <a:solidFill>
                <a:schemeClr val="bg2">
                  <a:lumMod val="10000"/>
                </a:schemeClr>
              </a:solidFill>
            </a:rPr>
            <a:t>  epithelium  normal ciliated  epithelium</a:t>
          </a:r>
          <a:endParaRPr lang="en-US" sz="29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566487" y="565492"/>
        <a:ext cx="2107715" cy="3394977"/>
      </dsp:txXfrm>
    </dsp:sp>
    <dsp:sp modelId="{A1324CF6-882A-43E4-9B73-6E660453D4A8}">
      <dsp:nvSpPr>
        <dsp:cNvPr id="0" name=""/>
        <dsp:cNvSpPr/>
      </dsp:nvSpPr>
      <dsp:spPr>
        <a:xfrm>
          <a:off x="2928825" y="565492"/>
          <a:ext cx="2829148" cy="339497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75000"/>
                <a:shade val="85000"/>
                <a:satMod val="23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20000"/>
                <a:tint val="90000"/>
                <a:shade val="70000"/>
                <a:satMod val="22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20000"/>
                <a:tint val="90000"/>
                <a:shade val="58000"/>
                <a:satMod val="225000"/>
              </a:schemeClr>
            </a:gs>
            <a:gs pos="65000">
              <a:schemeClr val="accent3">
                <a:alpha val="90000"/>
                <a:hueOff val="0"/>
                <a:satOff val="0"/>
                <a:lumOff val="0"/>
                <a:alphaOff val="-20000"/>
                <a:tint val="90000"/>
                <a:shade val="58000"/>
                <a:satMod val="225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tint val="90000"/>
                <a:shade val="69000"/>
                <a:satMod val="2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2060"/>
              </a:solidFill>
            </a:rPr>
            <a:t>Deep layer s of bronchial wall</a:t>
          </a:r>
          <a:endParaRPr lang="en-US" sz="1900" kern="1200" dirty="0">
            <a:solidFill>
              <a:srgbClr val="002060"/>
            </a:solidFill>
          </a:endParaRPr>
        </a:p>
      </dsp:txBody>
      <dsp:txXfrm rot="16200000">
        <a:off x="1819799" y="1674518"/>
        <a:ext cx="2783881" cy="565829"/>
      </dsp:txXfrm>
    </dsp:sp>
    <dsp:sp modelId="{4F58B7FC-3C60-4AC0-8C10-8A7E8AD35A85}">
      <dsp:nvSpPr>
        <dsp:cNvPr id="0" name=""/>
        <dsp:cNvSpPr/>
      </dsp:nvSpPr>
      <dsp:spPr>
        <a:xfrm rot="5400000">
          <a:off x="2693406" y="3264900"/>
          <a:ext cx="499130" cy="42437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01528E-8239-454F-B3DC-D6F24C0CD76E}">
      <dsp:nvSpPr>
        <dsp:cNvPr id="0" name=""/>
        <dsp:cNvSpPr/>
      </dsp:nvSpPr>
      <dsp:spPr>
        <a:xfrm>
          <a:off x="3494655" y="565492"/>
          <a:ext cx="2107715" cy="3394977"/>
        </a:xfrm>
        <a:prstGeom prst="rect">
          <a:avLst/>
        </a:prstGeom>
        <a:noFill/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Inflammatory changes, hypertrophy of the bronchial arteries</a:t>
          </a:r>
          <a:endParaRPr lang="en-US" sz="29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494655" y="565492"/>
        <a:ext cx="2107715" cy="3394977"/>
      </dsp:txXfrm>
    </dsp:sp>
    <dsp:sp modelId="{1B8511B9-24E2-4D32-A398-56FBECF1DF1C}">
      <dsp:nvSpPr>
        <dsp:cNvPr id="0" name=""/>
        <dsp:cNvSpPr/>
      </dsp:nvSpPr>
      <dsp:spPr>
        <a:xfrm>
          <a:off x="5856994" y="565492"/>
          <a:ext cx="2829148" cy="339497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75000"/>
                <a:shade val="85000"/>
                <a:satMod val="230000"/>
              </a:schemeClr>
            </a:gs>
            <a:gs pos="25000">
              <a:schemeClr val="accent3">
                <a:alpha val="90000"/>
                <a:hueOff val="0"/>
                <a:satOff val="0"/>
                <a:lumOff val="0"/>
                <a:alphaOff val="-40000"/>
                <a:tint val="90000"/>
                <a:shade val="70000"/>
                <a:satMod val="220000"/>
              </a:schemeClr>
            </a:gs>
            <a:gs pos="50000">
              <a:schemeClr val="accent3">
                <a:alpha val="90000"/>
                <a:hueOff val="0"/>
                <a:satOff val="0"/>
                <a:lumOff val="0"/>
                <a:alphaOff val="-40000"/>
                <a:tint val="90000"/>
                <a:shade val="58000"/>
                <a:satMod val="225000"/>
              </a:schemeClr>
            </a:gs>
            <a:gs pos="65000">
              <a:schemeClr val="accent3">
                <a:alpha val="90000"/>
                <a:hueOff val="0"/>
                <a:satOff val="0"/>
                <a:lumOff val="0"/>
                <a:alphaOff val="-40000"/>
                <a:tint val="90000"/>
                <a:shade val="58000"/>
                <a:satMod val="225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tint val="90000"/>
                <a:shade val="69000"/>
                <a:satMod val="22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2060"/>
              </a:solidFill>
            </a:rPr>
            <a:t>Surrounding  lung  tissues</a:t>
          </a:r>
          <a:endParaRPr lang="en-US" sz="1900" kern="1200" dirty="0">
            <a:solidFill>
              <a:srgbClr val="002060"/>
            </a:solidFill>
          </a:endParaRPr>
        </a:p>
      </dsp:txBody>
      <dsp:txXfrm rot="16200000">
        <a:off x="4747968" y="1674518"/>
        <a:ext cx="2783881" cy="565829"/>
      </dsp:txXfrm>
    </dsp:sp>
    <dsp:sp modelId="{6678A09E-45E4-4488-BFB3-20C255991851}">
      <dsp:nvSpPr>
        <dsp:cNvPr id="0" name=""/>
        <dsp:cNvSpPr/>
      </dsp:nvSpPr>
      <dsp:spPr>
        <a:xfrm rot="5400000">
          <a:off x="5621574" y="3264900"/>
          <a:ext cx="499130" cy="42437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FAB62B-40BC-4EF0-A495-E26226719BCC}">
      <dsp:nvSpPr>
        <dsp:cNvPr id="0" name=""/>
        <dsp:cNvSpPr/>
      </dsp:nvSpPr>
      <dsp:spPr>
        <a:xfrm>
          <a:off x="6422823" y="565492"/>
          <a:ext cx="2107715" cy="3394977"/>
        </a:xfrm>
        <a:prstGeom prst="rect">
          <a:avLst/>
        </a:prstGeom>
        <a:noFill/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 smtClean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c/c inflammatory &amp; fibrotic changes </a:t>
          </a:r>
          <a:endParaRPr lang="en-US" sz="29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422823" y="565492"/>
        <a:ext cx="2107715" cy="3394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49014-058B-4C4B-9188-4F9603D14A67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2D18E-CE7F-45D7-8199-DEF68AADB7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336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A9D02-A6D3-40ED-8421-BCFCC157D3B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7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219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088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5875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39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98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62018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80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68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6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93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15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1751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9129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47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05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093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025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1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860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12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151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772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00FF-312F-40C9-9DCE-AB268C30BE7E}" type="datetimeFigureOut">
              <a:rPr lang="en-IN" smtClean="0"/>
              <a:t>03-06-2020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A58C0-09DD-4D06-81B1-5714071635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16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F5EEE0-ED77-4811-A19E-2744EE9B6078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6/3/2020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2FAEA3-5687-4A2C-AD80-C402A793CE6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66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96" y="953037"/>
            <a:ext cx="11582400" cy="187494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6000" b="1" dirty="0" err="1" smtClean="0">
                <a:latin typeface="Rockwell" panose="02060603020205020403" pitchFamily="18" charset="0"/>
                <a:cs typeface="Times New Roman" pitchFamily="18" charset="0"/>
              </a:rPr>
              <a:t>bronchiectasis</a:t>
            </a:r>
            <a:endParaRPr lang="en-US" sz="6000" b="1" dirty="0">
              <a:latin typeface="Rockwell" panose="02060603020205020403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44146" y="4615778"/>
            <a:ext cx="6347854" cy="2242222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>
                <a:latin typeface="Rockwell" panose="02060603020205020403" pitchFamily="18" charset="0"/>
              </a:rPr>
              <a:t>Dr. HARISANKAR V</a:t>
            </a:r>
          </a:p>
          <a:p>
            <a:pPr marL="0" indent="0">
              <a:buNone/>
            </a:pPr>
            <a:r>
              <a:rPr lang="en-IN" b="1" dirty="0" smtClean="0">
                <a:latin typeface="Rockwell" panose="02060603020205020403" pitchFamily="18" charset="0"/>
              </a:rPr>
              <a:t>Associate Professor</a:t>
            </a:r>
          </a:p>
          <a:p>
            <a:pPr marL="0" indent="0">
              <a:buNone/>
            </a:pPr>
            <a:r>
              <a:rPr lang="en-IN" b="1" dirty="0" smtClean="0">
                <a:latin typeface="Rockwell" panose="02060603020205020403" pitchFamily="18" charset="0"/>
              </a:rPr>
              <a:t>Dept. of Practice of Medicine</a:t>
            </a:r>
            <a:endParaRPr lang="en-IN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1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examination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impairement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percussion note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- ↓respiratory  sounds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DIAGNOSTIC  FINDINGS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- presence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coarse,leathergy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02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-33178"/>
            <a:ext cx="6324600" cy="6891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0" y="0"/>
            <a:ext cx="12954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0" y="0"/>
            <a:ext cx="1524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0" y="-1"/>
            <a:ext cx="67056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0" y="0"/>
            <a:ext cx="1143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2600" y="0"/>
            <a:ext cx="12954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Complication –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- massive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haemoptysis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-RA+ Pneumonia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- Emphysema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- Septicemia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-Brain Abscess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pulmonale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/c sepsis-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haemoptysis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untreated cases 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Amyloidosis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-develop.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54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diagnosis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2590800" y="2057400"/>
            <a:ext cx="6553200" cy="3657600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</a:rPr>
              <a:t>Long  History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</a:rPr>
              <a:t>Presence of clubbing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</a:rPr>
              <a:t>Postural cough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</a:rPr>
              <a:t>Coarse leathery </a:t>
            </a:r>
            <a:r>
              <a:rPr lang="en-US" sz="24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rales</a:t>
            </a: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</a:rPr>
              <a:t>  over  the affected part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>
                <a:solidFill>
                  <a:prstClr val="black">
                    <a:lumMod val="95000"/>
                    <a:lumOff val="5000"/>
                  </a:prstClr>
                </a:solidFill>
              </a:rPr>
              <a:t>High resolution computed tomography- -- INVESTIGATION</a:t>
            </a:r>
            <a:endParaRPr lang="en-US" sz="24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DIFFERENTIAL  DIAGNOSIS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/c  bronchitis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Emphysema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Lung abscess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TB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Congenital cystic disease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Pulmonary sequestration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Malignancy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2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measures – high protein diet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 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intercurrent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infections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Removal of focal sepsis  from upper respiratory tract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Respiratory  exercises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Postural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drainage,help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clear the bronchi &amp; bring about relief.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u="sng" cap="none" dirty="0" smtClean="0">
                <a:latin typeface="Times New Roman" pitchFamily="18" charset="0"/>
                <a:cs typeface="Times New Roman" pitchFamily="18" charset="0"/>
              </a:rPr>
              <a:t>Indications  for Surgery</a:t>
            </a:r>
            <a:endParaRPr lang="en-US" u="sng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disease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localised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1 lung or 1 segment &amp; is not amenable to medical therapy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Uncontrollable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haemptysis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is  which the  site  of origin of blood, may be detected by emergency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bronchoscopy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Surgical resection has to be  planned.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remove an obstructive lesion which tends to perpetuate the condition.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ex,.. Bronchial growth,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bronchostenosis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2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85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bronchiectasis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Permanent dilatation 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bronchi 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Aetiology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ciliary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dysfunction syndrome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 primary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ciliary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dyskinesia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immotile cilia syndrome)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Kartagener’s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Syndrome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-Cystic fibrosis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-Primary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hypogammaglobulinaemia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9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Acquired –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- Pneumonia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-Primary Tuberculosis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Foregin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body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Adults –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Suppurative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Pneumonia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-Pulmonary  TB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-Allergic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Bronchopulmonary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Aspergillosis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-Bronchial tumors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pathogenesis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to bronchial distension resulting from the accumulation of pus beyond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Extract 3"/>
          <p:cNvSpPr/>
          <p:nvPr/>
        </p:nvSpPr>
        <p:spPr>
          <a:xfrm>
            <a:off x="2133600" y="2362200"/>
            <a:ext cx="7162800" cy="3733800"/>
          </a:xfrm>
          <a:prstGeom prst="flowChartExtra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 lesion  obstructing  a major bronchus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Compression by </a:t>
            </a:r>
            <a:r>
              <a:rPr lang="en-US" sz="2000" dirty="0" err="1">
                <a:solidFill>
                  <a:prstClr val="black"/>
                </a:solidFill>
              </a:rPr>
              <a:t>tuberculous</a:t>
            </a:r>
            <a:r>
              <a:rPr lang="en-US" sz="2000" dirty="0">
                <a:solidFill>
                  <a:prstClr val="black"/>
                </a:solidFill>
              </a:rPr>
              <a:t>  </a:t>
            </a:r>
            <a:r>
              <a:rPr lang="en-US" sz="2000" dirty="0" err="1">
                <a:solidFill>
                  <a:prstClr val="black"/>
                </a:solidFill>
              </a:rPr>
              <a:t>hilar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lymphnode</a:t>
            </a:r>
            <a:endParaRPr lang="en-US" sz="2000" dirty="0">
              <a:solidFill>
                <a:prstClr val="black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An inhaled  </a:t>
            </a:r>
            <a:r>
              <a:rPr lang="en-US" sz="2000" dirty="0" err="1">
                <a:solidFill>
                  <a:prstClr val="black"/>
                </a:solidFill>
              </a:rPr>
              <a:t>foregin</a:t>
            </a:r>
            <a:r>
              <a:rPr lang="en-US" sz="2000" dirty="0">
                <a:solidFill>
                  <a:prstClr val="black"/>
                </a:solidFill>
              </a:rPr>
              <a:t> body/ bronchial tumor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8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686800" cy="990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43000"/>
            <a:ext cx="8686800" cy="6019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Middle lobe syndrome/Brock’s syndrome/ middle lobe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bronchiectasis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sequale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pulmonary TB.</a:t>
            </a:r>
          </a:p>
        </p:txBody>
      </p:sp>
    </p:spTree>
    <p:extLst>
      <p:ext uri="{BB962C8B-B14F-4D97-AF65-F5344CB8AC3E}">
        <p14:creationId xmlns:p14="http://schemas.microsoft.com/office/powerpoint/2010/main" val="311228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Kartagener’s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Syndrome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7620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33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pathology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9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Clinical features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Chronic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Site – left lower lobe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Children –affected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 – early adulthood/ middle age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Males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clinical features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exagon 3"/>
          <p:cNvSpPr/>
          <p:nvPr/>
        </p:nvSpPr>
        <p:spPr>
          <a:xfrm>
            <a:off x="2895600" y="1143000"/>
            <a:ext cx="6324600" cy="5410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 postural  cough with production  of large quantities of purulent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Foul smelling sputum- 3 layers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Recurrent infection </a:t>
            </a:r>
            <a:r>
              <a:rPr lang="en-US" sz="2400" dirty="0">
                <a:solidFill>
                  <a:prstClr val="white"/>
                </a:solidFill>
                <a:latin typeface="Times New Roman"/>
                <a:cs typeface="Times New Roman"/>
              </a:rPr>
              <a:t>→ PNEUMONIA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>
                <a:solidFill>
                  <a:prstClr val="white"/>
                </a:solidFill>
              </a:rPr>
              <a:t>BRONCHIECTASIS  SICCA– </a:t>
            </a:r>
            <a:r>
              <a:rPr lang="en-US" sz="2400" dirty="0" err="1">
                <a:solidFill>
                  <a:prstClr val="white"/>
                </a:solidFill>
              </a:rPr>
              <a:t>bronchiectasis</a:t>
            </a:r>
            <a:r>
              <a:rPr lang="en-US" sz="2400" dirty="0">
                <a:solidFill>
                  <a:prstClr val="white"/>
                </a:solidFill>
              </a:rPr>
              <a:t> with mild / severe </a:t>
            </a:r>
            <a:r>
              <a:rPr lang="en-US" sz="2400" dirty="0" err="1">
                <a:solidFill>
                  <a:prstClr val="white"/>
                </a:solidFill>
              </a:rPr>
              <a:t>haemptysis</a:t>
            </a:r>
            <a:r>
              <a:rPr lang="en-US" sz="2400" dirty="0">
                <a:solidFill>
                  <a:prstClr val="white"/>
                </a:solidFill>
              </a:rPr>
              <a:t> with out  purulent sputum. 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dirty="0">
                <a:solidFill>
                  <a:prstClr val="white"/>
                </a:solidFill>
              </a:rPr>
              <a:t>DIGITAL CLUBBING  -</a:t>
            </a:r>
            <a:r>
              <a:rPr lang="en-US" sz="2400" dirty="0">
                <a:solidFill>
                  <a:prstClr val="white"/>
                </a:solidFill>
              </a:rPr>
              <a:t>with</a:t>
            </a:r>
            <a:r>
              <a:rPr lang="en-US" sz="2400" b="1" dirty="0">
                <a:solidFill>
                  <a:prstClr val="white"/>
                </a:solidFill>
              </a:rPr>
              <a:t>  </a:t>
            </a:r>
            <a:r>
              <a:rPr lang="en-US" sz="2400" dirty="0">
                <a:solidFill>
                  <a:prstClr val="white"/>
                </a:solidFill>
              </a:rPr>
              <a:t>hypertrophic pulmonary </a:t>
            </a:r>
            <a:r>
              <a:rPr lang="en-US" sz="2400" dirty="0" err="1">
                <a:solidFill>
                  <a:prstClr val="white"/>
                </a:solidFill>
              </a:rPr>
              <a:t>osteoarthropathy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Widescreen</PresentationFormat>
  <Paragraphs>186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Franklin Gothic Book</vt:lpstr>
      <vt:lpstr>Franklin Gothic Medium</vt:lpstr>
      <vt:lpstr>Rockwell</vt:lpstr>
      <vt:lpstr>Times New Roman</vt:lpstr>
      <vt:lpstr>Wingdings 2</vt:lpstr>
      <vt:lpstr>Office Theme</vt:lpstr>
      <vt:lpstr>Trek</vt:lpstr>
      <vt:lpstr>                    bronchiectasis</vt:lpstr>
      <vt:lpstr>                    bronchiectasis</vt:lpstr>
      <vt:lpstr>PowerPoint Presentation</vt:lpstr>
      <vt:lpstr>                  pathogenesis</vt:lpstr>
      <vt:lpstr>pathogenesis</vt:lpstr>
      <vt:lpstr>          Kartagener’s Syndrome  </vt:lpstr>
      <vt:lpstr>                    pathology</vt:lpstr>
      <vt:lpstr>                Clinical features </vt:lpstr>
      <vt:lpstr>              clinical features</vt:lpstr>
      <vt:lpstr>PowerPoint Presentation</vt:lpstr>
      <vt:lpstr>PowerPoint Presentation</vt:lpstr>
      <vt:lpstr>PowerPoint Presentation</vt:lpstr>
      <vt:lpstr>PowerPoint Presentation</vt:lpstr>
      <vt:lpstr>         diagnosis</vt:lpstr>
      <vt:lpstr>DIFFERENTIAL  DIAGNOSIS</vt:lpstr>
      <vt:lpstr>Management </vt:lpstr>
      <vt:lpstr>                 Indications  for Surgery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bronchiectasis</dc:title>
  <dc:creator>Microsoft account</dc:creator>
  <cp:lastModifiedBy>Microsoft account</cp:lastModifiedBy>
  <cp:revision>1</cp:revision>
  <dcterms:created xsi:type="dcterms:W3CDTF">2020-06-03T03:12:00Z</dcterms:created>
  <dcterms:modified xsi:type="dcterms:W3CDTF">2020-06-03T03:12:08Z</dcterms:modified>
</cp:coreProperties>
</file>