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69" r:id="rId3"/>
    <p:sldId id="259" r:id="rId4"/>
    <p:sldId id="257" r:id="rId5"/>
    <p:sldId id="260" r:id="rId6"/>
    <p:sldId id="258" r:id="rId7"/>
    <p:sldId id="262" r:id="rId8"/>
    <p:sldId id="263" r:id="rId9"/>
    <p:sldId id="266" r:id="rId10"/>
    <p:sldId id="261" r:id="rId11"/>
    <p:sldId id="264" r:id="rId12"/>
    <p:sldId id="267" r:id="rId13"/>
    <p:sldId id="265" r:id="rId14"/>
    <p:sldId id="270" r:id="rId15"/>
    <p:sldId id="273" r:id="rId16"/>
    <p:sldId id="272" r:id="rId17"/>
    <p:sldId id="271" r:id="rId18"/>
    <p:sldId id="274" r:id="rId19"/>
    <p:sldId id="275" r:id="rId20"/>
    <p:sldId id="276" r:id="rId21"/>
    <p:sldId id="277" r:id="rId22"/>
    <p:sldId id="278" r:id="rId23"/>
    <p:sldId id="282" r:id="rId24"/>
    <p:sldId id="281" r:id="rId25"/>
    <p:sldId id="280" r:id="rId26"/>
    <p:sldId id="279" r:id="rId27"/>
    <p:sldId id="286" r:id="rId28"/>
    <p:sldId id="285" r:id="rId29"/>
    <p:sldId id="283" r:id="rId30"/>
    <p:sldId id="284"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82C0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58654-847F-4A86-AB6D-52B88FDF3570}" type="datetimeFigureOut">
              <a:rPr lang="en-IN" smtClean="0"/>
              <a:pPr/>
              <a:t>10-11-2021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58654-847F-4A86-AB6D-52B88FDF3570}" type="datetimeFigureOut">
              <a:rPr lang="en-IN" smtClean="0"/>
              <a:pPr/>
              <a:t>10-11-2021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F2C5A-7E6A-403B-B740-3B053BE6B8F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l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latin typeface="Bradley Hand ITC" pitchFamily="66"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pic>
        <p:nvPicPr>
          <p:cNvPr id="1026" name="Picture 2" descr="C:\Users\Ashlin\Desktop\calendula\pics\2.jpg"/>
          <p:cNvPicPr>
            <a:picLocks noChangeAspect="1" noChangeArrowheads="1"/>
          </p:cNvPicPr>
          <p:nvPr/>
        </p:nvPicPr>
        <p:blipFill>
          <a:blip r:embed="rId3" cstate="print"/>
          <a:srcRect/>
          <a:stretch>
            <a:fillRect/>
          </a:stretch>
        </p:blipFill>
        <p:spPr bwMode="auto">
          <a:xfrm>
            <a:off x="0" y="0"/>
            <a:ext cx="3240360" cy="3501008"/>
          </a:xfrm>
          <a:prstGeom prst="rect">
            <a:avLst/>
          </a:prstGeom>
          <a:noFill/>
        </p:spPr>
      </p:pic>
      <p:pic>
        <p:nvPicPr>
          <p:cNvPr id="1027" name="Picture 3" descr="C:\Users\Ashlin\Desktop\calendula\pics\3.jpg"/>
          <p:cNvPicPr>
            <a:picLocks noChangeAspect="1" noChangeArrowheads="1"/>
          </p:cNvPicPr>
          <p:nvPr/>
        </p:nvPicPr>
        <p:blipFill>
          <a:blip r:embed="rId4" cstate="print"/>
          <a:srcRect/>
          <a:stretch>
            <a:fillRect/>
          </a:stretch>
        </p:blipFill>
        <p:spPr bwMode="auto">
          <a:xfrm>
            <a:off x="3203848" y="0"/>
            <a:ext cx="4320480" cy="2636912"/>
          </a:xfrm>
          <a:prstGeom prst="rect">
            <a:avLst/>
          </a:prstGeom>
          <a:noFill/>
        </p:spPr>
      </p:pic>
      <p:pic>
        <p:nvPicPr>
          <p:cNvPr id="1028" name="Picture 4" descr="C:\Users\Ashlin\Desktop\calendula\pics\4.jpg"/>
          <p:cNvPicPr>
            <a:picLocks noChangeAspect="1" noChangeArrowheads="1"/>
          </p:cNvPicPr>
          <p:nvPr/>
        </p:nvPicPr>
        <p:blipFill>
          <a:blip r:embed="rId5" cstate="print"/>
          <a:srcRect/>
          <a:stretch>
            <a:fillRect/>
          </a:stretch>
        </p:blipFill>
        <p:spPr bwMode="auto">
          <a:xfrm>
            <a:off x="3203848" y="2636912"/>
            <a:ext cx="3888432" cy="2016224"/>
          </a:xfrm>
          <a:prstGeom prst="rect">
            <a:avLst/>
          </a:prstGeom>
          <a:noFill/>
        </p:spPr>
      </p:pic>
      <p:pic>
        <p:nvPicPr>
          <p:cNvPr id="1029" name="Picture 5" descr="C:\Users\Ashlin\Desktop\calendula\pics\5.jpg"/>
          <p:cNvPicPr>
            <a:picLocks noChangeAspect="1" noChangeArrowheads="1"/>
          </p:cNvPicPr>
          <p:nvPr/>
        </p:nvPicPr>
        <p:blipFill>
          <a:blip r:embed="rId6" cstate="print"/>
          <a:srcRect/>
          <a:stretch>
            <a:fillRect/>
          </a:stretch>
        </p:blipFill>
        <p:spPr bwMode="auto">
          <a:xfrm>
            <a:off x="0" y="3429000"/>
            <a:ext cx="3275856" cy="3429000"/>
          </a:xfrm>
          <a:prstGeom prst="rect">
            <a:avLst/>
          </a:prstGeom>
          <a:noFill/>
        </p:spPr>
      </p:pic>
      <p:pic>
        <p:nvPicPr>
          <p:cNvPr id="1030" name="Picture 6" descr="C:\Users\Ashlin\Desktop\calendula\pics\6.jpg"/>
          <p:cNvPicPr>
            <a:picLocks noChangeAspect="1" noChangeArrowheads="1"/>
          </p:cNvPicPr>
          <p:nvPr/>
        </p:nvPicPr>
        <p:blipFill>
          <a:blip r:embed="rId7" cstate="print"/>
          <a:srcRect/>
          <a:stretch>
            <a:fillRect/>
          </a:stretch>
        </p:blipFill>
        <p:spPr bwMode="auto">
          <a:xfrm rot="5400000">
            <a:off x="5993904" y="2799185"/>
            <a:ext cx="3744416" cy="2555776"/>
          </a:xfrm>
          <a:prstGeom prst="rect">
            <a:avLst/>
          </a:prstGeom>
          <a:noFill/>
        </p:spPr>
      </p:pic>
      <p:pic>
        <p:nvPicPr>
          <p:cNvPr id="1031" name="Picture 7" descr="C:\Users\Ashlin\Desktop\calendula\pics\7.jpg"/>
          <p:cNvPicPr>
            <a:picLocks noChangeAspect="1" noChangeArrowheads="1"/>
          </p:cNvPicPr>
          <p:nvPr/>
        </p:nvPicPr>
        <p:blipFill>
          <a:blip r:embed="rId8" cstate="print"/>
          <a:srcRect/>
          <a:stretch>
            <a:fillRect/>
          </a:stretch>
        </p:blipFill>
        <p:spPr bwMode="auto">
          <a:xfrm>
            <a:off x="7092280" y="0"/>
            <a:ext cx="2051720" cy="2204864"/>
          </a:xfrm>
          <a:prstGeom prst="rect">
            <a:avLst/>
          </a:prstGeom>
          <a:noFill/>
        </p:spPr>
      </p:pic>
      <p:pic>
        <p:nvPicPr>
          <p:cNvPr id="1032" name="Picture 8" descr="C:\Users\Ashlin\Desktop\calendula\pics\1.jpg"/>
          <p:cNvPicPr>
            <a:picLocks noGrp="1" noChangeAspect="1" noChangeArrowheads="1"/>
          </p:cNvPicPr>
          <p:nvPr>
            <p:ph idx="1"/>
          </p:nvPr>
        </p:nvPicPr>
        <p:blipFill>
          <a:blip r:embed="rId2" cstate="print"/>
          <a:srcRect/>
          <a:stretch>
            <a:fillRect/>
          </a:stretch>
        </p:blipFill>
        <p:spPr bwMode="auto">
          <a:xfrm>
            <a:off x="3275856" y="4509120"/>
            <a:ext cx="3429744" cy="2348880"/>
          </a:xfrm>
          <a:prstGeom prst="rect">
            <a:avLst/>
          </a:prstGeom>
          <a:noFill/>
        </p:spPr>
      </p:pic>
      <p:pic>
        <p:nvPicPr>
          <p:cNvPr id="1033" name="Picture 9" descr="C:\Users\Ashlin\Desktop\calendula\pics\8.jpg"/>
          <p:cNvPicPr>
            <a:picLocks noChangeAspect="1" noChangeArrowheads="1"/>
          </p:cNvPicPr>
          <p:nvPr/>
        </p:nvPicPr>
        <p:blipFill>
          <a:blip r:embed="rId9" cstate="print"/>
          <a:srcRect/>
          <a:stretch>
            <a:fillRect/>
          </a:stretch>
        </p:blipFill>
        <p:spPr bwMode="auto">
          <a:xfrm>
            <a:off x="6696075" y="4991100"/>
            <a:ext cx="2447925" cy="1866900"/>
          </a:xfrm>
          <a:prstGeom prst="rect">
            <a:avLst/>
          </a:prstGeom>
          <a:noFill/>
        </p:spPr>
      </p:pic>
      <p:sp>
        <p:nvSpPr>
          <p:cNvPr id="14" name="Oval 13"/>
          <p:cNvSpPr/>
          <p:nvPr/>
        </p:nvSpPr>
        <p:spPr>
          <a:xfrm rot="19979525">
            <a:off x="250004" y="1388215"/>
            <a:ext cx="6768752" cy="2726591"/>
          </a:xfrm>
          <a:prstGeom prst="ellipse">
            <a:avLst/>
          </a:prstGeom>
          <a:solidFill>
            <a:srgbClr val="FF6600"/>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IN" sz="6000" b="1" dirty="0" smtClean="0">
                <a:ln w="17780" cmpd="sng">
                  <a:solidFill>
                    <a:srgbClr val="FFC000"/>
                  </a:solidFill>
                  <a:prstDash val="solid"/>
                  <a:miter lim="800000"/>
                </a:ln>
                <a:solidFill>
                  <a:srgbClr val="92D050"/>
                </a:solidFill>
                <a:effectLst>
                  <a:outerShdw blurRad="50800" algn="tl" rotWithShape="0">
                    <a:srgbClr val="000000"/>
                  </a:outerShdw>
                </a:effectLst>
                <a:latin typeface="Bradley Hand ITC" pitchFamily="66" charset="0"/>
              </a:rPr>
              <a:t>CALENDULA OFFICINALIS</a:t>
            </a:r>
            <a:endParaRPr lang="en-IN" sz="6000" b="1" dirty="0">
              <a:ln w="17780" cmpd="sng">
                <a:solidFill>
                  <a:srgbClr val="FFC000"/>
                </a:solidFill>
                <a:prstDash val="solid"/>
                <a:miter lim="800000"/>
              </a:ln>
              <a:solidFill>
                <a:srgbClr val="92D050"/>
              </a:solidFill>
              <a:effectLst>
                <a:outerShdw blurRad="50800" algn="tl" rotWithShape="0">
                  <a:srgbClr val="000000"/>
                </a:outerShdw>
              </a:effectLst>
            </a:endParaRPr>
          </a:p>
        </p:txBody>
      </p:sp>
      <p:sp>
        <p:nvSpPr>
          <p:cNvPr id="15" name="TextBox 14"/>
          <p:cNvSpPr txBox="1"/>
          <p:nvPr/>
        </p:nvSpPr>
        <p:spPr>
          <a:xfrm>
            <a:off x="5257800" y="4267200"/>
            <a:ext cx="3886200" cy="923330"/>
          </a:xfrm>
          <a:prstGeom prst="rect">
            <a:avLst/>
          </a:prstGeom>
          <a:solidFill>
            <a:schemeClr val="bg1"/>
          </a:solidFill>
        </p:spPr>
        <p:txBody>
          <a:bodyPr wrap="square" rtlCol="0">
            <a:spAutoFit/>
          </a:bodyPr>
          <a:lstStyle/>
          <a:p>
            <a:r>
              <a:rPr lang="en-US" b="1" dirty="0" smtClean="0">
                <a:solidFill>
                  <a:srgbClr val="FF0000"/>
                </a:solidFill>
              </a:rPr>
              <a:t>Dr.P.R.SAIJI</a:t>
            </a:r>
          </a:p>
          <a:p>
            <a:r>
              <a:rPr lang="en-US" b="1" dirty="0" smtClean="0">
                <a:solidFill>
                  <a:srgbClr val="FF0000"/>
                </a:solidFill>
              </a:rPr>
              <a:t>ASSOCIATE PROFESSOR</a:t>
            </a:r>
          </a:p>
          <a:p>
            <a:r>
              <a:rPr lang="en-US" b="1" dirty="0" smtClean="0">
                <a:solidFill>
                  <a:srgbClr val="FF0000"/>
                </a:solidFill>
              </a:rPr>
              <a:t>DEPT OF MATERIA MEDICA</a:t>
            </a:r>
            <a:endParaRPr lang="en-US" b="1" dirty="0">
              <a:solidFill>
                <a:srgbClr val="FF0000"/>
              </a:solidFill>
            </a:endParaRPr>
          </a:p>
        </p:txBody>
      </p:sp>
    </p:spTree>
  </p:cSld>
  <p:clrMapOvr>
    <a:masterClrMapping/>
  </p:clrMapOvr>
  <p:transition>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864096"/>
          </a:xfrm>
        </p:spPr>
        <p:txBody>
          <a:bodyPr>
            <a:normAutofit/>
          </a:bodyPr>
          <a:lstStyle/>
          <a:p>
            <a:r>
              <a:rPr lang="en-IN" b="1" dirty="0" smtClean="0">
                <a:latin typeface="Bradley Hand ITC" pitchFamily="66" charset="0"/>
              </a:rPr>
              <a:t>USES</a:t>
            </a:r>
            <a:endParaRPr lang="en-IN" b="1" dirty="0">
              <a:latin typeface="Bradley Hand ITC" pitchFamily="66" charset="0"/>
            </a:endParaRPr>
          </a:p>
        </p:txBody>
      </p:sp>
      <p:sp>
        <p:nvSpPr>
          <p:cNvPr id="3" name="Content Placeholder 2"/>
          <p:cNvSpPr>
            <a:spLocks noGrp="1"/>
          </p:cNvSpPr>
          <p:nvPr>
            <p:ph idx="1"/>
          </p:nvPr>
        </p:nvSpPr>
        <p:spPr>
          <a:xfrm>
            <a:off x="827584" y="1484784"/>
            <a:ext cx="7488832" cy="4421088"/>
          </a:xfrm>
        </p:spPr>
        <p:txBody>
          <a:bodyPr>
            <a:noAutofit/>
          </a:bodyPr>
          <a:lstStyle/>
          <a:p>
            <a:pPr>
              <a:lnSpc>
                <a:spcPct val="170000"/>
              </a:lnSpc>
            </a:pPr>
            <a:r>
              <a:rPr lang="en-IN" sz="1600" dirty="0" smtClean="0">
                <a:latin typeface="Segoe Print" pitchFamily="2" charset="0"/>
              </a:rPr>
              <a:t>Considered edible. (calendula is high in antioxidant vitamins A and C)</a:t>
            </a:r>
          </a:p>
          <a:p>
            <a:pPr>
              <a:lnSpc>
                <a:spcPct val="170000"/>
              </a:lnSpc>
            </a:pPr>
            <a:r>
              <a:rPr lang="en-IN" sz="1600" dirty="0" smtClean="0">
                <a:latin typeface="Segoe Print" pitchFamily="2" charset="0"/>
              </a:rPr>
              <a:t>Used to add </a:t>
            </a:r>
            <a:r>
              <a:rPr lang="en-IN" sz="1600" dirty="0" err="1" smtClean="0">
                <a:latin typeface="Segoe Print" pitchFamily="2" charset="0"/>
              </a:rPr>
              <a:t>color</a:t>
            </a:r>
            <a:r>
              <a:rPr lang="en-IN" sz="1600" dirty="0" smtClean="0">
                <a:latin typeface="Segoe Print" pitchFamily="2" charset="0"/>
              </a:rPr>
              <a:t> to salads</a:t>
            </a:r>
          </a:p>
          <a:p>
            <a:pPr>
              <a:lnSpc>
                <a:spcPct val="170000"/>
              </a:lnSpc>
            </a:pPr>
            <a:r>
              <a:rPr lang="en-IN" sz="1600" dirty="0" smtClean="0">
                <a:latin typeface="Segoe Print" pitchFamily="2" charset="0"/>
              </a:rPr>
              <a:t> Added to dishes as a garnish and in lieu of saffron. </a:t>
            </a:r>
          </a:p>
          <a:p>
            <a:pPr>
              <a:lnSpc>
                <a:spcPct val="170000"/>
              </a:lnSpc>
            </a:pPr>
            <a:r>
              <a:rPr lang="en-IN" sz="1600" dirty="0" smtClean="0">
                <a:latin typeface="Segoe Print" pitchFamily="2" charset="0"/>
              </a:rPr>
              <a:t>The leaves are edible but are often not palatable. </a:t>
            </a:r>
          </a:p>
          <a:p>
            <a:pPr>
              <a:lnSpc>
                <a:spcPct val="170000"/>
              </a:lnSpc>
            </a:pPr>
            <a:r>
              <a:rPr lang="en-IN" sz="1600" dirty="0" smtClean="0">
                <a:latin typeface="Segoe Print" pitchFamily="2" charset="0"/>
              </a:rPr>
              <a:t>Have a history of use as a potherb and in salads.</a:t>
            </a:r>
          </a:p>
          <a:p>
            <a:pPr>
              <a:lnSpc>
                <a:spcPct val="170000"/>
              </a:lnSpc>
            </a:pPr>
            <a:r>
              <a:rPr lang="en-IN" sz="1600" dirty="0" smtClean="0">
                <a:latin typeface="Segoe Print" pitchFamily="2" charset="0"/>
              </a:rPr>
              <a:t>Flowers were used in ancient Greek, Roman, Middle eastern and Indian cultures as a medicinal herb as well as a dye for fabrics, foods and cosmetics.</a:t>
            </a:r>
          </a:p>
          <a:p>
            <a:pPr>
              <a:lnSpc>
                <a:spcPct val="170000"/>
              </a:lnSpc>
            </a:pPr>
            <a:r>
              <a:rPr lang="en-IN" sz="1600" dirty="0" smtClean="0">
                <a:latin typeface="Segoe Print" pitchFamily="2" charset="0"/>
              </a:rPr>
              <a:t>They are also used to make oil that protects the skin.</a:t>
            </a:r>
          </a:p>
          <a:p>
            <a:pPr>
              <a:lnSpc>
                <a:spcPct val="170000"/>
              </a:lnSpc>
            </a:pPr>
            <a:endParaRPr lang="en-IN" sz="16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92696"/>
            <a:ext cx="7488832" cy="5040560"/>
          </a:xfrm>
        </p:spPr>
        <p:txBody>
          <a:bodyPr>
            <a:noAutofit/>
          </a:bodyPr>
          <a:lstStyle/>
          <a:p>
            <a:pPr>
              <a:lnSpc>
                <a:spcPct val="150000"/>
              </a:lnSpc>
            </a:pPr>
            <a:r>
              <a:rPr lang="en-IN" sz="2000" dirty="0" smtClean="0">
                <a:latin typeface="Segoe Print" pitchFamily="2" charset="0"/>
              </a:rPr>
              <a:t>Remedy for skin problems and is applied externally to bites and stings, sprains, wounds, sore eyes, varicose veins etc</a:t>
            </a:r>
          </a:p>
          <a:p>
            <a:pPr>
              <a:lnSpc>
                <a:spcPct val="150000"/>
              </a:lnSpc>
            </a:pPr>
            <a:r>
              <a:rPr lang="en-IN" sz="2000" dirty="0" smtClean="0">
                <a:latin typeface="Segoe Print" pitchFamily="2" charset="0"/>
              </a:rPr>
              <a:t>A cleansing and detoxifying herb and is taken internally in treating fevers and chronic infections</a:t>
            </a:r>
          </a:p>
          <a:p>
            <a:pPr>
              <a:lnSpc>
                <a:spcPct val="150000"/>
              </a:lnSpc>
            </a:pPr>
            <a:r>
              <a:rPr lang="en-IN" sz="2000" dirty="0" smtClean="0">
                <a:latin typeface="Segoe Print" pitchFamily="2" charset="0"/>
              </a:rPr>
              <a:t>Used internally in order to speed the healing of wounds.</a:t>
            </a:r>
          </a:p>
          <a:p>
            <a:pPr>
              <a:lnSpc>
                <a:spcPct val="150000"/>
              </a:lnSpc>
            </a:pPr>
            <a:r>
              <a:rPr lang="en-IN" sz="2000" dirty="0" smtClean="0">
                <a:latin typeface="Segoe Print" pitchFamily="2" charset="0"/>
              </a:rPr>
              <a:t>A tea of the petals tones up the circulation and, taken regularly, can ease varicose veins</a:t>
            </a:r>
          </a:p>
          <a:p>
            <a:pPr>
              <a:lnSpc>
                <a:spcPct val="150000"/>
              </a:lnSpc>
            </a:pPr>
            <a:r>
              <a:rPr lang="en-IN" sz="2000" dirty="0" smtClean="0">
                <a:latin typeface="Segoe Print" pitchFamily="2" charset="0"/>
              </a:rPr>
              <a:t>An application of the crushed stems to corns and warts will soon render them easily removable.</a:t>
            </a:r>
          </a:p>
          <a:p>
            <a:pPr>
              <a:lnSpc>
                <a:spcPct val="150000"/>
              </a:lnSpc>
            </a:pPr>
            <a:endParaRPr lang="en-IN" sz="2000" dirty="0" smtClean="0">
              <a:latin typeface="Segoe Print" pitchFamily="2" charset="0"/>
            </a:endParaRPr>
          </a:p>
          <a:p>
            <a:pPr>
              <a:lnSpc>
                <a:spcPct val="150000"/>
              </a:lnSpc>
            </a:pP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187281"/>
          </a:xfrm>
        </p:spPr>
        <p:txBody>
          <a:bodyPr>
            <a:normAutofit lnSpcReduction="10000"/>
          </a:bodyPr>
          <a:lstStyle/>
          <a:p>
            <a:pPr>
              <a:lnSpc>
                <a:spcPct val="150000"/>
              </a:lnSpc>
            </a:pPr>
            <a:r>
              <a:rPr lang="en-IN" sz="2000" dirty="0" err="1" smtClean="0">
                <a:latin typeface="Segoe Print" pitchFamily="2" charset="0"/>
              </a:rPr>
              <a:t>Antiphlogistic</a:t>
            </a:r>
            <a:r>
              <a:rPr lang="en-IN" sz="2000" dirty="0" smtClean="0">
                <a:latin typeface="Segoe Print" pitchFamily="2" charset="0"/>
              </a:rPr>
              <a:t>, Antiseptic, Antispasmodic, </a:t>
            </a:r>
            <a:r>
              <a:rPr lang="en-IN" sz="2000" dirty="0" err="1" smtClean="0">
                <a:latin typeface="Segoe Print" pitchFamily="2" charset="0"/>
              </a:rPr>
              <a:t>Aperient</a:t>
            </a:r>
            <a:r>
              <a:rPr lang="en-IN" sz="2000" dirty="0" smtClean="0">
                <a:latin typeface="Segoe Print" pitchFamily="2" charset="0"/>
              </a:rPr>
              <a:t>, Astringent, </a:t>
            </a:r>
            <a:r>
              <a:rPr lang="en-IN" sz="2000" dirty="0" err="1" smtClean="0">
                <a:latin typeface="Segoe Print" pitchFamily="2" charset="0"/>
              </a:rPr>
              <a:t>Cholagogue</a:t>
            </a:r>
            <a:r>
              <a:rPr lang="en-IN" sz="2000" dirty="0" smtClean="0">
                <a:latin typeface="Segoe Print" pitchFamily="2" charset="0"/>
              </a:rPr>
              <a:t>, Diaphoretic, </a:t>
            </a:r>
            <a:r>
              <a:rPr lang="en-IN" sz="2000" dirty="0" err="1" smtClean="0">
                <a:latin typeface="Segoe Print" pitchFamily="2" charset="0"/>
              </a:rPr>
              <a:t>Emmenagogue</a:t>
            </a:r>
            <a:r>
              <a:rPr lang="en-IN" sz="2000" dirty="0" smtClean="0">
                <a:latin typeface="Segoe Print" pitchFamily="2" charset="0"/>
              </a:rPr>
              <a:t>, Skin, Stimulant, Anti cancerous And Vulnerary.</a:t>
            </a:r>
          </a:p>
          <a:p>
            <a:pPr>
              <a:lnSpc>
                <a:spcPct val="150000"/>
              </a:lnSpc>
            </a:pPr>
            <a:r>
              <a:rPr lang="en-IN" sz="2000" dirty="0" smtClean="0">
                <a:latin typeface="Segoe Print" pitchFamily="2" charset="0"/>
              </a:rPr>
              <a:t>Appeared to interfere with the replication of HIV cells. </a:t>
            </a:r>
          </a:p>
          <a:p>
            <a:pPr>
              <a:lnSpc>
                <a:spcPct val="150000"/>
              </a:lnSpc>
            </a:pPr>
            <a:r>
              <a:rPr lang="en-IN" sz="2000" dirty="0" smtClean="0">
                <a:latin typeface="Segoe Print" pitchFamily="2" charset="0"/>
              </a:rPr>
              <a:t>Flowers - skin lotions and when added to hair shampoos will lighten the hair colour</a:t>
            </a:r>
          </a:p>
          <a:p>
            <a:pPr>
              <a:lnSpc>
                <a:spcPct val="150000"/>
              </a:lnSpc>
            </a:pPr>
            <a:r>
              <a:rPr lang="en-IN" sz="2000" dirty="0" smtClean="0">
                <a:latin typeface="Segoe Print" pitchFamily="2" charset="0"/>
              </a:rPr>
              <a:t>Protect the skin from premature aging and thinning of the skin. </a:t>
            </a:r>
          </a:p>
          <a:p>
            <a:pPr>
              <a:lnSpc>
                <a:spcPct val="150000"/>
              </a:lnSpc>
            </a:pPr>
            <a:r>
              <a:rPr lang="en-IN" sz="2000" dirty="0" smtClean="0">
                <a:latin typeface="Segoe Print" pitchFamily="2" charset="0"/>
              </a:rPr>
              <a:t>Safe enough to be used on the delicate skin under the eyes to prevent crow's feet</a:t>
            </a:r>
          </a:p>
          <a:p>
            <a:pPr>
              <a:lnSpc>
                <a:spcPct val="150000"/>
              </a:lnSpc>
            </a:pPr>
            <a:endParaRPr lang="en-IN" sz="2000" dirty="0">
              <a:latin typeface="Segoe Print" pitchFamily="2" charset="0"/>
            </a:endParaRPr>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488832" cy="5184576"/>
          </a:xfrm>
        </p:spPr>
        <p:txBody>
          <a:bodyPr>
            <a:noAutofit/>
          </a:bodyPr>
          <a:lstStyle/>
          <a:p>
            <a:pPr>
              <a:lnSpc>
                <a:spcPct val="150000"/>
              </a:lnSpc>
            </a:pPr>
            <a:r>
              <a:rPr lang="en-IN" sz="2000" dirty="0" smtClean="0">
                <a:latin typeface="Segoe Print" pitchFamily="2" charset="0"/>
              </a:rPr>
              <a:t>Growing plant acts as an insect deterrent</a:t>
            </a:r>
          </a:p>
          <a:p>
            <a:pPr>
              <a:lnSpc>
                <a:spcPct val="150000"/>
              </a:lnSpc>
            </a:pPr>
            <a:r>
              <a:rPr lang="en-IN" sz="2000" dirty="0" smtClean="0">
                <a:latin typeface="Segoe Print" pitchFamily="2" charset="0"/>
              </a:rPr>
              <a:t>Reduces the soil eelworm population</a:t>
            </a:r>
          </a:p>
          <a:p>
            <a:pPr>
              <a:lnSpc>
                <a:spcPct val="150000"/>
              </a:lnSpc>
            </a:pPr>
            <a:r>
              <a:rPr lang="en-IN" sz="2000" dirty="0" smtClean="0">
                <a:latin typeface="Segoe Print" pitchFamily="2" charset="0"/>
              </a:rPr>
              <a:t>The flowers are an alternative ingredient of 'Quick Return' compost activator (This is a dried and powdered mixture of several herbs that can be added to a compost heap in order to speed up bacterial activity and thus shorten the time needed to make the compost)</a:t>
            </a:r>
          </a:p>
          <a:p>
            <a:pPr>
              <a:lnSpc>
                <a:spcPct val="150000"/>
              </a:lnSpc>
            </a:pPr>
            <a:r>
              <a:rPr lang="en-IN" sz="2000" dirty="0" smtClean="0">
                <a:latin typeface="Segoe Print" pitchFamily="2" charset="0"/>
              </a:rPr>
              <a:t>The flowers close when wet weather is likely to occur and they can therefore be used as a rough means of weather forecasting</a:t>
            </a: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2057400"/>
            <a:ext cx="7416824" cy="4525963"/>
          </a:xfrm>
        </p:spPr>
        <p:txBody>
          <a:bodyPr>
            <a:normAutofit/>
          </a:bodyPr>
          <a:lstStyle/>
          <a:p>
            <a:pPr>
              <a:lnSpc>
                <a:spcPct val="150000"/>
              </a:lnSpc>
            </a:pPr>
            <a:r>
              <a:rPr lang="en-IN" sz="2400" dirty="0" smtClean="0">
                <a:latin typeface="Segoe Print" pitchFamily="2" charset="0"/>
              </a:rPr>
              <a:t>INTRODUCED INTO HOMOEOPATHY IN 1836</a:t>
            </a:r>
          </a:p>
          <a:p>
            <a:pPr>
              <a:lnSpc>
                <a:spcPct val="150000"/>
              </a:lnSpc>
            </a:pPr>
            <a:r>
              <a:rPr lang="en-IN" sz="2400" dirty="0" smtClean="0">
                <a:latin typeface="Segoe Print" pitchFamily="2" charset="0"/>
              </a:rPr>
              <a:t>PROVER : FRANS, ARCHIEVE FUR HOM, HEILK., DR.PRICE</a:t>
            </a:r>
          </a:p>
          <a:p>
            <a:pPr>
              <a:lnSpc>
                <a:spcPct val="150000"/>
              </a:lnSpc>
            </a:pPr>
            <a:r>
              <a:rPr lang="en-IN" sz="2400" dirty="0" smtClean="0">
                <a:latin typeface="Segoe Print" pitchFamily="2" charset="0"/>
              </a:rPr>
              <a:t>PARTS USED – TINCTURE OF LEAVES AND FLOWERS</a:t>
            </a:r>
            <a:endParaRPr lang="en-IN" sz="24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1143000"/>
          </a:xfrm>
        </p:spPr>
        <p:txBody>
          <a:bodyPr/>
          <a:lstStyle/>
          <a:p>
            <a:r>
              <a:rPr lang="en-IN" b="1" dirty="0" smtClean="0">
                <a:latin typeface="Bradley Hand ITC" pitchFamily="66" charset="0"/>
              </a:rPr>
              <a:t>SPHERE OF ACTION</a:t>
            </a:r>
            <a:endParaRPr lang="en-IN" b="1" dirty="0">
              <a:latin typeface="Bradley Hand ITC" pitchFamily="66" charset="0"/>
            </a:endParaRPr>
          </a:p>
        </p:txBody>
      </p:sp>
      <p:sp>
        <p:nvSpPr>
          <p:cNvPr id="6" name="Content Placeholder 5"/>
          <p:cNvSpPr>
            <a:spLocks noGrp="1"/>
          </p:cNvSpPr>
          <p:nvPr>
            <p:ph idx="1"/>
          </p:nvPr>
        </p:nvSpPr>
        <p:spPr>
          <a:xfrm>
            <a:off x="899592" y="1916833"/>
            <a:ext cx="7416824" cy="4104456"/>
          </a:xfrm>
        </p:spPr>
        <p:txBody>
          <a:bodyPr>
            <a:normAutofit/>
          </a:bodyPr>
          <a:lstStyle/>
          <a:p>
            <a:pPr>
              <a:lnSpc>
                <a:spcPct val="150000"/>
              </a:lnSpc>
            </a:pPr>
            <a:r>
              <a:rPr lang="en-IN" sz="2800" dirty="0" smtClean="0">
                <a:latin typeface="Segoe Print" pitchFamily="2" charset="0"/>
              </a:rPr>
              <a:t>SOFT PARTS</a:t>
            </a:r>
          </a:p>
          <a:p>
            <a:pPr>
              <a:lnSpc>
                <a:spcPct val="150000"/>
              </a:lnSpc>
            </a:pPr>
            <a:r>
              <a:rPr lang="en-IN" sz="2800" dirty="0" smtClean="0">
                <a:latin typeface="Segoe Print" pitchFamily="2" charset="0"/>
              </a:rPr>
              <a:t>SPINE</a:t>
            </a:r>
          </a:p>
          <a:p>
            <a:pPr>
              <a:lnSpc>
                <a:spcPct val="150000"/>
              </a:lnSpc>
            </a:pPr>
            <a:r>
              <a:rPr lang="en-IN" sz="2800" dirty="0" smtClean="0">
                <a:latin typeface="Segoe Print" pitchFamily="2" charset="0"/>
              </a:rPr>
              <a:t>LIVER</a:t>
            </a:r>
          </a:p>
          <a:p>
            <a:pPr>
              <a:lnSpc>
                <a:spcPct val="150000"/>
              </a:lnSpc>
              <a:buNone/>
            </a:pPr>
            <a:endParaRPr lang="en-IN" sz="28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16824" cy="1008112"/>
          </a:xfrm>
        </p:spPr>
        <p:txBody>
          <a:bodyPr>
            <a:normAutofit/>
          </a:bodyPr>
          <a:lstStyle/>
          <a:p>
            <a:r>
              <a:rPr lang="en-IN" b="1" dirty="0" smtClean="0">
                <a:latin typeface="Bradley Hand ITC" pitchFamily="66" charset="0"/>
              </a:rPr>
              <a:t>CHARACTERISTICS</a:t>
            </a:r>
            <a:endParaRPr lang="en-IN" b="1" dirty="0">
              <a:latin typeface="Bradley Hand ITC" pitchFamily="66" charset="0"/>
            </a:endParaRPr>
          </a:p>
        </p:txBody>
      </p:sp>
      <p:sp>
        <p:nvSpPr>
          <p:cNvPr id="6" name="Content Placeholder 5"/>
          <p:cNvSpPr>
            <a:spLocks noGrp="1"/>
          </p:cNvSpPr>
          <p:nvPr>
            <p:ph idx="1"/>
          </p:nvPr>
        </p:nvSpPr>
        <p:spPr>
          <a:xfrm>
            <a:off x="827584" y="1916833"/>
            <a:ext cx="7416824" cy="4104456"/>
          </a:xfrm>
        </p:spPr>
        <p:txBody>
          <a:bodyPr>
            <a:normAutofit/>
          </a:bodyPr>
          <a:lstStyle/>
          <a:p>
            <a:pPr>
              <a:lnSpc>
                <a:spcPct val="150000"/>
              </a:lnSpc>
            </a:pPr>
            <a:r>
              <a:rPr lang="en-IN" sz="1800" dirty="0" smtClean="0">
                <a:latin typeface="Segoe Print" pitchFamily="2" charset="0"/>
              </a:rPr>
              <a:t>Indicated in lacerated and suppurating wounds</a:t>
            </a:r>
          </a:p>
          <a:p>
            <a:pPr>
              <a:lnSpc>
                <a:spcPct val="150000"/>
              </a:lnSpc>
            </a:pPr>
            <a:r>
              <a:rPr lang="en-IN" sz="1800" dirty="0" smtClean="0">
                <a:latin typeface="Segoe Print" pitchFamily="2" charset="0"/>
              </a:rPr>
              <a:t>Homoeopathic antiseptic </a:t>
            </a:r>
          </a:p>
          <a:p>
            <a:pPr>
              <a:lnSpc>
                <a:spcPct val="150000"/>
              </a:lnSpc>
            </a:pPr>
            <a:r>
              <a:rPr lang="en-IN" sz="1800" dirty="0" smtClean="0">
                <a:latin typeface="Segoe Print" pitchFamily="2" charset="0"/>
              </a:rPr>
              <a:t>Restores vitality of an injured part making it impregnable against the forces of putrefaction</a:t>
            </a:r>
          </a:p>
          <a:p>
            <a:pPr>
              <a:lnSpc>
                <a:spcPct val="150000"/>
              </a:lnSpc>
            </a:pPr>
            <a:r>
              <a:rPr lang="en-IN" sz="1800" dirty="0" smtClean="0">
                <a:latin typeface="Segoe Print" pitchFamily="2" charset="0"/>
              </a:rPr>
              <a:t>Prevents suppuration and </a:t>
            </a:r>
            <a:r>
              <a:rPr lang="en-IN" sz="1800" dirty="0" err="1" smtClean="0">
                <a:latin typeface="Segoe Print" pitchFamily="2" charset="0"/>
              </a:rPr>
              <a:t>pyemia</a:t>
            </a:r>
            <a:endParaRPr lang="en-IN" sz="1800" dirty="0" smtClean="0">
              <a:latin typeface="Segoe Print" pitchFamily="2" charset="0"/>
            </a:endParaRPr>
          </a:p>
          <a:p>
            <a:pPr>
              <a:lnSpc>
                <a:spcPct val="150000"/>
              </a:lnSpc>
            </a:pPr>
            <a:r>
              <a:rPr lang="en-IN" sz="1800" dirty="0" smtClean="0">
                <a:latin typeface="Segoe Print" pitchFamily="2" charset="0"/>
              </a:rPr>
              <a:t>Hot calendula lotions are preferred over cold ones as they conserve the vitality of the injured parts</a:t>
            </a:r>
          </a:p>
          <a:p>
            <a:pPr>
              <a:lnSpc>
                <a:spcPct val="150000"/>
              </a:lnSpc>
            </a:pPr>
            <a:r>
              <a:rPr lang="en-IN" sz="1800" dirty="0" smtClean="0">
                <a:latin typeface="Segoe Print" pitchFamily="2" charset="0"/>
              </a:rPr>
              <a:t>Hot calendula lotion after delivery gives the greatest comfort to the patient</a:t>
            </a:r>
            <a:endParaRPr lang="en-IN" sz="18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62000" y="1371600"/>
            <a:ext cx="7416824" cy="5289451"/>
          </a:xfrm>
        </p:spPr>
        <p:txBody>
          <a:bodyPr>
            <a:normAutofit lnSpcReduction="10000"/>
          </a:bodyPr>
          <a:lstStyle/>
          <a:p>
            <a:pPr>
              <a:lnSpc>
                <a:spcPct val="150000"/>
              </a:lnSpc>
            </a:pPr>
            <a:r>
              <a:rPr lang="en-IN" sz="2000" dirty="0" smtClean="0">
                <a:latin typeface="Segoe Print" pitchFamily="2" charset="0"/>
              </a:rPr>
              <a:t>Hot calendula fomentation – when intermittently applied are far better than poultices as applications to forming abscesses.</a:t>
            </a:r>
          </a:p>
          <a:p>
            <a:pPr>
              <a:lnSpc>
                <a:spcPct val="150000"/>
              </a:lnSpc>
            </a:pPr>
            <a:r>
              <a:rPr lang="en-IN" sz="2000" dirty="0" smtClean="0">
                <a:latin typeface="Segoe Print" pitchFamily="2" charset="0"/>
              </a:rPr>
              <a:t>If they don’t abort the process they favour maturation and ultimate healing</a:t>
            </a:r>
          </a:p>
          <a:p>
            <a:pPr>
              <a:lnSpc>
                <a:spcPct val="150000"/>
              </a:lnSpc>
            </a:pPr>
            <a:r>
              <a:rPr lang="en-IN" sz="2000" dirty="0" smtClean="0">
                <a:latin typeface="Segoe Print" pitchFamily="2" charset="0"/>
              </a:rPr>
              <a:t>Can be used as hot compress (an ounce to the pint) in pneumonia and other internal inflammations</a:t>
            </a:r>
          </a:p>
          <a:p>
            <a:pPr>
              <a:lnSpc>
                <a:spcPct val="150000"/>
              </a:lnSpc>
            </a:pPr>
            <a:r>
              <a:rPr lang="en-IN" sz="2000" dirty="0" smtClean="0">
                <a:latin typeface="Segoe Print" pitchFamily="2" charset="0"/>
              </a:rPr>
              <a:t>Haemostatic in tooth extractions</a:t>
            </a:r>
          </a:p>
          <a:p>
            <a:pPr>
              <a:lnSpc>
                <a:spcPct val="150000"/>
              </a:lnSpc>
            </a:pPr>
            <a:r>
              <a:rPr lang="en-IN" sz="2000" dirty="0" smtClean="0">
                <a:latin typeface="Segoe Print" pitchFamily="2" charset="0"/>
              </a:rPr>
              <a:t>Promotes healthy granulations and Rapid healing by first intention</a:t>
            </a:r>
          </a:p>
          <a:p>
            <a:pPr>
              <a:lnSpc>
                <a:spcPct val="150000"/>
              </a:lnSpc>
            </a:pPr>
            <a:r>
              <a:rPr lang="en-IN" sz="2000" dirty="0" smtClean="0">
                <a:latin typeface="Segoe Print" pitchFamily="2" charset="0"/>
              </a:rPr>
              <a:t>Constitutional tendency to erysipelas</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62000" y="2057400"/>
            <a:ext cx="7344816" cy="4525963"/>
          </a:xfrm>
        </p:spPr>
        <p:txBody>
          <a:bodyPr>
            <a:normAutofit/>
          </a:bodyPr>
          <a:lstStyle/>
          <a:p>
            <a:pPr>
              <a:lnSpc>
                <a:spcPct val="150000"/>
              </a:lnSpc>
            </a:pPr>
            <a:r>
              <a:rPr lang="en-IN" sz="2000" dirty="0" smtClean="0">
                <a:latin typeface="Segoe Print" pitchFamily="2" charset="0"/>
              </a:rPr>
              <a:t>Great disposition to take cold, especially in damp weather</a:t>
            </a:r>
          </a:p>
          <a:p>
            <a:pPr>
              <a:lnSpc>
                <a:spcPct val="150000"/>
              </a:lnSpc>
            </a:pPr>
            <a:r>
              <a:rPr lang="en-IN" sz="2000" dirty="0" smtClean="0">
                <a:latin typeface="Segoe Print" pitchFamily="2" charset="0"/>
              </a:rPr>
              <a:t>In cancer as an </a:t>
            </a:r>
            <a:r>
              <a:rPr lang="en-IN" sz="2000" dirty="0" err="1" smtClean="0">
                <a:latin typeface="Segoe Print" pitchFamily="2" charset="0"/>
              </a:rPr>
              <a:t>intercurrent</a:t>
            </a:r>
            <a:r>
              <a:rPr lang="en-IN" sz="2000" dirty="0" smtClean="0">
                <a:latin typeface="Segoe Print" pitchFamily="2" charset="0"/>
              </a:rPr>
              <a:t> remedy</a:t>
            </a:r>
          </a:p>
          <a:p>
            <a:pPr>
              <a:lnSpc>
                <a:spcPct val="150000"/>
              </a:lnSpc>
            </a:pPr>
            <a:r>
              <a:rPr lang="en-IN" sz="2000" dirty="0" smtClean="0">
                <a:latin typeface="Segoe Print" pitchFamily="2" charset="0"/>
              </a:rPr>
              <a:t>Power to produce local exudations and help to make acrid discharges healthy and free</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lstStyle/>
          <a:p>
            <a:r>
              <a:rPr lang="en-IN" b="1" dirty="0" smtClean="0">
                <a:latin typeface="Bradley Hand ITC" pitchFamily="66" charset="0"/>
              </a:rPr>
              <a:t>MIND</a:t>
            </a:r>
            <a:endParaRPr lang="en-IN" b="1" dirty="0">
              <a:latin typeface="Bradley Hand ITC" pitchFamily="66" charset="0"/>
            </a:endParaRPr>
          </a:p>
        </p:txBody>
      </p:sp>
      <p:sp>
        <p:nvSpPr>
          <p:cNvPr id="6" name="Content Placeholder 5"/>
          <p:cNvSpPr>
            <a:spLocks noGrp="1"/>
          </p:cNvSpPr>
          <p:nvPr>
            <p:ph idx="1"/>
          </p:nvPr>
        </p:nvSpPr>
        <p:spPr>
          <a:xfrm>
            <a:off x="827584" y="1556792"/>
            <a:ext cx="7488832" cy="4525963"/>
          </a:xfrm>
        </p:spPr>
        <p:txBody>
          <a:bodyPr>
            <a:normAutofit/>
          </a:bodyPr>
          <a:lstStyle/>
          <a:p>
            <a:pPr>
              <a:lnSpc>
                <a:spcPct val="150000"/>
              </a:lnSpc>
            </a:pPr>
            <a:r>
              <a:rPr lang="en-IN" sz="2000" dirty="0" smtClean="0">
                <a:latin typeface="Segoe Print" pitchFamily="2" charset="0"/>
              </a:rPr>
              <a:t>Great irritability</a:t>
            </a:r>
          </a:p>
          <a:p>
            <a:pPr>
              <a:lnSpc>
                <a:spcPct val="150000"/>
              </a:lnSpc>
            </a:pPr>
            <a:r>
              <a:rPr lang="en-IN" sz="2000" dirty="0" smtClean="0">
                <a:latin typeface="Segoe Print" pitchFamily="2" charset="0"/>
              </a:rPr>
              <a:t>Consciousness returns, but drowsiness remains</a:t>
            </a:r>
          </a:p>
          <a:p>
            <a:pPr>
              <a:lnSpc>
                <a:spcPct val="150000"/>
              </a:lnSpc>
            </a:pPr>
            <a:r>
              <a:rPr lang="en-IN" sz="2000" dirty="0" smtClean="0">
                <a:latin typeface="Segoe Print" pitchFamily="2" charset="0"/>
              </a:rPr>
              <a:t>Easily frightened</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p:spPr>
        <p:txBody>
          <a:bodyPr>
            <a:normAutofit/>
          </a:bodyPr>
          <a:lstStyle/>
          <a:p>
            <a:r>
              <a:rPr lang="en-IN" b="1" smtClean="0">
                <a:latin typeface="Bradley Hand ITC" pitchFamily="66" charset="0"/>
              </a:rPr>
              <a:t>AETIOLOGY</a:t>
            </a:r>
            <a:endParaRPr lang="en-IN" b="1" dirty="0">
              <a:latin typeface="Bradley Hand ITC" pitchFamily="66" charset="0"/>
            </a:endParaRPr>
          </a:p>
        </p:txBody>
      </p:sp>
      <p:sp>
        <p:nvSpPr>
          <p:cNvPr id="3" name="Content Placeholder 2"/>
          <p:cNvSpPr>
            <a:spLocks noGrp="1"/>
          </p:cNvSpPr>
          <p:nvPr>
            <p:ph idx="1"/>
          </p:nvPr>
        </p:nvSpPr>
        <p:spPr>
          <a:xfrm>
            <a:off x="827584" y="1916832"/>
            <a:ext cx="7416824" cy="4104456"/>
          </a:xfrm>
        </p:spPr>
        <p:txBody>
          <a:bodyPr>
            <a:normAutofit/>
          </a:bodyPr>
          <a:lstStyle/>
          <a:p>
            <a:pPr>
              <a:lnSpc>
                <a:spcPct val="150000"/>
              </a:lnSpc>
            </a:pPr>
            <a:r>
              <a:rPr lang="en-IN" sz="2400" dirty="0" smtClean="0">
                <a:latin typeface="Segoe Print" pitchFamily="2" charset="0"/>
              </a:rPr>
              <a:t>CALED’S – the first day of the month</a:t>
            </a:r>
          </a:p>
          <a:p>
            <a:pPr>
              <a:lnSpc>
                <a:spcPct val="150000"/>
              </a:lnSpc>
            </a:pPr>
            <a:r>
              <a:rPr lang="en-IN" sz="2400" dirty="0" smtClean="0">
                <a:latin typeface="Segoe Print" pitchFamily="2" charset="0"/>
              </a:rPr>
              <a:t>This flowers on the first of the month or at least once a month.</a:t>
            </a:r>
          </a:p>
          <a:p>
            <a:pPr>
              <a:lnSpc>
                <a:spcPct val="150000"/>
              </a:lnSpc>
            </a:pPr>
            <a:r>
              <a:rPr lang="en-IN" sz="2400" dirty="0" smtClean="0">
                <a:latin typeface="Segoe Print" pitchFamily="2" charset="0"/>
              </a:rPr>
              <a:t>Common use as a medicine in 16</a:t>
            </a:r>
            <a:r>
              <a:rPr lang="en-IN" sz="2400" baseline="30000" dirty="0" smtClean="0">
                <a:latin typeface="Segoe Print" pitchFamily="2" charset="0"/>
              </a:rPr>
              <a:t>th</a:t>
            </a:r>
            <a:r>
              <a:rPr lang="en-IN" sz="2400" dirty="0" smtClean="0">
                <a:latin typeface="Segoe Print" pitchFamily="2" charset="0"/>
              </a:rPr>
              <a:t> century</a:t>
            </a: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r>
              <a:rPr lang="en-IN" b="1" dirty="0" smtClean="0">
                <a:latin typeface="Bradley Hand ITC" pitchFamily="66" charset="0"/>
              </a:rPr>
              <a:t>HEAD</a:t>
            </a:r>
            <a:endParaRPr lang="en-IN" b="1" dirty="0">
              <a:latin typeface="Bradley Hand ITC" pitchFamily="66" charset="0"/>
            </a:endParaRPr>
          </a:p>
        </p:txBody>
      </p:sp>
      <p:sp>
        <p:nvSpPr>
          <p:cNvPr id="6" name="Content Placeholder 5"/>
          <p:cNvSpPr>
            <a:spLocks noGrp="1"/>
          </p:cNvSpPr>
          <p:nvPr>
            <p:ph idx="1"/>
          </p:nvPr>
        </p:nvSpPr>
        <p:spPr>
          <a:xfrm>
            <a:off x="827584" y="1600200"/>
            <a:ext cx="7416824" cy="4525963"/>
          </a:xfrm>
        </p:spPr>
        <p:txBody>
          <a:bodyPr>
            <a:normAutofit/>
          </a:bodyPr>
          <a:lstStyle/>
          <a:p>
            <a:pPr>
              <a:lnSpc>
                <a:spcPct val="150000"/>
              </a:lnSpc>
            </a:pPr>
            <a:r>
              <a:rPr lang="en-IN" sz="2000" dirty="0" smtClean="0">
                <a:latin typeface="Segoe Print" pitchFamily="2" charset="0"/>
              </a:rPr>
              <a:t>Heaviness of head in morning as after long illness</a:t>
            </a:r>
          </a:p>
          <a:p>
            <a:pPr>
              <a:lnSpc>
                <a:spcPct val="150000"/>
              </a:lnSpc>
            </a:pPr>
            <a:r>
              <a:rPr lang="en-IN" sz="2000" dirty="0" smtClean="0">
                <a:latin typeface="Segoe Print" pitchFamily="2" charset="0"/>
              </a:rPr>
              <a:t>Headache and feeling of heat in forehead in the evening and after meals</a:t>
            </a:r>
          </a:p>
          <a:p>
            <a:pPr>
              <a:lnSpc>
                <a:spcPct val="150000"/>
              </a:lnSpc>
            </a:pPr>
            <a:r>
              <a:rPr lang="en-IN" sz="2000" dirty="0" smtClean="0">
                <a:latin typeface="Segoe Print" pitchFamily="2" charset="0"/>
              </a:rPr>
              <a:t>Pain in right side of neck.</a:t>
            </a:r>
          </a:p>
          <a:p>
            <a:pPr>
              <a:lnSpc>
                <a:spcPct val="150000"/>
              </a:lnSpc>
            </a:pPr>
            <a:r>
              <a:rPr lang="en-IN" sz="2000" dirty="0" smtClean="0">
                <a:latin typeface="Segoe Print" pitchFamily="2" charset="0"/>
              </a:rPr>
              <a:t>Lacerated scalp wounds</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p:spPr>
        <p:txBody>
          <a:bodyPr>
            <a:normAutofit/>
          </a:bodyPr>
          <a:lstStyle/>
          <a:p>
            <a:r>
              <a:rPr lang="en-IN" b="1" dirty="0" smtClean="0">
                <a:latin typeface="Bradley Hand ITC" pitchFamily="66" charset="0"/>
              </a:rPr>
              <a:t>EYES</a:t>
            </a:r>
            <a:endParaRPr lang="en-IN" b="1" dirty="0">
              <a:latin typeface="Bradley Hand ITC" pitchFamily="66" charset="0"/>
            </a:endParaRPr>
          </a:p>
        </p:txBody>
      </p:sp>
      <p:sp>
        <p:nvSpPr>
          <p:cNvPr id="6" name="Content Placeholder 5"/>
          <p:cNvSpPr>
            <a:spLocks noGrp="1"/>
          </p:cNvSpPr>
          <p:nvPr>
            <p:ph idx="1"/>
          </p:nvPr>
        </p:nvSpPr>
        <p:spPr>
          <a:xfrm>
            <a:off x="827584" y="1600200"/>
            <a:ext cx="7416824" cy="4525963"/>
          </a:xfrm>
        </p:spPr>
        <p:txBody>
          <a:bodyPr>
            <a:normAutofit/>
          </a:bodyPr>
          <a:lstStyle/>
          <a:p>
            <a:pPr>
              <a:lnSpc>
                <a:spcPct val="150000"/>
              </a:lnSpc>
            </a:pPr>
            <a:r>
              <a:rPr lang="en-IN" sz="2000" dirty="0" smtClean="0">
                <a:latin typeface="Segoe Print" pitchFamily="2" charset="0"/>
              </a:rPr>
              <a:t>Injuries to the eyes which tend to suppurate; after surgery</a:t>
            </a:r>
          </a:p>
          <a:p>
            <a:pPr>
              <a:lnSpc>
                <a:spcPct val="150000"/>
              </a:lnSpc>
            </a:pPr>
            <a:r>
              <a:rPr lang="en-IN" sz="2000" dirty="0" err="1" smtClean="0">
                <a:latin typeface="Segoe Print" pitchFamily="2" charset="0"/>
              </a:rPr>
              <a:t>Blenorrhoea</a:t>
            </a:r>
            <a:r>
              <a:rPr lang="en-IN" sz="2000" dirty="0" smtClean="0">
                <a:latin typeface="Segoe Print" pitchFamily="2" charset="0"/>
              </a:rPr>
              <a:t> of lachrymal sac</a:t>
            </a:r>
          </a:p>
          <a:p>
            <a:pPr>
              <a:lnSpc>
                <a:spcPct val="150000"/>
              </a:lnSpc>
            </a:pPr>
            <a:r>
              <a:rPr lang="en-IN" sz="2000" dirty="0" smtClean="0">
                <a:latin typeface="Segoe Print" pitchFamily="2" charset="0"/>
              </a:rPr>
              <a:t>Dryness and biting in the margins of the lids, as from smoke</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4704"/>
            <a:ext cx="7488832" cy="1008112"/>
          </a:xfrm>
        </p:spPr>
        <p:txBody>
          <a:bodyPr>
            <a:normAutofit/>
          </a:bodyPr>
          <a:lstStyle/>
          <a:p>
            <a:r>
              <a:rPr lang="en-IN" b="1" dirty="0" smtClean="0">
                <a:latin typeface="Bradley Hand ITC" pitchFamily="66" charset="0"/>
              </a:rPr>
              <a:t>EARS</a:t>
            </a:r>
            <a:endParaRPr lang="en-IN" b="1" dirty="0">
              <a:latin typeface="Bradley Hand ITC" pitchFamily="66" charset="0"/>
            </a:endParaRPr>
          </a:p>
        </p:txBody>
      </p:sp>
      <p:sp>
        <p:nvSpPr>
          <p:cNvPr id="6" name="Content Placeholder 5"/>
          <p:cNvSpPr>
            <a:spLocks noGrp="1"/>
          </p:cNvSpPr>
          <p:nvPr>
            <p:ph idx="1"/>
          </p:nvPr>
        </p:nvSpPr>
        <p:spPr>
          <a:xfrm>
            <a:off x="827584" y="1916832"/>
            <a:ext cx="7488832" cy="4209331"/>
          </a:xfrm>
        </p:spPr>
        <p:txBody>
          <a:bodyPr>
            <a:normAutofit/>
          </a:bodyPr>
          <a:lstStyle/>
          <a:p>
            <a:pPr>
              <a:lnSpc>
                <a:spcPct val="150000"/>
              </a:lnSpc>
            </a:pPr>
            <a:r>
              <a:rPr lang="en-IN" sz="2000" dirty="0" smtClean="0">
                <a:latin typeface="Segoe Print" pitchFamily="2" charset="0"/>
              </a:rPr>
              <a:t>Acuteness of hearing</a:t>
            </a:r>
          </a:p>
          <a:p>
            <a:pPr>
              <a:lnSpc>
                <a:spcPct val="150000"/>
              </a:lnSpc>
            </a:pPr>
            <a:r>
              <a:rPr lang="en-IN" sz="2000" dirty="0" smtClean="0">
                <a:latin typeface="Segoe Print" pitchFamily="2" charset="0"/>
              </a:rPr>
              <a:t>Deafness worse in damp surroundings and with eczematous conditions</a:t>
            </a:r>
          </a:p>
          <a:p>
            <a:pPr>
              <a:lnSpc>
                <a:spcPct val="150000"/>
              </a:lnSpc>
            </a:pPr>
            <a:r>
              <a:rPr lang="en-IN" sz="2000" dirty="0" smtClean="0">
                <a:latin typeface="Segoe Print" pitchFamily="2" charset="0"/>
              </a:rPr>
              <a:t>Hears best on train and distant sounds.</a:t>
            </a: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936104"/>
          </a:xfrm>
        </p:spPr>
        <p:txBody>
          <a:bodyPr>
            <a:normAutofit/>
          </a:bodyPr>
          <a:lstStyle/>
          <a:p>
            <a:r>
              <a:rPr lang="en-IN" b="1" dirty="0" smtClean="0">
                <a:latin typeface="Bradley Hand ITC" pitchFamily="66" charset="0"/>
              </a:rPr>
              <a:t>THROAT</a:t>
            </a:r>
            <a:endParaRPr lang="en-IN" b="1" dirty="0">
              <a:latin typeface="Bradley Hand ITC" pitchFamily="66" charset="0"/>
            </a:endParaRPr>
          </a:p>
        </p:txBody>
      </p:sp>
      <p:sp>
        <p:nvSpPr>
          <p:cNvPr id="6" name="Content Placeholder 5"/>
          <p:cNvSpPr>
            <a:spLocks noGrp="1"/>
          </p:cNvSpPr>
          <p:nvPr>
            <p:ph idx="1"/>
          </p:nvPr>
        </p:nvSpPr>
        <p:spPr>
          <a:xfrm>
            <a:off x="827584" y="1916833"/>
            <a:ext cx="7416824" cy="4104456"/>
          </a:xfrm>
        </p:spPr>
        <p:txBody>
          <a:bodyPr>
            <a:normAutofit/>
          </a:bodyPr>
          <a:lstStyle/>
          <a:p>
            <a:pPr>
              <a:lnSpc>
                <a:spcPct val="150000"/>
              </a:lnSpc>
            </a:pPr>
            <a:r>
              <a:rPr lang="en-IN" sz="2000" dirty="0" err="1" smtClean="0">
                <a:latin typeface="Segoe Print" pitchFamily="2" charset="0"/>
              </a:rPr>
              <a:t>Submaxillary</a:t>
            </a:r>
            <a:r>
              <a:rPr lang="en-IN" sz="2000" dirty="0" smtClean="0">
                <a:latin typeface="Segoe Print" pitchFamily="2" charset="0"/>
              </a:rPr>
              <a:t> glands are painful to touch with sensation as if swollen</a:t>
            </a:r>
          </a:p>
          <a:p>
            <a:pPr>
              <a:lnSpc>
                <a:spcPct val="150000"/>
              </a:lnSpc>
            </a:pPr>
            <a:r>
              <a:rPr lang="en-IN" sz="2000" dirty="0" smtClean="0">
                <a:latin typeface="Segoe Print" pitchFamily="2" charset="0"/>
              </a:rPr>
              <a:t>Pressure in the oesophagus during deglutition</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1143000"/>
          </a:xfrm>
        </p:spPr>
        <p:txBody>
          <a:bodyPr/>
          <a:lstStyle/>
          <a:p>
            <a:r>
              <a:rPr lang="en-IN" b="1" dirty="0" smtClean="0">
                <a:latin typeface="Bradley Hand ITC" pitchFamily="66" charset="0"/>
              </a:rPr>
              <a:t>ABDOMEN</a:t>
            </a:r>
            <a:endParaRPr lang="en-IN" b="1" dirty="0">
              <a:latin typeface="Bradley Hand ITC" pitchFamily="66" charset="0"/>
            </a:endParaRPr>
          </a:p>
        </p:txBody>
      </p:sp>
      <p:sp>
        <p:nvSpPr>
          <p:cNvPr id="6" name="Content Placeholder 5"/>
          <p:cNvSpPr>
            <a:spLocks noGrp="1"/>
          </p:cNvSpPr>
          <p:nvPr>
            <p:ph idx="1"/>
          </p:nvPr>
        </p:nvSpPr>
        <p:spPr>
          <a:xfrm>
            <a:off x="827584" y="1916833"/>
            <a:ext cx="7488832" cy="4032448"/>
          </a:xfrm>
        </p:spPr>
        <p:txBody>
          <a:bodyPr>
            <a:normAutofit/>
          </a:bodyPr>
          <a:lstStyle/>
          <a:p>
            <a:pPr>
              <a:lnSpc>
                <a:spcPct val="150000"/>
              </a:lnSpc>
            </a:pPr>
            <a:r>
              <a:rPr lang="en-IN" sz="2000" dirty="0" smtClean="0">
                <a:latin typeface="Segoe Print" pitchFamily="2" charset="0"/>
              </a:rPr>
              <a:t>Diminished appetite at dinner, although he relishes his food</a:t>
            </a:r>
          </a:p>
          <a:p>
            <a:pPr>
              <a:lnSpc>
                <a:spcPct val="150000"/>
              </a:lnSpc>
            </a:pPr>
            <a:r>
              <a:rPr lang="en-IN" sz="2000" dirty="0" smtClean="0">
                <a:latin typeface="Segoe Print" pitchFamily="2" charset="0"/>
              </a:rPr>
              <a:t>Hiccough when smoking</a:t>
            </a:r>
          </a:p>
          <a:p>
            <a:pPr>
              <a:lnSpc>
                <a:spcPct val="150000"/>
              </a:lnSpc>
            </a:pPr>
            <a:r>
              <a:rPr lang="en-IN" sz="2000" dirty="0" smtClean="0">
                <a:latin typeface="Segoe Print" pitchFamily="2" charset="0"/>
              </a:rPr>
              <a:t>Stitching in left side during movement going off during rest</a:t>
            </a:r>
          </a:p>
          <a:p>
            <a:pPr>
              <a:lnSpc>
                <a:spcPct val="150000"/>
              </a:lnSpc>
            </a:pPr>
            <a:r>
              <a:rPr lang="en-IN" sz="2000" dirty="0" smtClean="0">
                <a:latin typeface="Segoe Print" pitchFamily="2" charset="0"/>
              </a:rPr>
              <a:t>Stool in the morning, accompanied with feverish chilliness, preceded by pinching and uneasiness in abdomen</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936104"/>
          </a:xfrm>
        </p:spPr>
        <p:txBody>
          <a:bodyPr>
            <a:normAutofit/>
          </a:bodyPr>
          <a:lstStyle/>
          <a:p>
            <a:r>
              <a:rPr lang="en-IN" b="1" dirty="0" smtClean="0">
                <a:latin typeface="Bradley Hand ITC" pitchFamily="66" charset="0"/>
              </a:rPr>
              <a:t>URINARY ORGANS</a:t>
            </a:r>
            <a:endParaRPr lang="en-IN" b="1" dirty="0">
              <a:latin typeface="Bradley Hand ITC" pitchFamily="66" charset="0"/>
            </a:endParaRPr>
          </a:p>
        </p:txBody>
      </p:sp>
      <p:sp>
        <p:nvSpPr>
          <p:cNvPr id="6" name="Content Placeholder 5"/>
          <p:cNvSpPr>
            <a:spLocks noGrp="1"/>
          </p:cNvSpPr>
          <p:nvPr>
            <p:ph idx="1"/>
          </p:nvPr>
        </p:nvSpPr>
        <p:spPr>
          <a:xfrm>
            <a:off x="827584" y="1700808"/>
            <a:ext cx="7416824" cy="4320481"/>
          </a:xfrm>
        </p:spPr>
        <p:txBody>
          <a:bodyPr>
            <a:normAutofit/>
          </a:bodyPr>
          <a:lstStyle/>
          <a:p>
            <a:pPr>
              <a:lnSpc>
                <a:spcPct val="150000"/>
              </a:lnSpc>
            </a:pPr>
            <a:r>
              <a:rPr lang="en-IN" sz="2000" dirty="0" smtClean="0">
                <a:latin typeface="Segoe Print" pitchFamily="2" charset="0"/>
              </a:rPr>
              <a:t>Frequent </a:t>
            </a:r>
            <a:r>
              <a:rPr lang="en-IN" sz="2000" dirty="0" err="1" smtClean="0">
                <a:latin typeface="Segoe Print" pitchFamily="2" charset="0"/>
              </a:rPr>
              <a:t>micturition</a:t>
            </a:r>
            <a:r>
              <a:rPr lang="en-IN" sz="2000" dirty="0" smtClean="0">
                <a:latin typeface="Segoe Print" pitchFamily="2" charset="0"/>
              </a:rPr>
              <a:t>, with emission of pale, clear, hot and even burning urine</a:t>
            </a:r>
          </a:p>
          <a:p>
            <a:pPr>
              <a:lnSpc>
                <a:spcPct val="150000"/>
              </a:lnSpc>
            </a:pPr>
            <a:r>
              <a:rPr lang="en-IN" sz="2000" dirty="0" smtClean="0">
                <a:latin typeface="Segoe Print" pitchFamily="2" charset="0"/>
              </a:rPr>
              <a:t>Tearing in urethra during chilliness</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998984"/>
          </a:xfrm>
        </p:spPr>
        <p:txBody>
          <a:bodyPr/>
          <a:lstStyle/>
          <a:p>
            <a:r>
              <a:rPr lang="en-IN" b="1" dirty="0" smtClean="0">
                <a:latin typeface="Bradley Hand ITC" pitchFamily="66" charset="0"/>
              </a:rPr>
              <a:t>RESPIRATORY</a:t>
            </a:r>
            <a:endParaRPr lang="en-IN" b="1" dirty="0">
              <a:latin typeface="Bradley Hand ITC" pitchFamily="66" charset="0"/>
            </a:endParaRPr>
          </a:p>
        </p:txBody>
      </p:sp>
      <p:sp>
        <p:nvSpPr>
          <p:cNvPr id="6" name="Content Placeholder 5"/>
          <p:cNvSpPr>
            <a:spLocks noGrp="1"/>
          </p:cNvSpPr>
          <p:nvPr>
            <p:ph idx="1"/>
          </p:nvPr>
        </p:nvSpPr>
        <p:spPr>
          <a:xfrm>
            <a:off x="899592" y="1700808"/>
            <a:ext cx="7272808" cy="4425355"/>
          </a:xfrm>
        </p:spPr>
        <p:txBody>
          <a:bodyPr>
            <a:normAutofit/>
          </a:bodyPr>
          <a:lstStyle/>
          <a:p>
            <a:pPr>
              <a:lnSpc>
                <a:spcPct val="150000"/>
              </a:lnSpc>
            </a:pPr>
            <a:r>
              <a:rPr lang="en-IN" sz="2000" dirty="0" smtClean="0">
                <a:latin typeface="Segoe Print" pitchFamily="2" charset="0"/>
              </a:rPr>
              <a:t>Cough with green expectoration, hoarseness; with distension of the inguinal ring.</a:t>
            </a:r>
          </a:p>
          <a:p>
            <a:pPr>
              <a:lnSpc>
                <a:spcPct val="150000"/>
              </a:lnSpc>
            </a:pPr>
            <a:r>
              <a:rPr lang="en-IN" sz="2000" dirty="0" smtClean="0">
                <a:latin typeface="Segoe Print" pitchFamily="2" charset="0"/>
              </a:rPr>
              <a:t>Drawing pressure in left side of chest when standing, also in sternum, with stitches in right side of chest in evening when lying in bed.</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936104"/>
          </a:xfrm>
        </p:spPr>
        <p:txBody>
          <a:bodyPr>
            <a:normAutofit/>
          </a:bodyPr>
          <a:lstStyle/>
          <a:p>
            <a:r>
              <a:rPr lang="en-IN" b="1" dirty="0" smtClean="0">
                <a:latin typeface="Bradley Hand ITC" pitchFamily="66" charset="0"/>
              </a:rPr>
              <a:t>FEMALE </a:t>
            </a:r>
            <a:endParaRPr lang="en-IN" b="1" dirty="0">
              <a:latin typeface="Bradley Hand ITC" pitchFamily="66" charset="0"/>
            </a:endParaRPr>
          </a:p>
        </p:txBody>
      </p:sp>
      <p:sp>
        <p:nvSpPr>
          <p:cNvPr id="6" name="Content Placeholder 5"/>
          <p:cNvSpPr>
            <a:spLocks noGrp="1"/>
          </p:cNvSpPr>
          <p:nvPr>
            <p:ph idx="1"/>
          </p:nvPr>
        </p:nvSpPr>
        <p:spPr>
          <a:xfrm>
            <a:off x="899592" y="1916833"/>
            <a:ext cx="7416824" cy="4104456"/>
          </a:xfrm>
        </p:spPr>
        <p:txBody>
          <a:bodyPr>
            <a:normAutofit/>
          </a:bodyPr>
          <a:lstStyle/>
          <a:p>
            <a:pPr>
              <a:lnSpc>
                <a:spcPct val="150000"/>
              </a:lnSpc>
            </a:pPr>
            <a:r>
              <a:rPr lang="en-IN" sz="2000" dirty="0" smtClean="0">
                <a:latin typeface="Segoe Print" pitchFamily="2" charset="0"/>
              </a:rPr>
              <a:t>Warts on the OS EXTERNUM</a:t>
            </a:r>
          </a:p>
          <a:p>
            <a:pPr>
              <a:lnSpc>
                <a:spcPct val="150000"/>
              </a:lnSpc>
            </a:pPr>
            <a:r>
              <a:rPr lang="en-IN" sz="2000" dirty="0" smtClean="0">
                <a:latin typeface="Segoe Print" pitchFamily="2" charset="0"/>
              </a:rPr>
              <a:t>Uterine hypertrophy</a:t>
            </a:r>
          </a:p>
          <a:p>
            <a:pPr>
              <a:lnSpc>
                <a:spcPct val="150000"/>
              </a:lnSpc>
            </a:pPr>
            <a:r>
              <a:rPr lang="en-IN" sz="2000" dirty="0" smtClean="0">
                <a:latin typeface="Segoe Print" pitchFamily="2" charset="0"/>
              </a:rPr>
              <a:t>Os lower than natural </a:t>
            </a:r>
            <a:r>
              <a:rPr lang="en-IN" sz="2000" dirty="0" err="1" smtClean="0">
                <a:latin typeface="Segoe Print" pitchFamily="2" charset="0"/>
              </a:rPr>
              <a:t>menorrhagia</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936104"/>
          </a:xfrm>
        </p:spPr>
        <p:txBody>
          <a:bodyPr>
            <a:normAutofit/>
          </a:bodyPr>
          <a:lstStyle/>
          <a:p>
            <a:r>
              <a:rPr lang="en-IN" b="1" dirty="0" smtClean="0">
                <a:latin typeface="Bradley Hand ITC" pitchFamily="66" charset="0"/>
              </a:rPr>
              <a:t>FEVER</a:t>
            </a:r>
            <a:endParaRPr lang="en-IN" b="1" dirty="0">
              <a:latin typeface="Bradley Hand ITC" pitchFamily="66" charset="0"/>
            </a:endParaRPr>
          </a:p>
        </p:txBody>
      </p:sp>
      <p:sp>
        <p:nvSpPr>
          <p:cNvPr id="6" name="Content Placeholder 5"/>
          <p:cNvSpPr>
            <a:spLocks noGrp="1"/>
          </p:cNvSpPr>
          <p:nvPr>
            <p:ph idx="1"/>
          </p:nvPr>
        </p:nvSpPr>
        <p:spPr>
          <a:xfrm>
            <a:off x="899592" y="1600201"/>
            <a:ext cx="7416824" cy="4421088"/>
          </a:xfrm>
        </p:spPr>
        <p:txBody>
          <a:bodyPr>
            <a:normAutofit/>
          </a:bodyPr>
          <a:lstStyle/>
          <a:p>
            <a:pPr>
              <a:lnSpc>
                <a:spcPct val="150000"/>
              </a:lnSpc>
            </a:pPr>
            <a:r>
              <a:rPr lang="en-IN" sz="2000" dirty="0" smtClean="0">
                <a:latin typeface="Segoe Print" pitchFamily="2" charset="0"/>
              </a:rPr>
              <a:t>Coldness and great sensitiveness to the open air the whole body</a:t>
            </a:r>
          </a:p>
          <a:p>
            <a:pPr>
              <a:lnSpc>
                <a:spcPct val="150000"/>
              </a:lnSpc>
            </a:pPr>
            <a:r>
              <a:rPr lang="en-IN" sz="2000" dirty="0" smtClean="0">
                <a:latin typeface="Segoe Print" pitchFamily="2" charset="0"/>
              </a:rPr>
              <a:t>Shuddering in the back, with pressure in the region of the last true rib of left side and movements in the stomach  and abdomen as if he would faint</a:t>
            </a:r>
          </a:p>
          <a:p>
            <a:pPr>
              <a:lnSpc>
                <a:spcPct val="150000"/>
              </a:lnSpc>
            </a:pPr>
            <a:r>
              <a:rPr lang="en-IN" sz="2000" dirty="0" smtClean="0">
                <a:latin typeface="Segoe Print" pitchFamily="2" charset="0"/>
              </a:rPr>
              <a:t>Feverish chilliness in the hands and feet, the whole morning, with rheumatic drawing and pressure in the whole body, and pain in the ribs as if pressed together and bruised after sitting</a:t>
            </a: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99592" y="836713"/>
            <a:ext cx="7344816" cy="5184576"/>
          </a:xfrm>
        </p:spPr>
        <p:txBody>
          <a:bodyPr>
            <a:normAutofit fontScale="92500" lnSpcReduction="10000"/>
          </a:bodyPr>
          <a:lstStyle/>
          <a:p>
            <a:pPr>
              <a:lnSpc>
                <a:spcPct val="160000"/>
              </a:lnSpc>
            </a:pPr>
            <a:r>
              <a:rPr lang="en-IN" sz="2000" dirty="0" smtClean="0">
                <a:latin typeface="Segoe Print" pitchFamily="2" charset="0"/>
              </a:rPr>
              <a:t>HEAT IN THE EVENING WITH COLDNESS OF THE HEAD AND HANDS INTERMINGLED WITH SHIVERING AND AVERSION TO DRINKS</a:t>
            </a:r>
          </a:p>
          <a:p>
            <a:pPr>
              <a:lnSpc>
                <a:spcPct val="160000"/>
              </a:lnSpc>
            </a:pPr>
            <a:r>
              <a:rPr lang="en-IN" sz="2000" dirty="0" smtClean="0">
                <a:latin typeface="Segoe Print" pitchFamily="2" charset="0"/>
              </a:rPr>
              <a:t>HEAT IN THE AFTERNOON WITH FREQUENT THIRST, CHILLINESS AND SHIVERINGS INTERMIXED PARTICULARLY AFTER DRINKING.</a:t>
            </a:r>
          </a:p>
          <a:p>
            <a:pPr>
              <a:lnSpc>
                <a:spcPct val="160000"/>
              </a:lnSpc>
            </a:pPr>
            <a:r>
              <a:rPr lang="en-IN" sz="2000" dirty="0" smtClean="0">
                <a:latin typeface="Segoe Print" pitchFamily="2" charset="0"/>
              </a:rPr>
              <a:t>Feeling of heat in the face, hands and after a meal, succeeded by thirst.</a:t>
            </a:r>
          </a:p>
          <a:p>
            <a:pPr>
              <a:lnSpc>
                <a:spcPct val="160000"/>
              </a:lnSpc>
            </a:pPr>
            <a:r>
              <a:rPr lang="en-IN" sz="2000" dirty="0" smtClean="0">
                <a:latin typeface="Segoe Print" pitchFamily="2" charset="0"/>
              </a:rPr>
              <a:t>Great heat the whole morning with copious perspiration, feeling of qualmishness in the chest and burning in the </a:t>
            </a:r>
            <a:r>
              <a:rPr lang="en-IN" sz="2000" dirty="0" err="1" smtClean="0">
                <a:latin typeface="Segoe Print" pitchFamily="2" charset="0"/>
              </a:rPr>
              <a:t>axillae</a:t>
            </a:r>
            <a:r>
              <a:rPr lang="en-IN" sz="2000" dirty="0" smtClean="0">
                <a:latin typeface="Segoe Print" pitchFamily="2" charset="0"/>
              </a:rPr>
              <a:t>.</a:t>
            </a:r>
          </a:p>
          <a:p>
            <a:pPr>
              <a:lnSpc>
                <a:spcPct val="160000"/>
              </a:lnSpc>
            </a:pP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836712"/>
            <a:ext cx="8229600" cy="1143000"/>
          </a:xfrm>
        </p:spPr>
        <p:txBody>
          <a:bodyPr>
            <a:normAutofit/>
          </a:bodyPr>
          <a:lstStyle/>
          <a:p>
            <a:r>
              <a:rPr lang="en-IN" dirty="0" smtClean="0">
                <a:latin typeface="Segoe Print" pitchFamily="2" charset="0"/>
              </a:rPr>
              <a:t>COMMON NAME</a:t>
            </a:r>
            <a:endParaRPr lang="en-IN" b="1" dirty="0">
              <a:ln w="19050">
                <a:solidFill>
                  <a:schemeClr val="tx2">
                    <a:tint val="1000"/>
                  </a:schemeClr>
                </a:solidFill>
                <a:prstDash val="solid"/>
              </a:ln>
              <a:solidFill>
                <a:srgbClr val="082C02"/>
              </a:solidFill>
              <a:effectLst>
                <a:outerShdw blurRad="50000" dist="50800" dir="7500000" algn="tl">
                  <a:srgbClr val="000000">
                    <a:shade val="5000"/>
                    <a:alpha val="35000"/>
                  </a:srgbClr>
                </a:outerShdw>
              </a:effectLst>
              <a:latin typeface="Bradley Hand ITC" pitchFamily="66" charset="0"/>
            </a:endParaRPr>
          </a:p>
        </p:txBody>
      </p:sp>
      <p:sp>
        <p:nvSpPr>
          <p:cNvPr id="3" name="Content Placeholder 2"/>
          <p:cNvSpPr>
            <a:spLocks noGrp="1"/>
          </p:cNvSpPr>
          <p:nvPr>
            <p:ph idx="1"/>
          </p:nvPr>
        </p:nvSpPr>
        <p:spPr>
          <a:xfrm>
            <a:off x="827584" y="1844825"/>
            <a:ext cx="7488832" cy="4176464"/>
          </a:xfrm>
        </p:spPr>
        <p:txBody>
          <a:bodyPr>
            <a:normAutofit fontScale="92500" lnSpcReduction="20000"/>
          </a:bodyPr>
          <a:lstStyle/>
          <a:p>
            <a:pPr algn="ctr">
              <a:lnSpc>
                <a:spcPct val="150000"/>
              </a:lnSpc>
              <a:buBlip>
                <a:blip r:embed="rId2"/>
              </a:buBlip>
            </a:pPr>
            <a:r>
              <a:rPr lang="en-IN" dirty="0" smtClean="0">
                <a:latin typeface="Segoe Print" pitchFamily="2" charset="0"/>
              </a:rPr>
              <a:t>Pot marigold</a:t>
            </a:r>
          </a:p>
          <a:p>
            <a:pPr algn="ctr">
              <a:lnSpc>
                <a:spcPct val="150000"/>
              </a:lnSpc>
              <a:buBlip>
                <a:blip r:embed="rId2"/>
              </a:buBlip>
            </a:pPr>
            <a:r>
              <a:rPr lang="en-IN" dirty="0" err="1" smtClean="0">
                <a:latin typeface="Segoe Print" pitchFamily="2" charset="0"/>
              </a:rPr>
              <a:t>Ruddles</a:t>
            </a:r>
            <a:endParaRPr lang="en-IN" dirty="0" smtClean="0">
              <a:latin typeface="Segoe Print" pitchFamily="2" charset="0"/>
            </a:endParaRPr>
          </a:p>
          <a:p>
            <a:pPr algn="ctr">
              <a:lnSpc>
                <a:spcPct val="150000"/>
              </a:lnSpc>
              <a:buBlip>
                <a:blip r:embed="rId2"/>
              </a:buBlip>
            </a:pPr>
            <a:r>
              <a:rPr lang="en-IN" dirty="0" smtClean="0">
                <a:latin typeface="Segoe Print" pitchFamily="2" charset="0"/>
              </a:rPr>
              <a:t>Common marigold</a:t>
            </a:r>
          </a:p>
          <a:p>
            <a:pPr algn="ctr">
              <a:lnSpc>
                <a:spcPct val="150000"/>
              </a:lnSpc>
              <a:buBlip>
                <a:blip r:embed="rId2"/>
              </a:buBlip>
            </a:pPr>
            <a:r>
              <a:rPr lang="en-IN" dirty="0" smtClean="0">
                <a:latin typeface="Segoe Print" pitchFamily="2" charset="0"/>
              </a:rPr>
              <a:t>Garden marigold</a:t>
            </a:r>
          </a:p>
          <a:p>
            <a:pPr algn="ctr">
              <a:lnSpc>
                <a:spcPct val="150000"/>
              </a:lnSpc>
              <a:buBlip>
                <a:blip r:embed="rId2"/>
              </a:buBlip>
            </a:pPr>
            <a:r>
              <a:rPr lang="en-IN" dirty="0" smtClean="0">
                <a:latin typeface="Segoe Print" pitchFamily="2" charset="0"/>
              </a:rPr>
              <a:t>English marigold</a:t>
            </a:r>
          </a:p>
          <a:p>
            <a:pPr algn="ctr">
              <a:lnSpc>
                <a:spcPct val="150000"/>
              </a:lnSpc>
              <a:buBlip>
                <a:blip r:embed="rId2"/>
              </a:buBlip>
            </a:pPr>
            <a:r>
              <a:rPr lang="en-IN" dirty="0" smtClean="0">
                <a:latin typeface="Segoe Print" pitchFamily="2" charset="0"/>
              </a:rPr>
              <a:t>Scottish marigold</a:t>
            </a:r>
          </a:p>
          <a:p>
            <a:pPr algn="ctr">
              <a:lnSpc>
                <a:spcPct val="150000"/>
              </a:lnSpc>
              <a:buBlip>
                <a:blip r:embed="rId2"/>
              </a:buBlip>
            </a:pPr>
            <a:endParaRPr lang="en-IN" dirty="0">
              <a:latin typeface="Segoe Print" pitchFamily="2" charset="0"/>
            </a:endParaRPr>
          </a:p>
        </p:txBody>
      </p:sp>
      <p:pic>
        <p:nvPicPr>
          <p:cNvPr id="2050" name="Picture 2" descr="C:\Users\Ashlin\Desktop\calendula\pics\1.jpg"/>
          <p:cNvPicPr>
            <a:picLocks noChangeAspect="1" noChangeArrowheads="1"/>
          </p:cNvPicPr>
          <p:nvPr/>
        </p:nvPicPr>
        <p:blipFill>
          <a:blip r:embed="rId3"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16824" cy="1008112"/>
          </a:xfrm>
        </p:spPr>
        <p:txBody>
          <a:bodyPr/>
          <a:lstStyle/>
          <a:p>
            <a:r>
              <a:rPr lang="en-IN" b="1" dirty="0" smtClean="0">
                <a:latin typeface="Bradley Hand ITC" pitchFamily="66" charset="0"/>
              </a:rPr>
              <a:t>SKIN</a:t>
            </a:r>
            <a:endParaRPr lang="en-IN" b="1" dirty="0">
              <a:latin typeface="Bradley Hand ITC" pitchFamily="66" charset="0"/>
            </a:endParaRPr>
          </a:p>
        </p:txBody>
      </p:sp>
      <p:sp>
        <p:nvSpPr>
          <p:cNvPr id="6" name="Content Placeholder 5"/>
          <p:cNvSpPr>
            <a:spLocks noGrp="1"/>
          </p:cNvSpPr>
          <p:nvPr>
            <p:ph idx="1"/>
          </p:nvPr>
        </p:nvSpPr>
        <p:spPr>
          <a:xfrm>
            <a:off x="827584" y="1600201"/>
            <a:ext cx="7488832" cy="4349080"/>
          </a:xfrm>
        </p:spPr>
        <p:txBody>
          <a:bodyPr>
            <a:normAutofit/>
          </a:bodyPr>
          <a:lstStyle/>
          <a:p>
            <a:pPr>
              <a:lnSpc>
                <a:spcPct val="150000"/>
              </a:lnSpc>
            </a:pPr>
            <a:r>
              <a:rPr lang="en-IN" sz="1800" dirty="0" smtClean="0">
                <a:latin typeface="Segoe Print" pitchFamily="2" charset="0"/>
              </a:rPr>
              <a:t>Excessively painful, open, torn, cut, lacerated, ragged or suppurating WOUNDs</a:t>
            </a:r>
          </a:p>
          <a:p>
            <a:pPr>
              <a:lnSpc>
                <a:spcPct val="150000"/>
              </a:lnSpc>
            </a:pPr>
            <a:r>
              <a:rPr lang="en-IN" sz="1800" dirty="0" smtClean="0">
                <a:latin typeface="Segoe Print" pitchFamily="2" charset="0"/>
              </a:rPr>
              <a:t>Haemorrhages in scalp wounds</a:t>
            </a:r>
          </a:p>
          <a:p>
            <a:pPr>
              <a:lnSpc>
                <a:spcPct val="150000"/>
              </a:lnSpc>
            </a:pPr>
            <a:r>
              <a:rPr lang="en-IN" sz="1800" dirty="0" smtClean="0">
                <a:latin typeface="Segoe Print" pitchFamily="2" charset="0"/>
              </a:rPr>
              <a:t>Prevents pus</a:t>
            </a:r>
          </a:p>
          <a:p>
            <a:pPr>
              <a:lnSpc>
                <a:spcPct val="150000"/>
              </a:lnSpc>
            </a:pPr>
            <a:r>
              <a:rPr lang="en-IN" sz="1800" dirty="0" smtClean="0">
                <a:latin typeface="Segoe Print" pitchFamily="2" charset="0"/>
              </a:rPr>
              <a:t>Promotes favourable </a:t>
            </a:r>
            <a:r>
              <a:rPr lang="en-IN" sz="1800" dirty="0" err="1" smtClean="0">
                <a:latin typeface="Segoe Print" pitchFamily="2" charset="0"/>
              </a:rPr>
              <a:t>cicatrization</a:t>
            </a:r>
            <a:r>
              <a:rPr lang="en-IN" sz="1800" dirty="0" smtClean="0">
                <a:latin typeface="Segoe Print" pitchFamily="2" charset="0"/>
              </a:rPr>
              <a:t> with least amount of suppuration</a:t>
            </a:r>
          </a:p>
          <a:p>
            <a:pPr>
              <a:lnSpc>
                <a:spcPct val="150000"/>
              </a:lnSpc>
            </a:pPr>
            <a:r>
              <a:rPr lang="en-IN" sz="1800" dirty="0" smtClean="0">
                <a:latin typeface="Segoe Print" pitchFamily="2" charset="0"/>
              </a:rPr>
              <a:t>Slough, proud flesh and raised edges.</a:t>
            </a:r>
          </a:p>
          <a:p>
            <a:pPr>
              <a:lnSpc>
                <a:spcPct val="150000"/>
              </a:lnSpc>
            </a:pPr>
            <a:r>
              <a:rPr lang="en-IN" sz="1800" dirty="0" smtClean="0">
                <a:latin typeface="Segoe Print" pitchFamily="2" charset="0"/>
              </a:rPr>
              <a:t>Superficial burns and scalds</a:t>
            </a:r>
          </a:p>
          <a:p>
            <a:pPr>
              <a:lnSpc>
                <a:spcPct val="150000"/>
              </a:lnSpc>
            </a:pPr>
            <a:r>
              <a:rPr lang="en-IN" sz="1800" dirty="0" smtClean="0">
                <a:latin typeface="Segoe Print" pitchFamily="2" charset="0"/>
              </a:rPr>
              <a:t>Erysipelas (uses topically)</a:t>
            </a:r>
            <a:endParaRPr lang="en-IN" sz="18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64704"/>
            <a:ext cx="7416824" cy="1143000"/>
          </a:xfrm>
        </p:spPr>
        <p:txBody>
          <a:bodyPr/>
          <a:lstStyle/>
          <a:p>
            <a:r>
              <a:rPr lang="en-IN" b="1" dirty="0" smtClean="0">
                <a:latin typeface="Bradley Hand ITC" pitchFamily="66" charset="0"/>
              </a:rPr>
              <a:t>MODALITIES</a:t>
            </a:r>
            <a:endParaRPr lang="en-IN" b="1" dirty="0">
              <a:latin typeface="Bradley Hand ITC" pitchFamily="66" charset="0"/>
            </a:endParaRPr>
          </a:p>
        </p:txBody>
      </p:sp>
      <p:sp>
        <p:nvSpPr>
          <p:cNvPr id="6" name="Content Placeholder 5"/>
          <p:cNvSpPr>
            <a:spLocks noGrp="1"/>
          </p:cNvSpPr>
          <p:nvPr>
            <p:ph idx="1"/>
          </p:nvPr>
        </p:nvSpPr>
        <p:spPr>
          <a:xfrm>
            <a:off x="899592" y="1600200"/>
            <a:ext cx="7416824" cy="4525963"/>
          </a:xfrm>
        </p:spPr>
        <p:txBody>
          <a:bodyPr>
            <a:normAutofit/>
          </a:bodyPr>
          <a:lstStyle/>
          <a:p>
            <a:pPr>
              <a:lnSpc>
                <a:spcPct val="150000"/>
              </a:lnSpc>
              <a:buNone/>
            </a:pPr>
            <a:r>
              <a:rPr lang="en-IN" sz="2400" dirty="0" smtClean="0">
                <a:latin typeface="Segoe Print" pitchFamily="2" charset="0"/>
              </a:rPr>
              <a:t>WORSE</a:t>
            </a:r>
          </a:p>
          <a:p>
            <a:pPr>
              <a:lnSpc>
                <a:spcPct val="150000"/>
              </a:lnSpc>
            </a:pPr>
            <a:r>
              <a:rPr lang="en-IN" sz="2400" dirty="0" smtClean="0">
                <a:latin typeface="Segoe Print" pitchFamily="2" charset="0"/>
              </a:rPr>
              <a:t>Damp weather</a:t>
            </a:r>
          </a:p>
          <a:p>
            <a:pPr>
              <a:lnSpc>
                <a:spcPct val="150000"/>
              </a:lnSpc>
            </a:pPr>
            <a:r>
              <a:rPr lang="en-IN" sz="2400" dirty="0" smtClean="0">
                <a:latin typeface="Segoe Print" pitchFamily="2" charset="0"/>
              </a:rPr>
              <a:t>Heavy cloudy weather</a:t>
            </a:r>
          </a:p>
          <a:p>
            <a:pPr>
              <a:lnSpc>
                <a:spcPct val="150000"/>
              </a:lnSpc>
            </a:pPr>
            <a:r>
              <a:rPr lang="en-IN" sz="2400" dirty="0" smtClean="0">
                <a:latin typeface="Segoe Print" pitchFamily="2" charset="0"/>
              </a:rPr>
              <a:t>During chill</a:t>
            </a:r>
          </a:p>
          <a:p>
            <a:pPr>
              <a:lnSpc>
                <a:spcPct val="150000"/>
              </a:lnSpc>
            </a:pPr>
            <a:endParaRPr lang="en-IN" sz="24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latin typeface="Bradley Hand ITC" pitchFamily="66"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pic>
        <p:nvPicPr>
          <p:cNvPr id="1026" name="Picture 2" descr="C:\Users\Ashlin\Desktop\calendula\pics\2.jpg"/>
          <p:cNvPicPr>
            <a:picLocks noChangeAspect="1" noChangeArrowheads="1"/>
          </p:cNvPicPr>
          <p:nvPr/>
        </p:nvPicPr>
        <p:blipFill>
          <a:blip r:embed="rId3" cstate="print"/>
          <a:srcRect/>
          <a:stretch>
            <a:fillRect/>
          </a:stretch>
        </p:blipFill>
        <p:spPr bwMode="auto">
          <a:xfrm>
            <a:off x="0" y="0"/>
            <a:ext cx="3240360" cy="3501008"/>
          </a:xfrm>
          <a:prstGeom prst="rect">
            <a:avLst/>
          </a:prstGeom>
          <a:noFill/>
        </p:spPr>
      </p:pic>
      <p:pic>
        <p:nvPicPr>
          <p:cNvPr id="1027" name="Picture 3" descr="C:\Users\Ashlin\Desktop\calendula\pics\3.jpg"/>
          <p:cNvPicPr>
            <a:picLocks noChangeAspect="1" noChangeArrowheads="1"/>
          </p:cNvPicPr>
          <p:nvPr/>
        </p:nvPicPr>
        <p:blipFill>
          <a:blip r:embed="rId4" cstate="print"/>
          <a:srcRect/>
          <a:stretch>
            <a:fillRect/>
          </a:stretch>
        </p:blipFill>
        <p:spPr bwMode="auto">
          <a:xfrm>
            <a:off x="3203848" y="0"/>
            <a:ext cx="4320480" cy="2636912"/>
          </a:xfrm>
          <a:prstGeom prst="rect">
            <a:avLst/>
          </a:prstGeom>
          <a:noFill/>
        </p:spPr>
      </p:pic>
      <p:pic>
        <p:nvPicPr>
          <p:cNvPr id="1028" name="Picture 4" descr="C:\Users\Ashlin\Desktop\calendula\pics\4.jpg"/>
          <p:cNvPicPr>
            <a:picLocks noChangeAspect="1" noChangeArrowheads="1"/>
          </p:cNvPicPr>
          <p:nvPr/>
        </p:nvPicPr>
        <p:blipFill>
          <a:blip r:embed="rId5" cstate="print"/>
          <a:srcRect/>
          <a:stretch>
            <a:fillRect/>
          </a:stretch>
        </p:blipFill>
        <p:spPr bwMode="auto">
          <a:xfrm>
            <a:off x="3203848" y="2636912"/>
            <a:ext cx="3888432" cy="2016224"/>
          </a:xfrm>
          <a:prstGeom prst="rect">
            <a:avLst/>
          </a:prstGeom>
          <a:noFill/>
        </p:spPr>
      </p:pic>
      <p:pic>
        <p:nvPicPr>
          <p:cNvPr id="1029" name="Picture 5" descr="C:\Users\Ashlin\Desktop\calendula\pics\5.jpg"/>
          <p:cNvPicPr>
            <a:picLocks noChangeAspect="1" noChangeArrowheads="1"/>
          </p:cNvPicPr>
          <p:nvPr/>
        </p:nvPicPr>
        <p:blipFill>
          <a:blip r:embed="rId6" cstate="print"/>
          <a:srcRect/>
          <a:stretch>
            <a:fillRect/>
          </a:stretch>
        </p:blipFill>
        <p:spPr bwMode="auto">
          <a:xfrm>
            <a:off x="0" y="3429000"/>
            <a:ext cx="3275856" cy="3429000"/>
          </a:xfrm>
          <a:prstGeom prst="rect">
            <a:avLst/>
          </a:prstGeom>
          <a:noFill/>
        </p:spPr>
      </p:pic>
      <p:pic>
        <p:nvPicPr>
          <p:cNvPr id="1030" name="Picture 6" descr="C:\Users\Ashlin\Desktop\calendula\pics\6.jpg"/>
          <p:cNvPicPr>
            <a:picLocks noChangeAspect="1" noChangeArrowheads="1"/>
          </p:cNvPicPr>
          <p:nvPr/>
        </p:nvPicPr>
        <p:blipFill>
          <a:blip r:embed="rId7" cstate="print"/>
          <a:srcRect/>
          <a:stretch>
            <a:fillRect/>
          </a:stretch>
        </p:blipFill>
        <p:spPr bwMode="auto">
          <a:xfrm rot="5400000">
            <a:off x="5993904" y="2799185"/>
            <a:ext cx="3744416" cy="2555776"/>
          </a:xfrm>
          <a:prstGeom prst="rect">
            <a:avLst/>
          </a:prstGeom>
          <a:noFill/>
        </p:spPr>
      </p:pic>
      <p:pic>
        <p:nvPicPr>
          <p:cNvPr id="1031" name="Picture 7" descr="C:\Users\Ashlin\Desktop\calendula\pics\7.jpg"/>
          <p:cNvPicPr>
            <a:picLocks noChangeAspect="1" noChangeArrowheads="1"/>
          </p:cNvPicPr>
          <p:nvPr/>
        </p:nvPicPr>
        <p:blipFill>
          <a:blip r:embed="rId8" cstate="print"/>
          <a:srcRect/>
          <a:stretch>
            <a:fillRect/>
          </a:stretch>
        </p:blipFill>
        <p:spPr bwMode="auto">
          <a:xfrm>
            <a:off x="7092280" y="0"/>
            <a:ext cx="2051720" cy="2204864"/>
          </a:xfrm>
          <a:prstGeom prst="rect">
            <a:avLst/>
          </a:prstGeom>
          <a:noFill/>
        </p:spPr>
      </p:pic>
      <p:pic>
        <p:nvPicPr>
          <p:cNvPr id="1032" name="Picture 8" descr="C:\Users\Ashlin\Desktop\calendula\pics\1.jpg"/>
          <p:cNvPicPr>
            <a:picLocks noGrp="1" noChangeAspect="1" noChangeArrowheads="1"/>
          </p:cNvPicPr>
          <p:nvPr>
            <p:ph idx="1"/>
          </p:nvPr>
        </p:nvPicPr>
        <p:blipFill>
          <a:blip r:embed="rId2" cstate="print"/>
          <a:srcRect/>
          <a:stretch>
            <a:fillRect/>
          </a:stretch>
        </p:blipFill>
        <p:spPr bwMode="auto">
          <a:xfrm>
            <a:off x="3275856" y="4509120"/>
            <a:ext cx="3429744" cy="2348880"/>
          </a:xfrm>
          <a:prstGeom prst="rect">
            <a:avLst/>
          </a:prstGeom>
          <a:noFill/>
        </p:spPr>
      </p:pic>
      <p:pic>
        <p:nvPicPr>
          <p:cNvPr id="1033" name="Picture 9" descr="C:\Users\Ashlin\Desktop\calendula\pics\8.jpg"/>
          <p:cNvPicPr>
            <a:picLocks noChangeAspect="1" noChangeArrowheads="1"/>
          </p:cNvPicPr>
          <p:nvPr/>
        </p:nvPicPr>
        <p:blipFill>
          <a:blip r:embed="rId9" cstate="print"/>
          <a:srcRect/>
          <a:stretch>
            <a:fillRect/>
          </a:stretch>
        </p:blipFill>
        <p:spPr bwMode="auto">
          <a:xfrm>
            <a:off x="6696075" y="4991100"/>
            <a:ext cx="2447925" cy="1866900"/>
          </a:xfrm>
          <a:prstGeom prst="rect">
            <a:avLst/>
          </a:prstGeom>
          <a:noFill/>
        </p:spPr>
      </p:pic>
      <p:sp>
        <p:nvSpPr>
          <p:cNvPr id="13" name="Rectangle 12"/>
          <p:cNvSpPr/>
          <p:nvPr/>
        </p:nvSpPr>
        <p:spPr>
          <a:xfrm>
            <a:off x="1547664" y="2204864"/>
            <a:ext cx="6308330" cy="1569660"/>
          </a:xfrm>
          <a:prstGeom prst="rect">
            <a:avLst/>
          </a:prstGeom>
          <a:noFill/>
        </p:spPr>
        <p:txBody>
          <a:bodyPr wrap="none" lIns="91440" tIns="45720" rIns="91440" bIns="45720">
            <a:spAutoFit/>
          </a:bodyPr>
          <a:lstStyle/>
          <a:p>
            <a:pPr algn="ctr"/>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124744"/>
            <a:ext cx="7416824" cy="4176465"/>
          </a:xfrm>
        </p:spPr>
        <p:txBody>
          <a:bodyPr>
            <a:normAutofit fontScale="92500" lnSpcReduction="20000"/>
          </a:bodyPr>
          <a:lstStyle/>
          <a:p>
            <a:pPr algn="ctr">
              <a:lnSpc>
                <a:spcPct val="150000"/>
              </a:lnSpc>
            </a:pPr>
            <a:r>
              <a:rPr lang="en-IN" dirty="0" smtClean="0">
                <a:latin typeface="Segoe Print" pitchFamily="2" charset="0"/>
              </a:rPr>
              <a:t>Kingdom: </a:t>
            </a:r>
            <a:r>
              <a:rPr lang="en-IN" dirty="0" err="1" smtClean="0">
                <a:latin typeface="Segoe Print" pitchFamily="2" charset="0"/>
              </a:rPr>
              <a:t>Plantae</a:t>
            </a:r>
            <a:endParaRPr lang="en-IN" dirty="0">
              <a:latin typeface="Segoe Print" pitchFamily="2" charset="0"/>
            </a:endParaRPr>
          </a:p>
          <a:p>
            <a:pPr algn="ctr">
              <a:lnSpc>
                <a:spcPct val="150000"/>
              </a:lnSpc>
            </a:pPr>
            <a:r>
              <a:rPr lang="en-IN" dirty="0" smtClean="0">
                <a:latin typeface="Segoe Print" pitchFamily="2" charset="0"/>
              </a:rPr>
              <a:t>Order: </a:t>
            </a:r>
            <a:r>
              <a:rPr lang="en-IN" dirty="0" err="1" smtClean="0">
                <a:latin typeface="Segoe Print" pitchFamily="2" charset="0"/>
              </a:rPr>
              <a:t>Asterales</a:t>
            </a:r>
            <a:endParaRPr lang="en-IN" dirty="0">
              <a:latin typeface="Segoe Print" pitchFamily="2" charset="0"/>
            </a:endParaRPr>
          </a:p>
          <a:p>
            <a:pPr algn="ctr">
              <a:lnSpc>
                <a:spcPct val="150000"/>
              </a:lnSpc>
            </a:pPr>
            <a:r>
              <a:rPr lang="en-IN" dirty="0" smtClean="0">
                <a:latin typeface="Segoe Print" pitchFamily="2" charset="0"/>
              </a:rPr>
              <a:t>Family: </a:t>
            </a:r>
            <a:r>
              <a:rPr lang="en-IN" dirty="0" err="1" smtClean="0">
                <a:latin typeface="Segoe Print" pitchFamily="2" charset="0"/>
              </a:rPr>
              <a:t>Asteraceae</a:t>
            </a:r>
            <a:endParaRPr lang="en-IN" dirty="0">
              <a:latin typeface="Segoe Print" pitchFamily="2" charset="0"/>
            </a:endParaRPr>
          </a:p>
          <a:p>
            <a:pPr algn="ctr">
              <a:lnSpc>
                <a:spcPct val="150000"/>
              </a:lnSpc>
            </a:pPr>
            <a:r>
              <a:rPr lang="en-IN" dirty="0" smtClean="0">
                <a:latin typeface="Segoe Print" pitchFamily="2" charset="0"/>
              </a:rPr>
              <a:t>Tribe: </a:t>
            </a:r>
            <a:r>
              <a:rPr lang="en-IN" dirty="0" err="1" smtClean="0">
                <a:latin typeface="Segoe Print" pitchFamily="2" charset="0"/>
              </a:rPr>
              <a:t>Calenduleae</a:t>
            </a:r>
            <a:endParaRPr lang="en-IN" dirty="0">
              <a:latin typeface="Segoe Print" pitchFamily="2" charset="0"/>
            </a:endParaRPr>
          </a:p>
          <a:p>
            <a:pPr algn="ctr">
              <a:lnSpc>
                <a:spcPct val="150000"/>
              </a:lnSpc>
            </a:pPr>
            <a:r>
              <a:rPr lang="en-IN" dirty="0" smtClean="0">
                <a:latin typeface="Segoe Print" pitchFamily="2" charset="0"/>
              </a:rPr>
              <a:t>Genus: </a:t>
            </a:r>
            <a:r>
              <a:rPr lang="en-IN" i="1" dirty="0" smtClean="0">
                <a:latin typeface="Segoe Print" pitchFamily="2" charset="0"/>
              </a:rPr>
              <a:t>Calendula</a:t>
            </a:r>
            <a:endParaRPr lang="en-IN" dirty="0">
              <a:latin typeface="Segoe Print" pitchFamily="2" charset="0"/>
            </a:endParaRPr>
          </a:p>
          <a:p>
            <a:pPr algn="ctr">
              <a:lnSpc>
                <a:spcPct val="150000"/>
              </a:lnSpc>
            </a:pPr>
            <a:r>
              <a:rPr lang="en-IN" dirty="0" smtClean="0">
                <a:latin typeface="Segoe Print" pitchFamily="2" charset="0"/>
              </a:rPr>
              <a:t>Species: </a:t>
            </a:r>
            <a:r>
              <a:rPr lang="en-IN" i="1" dirty="0" smtClean="0">
                <a:latin typeface="Segoe Print" pitchFamily="2" charset="0"/>
              </a:rPr>
              <a:t>C</a:t>
            </a:r>
            <a:r>
              <a:rPr lang="en-IN" i="1" dirty="0">
                <a:latin typeface="Segoe Print" pitchFamily="2" charset="0"/>
              </a:rPr>
              <a:t>. </a:t>
            </a:r>
            <a:r>
              <a:rPr lang="en-IN" i="1" dirty="0" err="1">
                <a:latin typeface="Segoe Print" pitchFamily="2" charset="0"/>
              </a:rPr>
              <a:t>officinalis</a:t>
            </a:r>
            <a:endParaRPr lang="en-IN" dirty="0">
              <a:latin typeface="Segoe Print" pitchFamily="2" charset="0"/>
            </a:endParaRPr>
          </a:p>
          <a:p>
            <a:pPr algn="ctr">
              <a:lnSpc>
                <a:spcPct val="150000"/>
              </a:lnSpc>
            </a:pPr>
            <a:endParaRPr lang="en-IN" dirty="0"/>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lstStyle/>
          <a:p>
            <a:r>
              <a:rPr lang="en-IN" dirty="0" smtClean="0">
                <a:latin typeface="Bradley Hand ITC" pitchFamily="66" charset="0"/>
              </a:rPr>
              <a:t>CULTIVATION</a:t>
            </a:r>
            <a:endParaRPr lang="en-IN" dirty="0">
              <a:latin typeface="Bradley Hand ITC" pitchFamily="66" charset="0"/>
            </a:endParaRPr>
          </a:p>
        </p:txBody>
      </p:sp>
      <p:sp>
        <p:nvSpPr>
          <p:cNvPr id="3" name="Content Placeholder 2"/>
          <p:cNvSpPr>
            <a:spLocks noGrp="1"/>
          </p:cNvSpPr>
          <p:nvPr>
            <p:ph idx="1"/>
          </p:nvPr>
        </p:nvSpPr>
        <p:spPr>
          <a:xfrm>
            <a:off x="827584" y="1772815"/>
            <a:ext cx="7416824" cy="4248473"/>
          </a:xfrm>
        </p:spPr>
        <p:txBody>
          <a:bodyPr>
            <a:normAutofit/>
          </a:bodyPr>
          <a:lstStyle/>
          <a:p>
            <a:pPr>
              <a:lnSpc>
                <a:spcPct val="150000"/>
              </a:lnSpc>
            </a:pPr>
            <a:r>
              <a:rPr lang="en-IN" sz="2400" dirty="0" smtClean="0">
                <a:latin typeface="Segoe Print" pitchFamily="2" charset="0"/>
              </a:rPr>
              <a:t>Grown easily in sunny locations </a:t>
            </a:r>
          </a:p>
          <a:p>
            <a:pPr>
              <a:lnSpc>
                <a:spcPct val="150000"/>
              </a:lnSpc>
            </a:pPr>
            <a:r>
              <a:rPr lang="en-IN" sz="2400" dirty="0" smtClean="0">
                <a:latin typeface="Segoe Print" pitchFamily="2" charset="0"/>
              </a:rPr>
              <a:t>In most kinds of soils. </a:t>
            </a:r>
          </a:p>
          <a:p>
            <a:pPr>
              <a:lnSpc>
                <a:spcPct val="150000"/>
              </a:lnSpc>
            </a:pPr>
            <a:r>
              <a:rPr lang="en-IN" sz="2400" dirty="0" smtClean="0">
                <a:latin typeface="Segoe Print" pitchFamily="2" charset="0"/>
              </a:rPr>
              <a:t>Perennial</a:t>
            </a:r>
          </a:p>
          <a:p>
            <a:pPr>
              <a:lnSpc>
                <a:spcPct val="150000"/>
              </a:lnSpc>
            </a:pPr>
            <a:r>
              <a:rPr lang="en-IN" sz="2400" dirty="0" smtClean="0">
                <a:latin typeface="Segoe Print" pitchFamily="2" charset="0"/>
              </a:rPr>
              <a:t>Treated as an annual </a:t>
            </a:r>
            <a:r>
              <a:rPr lang="en-IN" sz="2400" smtClean="0">
                <a:latin typeface="Segoe Print" pitchFamily="2" charset="0"/>
              </a:rPr>
              <a:t>also, particularly </a:t>
            </a:r>
            <a:r>
              <a:rPr lang="en-IN" sz="2400" dirty="0" smtClean="0">
                <a:latin typeface="Segoe Print" pitchFamily="2" charset="0"/>
              </a:rPr>
              <a:t>in colder regions where its winter survival is poor, or in hot summer locations where it also does not survive.</a:t>
            </a:r>
          </a:p>
          <a:p>
            <a:pPr>
              <a:lnSpc>
                <a:spcPct val="150000"/>
              </a:lnSpc>
            </a:pPr>
            <a:endParaRPr lang="en-IN" sz="24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836712"/>
            <a:ext cx="7416824" cy="5184577"/>
          </a:xfrm>
        </p:spPr>
        <p:txBody>
          <a:bodyPr>
            <a:normAutofit fontScale="92500" lnSpcReduction="10000"/>
          </a:bodyPr>
          <a:lstStyle/>
          <a:p>
            <a:pPr>
              <a:lnSpc>
                <a:spcPct val="150000"/>
              </a:lnSpc>
            </a:pPr>
            <a:r>
              <a:rPr lang="en-IN" sz="2400" dirty="0" smtClean="0">
                <a:latin typeface="Segoe Print" pitchFamily="2" charset="0"/>
              </a:rPr>
              <a:t>Easiest and most versatile flowers to grow in a garden, especially since they tolerate most soils</a:t>
            </a:r>
          </a:p>
          <a:p>
            <a:pPr>
              <a:lnSpc>
                <a:spcPct val="150000"/>
              </a:lnSpc>
            </a:pPr>
            <a:r>
              <a:rPr lang="en-IN" sz="2400" dirty="0" smtClean="0">
                <a:latin typeface="Segoe Print" pitchFamily="2" charset="0"/>
              </a:rPr>
              <a:t>Pot marigolds typically bloom quickly from seed (in under two months) in bright yellows, </a:t>
            </a:r>
            <a:r>
              <a:rPr lang="en-IN" sz="2400" dirty="0" err="1" smtClean="0">
                <a:latin typeface="Segoe Print" pitchFamily="2" charset="0"/>
              </a:rPr>
              <a:t>golds</a:t>
            </a:r>
            <a:r>
              <a:rPr lang="en-IN" sz="2400" dirty="0" smtClean="0">
                <a:latin typeface="Segoe Print" pitchFamily="2" charset="0"/>
              </a:rPr>
              <a:t>, and oranges.</a:t>
            </a:r>
          </a:p>
          <a:p>
            <a:pPr>
              <a:lnSpc>
                <a:spcPct val="150000"/>
              </a:lnSpc>
            </a:pPr>
            <a:r>
              <a:rPr lang="en-IN" sz="2400" dirty="0" smtClean="0">
                <a:latin typeface="Segoe Print" pitchFamily="2" charset="0"/>
              </a:rPr>
              <a:t>Calendula are used as food plants by the larvae of some Lepidoptera species including Cabbage Moth, The Gothic, Large Yellow </a:t>
            </a:r>
            <a:r>
              <a:rPr lang="en-IN" sz="2400" dirty="0" err="1" smtClean="0">
                <a:latin typeface="Segoe Print" pitchFamily="2" charset="0"/>
              </a:rPr>
              <a:t>Underwing</a:t>
            </a:r>
            <a:r>
              <a:rPr lang="en-IN" sz="2400" dirty="0" smtClean="0">
                <a:latin typeface="Segoe Print" pitchFamily="2" charset="0"/>
              </a:rPr>
              <a:t> and Setaceous Hebrew Character. Be advised not to plant in vegetable gardens.</a:t>
            </a:r>
          </a:p>
          <a:p>
            <a:pPr>
              <a:lnSpc>
                <a:spcPct val="150000"/>
              </a:lnSpc>
            </a:pPr>
            <a:endParaRPr lang="en-IN" sz="24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20080"/>
          </a:xfrm>
        </p:spPr>
        <p:txBody>
          <a:bodyPr>
            <a:normAutofit fontScale="90000"/>
          </a:bodyPr>
          <a:lstStyle/>
          <a:p>
            <a:r>
              <a:rPr lang="en-IN" b="1" dirty="0" smtClean="0">
                <a:latin typeface="Bradley Hand ITC" pitchFamily="66" charset="0"/>
              </a:rPr>
              <a:t>CONSTITUENTS</a:t>
            </a:r>
            <a:r>
              <a:rPr lang="en-IN" dirty="0" smtClean="0">
                <a:latin typeface="Bradley Hand ITC" pitchFamily="66" charset="0"/>
              </a:rPr>
              <a:t/>
            </a:r>
            <a:br>
              <a:rPr lang="en-IN" dirty="0" smtClean="0">
                <a:latin typeface="Bradley Hand ITC" pitchFamily="66" charset="0"/>
              </a:rPr>
            </a:br>
            <a:r>
              <a:rPr lang="en-IN" b="1" dirty="0" smtClean="0">
                <a:latin typeface="Bradley Hand ITC" pitchFamily="66" charset="0"/>
              </a:rPr>
              <a:t>CONSTITUENTS</a:t>
            </a:r>
            <a:r>
              <a:rPr lang="en-IN" dirty="0" smtClean="0">
                <a:latin typeface="Bradley Hand ITC" pitchFamily="66" charset="0"/>
              </a:rPr>
              <a:t/>
            </a:r>
            <a:br>
              <a:rPr lang="en-IN" dirty="0" smtClean="0">
                <a:latin typeface="Bradley Hand ITC" pitchFamily="66" charset="0"/>
              </a:rPr>
            </a:br>
            <a:endParaRPr lang="en-IN" dirty="0">
              <a:latin typeface="Bradley Hand ITC" pitchFamily="66" charset="0"/>
            </a:endParaRPr>
          </a:p>
        </p:txBody>
      </p:sp>
      <p:sp>
        <p:nvSpPr>
          <p:cNvPr id="3" name="Content Placeholder 2"/>
          <p:cNvSpPr>
            <a:spLocks noGrp="1"/>
          </p:cNvSpPr>
          <p:nvPr>
            <p:ph idx="1"/>
          </p:nvPr>
        </p:nvSpPr>
        <p:spPr>
          <a:xfrm>
            <a:off x="457200" y="1600200"/>
            <a:ext cx="7787208" cy="4525963"/>
          </a:xfrm>
        </p:spPr>
        <p:txBody>
          <a:bodyPr>
            <a:normAutofit/>
          </a:bodyPr>
          <a:lstStyle/>
          <a:p>
            <a:endParaRPr lang="en-IN" dirty="0"/>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graphicFrame>
        <p:nvGraphicFramePr>
          <p:cNvPr id="5" name="Table 4"/>
          <p:cNvGraphicFramePr>
            <a:graphicFrameLocks noGrp="1"/>
          </p:cNvGraphicFramePr>
          <p:nvPr/>
        </p:nvGraphicFramePr>
        <p:xfrm>
          <a:off x="899592" y="1556792"/>
          <a:ext cx="7344816" cy="4392488"/>
        </p:xfrm>
        <a:graphic>
          <a:graphicData uri="http://schemas.openxmlformats.org/drawingml/2006/table">
            <a:tbl>
              <a:tblPr firstRow="1" bandRow="1">
                <a:tableStyleId>{F5AB1C69-6EDB-4FF4-983F-18BD219EF322}</a:tableStyleId>
              </a:tblPr>
              <a:tblGrid>
                <a:gridCol w="3672408"/>
                <a:gridCol w="3672408"/>
              </a:tblGrid>
              <a:tr h="403843">
                <a:tc>
                  <a:txBody>
                    <a:bodyPr/>
                    <a:lstStyle/>
                    <a:p>
                      <a:r>
                        <a:rPr lang="en-IN" dirty="0" smtClean="0"/>
                        <a:t>Part</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smtClean="0"/>
                        <a:t>Constituents</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93245">
                <a:tc>
                  <a:txBody>
                    <a:bodyPr/>
                    <a:lstStyle/>
                    <a:p>
                      <a:r>
                        <a:rPr lang="en-IN" dirty="0" smtClean="0"/>
                        <a:t>Petals and pollen </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err="1" smtClean="0"/>
                        <a:t>Triterpenoid</a:t>
                      </a:r>
                      <a:r>
                        <a:rPr lang="en-IN" baseline="0" dirty="0" smtClean="0"/>
                        <a:t> </a:t>
                      </a:r>
                      <a:r>
                        <a:rPr lang="en-IN" dirty="0" smtClean="0"/>
                        <a:t>esters</a:t>
                      </a:r>
                      <a:r>
                        <a:rPr lang="en-IN" baseline="0" dirty="0" smtClean="0"/>
                        <a:t> </a:t>
                      </a:r>
                      <a:r>
                        <a:rPr lang="en-IN" dirty="0" smtClean="0"/>
                        <a:t>and the </a:t>
                      </a:r>
                      <a:r>
                        <a:rPr lang="en-IN" dirty="0" err="1" smtClean="0"/>
                        <a:t>carotenoids</a:t>
                      </a:r>
                      <a:r>
                        <a:rPr lang="en-IN" dirty="0" smtClean="0"/>
                        <a:t> </a:t>
                      </a:r>
                      <a:r>
                        <a:rPr lang="en-IN" dirty="0" err="1" smtClean="0"/>
                        <a:t>flavoxanthin</a:t>
                      </a:r>
                      <a:r>
                        <a:rPr lang="en-IN" baseline="0" dirty="0" smtClean="0"/>
                        <a:t> </a:t>
                      </a:r>
                      <a:r>
                        <a:rPr lang="en-IN" dirty="0" smtClean="0"/>
                        <a:t>and </a:t>
                      </a:r>
                      <a:r>
                        <a:rPr lang="en-IN" dirty="0" err="1" smtClean="0"/>
                        <a:t>auroxanthin</a:t>
                      </a:r>
                      <a:r>
                        <a:rPr lang="en-IN" dirty="0" smtClean="0"/>
                        <a:t> (antioxidants, and the source of the yellow-orange coloration). </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97045">
                <a:tc>
                  <a:txBody>
                    <a:bodyPr/>
                    <a:lstStyle/>
                    <a:p>
                      <a:r>
                        <a:rPr lang="en-IN" dirty="0" smtClean="0"/>
                        <a:t>Leaves and stems </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err="1" smtClean="0"/>
                        <a:t>Carotenoids</a:t>
                      </a:r>
                      <a:r>
                        <a:rPr lang="en-IN" dirty="0" smtClean="0"/>
                        <a:t> - </a:t>
                      </a:r>
                      <a:r>
                        <a:rPr lang="en-IN" dirty="0" err="1" smtClean="0"/>
                        <a:t>lutein</a:t>
                      </a:r>
                      <a:r>
                        <a:rPr lang="en-IN" dirty="0" smtClean="0"/>
                        <a:t> (80%) and </a:t>
                      </a:r>
                      <a:r>
                        <a:rPr lang="en-IN" dirty="0" err="1" smtClean="0"/>
                        <a:t>zeaxanthin</a:t>
                      </a:r>
                      <a:r>
                        <a:rPr lang="en-IN" dirty="0" smtClean="0"/>
                        <a:t> (5%), and beta-carotene</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3843">
                <a:tc>
                  <a:txBody>
                    <a:bodyPr/>
                    <a:lstStyle/>
                    <a:p>
                      <a:r>
                        <a:rPr lang="en-IN" dirty="0" smtClean="0"/>
                        <a:t>Plant extracts </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err="1" smtClean="0"/>
                        <a:t>Saponins</a:t>
                      </a:r>
                      <a:r>
                        <a:rPr lang="en-IN" dirty="0" smtClean="0"/>
                        <a:t>, resins and essential oils</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294512">
                <a:tc>
                  <a:txBody>
                    <a:bodyPr/>
                    <a:lstStyle/>
                    <a:p>
                      <a:r>
                        <a:rPr lang="en-IN" dirty="0" smtClean="0"/>
                        <a:t> Flowers </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err="1" smtClean="0"/>
                        <a:t>Flavonol</a:t>
                      </a:r>
                      <a:r>
                        <a:rPr lang="en-IN" dirty="0" smtClean="0"/>
                        <a:t> glycosides, </a:t>
                      </a:r>
                      <a:r>
                        <a:rPr lang="en-IN" dirty="0" err="1" smtClean="0"/>
                        <a:t>triterpene</a:t>
                      </a:r>
                      <a:r>
                        <a:rPr lang="en-IN" dirty="0" smtClean="0"/>
                        <a:t> </a:t>
                      </a:r>
                      <a:r>
                        <a:rPr lang="en-IN" dirty="0" err="1" smtClean="0"/>
                        <a:t>oligoglycosides</a:t>
                      </a:r>
                      <a:r>
                        <a:rPr lang="en-IN" dirty="0" smtClean="0"/>
                        <a:t>, </a:t>
                      </a:r>
                      <a:r>
                        <a:rPr lang="en-IN" dirty="0" err="1" smtClean="0"/>
                        <a:t>oleanane</a:t>
                      </a:r>
                      <a:r>
                        <a:rPr lang="en-IN" dirty="0" smtClean="0"/>
                        <a:t>-type </a:t>
                      </a:r>
                      <a:r>
                        <a:rPr lang="en-IN" dirty="0" err="1" smtClean="0"/>
                        <a:t>triterpene</a:t>
                      </a:r>
                      <a:r>
                        <a:rPr lang="en-IN" dirty="0" smtClean="0"/>
                        <a:t> glycosides, </a:t>
                      </a:r>
                      <a:r>
                        <a:rPr lang="en-IN" dirty="0" err="1" smtClean="0"/>
                        <a:t>saponins</a:t>
                      </a:r>
                      <a:r>
                        <a:rPr lang="en-IN" dirty="0" smtClean="0"/>
                        <a:t>, and a </a:t>
                      </a:r>
                      <a:r>
                        <a:rPr lang="en-IN" dirty="0" err="1" smtClean="0"/>
                        <a:t>sesquiterpene</a:t>
                      </a:r>
                      <a:r>
                        <a:rPr lang="en-IN" baseline="0" dirty="0" smtClean="0"/>
                        <a:t> </a:t>
                      </a:r>
                      <a:r>
                        <a:rPr lang="en-IN" dirty="0" err="1" smtClean="0"/>
                        <a:t>glucoside</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p:spPr>
        <p:txBody>
          <a:bodyPr>
            <a:normAutofit fontScale="90000"/>
          </a:bodyPr>
          <a:lstStyle/>
          <a:p>
            <a:r>
              <a:rPr lang="en-IN" b="1" dirty="0" smtClean="0">
                <a:latin typeface="Bradley Hand ITC" pitchFamily="66" charset="0"/>
              </a:rPr>
              <a:t>PHARMACOLOGY</a:t>
            </a:r>
            <a:r>
              <a:rPr lang="en-IN" dirty="0" smtClean="0">
                <a:latin typeface="Bradley Hand ITC" pitchFamily="66" charset="0"/>
              </a:rPr>
              <a:t/>
            </a:r>
            <a:br>
              <a:rPr lang="en-IN" dirty="0" smtClean="0">
                <a:latin typeface="Bradley Hand ITC" pitchFamily="66" charset="0"/>
              </a:rPr>
            </a:br>
            <a:r>
              <a:rPr lang="en-IN" b="1" dirty="0" smtClean="0">
                <a:latin typeface="Bradley Hand ITC" pitchFamily="66" charset="0"/>
              </a:rPr>
              <a:t> PHARMACOLOGY</a:t>
            </a:r>
            <a:r>
              <a:rPr lang="en-IN" dirty="0" smtClean="0">
                <a:latin typeface="Bradley Hand ITC" pitchFamily="66" charset="0"/>
              </a:rPr>
              <a:t/>
            </a:r>
            <a:br>
              <a:rPr lang="en-IN" dirty="0" smtClean="0">
                <a:latin typeface="Bradley Hand ITC" pitchFamily="66" charset="0"/>
              </a:rPr>
            </a:br>
            <a:endParaRPr lang="en-IN" dirty="0">
              <a:latin typeface="Bradley Hand ITC" pitchFamily="66" charset="0"/>
            </a:endParaRPr>
          </a:p>
        </p:txBody>
      </p:sp>
      <p:sp>
        <p:nvSpPr>
          <p:cNvPr id="3" name="Content Placeholder 2"/>
          <p:cNvSpPr>
            <a:spLocks noGrp="1"/>
          </p:cNvSpPr>
          <p:nvPr>
            <p:ph idx="1"/>
          </p:nvPr>
        </p:nvSpPr>
        <p:spPr>
          <a:xfrm>
            <a:off x="827584" y="1196752"/>
            <a:ext cx="7416824" cy="4133055"/>
          </a:xfrm>
        </p:spPr>
        <p:txBody>
          <a:bodyPr>
            <a:noAutofit/>
          </a:bodyPr>
          <a:lstStyle/>
          <a:p>
            <a:pPr>
              <a:lnSpc>
                <a:spcPct val="170000"/>
              </a:lnSpc>
            </a:pPr>
            <a:r>
              <a:rPr lang="en-IN" sz="1600" dirty="0" smtClean="0">
                <a:latin typeface="Segoe Print" pitchFamily="2" charset="0"/>
              </a:rPr>
              <a:t>Common deep-orange flowered variety is considered to be of medicinal value </a:t>
            </a:r>
          </a:p>
          <a:p>
            <a:pPr>
              <a:lnSpc>
                <a:spcPct val="170000"/>
              </a:lnSpc>
            </a:pPr>
            <a:r>
              <a:rPr lang="en-IN" sz="1600" dirty="0" smtClean="0">
                <a:latin typeface="Segoe Print" pitchFamily="2" charset="0"/>
              </a:rPr>
              <a:t>Anti-viral, Anti-</a:t>
            </a:r>
            <a:r>
              <a:rPr lang="en-IN" sz="1600" dirty="0" err="1" smtClean="0">
                <a:latin typeface="Segoe Print" pitchFamily="2" charset="0"/>
              </a:rPr>
              <a:t>genotoxic</a:t>
            </a:r>
            <a:r>
              <a:rPr lang="en-IN" sz="1600" dirty="0" smtClean="0">
                <a:latin typeface="Segoe Print" pitchFamily="2" charset="0"/>
              </a:rPr>
              <a:t> and Anti-inflammatory properties </a:t>
            </a:r>
            <a:r>
              <a:rPr lang="en-IN" sz="1600" i="1" dirty="0" smtClean="0">
                <a:latin typeface="Segoe Print" pitchFamily="2" charset="0"/>
              </a:rPr>
              <a:t>in vitro</a:t>
            </a:r>
            <a:r>
              <a:rPr lang="en-IN" sz="1600" dirty="0" smtClean="0">
                <a:latin typeface="Segoe Print" pitchFamily="2" charset="0"/>
              </a:rPr>
              <a:t>.</a:t>
            </a:r>
          </a:p>
          <a:p>
            <a:pPr>
              <a:lnSpc>
                <a:spcPct val="170000"/>
              </a:lnSpc>
            </a:pPr>
            <a:r>
              <a:rPr lang="en-IN" sz="1600" dirty="0" smtClean="0">
                <a:latin typeface="Segoe Print" pitchFamily="2" charset="0"/>
              </a:rPr>
              <a:t>The methanol extract of </a:t>
            </a:r>
            <a:r>
              <a:rPr lang="en-IN" sz="1600" i="1" dirty="0" smtClean="0">
                <a:latin typeface="Segoe Print" pitchFamily="2" charset="0"/>
              </a:rPr>
              <a:t>C. </a:t>
            </a:r>
            <a:r>
              <a:rPr lang="en-IN" sz="1600" i="1" dirty="0" err="1" smtClean="0">
                <a:latin typeface="Segoe Print" pitchFamily="2" charset="0"/>
              </a:rPr>
              <a:t>officinalis</a:t>
            </a:r>
            <a:r>
              <a:rPr lang="en-IN" sz="1600" dirty="0" smtClean="0">
                <a:latin typeface="Segoe Print" pitchFamily="2" charset="0"/>
              </a:rPr>
              <a:t> exhibited antibacterial activity.</a:t>
            </a:r>
          </a:p>
          <a:p>
            <a:pPr>
              <a:lnSpc>
                <a:spcPct val="170000"/>
              </a:lnSpc>
            </a:pPr>
            <a:r>
              <a:rPr lang="en-IN" sz="1600" dirty="0" smtClean="0">
                <a:latin typeface="Segoe Print" pitchFamily="2" charset="0"/>
              </a:rPr>
              <a:t>Both the methanol and the ethanol extracts showed antifungal activities.</a:t>
            </a:r>
          </a:p>
          <a:p>
            <a:pPr>
              <a:lnSpc>
                <a:spcPct val="170000"/>
              </a:lnSpc>
            </a:pPr>
            <a:r>
              <a:rPr lang="en-IN" sz="1600" dirty="0" smtClean="0">
                <a:latin typeface="Segoe Print" pitchFamily="2" charset="0"/>
              </a:rPr>
              <a:t>Along with horsetails (</a:t>
            </a:r>
            <a:r>
              <a:rPr lang="en-IN" sz="1600" i="1" dirty="0" smtClean="0">
                <a:latin typeface="Segoe Print" pitchFamily="2" charset="0"/>
              </a:rPr>
              <a:t>Equisetum </a:t>
            </a:r>
            <a:r>
              <a:rPr lang="en-IN" sz="1600" i="1" dirty="0" err="1" smtClean="0">
                <a:latin typeface="Segoe Print" pitchFamily="2" charset="0"/>
              </a:rPr>
              <a:t>arvense</a:t>
            </a:r>
            <a:r>
              <a:rPr lang="en-IN" sz="1600" dirty="0" smtClean="0">
                <a:latin typeface="Segoe Print" pitchFamily="2" charset="0"/>
              </a:rPr>
              <a:t>), pot marigold is one of the few plants which is considered astringent despite not being high in tannins</a:t>
            </a:r>
          </a:p>
          <a:p>
            <a:pPr>
              <a:lnSpc>
                <a:spcPct val="170000"/>
              </a:lnSpc>
            </a:pPr>
            <a:endParaRPr lang="en-IN" sz="16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p:spPr>
        <p:txBody>
          <a:bodyPr>
            <a:normAutofit/>
          </a:bodyPr>
          <a:lstStyle/>
          <a:p>
            <a:r>
              <a:rPr lang="en-IN" b="1" dirty="0" smtClean="0">
                <a:latin typeface="Bradley Hand ITC" pitchFamily="66" charset="0"/>
              </a:rPr>
              <a:t>SIDE EFFECTS</a:t>
            </a:r>
            <a:endParaRPr lang="en-IN" b="1" dirty="0">
              <a:latin typeface="Bradley Hand ITC" pitchFamily="66" charset="0"/>
            </a:endParaRPr>
          </a:p>
        </p:txBody>
      </p:sp>
      <p:sp>
        <p:nvSpPr>
          <p:cNvPr id="3" name="Content Placeholder 2"/>
          <p:cNvSpPr>
            <a:spLocks noGrp="1"/>
          </p:cNvSpPr>
          <p:nvPr>
            <p:ph idx="1"/>
          </p:nvPr>
        </p:nvSpPr>
        <p:spPr>
          <a:xfrm>
            <a:off x="899592" y="1600201"/>
            <a:ext cx="7416824" cy="4349080"/>
          </a:xfrm>
        </p:spPr>
        <p:txBody>
          <a:bodyPr>
            <a:normAutofit fontScale="55000" lnSpcReduction="20000"/>
          </a:bodyPr>
          <a:lstStyle/>
          <a:p>
            <a:pPr>
              <a:lnSpc>
                <a:spcPct val="170000"/>
              </a:lnSpc>
            </a:pPr>
            <a:r>
              <a:rPr lang="en-IN" dirty="0" smtClean="0">
                <a:latin typeface="Segoe Print" pitchFamily="2" charset="0"/>
              </a:rPr>
              <a:t>Allergies</a:t>
            </a:r>
          </a:p>
          <a:p>
            <a:pPr>
              <a:lnSpc>
                <a:spcPct val="170000"/>
              </a:lnSpc>
            </a:pPr>
            <a:r>
              <a:rPr lang="en-IN" dirty="0" smtClean="0">
                <a:latin typeface="Segoe Print" pitchFamily="2" charset="0"/>
              </a:rPr>
              <a:t>Dermatitis</a:t>
            </a:r>
          </a:p>
          <a:p>
            <a:pPr>
              <a:lnSpc>
                <a:spcPct val="170000"/>
              </a:lnSpc>
            </a:pPr>
            <a:r>
              <a:rPr lang="en-IN" dirty="0" smtClean="0">
                <a:latin typeface="Segoe Print" pitchFamily="2" charset="0"/>
              </a:rPr>
              <a:t>serum glucose, lipid and protein reduction</a:t>
            </a:r>
          </a:p>
          <a:p>
            <a:pPr>
              <a:lnSpc>
                <a:spcPct val="170000"/>
              </a:lnSpc>
            </a:pPr>
            <a:r>
              <a:rPr lang="en-IN" dirty="0" smtClean="0">
                <a:latin typeface="Segoe Print" pitchFamily="2" charset="0"/>
              </a:rPr>
              <a:t>High doses of calendula may cause drowsiness. </a:t>
            </a:r>
            <a:br>
              <a:rPr lang="en-IN" dirty="0" smtClean="0">
                <a:latin typeface="Segoe Print" pitchFamily="2" charset="0"/>
              </a:rPr>
            </a:br>
            <a:r>
              <a:rPr lang="en-IN" dirty="0" smtClean="0">
                <a:latin typeface="Segoe Print" pitchFamily="2" charset="0"/>
              </a:rPr>
              <a:t>Thus, it may interact with narcotics, antidepressants, and blood pressure and glucose lowering agents.</a:t>
            </a:r>
          </a:p>
          <a:p>
            <a:pPr>
              <a:lnSpc>
                <a:spcPct val="170000"/>
              </a:lnSpc>
            </a:pPr>
            <a:r>
              <a:rPr lang="en-IN" dirty="0" smtClean="0">
                <a:latin typeface="Segoe Print" pitchFamily="2" charset="0"/>
              </a:rPr>
              <a:t>Calendula should be avoided during pregnancy and lactation</a:t>
            </a:r>
            <a:br>
              <a:rPr lang="en-IN" dirty="0" smtClean="0">
                <a:latin typeface="Segoe Print" pitchFamily="2" charset="0"/>
              </a:rPr>
            </a:br>
            <a:endParaRPr lang="en-IN"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Template>
  <TotalTime>185</TotalTime>
  <Words>1311</Words>
  <Application>Microsoft Office PowerPoint</Application>
  <PresentationFormat>On-screen Show (4:3)</PresentationFormat>
  <Paragraphs>154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green</vt:lpstr>
      <vt:lpstr>Slide 1</vt:lpstr>
      <vt:lpstr>AETIOLOGY</vt:lpstr>
      <vt:lpstr>COMMON NAME</vt:lpstr>
      <vt:lpstr>Slide 4</vt:lpstr>
      <vt:lpstr>CULTIVATION</vt:lpstr>
      <vt:lpstr>Slide 6</vt:lpstr>
      <vt:lpstr>CONSTITUENTS CONSTITUENTS </vt:lpstr>
      <vt:lpstr>PHARMACOLOGY  PHARMACOLOGY </vt:lpstr>
      <vt:lpstr>SIDE EFFECTS</vt:lpstr>
      <vt:lpstr>USES</vt:lpstr>
      <vt:lpstr>Slide 11</vt:lpstr>
      <vt:lpstr>Slide 12</vt:lpstr>
      <vt:lpstr>Slide 13</vt:lpstr>
      <vt:lpstr>Slide 14</vt:lpstr>
      <vt:lpstr>SPHERE OF ACTION</vt:lpstr>
      <vt:lpstr>CHARACTERISTICS</vt:lpstr>
      <vt:lpstr>Slide 17</vt:lpstr>
      <vt:lpstr>Slide 18</vt:lpstr>
      <vt:lpstr>MIND</vt:lpstr>
      <vt:lpstr>HEAD</vt:lpstr>
      <vt:lpstr>EYES</vt:lpstr>
      <vt:lpstr>EARS</vt:lpstr>
      <vt:lpstr>THROAT</vt:lpstr>
      <vt:lpstr>ABDOMEN</vt:lpstr>
      <vt:lpstr>URINARY ORGANS</vt:lpstr>
      <vt:lpstr>RESPIRATORY</vt:lpstr>
      <vt:lpstr>FEMALE </vt:lpstr>
      <vt:lpstr>FEVER</vt:lpstr>
      <vt:lpstr>Slide 29</vt:lpstr>
      <vt:lpstr>SKIN</vt:lpstr>
      <vt:lpstr>MODALITIES</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Ashlin</dc:creator>
  <cp:lastModifiedBy>New</cp:lastModifiedBy>
  <cp:revision>38</cp:revision>
  <dcterms:created xsi:type="dcterms:W3CDTF">2013-02-05T10:36:58Z</dcterms:created>
  <dcterms:modified xsi:type="dcterms:W3CDTF">2021-11-10T04:15:06Z</dcterms:modified>
</cp:coreProperties>
</file>