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27-Aug-21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27-Aug-21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27-Aug-21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27-Aug-21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DR.S.SANJU</a:t>
            </a:r>
          </a:p>
          <a:p>
            <a:r>
              <a:rPr lang="en-US" sz="2800" dirty="0" smtClean="0"/>
              <a:t>ASSISTANT PROFESSOR</a:t>
            </a:r>
          </a:p>
          <a:p>
            <a:r>
              <a:rPr lang="en-US" sz="2800" dirty="0" smtClean="0"/>
              <a:t>FORENSIC MEDICINE AND TOXICOLOGY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CANNABIS SATIVA</a:t>
            </a:r>
            <a:endParaRPr lang="en-US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FD,FP,Rx</a:t>
            </a:r>
            <a:r>
              <a:rPr lang="en-US" sz="4400" b="1" dirty="0" smtClean="0">
                <a:solidFill>
                  <a:srgbClr val="FF0000"/>
                </a:solidFill>
              </a:rPr>
              <a:t> &amp; PM APP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FD-    </a:t>
            </a:r>
            <a:r>
              <a:rPr lang="en-US" b="1" dirty="0" err="1" smtClean="0"/>
              <a:t>Charas</a:t>
            </a:r>
            <a:r>
              <a:rPr lang="en-US" b="1" dirty="0" smtClean="0"/>
              <a:t> 2g,ganja 8g,Bhang 10g/kilo body  	weight,       	THC 30 mg/kg</a:t>
            </a:r>
          </a:p>
          <a:p>
            <a:pPr>
              <a:buNone/>
            </a:pPr>
            <a:r>
              <a:rPr lang="en-US" b="1" dirty="0" smtClean="0"/>
              <a:t>FP-      several days</a:t>
            </a:r>
          </a:p>
          <a:p>
            <a:pPr>
              <a:buNone/>
            </a:pPr>
            <a:r>
              <a:rPr lang="en-US" b="1" dirty="0" smtClean="0"/>
              <a:t>TREATMENT – Stomach wash or emesis, Activated  			         charcoal, Cathartic.</a:t>
            </a:r>
          </a:p>
          <a:p>
            <a:pPr>
              <a:buNone/>
            </a:pPr>
            <a:r>
              <a:rPr lang="en-US" b="1" dirty="0" smtClean="0"/>
              <a:t>                               Glucose, </a:t>
            </a:r>
            <a:r>
              <a:rPr lang="en-US" b="1" dirty="0" err="1" smtClean="0"/>
              <a:t>Naloxone</a:t>
            </a:r>
            <a:r>
              <a:rPr lang="en-US" b="1" dirty="0" smtClean="0"/>
              <a:t> and Thiamine</a:t>
            </a:r>
          </a:p>
          <a:p>
            <a:pPr>
              <a:buNone/>
            </a:pPr>
            <a:r>
              <a:rPr lang="en-US" b="1" dirty="0" smtClean="0"/>
              <a:t>                               Diazepam if violent</a:t>
            </a:r>
          </a:p>
          <a:p>
            <a:pPr>
              <a:buNone/>
            </a:pPr>
            <a:r>
              <a:rPr lang="en-US" b="1" dirty="0" smtClean="0"/>
              <a:t>                               Assurance</a:t>
            </a:r>
          </a:p>
          <a:p>
            <a:pPr>
              <a:buNone/>
            </a:pPr>
            <a:r>
              <a:rPr lang="en-US" b="1" dirty="0" smtClean="0"/>
              <a:t>                               Psychotherapy</a:t>
            </a:r>
          </a:p>
          <a:p>
            <a:pPr>
              <a:buNone/>
            </a:pPr>
            <a:r>
              <a:rPr lang="en-US" b="1" dirty="0" smtClean="0"/>
              <a:t>PM  APP-             </a:t>
            </a:r>
            <a:r>
              <a:rPr lang="en-US" b="1" dirty="0" err="1" smtClean="0"/>
              <a:t>Asphyxial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CHRONIC POISONING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    In </a:t>
            </a:r>
            <a:r>
              <a:rPr lang="en-US" b="1" dirty="0" smtClean="0">
                <a:solidFill>
                  <a:srgbClr val="FF0000"/>
                </a:solidFill>
              </a:rPr>
              <a:t>small quantity </a:t>
            </a:r>
            <a:r>
              <a:rPr lang="en-US" b="1" dirty="0" smtClean="0"/>
              <a:t>for long period -  harmless. Tolerance &amp; psychological dependence develops.</a:t>
            </a:r>
          </a:p>
          <a:p>
            <a:pPr>
              <a:buNone/>
            </a:pPr>
            <a:r>
              <a:rPr lang="en-US" b="1" dirty="0" smtClean="0"/>
              <a:t>    In </a:t>
            </a:r>
            <a:r>
              <a:rPr lang="en-US" b="1" dirty="0" smtClean="0">
                <a:solidFill>
                  <a:srgbClr val="FF0000"/>
                </a:solidFill>
              </a:rPr>
              <a:t>excess</a:t>
            </a:r>
            <a:r>
              <a:rPr lang="en-US" b="1" dirty="0" smtClean="0"/>
              <a:t> – causes degeneration of CNS &amp; insanity.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Chronic use </a:t>
            </a:r>
            <a:r>
              <a:rPr lang="en-US" b="1" dirty="0" smtClean="0"/>
              <a:t>– reduces  testosterone and sperm count  &amp; gynaecomastia. Loss of appetite, weakness, wasting, tremors, sleepy facial expression, vacant look, red eyes, impotence and moral &amp; mental deterioration. Rarely they become </a:t>
            </a:r>
            <a:r>
              <a:rPr lang="en-US" b="1" dirty="0" smtClean="0">
                <a:solidFill>
                  <a:srgbClr val="FF0000"/>
                </a:solidFill>
              </a:rPr>
              <a:t>insane(Hashish insanity).</a:t>
            </a:r>
            <a:r>
              <a:rPr lang="en-US" b="1" dirty="0" smtClean="0"/>
              <a:t>May suffer from auditory &amp; visual hallucination &amp; delusions of persecution.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CHRONIC POISONING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Calisto MT" pitchFamily="18" charset="0"/>
              </a:rPr>
              <a:t>   Heavy marijuana users may develop manic or paranoid psychosis</a:t>
            </a:r>
            <a:r>
              <a:rPr lang="en-US" b="1" dirty="0" smtClean="0">
                <a:latin typeface="Calisto MT" pitchFamily="18" charset="0"/>
              </a:rPr>
              <a:t>. The </a:t>
            </a:r>
            <a:r>
              <a:rPr lang="en-US" b="1" dirty="0" smtClean="0">
                <a:latin typeface="Calisto MT" pitchFamily="18" charset="0"/>
              </a:rPr>
              <a:t>person may  </a:t>
            </a:r>
            <a:r>
              <a:rPr lang="en-US" sz="3200" b="1" dirty="0" smtClean="0">
                <a:solidFill>
                  <a:srgbClr val="FF0000"/>
                </a:solidFill>
                <a:latin typeface="Calisto MT" pitchFamily="18" charset="0"/>
              </a:rPr>
              <a:t>run  amok </a:t>
            </a:r>
            <a:r>
              <a:rPr lang="en-US" sz="2800" b="1" dirty="0" err="1" smtClean="0">
                <a:latin typeface="Calisto MT" pitchFamily="18" charset="0"/>
              </a:rPr>
              <a:t>i.e</a:t>
            </a:r>
            <a:r>
              <a:rPr lang="en-US" sz="2800" b="1" dirty="0" smtClean="0">
                <a:latin typeface="Calisto MT" pitchFamily="18" charset="0"/>
              </a:rPr>
              <a:t>  he develops a psychic disturbance marked by a period of depression ,followed by violent attempts to kill people(impulse to murder).He first kills a person against whom he may have real or imaginary </a:t>
            </a:r>
            <a:r>
              <a:rPr lang="en-US" sz="2800" b="1" dirty="0" err="1" smtClean="0">
                <a:latin typeface="Calisto MT" pitchFamily="18" charset="0"/>
              </a:rPr>
              <a:t>enemity</a:t>
            </a:r>
            <a:r>
              <a:rPr lang="en-US" sz="2800" b="1" dirty="0" smtClean="0">
                <a:latin typeface="Calisto MT" pitchFamily="18" charset="0"/>
              </a:rPr>
              <a:t> and then kills anyone that comes in his way  until the homicidal tendency </a:t>
            </a:r>
            <a:r>
              <a:rPr lang="en-US" sz="2800" b="1" dirty="0" err="1" smtClean="0">
                <a:latin typeface="Calisto MT" pitchFamily="18" charset="0"/>
              </a:rPr>
              <a:t>lasts.Then</a:t>
            </a:r>
            <a:r>
              <a:rPr lang="en-US" sz="2800" b="1" dirty="0" smtClean="0">
                <a:latin typeface="Calisto MT" pitchFamily="18" charset="0"/>
              </a:rPr>
              <a:t> he may commit suicide or may surrender himself </a:t>
            </a:r>
            <a:endParaRPr lang="en-US" sz="2800" b="1" dirty="0">
              <a:latin typeface="Calisto M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CHRONIC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3600" b="1" dirty="0" smtClean="0"/>
              <a:t>   Chronic use  may lead to </a:t>
            </a:r>
            <a:r>
              <a:rPr lang="en-US" sz="3600" b="1" dirty="0" err="1" smtClean="0"/>
              <a:t>amotivational</a:t>
            </a:r>
            <a:r>
              <a:rPr lang="en-US" sz="3600" b="1" dirty="0" smtClean="0"/>
              <a:t> syndrome with loss of age appropriate </a:t>
            </a:r>
            <a:r>
              <a:rPr lang="en-US" sz="3600" b="1" dirty="0" err="1" smtClean="0"/>
              <a:t>behaviour</a:t>
            </a:r>
            <a:r>
              <a:rPr lang="en-US" sz="3600" b="1" dirty="0" smtClean="0"/>
              <a:t> like lethargy, lack of interest in day-today activities at home and school. If abuse is continued it may lead to </a:t>
            </a:r>
            <a:r>
              <a:rPr lang="en-US" sz="3600" b="1" dirty="0" err="1" smtClean="0"/>
              <a:t>behavioural</a:t>
            </a:r>
            <a:r>
              <a:rPr lang="en-US" sz="3600" b="1" dirty="0" smtClean="0"/>
              <a:t> problem, crime &amp; even mental </a:t>
            </a:r>
            <a:r>
              <a:rPr lang="en-US" sz="3600" b="1" dirty="0" err="1" smtClean="0"/>
              <a:t>derrangement</a:t>
            </a:r>
            <a:r>
              <a:rPr lang="en-US" sz="3600" b="1" dirty="0" smtClean="0"/>
              <a:t>. It </a:t>
            </a:r>
            <a:r>
              <a:rPr lang="en-US" sz="3600" b="1" dirty="0" err="1" smtClean="0"/>
              <a:t>doesnot</a:t>
            </a:r>
            <a:r>
              <a:rPr lang="en-US" sz="3600" b="1" dirty="0" smtClean="0"/>
              <a:t> cause addiction.</a:t>
            </a:r>
            <a:endParaRPr lang="en-US" sz="3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ML IMPORTANCE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   1.Poisoning are due to </a:t>
            </a:r>
            <a:r>
              <a:rPr lang="en-US" sz="2800" b="1" dirty="0" err="1" smtClean="0"/>
              <a:t>overindulgence,but</a:t>
            </a:r>
            <a:r>
              <a:rPr lang="en-US" sz="2800" b="1" dirty="0" smtClean="0"/>
              <a:t> there may be accidental ingestion or inhalation.</a:t>
            </a:r>
          </a:p>
          <a:p>
            <a:pPr>
              <a:buNone/>
            </a:pPr>
            <a:r>
              <a:rPr lang="en-US" sz="2800" b="1" dirty="0" smtClean="0"/>
              <a:t>   2.Majun &amp; </a:t>
            </a:r>
            <a:r>
              <a:rPr lang="en-US" sz="2800" b="1" dirty="0" err="1" smtClean="0"/>
              <a:t>charas</a:t>
            </a:r>
            <a:r>
              <a:rPr lang="en-US" sz="2800" b="1" dirty="0" smtClean="0"/>
              <a:t> are sometimes used as road poison</a:t>
            </a:r>
          </a:p>
          <a:p>
            <a:pPr>
              <a:buNone/>
            </a:pPr>
            <a:r>
              <a:rPr lang="en-US" sz="2800" b="1" dirty="0" smtClean="0"/>
              <a:t>   3. Sometimes taken by criminals before </a:t>
            </a:r>
            <a:r>
              <a:rPr lang="en-US" sz="2800" b="1" dirty="0" err="1" smtClean="0"/>
              <a:t>commiting</a:t>
            </a:r>
            <a:r>
              <a:rPr lang="en-US" sz="2800" b="1" dirty="0" smtClean="0"/>
              <a:t> a crime to strengthen the nerves.</a:t>
            </a:r>
          </a:p>
          <a:p>
            <a:pPr>
              <a:buNone/>
            </a:pPr>
            <a:r>
              <a:rPr lang="en-US" sz="2800" b="1" dirty="0" smtClean="0"/>
              <a:t>    4.Used as aphrodisiac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INDIAN HEMP</a:t>
            </a:r>
            <a:endParaRPr lang="en-US" sz="4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81200"/>
            <a:ext cx="6400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2390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ACTIVE PRINCIPLE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CANNABINOL on exposure to heat is converted to very active isomeric </a:t>
            </a:r>
            <a:r>
              <a:rPr lang="en-US" sz="3200" b="1" dirty="0" err="1" smtClean="0">
                <a:solidFill>
                  <a:srgbClr val="FF0000"/>
                </a:solidFill>
              </a:rPr>
              <a:t>tetrahydrocannabinols</a:t>
            </a:r>
            <a:r>
              <a:rPr lang="en-US" sz="3200" b="1" dirty="0" smtClean="0">
                <a:solidFill>
                  <a:srgbClr val="FF0000"/>
                </a:solidFill>
              </a:rPr>
              <a:t>(THC)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CNS stimulant(psychoactive drug)</a:t>
            </a:r>
          </a:p>
          <a:p>
            <a:r>
              <a:rPr lang="en-US" sz="3200" b="1" dirty="0" smtClean="0"/>
              <a:t>All parts contain active material except </a:t>
            </a:r>
            <a:r>
              <a:rPr lang="en-US" sz="3200" b="1" dirty="0" err="1" smtClean="0"/>
              <a:t>stem,root</a:t>
            </a:r>
            <a:r>
              <a:rPr lang="en-US" sz="3200" b="1" dirty="0" smtClean="0"/>
              <a:t> and seeds.</a:t>
            </a:r>
          </a:p>
          <a:p>
            <a:r>
              <a:rPr lang="en-US" sz="3200" b="1" dirty="0" smtClean="0"/>
              <a:t>Most widely used illicit drug in the world </a:t>
            </a:r>
            <a:endParaRPr lang="en-US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VARIOUS FORMS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BHANG</a:t>
            </a:r>
            <a:r>
              <a:rPr lang="en-US" sz="2800" b="1" dirty="0" smtClean="0"/>
              <a:t>- Dried leaves and fruit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MAJOON</a:t>
            </a:r>
            <a:r>
              <a:rPr lang="en-US" sz="2800" b="1" dirty="0" smtClean="0"/>
              <a:t>-sweet prepared with bhang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GANJA(</a:t>
            </a:r>
            <a:r>
              <a:rPr lang="en-US" sz="2800" b="1" dirty="0" err="1" smtClean="0">
                <a:solidFill>
                  <a:srgbClr val="FF0000"/>
                </a:solidFill>
              </a:rPr>
              <a:t>marihuana,Reefer</a:t>
            </a:r>
            <a:r>
              <a:rPr lang="en-US" sz="2800" b="1" dirty="0" smtClean="0">
                <a:solidFill>
                  <a:srgbClr val="FF0000"/>
                </a:solidFill>
              </a:rPr>
              <a:t> or Joint</a:t>
            </a:r>
            <a:r>
              <a:rPr lang="en-US" sz="2800" b="1" dirty="0" smtClean="0"/>
              <a:t>)-flower tops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CHARAS OR HASHISH</a:t>
            </a:r>
            <a:r>
              <a:rPr lang="en-US" sz="2800" b="1" dirty="0" smtClean="0"/>
              <a:t>-Resin from leaves and stem</a:t>
            </a:r>
            <a:endParaRPr 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SIGNS AND SYMPTOMS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Appear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    - </a:t>
            </a:r>
            <a:r>
              <a:rPr lang="en-US" sz="2800" b="1" dirty="0" smtClean="0"/>
              <a:t>soon after smoking &amp; last for 1 to 2 hrs</a:t>
            </a:r>
          </a:p>
          <a:p>
            <a:pPr>
              <a:buNone/>
            </a:pPr>
            <a:r>
              <a:rPr lang="en-US" sz="2800" b="1" dirty="0" smtClean="0"/>
              <a:t>          - within half an hr after swallowing &amp;   		   last for 2   to 3 hrs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In small doses </a:t>
            </a:r>
            <a:r>
              <a:rPr lang="en-US" sz="2400" dirty="0" smtClean="0"/>
              <a:t>– </a:t>
            </a:r>
          </a:p>
          <a:p>
            <a:pPr>
              <a:buNone/>
            </a:pPr>
            <a:r>
              <a:rPr lang="en-US" sz="2400" dirty="0" smtClean="0"/>
              <a:t>               </a:t>
            </a:r>
            <a:r>
              <a:rPr lang="en-US" sz="2800" b="1" dirty="0" smtClean="0"/>
              <a:t>Effects are slight .  Euphoria, Passivity,   	  Heightening of  subjective experiences 		  and disorientation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SIGNS AND SYMPTOMS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 moderate doses </a:t>
            </a:r>
            <a:r>
              <a:rPr lang="en-US" dirty="0" smtClean="0"/>
              <a:t>–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Intensified by impaired immediate 			memory function, disturbed thought 		patterns, lapses of attention &amp; a  			subjective  feeling of  unfamiliarity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 high doses 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 Changes in body image,  			     		</a:t>
            </a:r>
            <a:r>
              <a:rPr lang="en-US" b="1" dirty="0" err="1" smtClean="0">
                <a:solidFill>
                  <a:srgbClr val="002060"/>
                </a:solidFill>
              </a:rPr>
              <a:t>depersonalisation</a:t>
            </a:r>
            <a:r>
              <a:rPr lang="en-US" b="1" dirty="0" smtClean="0">
                <a:solidFill>
                  <a:srgbClr val="002060"/>
                </a:solidFill>
              </a:rPr>
              <a:t> 	and marked 		           sensory distortion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SYMPTOMS OF INTOXICATION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A) </a:t>
            </a:r>
            <a:r>
              <a:rPr lang="en-US" b="1" dirty="0" smtClean="0">
                <a:solidFill>
                  <a:srgbClr val="00B050"/>
                </a:solidFill>
              </a:rPr>
              <a:t>PSYCHIATRIC –               					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Altered feelings of RED C SATIVA  HJLM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TRIP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B)PHYSICAL –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        Increased appetite  &amp;  thirst, nausea, heaviness in head, dizziness,             </a:t>
            </a:r>
            <a:r>
              <a:rPr lang="en-US" b="1" dirty="0" err="1" smtClean="0">
                <a:solidFill>
                  <a:srgbClr val="002060"/>
                </a:solidFill>
              </a:rPr>
              <a:t>dysesthesias</a:t>
            </a:r>
            <a:r>
              <a:rPr lang="en-US" b="1" dirty="0" smtClean="0">
                <a:solidFill>
                  <a:srgbClr val="002060"/>
                </a:solidFill>
              </a:rPr>
              <a:t>, somnolence, </a:t>
            </a:r>
            <a:r>
              <a:rPr lang="en-US" b="1" dirty="0" err="1" smtClean="0">
                <a:solidFill>
                  <a:srgbClr val="002060"/>
                </a:solidFill>
              </a:rPr>
              <a:t>paraesthesia</a:t>
            </a:r>
            <a:r>
              <a:rPr lang="en-US" b="1" dirty="0" smtClean="0">
                <a:solidFill>
                  <a:srgbClr val="002060"/>
                </a:solidFill>
              </a:rPr>
              <a:t>, restlessness, ataxia, tremors, dry mouth, tachycardia, urinary frequency, injected conjunctivae.  When smoked ,</a:t>
            </a:r>
            <a:r>
              <a:rPr lang="en-US" b="1" dirty="0" err="1" smtClean="0">
                <a:solidFill>
                  <a:srgbClr val="002060"/>
                </a:solidFill>
              </a:rPr>
              <a:t>odour</a:t>
            </a:r>
            <a:r>
              <a:rPr lang="en-US" b="1" dirty="0" smtClean="0">
                <a:solidFill>
                  <a:srgbClr val="002060"/>
                </a:solidFill>
              </a:rPr>
              <a:t> of cannabis.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PHYSICAL SYMPTOMS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3200" b="1" dirty="0" smtClean="0"/>
              <a:t>    Sensitive individuals may become paranoid after a relatively low dose. The victim </a:t>
            </a:r>
            <a:r>
              <a:rPr lang="en-US" sz="3200" b="1" dirty="0" err="1" smtClean="0"/>
              <a:t>decomes</a:t>
            </a:r>
            <a:r>
              <a:rPr lang="en-US" sz="3200" b="1" dirty="0" smtClean="0"/>
              <a:t> drowsy and passes into deep sleep &amp; wakes with exhaustion &amp; impaired mental function &amp; recovery occurs in about 6 hrs. Death occurs rarely</a:t>
            </a:r>
            <a:endParaRPr lang="en-US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278</TotalTime>
  <Words>425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CANNABIS SATIVA</vt:lpstr>
      <vt:lpstr>INDIAN HEMP</vt:lpstr>
      <vt:lpstr>Slide 3</vt:lpstr>
      <vt:lpstr>ACTIVE PRINCIPLE</vt:lpstr>
      <vt:lpstr>VARIOUS FORMS</vt:lpstr>
      <vt:lpstr>SIGNS AND SYMPTOMS</vt:lpstr>
      <vt:lpstr>SIGNS AND SYMPTOMS</vt:lpstr>
      <vt:lpstr>SYMPTOMS OF INTOXICATION</vt:lpstr>
      <vt:lpstr>PHYSICAL SYMPTOMS</vt:lpstr>
      <vt:lpstr>FD,FP,Rx &amp; PM APP</vt:lpstr>
      <vt:lpstr>CHRONIC POISONING</vt:lpstr>
      <vt:lpstr>CHRONIC POISONING</vt:lpstr>
      <vt:lpstr>CHRONIC POISONING</vt:lpstr>
      <vt:lpstr>ML IMPORTANCE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Dept. FM</dc:creator>
  <cp:lastModifiedBy>Dept. FM</cp:lastModifiedBy>
  <cp:revision>39</cp:revision>
  <dcterms:created xsi:type="dcterms:W3CDTF">2006-08-16T00:00:00Z</dcterms:created>
  <dcterms:modified xsi:type="dcterms:W3CDTF">2021-08-27T08:48:29Z</dcterms:modified>
</cp:coreProperties>
</file>