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4C5D52-2931-4D75-A9F4-0B7890A02BE1}" type="datetimeFigureOut">
              <a:rPr lang="en-US" smtClean="0"/>
              <a:t>08-03-2021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30F22-52B3-4863-8284-86F192D3C7C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C5D52-2931-4D75-A9F4-0B7890A02BE1}" type="datetimeFigureOut">
              <a:rPr lang="en-US" smtClean="0"/>
              <a:t>08-03-2021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30F22-52B3-4863-8284-86F192D3C7C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C5D52-2931-4D75-A9F4-0B7890A02BE1}" type="datetimeFigureOut">
              <a:rPr lang="en-US" smtClean="0"/>
              <a:t>08-03-2021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30F22-52B3-4863-8284-86F192D3C7C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C5D52-2931-4D75-A9F4-0B7890A02BE1}" type="datetimeFigureOut">
              <a:rPr lang="en-US" smtClean="0"/>
              <a:t>08-03-2021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30F22-52B3-4863-8284-86F192D3C7C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4C5D52-2931-4D75-A9F4-0B7890A02BE1}" type="datetimeFigureOut">
              <a:rPr lang="en-US" smtClean="0"/>
              <a:t>08-03-2021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30F22-52B3-4863-8284-86F192D3C7C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4C5D52-2931-4D75-A9F4-0B7890A02BE1}" type="datetimeFigureOut">
              <a:rPr lang="en-US" smtClean="0"/>
              <a:t>08-03-2021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330F22-52B3-4863-8284-86F192D3C7C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4C5D52-2931-4D75-A9F4-0B7890A02BE1}" type="datetimeFigureOut">
              <a:rPr lang="en-US" smtClean="0"/>
              <a:t>08-03-2021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330F22-52B3-4863-8284-86F192D3C7C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4C5D52-2931-4D75-A9F4-0B7890A02BE1}" type="datetimeFigureOut">
              <a:rPr lang="en-US" smtClean="0"/>
              <a:t>08-03-2021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330F22-52B3-4863-8284-86F192D3C7C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4C5D52-2931-4D75-A9F4-0B7890A02BE1}" type="datetimeFigureOut">
              <a:rPr lang="en-US" smtClean="0"/>
              <a:t>08-03-2021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330F22-52B3-4863-8284-86F192D3C7C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C5D52-2931-4D75-A9F4-0B7890A02BE1}" type="datetimeFigureOut">
              <a:rPr lang="en-US" smtClean="0"/>
              <a:t>08-03-2021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330F22-52B3-4863-8284-86F192D3C7C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C5D52-2931-4D75-A9F4-0B7890A02BE1}" type="datetimeFigureOut">
              <a:rPr lang="en-US" smtClean="0"/>
              <a:t>08-03-2021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330F22-52B3-4863-8284-86F192D3C7C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4C5D52-2931-4D75-A9F4-0B7890A02BE1}" type="datetimeFigureOut">
              <a:rPr lang="en-US" smtClean="0"/>
              <a:t>08-03-2021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30F22-52B3-4863-8284-86F192D3C7C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4508500" y="4876800"/>
            <a:ext cx="4635500" cy="1866900"/>
          </a:xfrm>
        </p:spPr>
        <p:txBody>
          <a:bodyPr/>
          <a:lstStyle/>
          <a:p>
            <a:pPr marL="0" indent="0">
              <a:buFont typeface="Wingdings" pitchFamily="2" charset="2"/>
              <a:buNone/>
            </a:pPr>
            <a:r>
              <a:rPr lang="en-US" smtClean="0"/>
              <a:t>DR.T.AJAYAN</a:t>
            </a:r>
          </a:p>
          <a:p>
            <a:pPr marL="0" indent="0">
              <a:buFont typeface="Wingdings" pitchFamily="2" charset="2"/>
              <a:buNone/>
            </a:pPr>
            <a:r>
              <a:rPr lang="en-US" smtClean="0"/>
              <a:t>PROF. &amp; H.O.D.</a:t>
            </a:r>
          </a:p>
          <a:p>
            <a:pPr marL="0" indent="0">
              <a:buFont typeface="Wingdings" pitchFamily="2" charset="2"/>
              <a:buNone/>
            </a:pPr>
            <a:r>
              <a:rPr lang="en-US" smtClean="0"/>
              <a:t>PRACTICE OF MEDICINE</a:t>
            </a:r>
            <a:endParaRPr lang="en-IN" smtClean="0"/>
          </a:p>
        </p:txBody>
      </p:sp>
      <p:sp>
        <p:nvSpPr>
          <p:cNvPr id="10243" name="Title 2"/>
          <p:cNvSpPr>
            <a:spLocks noGrp="1"/>
          </p:cNvSpPr>
          <p:nvPr>
            <p:ph type="title"/>
          </p:nvPr>
        </p:nvSpPr>
        <p:spPr>
          <a:xfrm>
            <a:off x="693738" y="609600"/>
            <a:ext cx="7756525" cy="1054100"/>
          </a:xfrm>
        </p:spPr>
        <p:txBody>
          <a:bodyPr/>
          <a:lstStyle/>
          <a:p>
            <a:r>
              <a:rPr lang="en-US" dirty="0" smtClean="0"/>
              <a:t>CELLULITIS</a:t>
            </a:r>
            <a:endParaRPr lang="en-IN"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914400" y="381000"/>
          <a:ext cx="7848600" cy="5988079"/>
        </p:xfrm>
        <a:graphic>
          <a:graphicData uri="http://schemas.openxmlformats.org/drawingml/2006/table">
            <a:tbl>
              <a:tblPr/>
              <a:tblGrid>
                <a:gridCol w="1962150"/>
                <a:gridCol w="1962150"/>
                <a:gridCol w="1962150"/>
                <a:gridCol w="1962150"/>
              </a:tblGrid>
              <a:tr h="3657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Book Antiqua" pitchFamily="18" charset="0"/>
                        </a:rPr>
                        <a:t>DATE</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Book Antiqua" pitchFamily="18" charset="0"/>
                        </a:rPr>
                        <a:t>MEDICINE</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Book Antiqua" pitchFamily="18" charset="0"/>
                        </a:rPr>
                        <a:t>DOSE</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Book Antiqua" pitchFamily="18" charset="0"/>
                        </a:rPr>
                        <a:t>REMARKS</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62232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Book Antiqua" pitchFamily="18" charset="0"/>
                        </a:rPr>
                        <a:t>18/11/14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Book Antiqua" pitchFamily="18" charset="0"/>
                        </a:rPr>
                        <a:t>20/11/14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CE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Book Antiqua" pitchFamily="18" charset="0"/>
                        </a:rPr>
                        <a:t>BRYONIA 1M</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Book Antiqua" pitchFamily="18" charset="0"/>
                        </a:rPr>
                        <a:t>PHOSPHORUS 200</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CE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Book Antiqua" pitchFamily="18" charset="0"/>
                        </a:rPr>
                        <a:t>1 DOSE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Book Antiqua" pitchFamily="18" charset="0"/>
                        </a:rPr>
                        <a:t>1 DOSE</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CECC"/>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3" pitchFamily="18" charset="2"/>
                        <a:buNone/>
                        <a:tabLst/>
                      </a:pPr>
                      <a:r>
                        <a:rPr kumimoji="0" lang="en-IN" sz="1800" b="0" i="0" u="none" strike="noStrike" cap="none" normalizeH="0" baseline="0">
                          <a:ln>
                            <a:noFill/>
                          </a:ln>
                          <a:solidFill>
                            <a:srgbClr val="262626"/>
                          </a:solidFill>
                          <a:effectLst/>
                          <a:latin typeface="Book Antiqua" pitchFamily="18" charset="0"/>
                        </a:rPr>
                        <a:t>COMPLAINTS PERSIST,</a:t>
                      </a:r>
                    </a:p>
                    <a:p>
                      <a:pPr marL="0" marR="0" lvl="0" indent="0" algn="l" defTabSz="914400" rtl="0" eaLnBrk="1" fontAlgn="base" latinLnBrk="0" hangingPunct="1">
                        <a:lnSpc>
                          <a:spcPct val="100000"/>
                        </a:lnSpc>
                        <a:spcBef>
                          <a:spcPct val="0"/>
                        </a:spcBef>
                        <a:spcAft>
                          <a:spcPct val="0"/>
                        </a:spcAft>
                        <a:buClrTx/>
                        <a:buSzTx/>
                        <a:buFont typeface="Wingdings 3" pitchFamily="18" charset="2"/>
                        <a:buNone/>
                        <a:tabLst/>
                      </a:pPr>
                      <a:r>
                        <a:rPr kumimoji="0" lang="en-IN" sz="1800" b="0" i="0" u="none" strike="noStrike" cap="none" normalizeH="0" baseline="0">
                          <a:ln>
                            <a:noFill/>
                          </a:ln>
                          <a:solidFill>
                            <a:srgbClr val="262626"/>
                          </a:solidFill>
                          <a:effectLst/>
                          <a:latin typeface="Book Antiqua" pitchFamily="18" charset="0"/>
                        </a:rPr>
                        <a:t>O/E Chest expiratory wheeze heard. </a:t>
                      </a:r>
                    </a:p>
                    <a:p>
                      <a:pPr marL="0" marR="0" lvl="0" indent="0" algn="l" defTabSz="914400" rtl="0" eaLnBrk="1" fontAlgn="base" latinLnBrk="0" hangingPunct="1">
                        <a:lnSpc>
                          <a:spcPct val="100000"/>
                        </a:lnSpc>
                        <a:spcBef>
                          <a:spcPct val="0"/>
                        </a:spcBef>
                        <a:spcAft>
                          <a:spcPct val="0"/>
                        </a:spcAft>
                        <a:buClrTx/>
                        <a:buSzTx/>
                        <a:buFont typeface="Wingdings 3" pitchFamily="18" charset="2"/>
                        <a:buNone/>
                        <a:tabLst/>
                      </a:pPr>
                      <a:r>
                        <a:rPr kumimoji="0" lang="en-IN" sz="1800" b="0" i="0" u="none" strike="noStrike" cap="none" normalizeH="0" baseline="0">
                          <a:ln>
                            <a:noFill/>
                          </a:ln>
                          <a:solidFill>
                            <a:srgbClr val="262626"/>
                          </a:solidFill>
                          <a:effectLst/>
                          <a:latin typeface="Book Antiqua" pitchFamily="18" charset="0"/>
                        </a:rPr>
                        <a:t>RR- 23/ min, PR- 92/ min</a:t>
                      </a:r>
                    </a:p>
                    <a:p>
                      <a:pPr marL="0" marR="0" lvl="0" indent="0" algn="l" defTabSz="914400" rtl="0" eaLnBrk="1" fontAlgn="base" latinLnBrk="0" hangingPunct="1">
                        <a:lnSpc>
                          <a:spcPct val="100000"/>
                        </a:lnSpc>
                        <a:spcBef>
                          <a:spcPct val="0"/>
                        </a:spcBef>
                        <a:spcAft>
                          <a:spcPct val="0"/>
                        </a:spcAft>
                        <a:buClrTx/>
                        <a:buSzTx/>
                        <a:buFont typeface="Wingdings 3" pitchFamily="18" charset="2"/>
                        <a:buNone/>
                        <a:tabLst/>
                      </a:pPr>
                      <a:endParaRPr kumimoji="0" lang="en-IN" sz="1800" b="0" i="0" u="none" strike="noStrike" cap="none" normalizeH="0" baseline="0">
                        <a:ln>
                          <a:noFill/>
                        </a:ln>
                        <a:solidFill>
                          <a:srgbClr val="262626"/>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
                          <a:srgbClr val="F7F6E8"/>
                        </a:buClr>
                        <a:buSzTx/>
                        <a:buFont typeface="Wingdings 3" pitchFamily="18" charset="2"/>
                        <a:buNone/>
                        <a:tabLst/>
                      </a:pPr>
                      <a:endParaRPr kumimoji="0" lang="en-IN" sz="1800" b="0" i="0" u="none" strike="noStrike" cap="none" normalizeH="0" baseline="0">
                        <a:ln>
                          <a:noFill/>
                        </a:ln>
                        <a:solidFill>
                          <a:srgbClr val="262626"/>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
                          <a:srgbClr val="F7F6E8"/>
                        </a:buClr>
                        <a:buSzTx/>
                        <a:buFont typeface="Wingdings 3" pitchFamily="18" charset="2"/>
                        <a:buNone/>
                        <a:tabLst/>
                      </a:pPr>
                      <a:endParaRPr kumimoji="0" lang="en-IN" sz="1800" b="0" i="0" u="none" strike="noStrike" cap="none" normalizeH="0" baseline="0">
                        <a:ln>
                          <a:noFill/>
                        </a:ln>
                        <a:solidFill>
                          <a:srgbClr val="262626"/>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
                          <a:srgbClr val="F7F6E8"/>
                        </a:buClr>
                        <a:buSzTx/>
                        <a:buFont typeface="Wingdings 3" pitchFamily="18" charset="2"/>
                        <a:buNone/>
                        <a:tabLst/>
                      </a:pPr>
                      <a:r>
                        <a:rPr kumimoji="0" lang="en-IN" sz="1800" b="0" i="0" u="none" strike="noStrike" cap="none" normalizeH="0" baseline="0">
                          <a:ln>
                            <a:noFill/>
                          </a:ln>
                          <a:solidFill>
                            <a:srgbClr val="262626"/>
                          </a:solidFill>
                          <a:effectLst/>
                          <a:latin typeface="Book Antiqua" pitchFamily="18" charset="0"/>
                        </a:rPr>
                        <a:t>COMPLAINTS SLIGHTLY BETTER</a:t>
                      </a:r>
                    </a:p>
                    <a:p>
                      <a:pPr marL="0" marR="0" lvl="0" indent="0" algn="l" defTabSz="914400" rtl="0" eaLnBrk="1" fontAlgn="base" latinLnBrk="0" hangingPunct="1">
                        <a:lnSpc>
                          <a:spcPct val="100000"/>
                        </a:lnSpc>
                        <a:spcBef>
                          <a:spcPct val="0"/>
                        </a:spcBef>
                        <a:spcAft>
                          <a:spcPct val="0"/>
                        </a:spcAft>
                        <a:buClr>
                          <a:srgbClr val="F7F6E8"/>
                        </a:buClr>
                        <a:buSzTx/>
                        <a:buFont typeface="Wingdings 3" pitchFamily="18" charset="2"/>
                        <a:buNone/>
                        <a:tabLst/>
                      </a:pPr>
                      <a:r>
                        <a:rPr kumimoji="0" lang="en-IN" sz="1800" b="0" i="0" u="none" strike="noStrike" cap="none" normalizeH="0" baseline="0">
                          <a:ln>
                            <a:noFill/>
                          </a:ln>
                          <a:solidFill>
                            <a:srgbClr val="262626"/>
                          </a:solidFill>
                          <a:effectLst/>
                          <a:latin typeface="Book Antiqua" pitchFamily="18" charset="0"/>
                        </a:rPr>
                        <a:t>BP-124/80mm of Hg  PR:76/min RR:18/min</a:t>
                      </a:r>
                      <a:endParaRPr kumimoji="0" lang="en-US" sz="1800" b="0" i="0" u="none" strike="noStrike" cap="none" normalizeH="0" baseline="0">
                        <a:ln>
                          <a:noFill/>
                        </a:ln>
                        <a:solidFill>
                          <a:srgbClr val="262626"/>
                        </a:solidFill>
                        <a:effectLst/>
                        <a:latin typeface="Book Antiqua" pitchFamily="18" charset="0"/>
                      </a:endParaRPr>
                    </a:p>
                    <a:p>
                      <a:pPr marL="0" marR="0" lvl="0" indent="0" algn="l" defTabSz="914400" rtl="0" eaLnBrk="1" fontAlgn="base" latinLnBrk="0" hangingPunct="1">
                        <a:lnSpc>
                          <a:spcPct val="100000"/>
                        </a:lnSpc>
                        <a:spcBef>
                          <a:spcPct val="0"/>
                        </a:spcBef>
                        <a:spcAft>
                          <a:spcPct val="0"/>
                        </a:spcAft>
                        <a:buClr>
                          <a:srgbClr val="F7F6E8"/>
                        </a:buClr>
                        <a:buSzTx/>
                        <a:buFont typeface="Wingdings 3" pitchFamily="18" charset="2"/>
                        <a:buNone/>
                        <a:tabLst/>
                      </a:pPr>
                      <a:r>
                        <a:rPr kumimoji="0" lang="en-IN" sz="1800" b="0" i="0" u="none" strike="noStrike" cap="none" normalizeH="0" baseline="0">
                          <a:ln>
                            <a:noFill/>
                          </a:ln>
                          <a:solidFill>
                            <a:srgbClr val="262626"/>
                          </a:solidFill>
                          <a:effectLst/>
                          <a:latin typeface="Book Antiqua" pitchFamily="18" charset="0"/>
                        </a:rPr>
                        <a:t>    O/EChest  -clear </a:t>
                      </a:r>
                    </a:p>
                    <a:p>
                      <a:pPr marL="0" marR="0" lvl="0" indent="0" algn="l" defTabSz="914400" rtl="0" eaLnBrk="1" fontAlgn="base" latinLnBrk="0" hangingPunct="1">
                        <a:lnSpc>
                          <a:spcPct val="100000"/>
                        </a:lnSpc>
                        <a:spcBef>
                          <a:spcPct val="0"/>
                        </a:spcBef>
                        <a:spcAft>
                          <a:spcPct val="0"/>
                        </a:spcAft>
                        <a:buClr>
                          <a:srgbClr val="F7F6E8"/>
                        </a:buClr>
                        <a:buSzTx/>
                        <a:buFont typeface="Wingdings 3" pitchFamily="18" charset="2"/>
                        <a:buNone/>
                        <a:tabLst/>
                      </a:pPr>
                      <a:endParaRPr kumimoji="0" lang="en-IN" sz="1800" b="0" i="0" u="none" strike="noStrike" cap="none" normalizeH="0" baseline="0">
                        <a:ln>
                          <a:noFill/>
                        </a:ln>
                        <a:solidFill>
                          <a:srgbClr val="262626"/>
                        </a:solidFill>
                        <a:effectLst/>
                        <a:latin typeface="Book Antiqua" pitchFamily="18" charset="0"/>
                      </a:endParaRP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CECC"/>
                    </a:solidFill>
                  </a:tcPr>
                </a:tc>
              </a:tr>
            </a:tbl>
          </a:graphicData>
        </a:graphic>
      </p:graphicFrame>
      <p:sp>
        <p:nvSpPr>
          <p:cNvPr id="19475" name="Title 2"/>
          <p:cNvSpPr>
            <a:spLocks noGrp="1"/>
          </p:cNvSpPr>
          <p:nvPr>
            <p:ph type="title"/>
          </p:nvPr>
        </p:nvSpPr>
        <p:spPr/>
        <p:txBody>
          <a:bodyPr/>
          <a:lstStyle/>
          <a:p>
            <a:pPr eaLnBrk="1" hangingPunct="1"/>
            <a:endParaRPr lang="en-US" alt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98500" y="2247900"/>
          <a:ext cx="7747000" cy="1833800"/>
        </p:xfrm>
        <a:graphic>
          <a:graphicData uri="http://schemas.openxmlformats.org/drawingml/2006/table">
            <a:tbl>
              <a:tblPr firstRow="1" bandRow="1">
                <a:tableStyleId>{5C22544A-7EE6-4342-B048-85BDC9FD1C3A}</a:tableStyleId>
              </a:tblPr>
              <a:tblGrid>
                <a:gridCol w="1936750"/>
                <a:gridCol w="1936750"/>
                <a:gridCol w="1936750"/>
                <a:gridCol w="1936750"/>
              </a:tblGrid>
              <a:tr h="370776">
                <a:tc>
                  <a:txBody>
                    <a:bodyPr/>
                    <a:lstStyle/>
                    <a:p>
                      <a:r>
                        <a:rPr lang="en-US" sz="1800" dirty="0"/>
                        <a:t>DATE</a:t>
                      </a:r>
                    </a:p>
                  </a:txBody>
                  <a:tcPr marT="45712" marB="45712"/>
                </a:tc>
                <a:tc>
                  <a:txBody>
                    <a:bodyPr/>
                    <a:lstStyle/>
                    <a:p>
                      <a:r>
                        <a:rPr lang="en-US" sz="1800" dirty="0"/>
                        <a:t>MEDICINE</a:t>
                      </a:r>
                    </a:p>
                  </a:txBody>
                  <a:tcPr marT="45712" marB="45712"/>
                </a:tc>
                <a:tc>
                  <a:txBody>
                    <a:bodyPr/>
                    <a:lstStyle/>
                    <a:p>
                      <a:r>
                        <a:rPr lang="en-US" sz="1800" dirty="0"/>
                        <a:t>DOSE</a:t>
                      </a:r>
                    </a:p>
                  </a:txBody>
                  <a:tcPr marT="45712" marB="45712"/>
                </a:tc>
                <a:tc>
                  <a:txBody>
                    <a:bodyPr/>
                    <a:lstStyle/>
                    <a:p>
                      <a:r>
                        <a:rPr lang="en-US" sz="1800" dirty="0"/>
                        <a:t>REMARK</a:t>
                      </a:r>
                    </a:p>
                  </a:txBody>
                  <a:tcPr marT="45712" marB="45712"/>
                </a:tc>
              </a:tr>
              <a:tr h="1462787">
                <a:tc>
                  <a:txBody>
                    <a:bodyPr/>
                    <a:lstStyle/>
                    <a:p>
                      <a:r>
                        <a:rPr lang="en-US" sz="1800" dirty="0"/>
                        <a:t>26/13/14</a:t>
                      </a:r>
                    </a:p>
                    <a:p>
                      <a:endParaRPr lang="en-US" sz="1800" dirty="0"/>
                    </a:p>
                    <a:p>
                      <a:endParaRPr lang="en-US" sz="1800" dirty="0"/>
                    </a:p>
                    <a:p>
                      <a:endParaRPr lang="en-US" sz="1800" dirty="0"/>
                    </a:p>
                    <a:p>
                      <a:endParaRPr lang="en-US" sz="1800" dirty="0"/>
                    </a:p>
                  </a:txBody>
                  <a:tcPr marT="45712" marB="45712"/>
                </a:tc>
                <a:tc>
                  <a:txBody>
                    <a:bodyPr/>
                    <a:lstStyle/>
                    <a:p>
                      <a:r>
                        <a:rPr lang="en-US" sz="1800" dirty="0"/>
                        <a:t>PHOSPHORUS 200</a:t>
                      </a:r>
                    </a:p>
                  </a:txBody>
                  <a:tcPr marT="45712" marB="45712"/>
                </a:tc>
                <a:tc>
                  <a:txBody>
                    <a:bodyPr/>
                    <a:lstStyle/>
                    <a:p>
                      <a:r>
                        <a:rPr lang="en-US" sz="1800" dirty="0"/>
                        <a:t>1</a:t>
                      </a:r>
                      <a:r>
                        <a:rPr lang="en-US" sz="1800" baseline="0" dirty="0"/>
                        <a:t> DOSE</a:t>
                      </a:r>
                      <a:endParaRPr lang="en-US" sz="18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a:solidFill>
                            <a:schemeClr val="tx1">
                              <a:lumMod val="85000"/>
                              <a:lumOff val="15000"/>
                            </a:schemeClr>
                          </a:solidFill>
                        </a:rPr>
                        <a:t>Complaints improving </a:t>
                      </a:r>
                    </a:p>
                    <a:p>
                      <a:endParaRPr lang="en-US" sz="1800" dirty="0"/>
                    </a:p>
                  </a:txBody>
                  <a:tcPr marT="45712" marB="45712"/>
                </a:tc>
              </a:tr>
            </a:tbl>
          </a:graphicData>
        </a:graphic>
      </p:graphicFrame>
      <p:sp>
        <p:nvSpPr>
          <p:cNvPr id="20499" name="Title 2"/>
          <p:cNvSpPr>
            <a:spLocks noGrp="1"/>
          </p:cNvSpPr>
          <p:nvPr>
            <p:ph type="title"/>
          </p:nvPr>
        </p:nvSpPr>
        <p:spPr/>
        <p:txBody>
          <a:bodyPr/>
          <a:lstStyle/>
          <a:p>
            <a:pPr eaLnBrk="1" hangingPunct="1"/>
            <a:endParaRPr lang="en-US" alt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marL="0" indent="0" eaLnBrk="1" fontAlgn="auto" hangingPunct="1">
              <a:spcAft>
                <a:spcPts val="0"/>
              </a:spcAft>
              <a:buFont typeface="Wingdings" pitchFamily="2" charset="2"/>
              <a:buNone/>
              <a:defRPr/>
            </a:pPr>
            <a:r>
              <a:rPr lang="en-US" sz="2800" dirty="0">
                <a:solidFill>
                  <a:schemeClr val="tx1">
                    <a:lumMod val="85000"/>
                    <a:lumOff val="15000"/>
                  </a:schemeClr>
                </a:solidFill>
              </a:rPr>
              <a:t>In this case we selected BRYONIA as an acute remedy  and administrated on 08/11/14 based mainly on the </a:t>
            </a:r>
            <a:r>
              <a:rPr lang="en-US" sz="2800" b="1" dirty="0">
                <a:solidFill>
                  <a:schemeClr val="tx1">
                    <a:lumMod val="85000"/>
                    <a:lumOff val="15000"/>
                  </a:schemeClr>
                </a:solidFill>
              </a:rPr>
              <a:t>objective symptom(constant chewing motion of the jaw) </a:t>
            </a:r>
            <a:r>
              <a:rPr lang="en-US" sz="2800" dirty="0">
                <a:solidFill>
                  <a:schemeClr val="tx1">
                    <a:lumMod val="85000"/>
                    <a:lumOff val="15000"/>
                  </a:schemeClr>
                </a:solidFill>
              </a:rPr>
              <a:t>and the patient was improving .On 20/11/14, during the morning rounds patient again presented with the complaints of   </a:t>
            </a:r>
            <a:r>
              <a:rPr lang="en-US" sz="2800" b="1" dirty="0">
                <a:solidFill>
                  <a:schemeClr val="tx1">
                    <a:lumMod val="85000"/>
                    <a:lumOff val="15000"/>
                  </a:schemeClr>
                </a:solidFill>
              </a:rPr>
              <a:t>cough without expectoration, complaints of leg persisting</a:t>
            </a:r>
            <a:r>
              <a:rPr lang="en-US" sz="2800" dirty="0">
                <a:solidFill>
                  <a:schemeClr val="tx1">
                    <a:lumMod val="85000"/>
                    <a:lumOff val="15000"/>
                  </a:schemeClr>
                </a:solidFill>
              </a:rPr>
              <a:t>. According to the totality of the patient  we selected  </a:t>
            </a:r>
            <a:r>
              <a:rPr lang="en-US" sz="2800" b="1" dirty="0">
                <a:solidFill>
                  <a:schemeClr val="tx1">
                    <a:lumMod val="85000"/>
                    <a:lumOff val="15000"/>
                  </a:schemeClr>
                </a:solidFill>
              </a:rPr>
              <a:t>PHOSPHORUS 200/1DOSE</a:t>
            </a:r>
            <a:r>
              <a:rPr lang="en-US" sz="2800" dirty="0">
                <a:solidFill>
                  <a:schemeClr val="tx1">
                    <a:lumMod val="85000"/>
                    <a:lumOff val="15000"/>
                  </a:schemeClr>
                </a:solidFill>
              </a:rPr>
              <a:t>.</a:t>
            </a:r>
          </a:p>
          <a:p>
            <a:pPr marL="0" indent="0" eaLnBrk="1" fontAlgn="auto" hangingPunct="1">
              <a:spcAft>
                <a:spcPts val="0"/>
              </a:spcAft>
              <a:buFont typeface="Wingdings" pitchFamily="2" charset="2"/>
              <a:buNone/>
              <a:defRPr/>
            </a:pPr>
            <a:r>
              <a:rPr lang="en-US" sz="2800" u="sng" dirty="0">
                <a:solidFill>
                  <a:schemeClr val="tx1">
                    <a:lumMod val="85000"/>
                    <a:lumOff val="15000"/>
                  </a:schemeClr>
                </a:solidFill>
              </a:rPr>
              <a:t>Basis of </a:t>
            </a:r>
            <a:r>
              <a:rPr lang="en-US" sz="2800" u="sng" dirty="0" err="1">
                <a:solidFill>
                  <a:schemeClr val="tx1">
                    <a:lumMod val="85000"/>
                    <a:lumOff val="15000"/>
                  </a:schemeClr>
                </a:solidFill>
              </a:rPr>
              <a:t>selection</a:t>
            </a:r>
            <a:r>
              <a:rPr lang="en-US" sz="2800" dirty="0" err="1">
                <a:solidFill>
                  <a:schemeClr val="tx1">
                    <a:lumMod val="85000"/>
                    <a:lumOff val="15000"/>
                  </a:schemeClr>
                </a:solidFill>
              </a:rPr>
              <a:t>:chewing</a:t>
            </a:r>
            <a:r>
              <a:rPr lang="en-US" sz="2800" dirty="0">
                <a:solidFill>
                  <a:schemeClr val="tx1">
                    <a:lumMod val="85000"/>
                    <a:lumOff val="15000"/>
                  </a:schemeClr>
                </a:solidFill>
              </a:rPr>
              <a:t> motion of jaw ,left </a:t>
            </a:r>
            <a:r>
              <a:rPr lang="en-US" sz="2800" dirty="0" err="1">
                <a:solidFill>
                  <a:schemeClr val="tx1">
                    <a:lumMod val="85000"/>
                    <a:lumOff val="15000"/>
                  </a:schemeClr>
                </a:solidFill>
              </a:rPr>
              <a:t>sided,follows</a:t>
            </a:r>
            <a:r>
              <a:rPr lang="en-US" sz="2800" dirty="0">
                <a:solidFill>
                  <a:schemeClr val="tx1">
                    <a:lumMod val="85000"/>
                    <a:lumOff val="15000"/>
                  </a:schemeClr>
                </a:solidFill>
              </a:rPr>
              <a:t> well of </a:t>
            </a:r>
            <a:r>
              <a:rPr lang="en-US" sz="2800" dirty="0" err="1">
                <a:solidFill>
                  <a:schemeClr val="tx1">
                    <a:lumMod val="85000"/>
                    <a:lumOff val="15000"/>
                  </a:schemeClr>
                </a:solidFill>
              </a:rPr>
              <a:t>bryonia,chilly</a:t>
            </a:r>
            <a:endParaRPr lang="en-US" sz="2800" dirty="0">
              <a:solidFill>
                <a:schemeClr val="tx1">
                  <a:lumMod val="85000"/>
                  <a:lumOff val="15000"/>
                </a:schemeClr>
              </a:solidFill>
            </a:endParaRPr>
          </a:p>
          <a:p>
            <a:pPr marL="0" indent="0" eaLnBrk="1" fontAlgn="auto" hangingPunct="1">
              <a:spcAft>
                <a:spcPts val="0"/>
              </a:spcAft>
              <a:buFont typeface="Wingdings" pitchFamily="2" charset="2"/>
              <a:buNone/>
              <a:defRPr/>
            </a:pPr>
            <a:endParaRPr lang="en-US" sz="2800" dirty="0">
              <a:solidFill>
                <a:schemeClr val="tx1">
                  <a:lumMod val="85000"/>
                  <a:lumOff val="15000"/>
                </a:schemeClr>
              </a:solidFill>
            </a:endParaRPr>
          </a:p>
        </p:txBody>
      </p:sp>
      <p:sp>
        <p:nvSpPr>
          <p:cNvPr id="21507" name="Title 1"/>
          <p:cNvSpPr>
            <a:spLocks noGrp="1"/>
          </p:cNvSpPr>
          <p:nvPr>
            <p:ph type="title"/>
          </p:nvPr>
        </p:nvSpPr>
        <p:spPr/>
        <p:txBody>
          <a:bodyPr/>
          <a:lstStyle/>
          <a:p>
            <a:pPr eaLnBrk="1" hangingPunct="1"/>
            <a:r>
              <a:rPr lang="en-US" altLang="en-US" smtClean="0"/>
              <a:t>DISCUSSION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marL="365760" indent="-365760" eaLnBrk="1" fontAlgn="auto" hangingPunct="1">
              <a:spcAft>
                <a:spcPts val="0"/>
              </a:spcAft>
              <a:buFont typeface="Wingdings 3" panose="05040102010807070707" pitchFamily="18" charset="2"/>
              <a:buNone/>
              <a:defRPr/>
            </a:pPr>
            <a:r>
              <a:rPr lang="en-US" sz="2800" dirty="0">
                <a:solidFill>
                  <a:schemeClr val="tx1">
                    <a:lumMod val="85000"/>
                    <a:lumOff val="15000"/>
                  </a:schemeClr>
                </a:solidFill>
              </a:rPr>
              <a:t>A 90Yr Old woman </a:t>
            </a:r>
            <a:r>
              <a:rPr lang="en-IN" sz="2800" dirty="0">
                <a:solidFill>
                  <a:schemeClr val="tx1">
                    <a:lumMod val="85000"/>
                    <a:lumOff val="15000"/>
                  </a:schemeClr>
                </a:solidFill>
              </a:rPr>
              <a:t>presented with fever with chilliness, since 12 days along with cough ( whitish yellowish expectoration), weakness and aching pain in lower limbs. Breathing difficulty ( </a:t>
            </a:r>
            <a:r>
              <a:rPr lang="en-IN" sz="2800" dirty="0" err="1">
                <a:solidFill>
                  <a:schemeClr val="tx1">
                    <a:lumMod val="85000"/>
                    <a:lumOff val="15000"/>
                  </a:schemeClr>
                </a:solidFill>
              </a:rPr>
              <a:t>occ</a:t>
            </a:r>
            <a:r>
              <a:rPr lang="en-IN" sz="2800" dirty="0">
                <a:solidFill>
                  <a:schemeClr val="tx1">
                    <a:lumMod val="85000"/>
                    <a:lumOff val="15000"/>
                  </a:schemeClr>
                </a:solidFill>
              </a:rPr>
              <a:t>) &lt; evening, &lt; lying down, &lt; night, &gt; warm drinks. Since 4 to 5 days  she had severe stitching pain with small ulcer like eruption and </a:t>
            </a:r>
            <a:r>
              <a:rPr lang="en-IN" sz="2800" dirty="0" err="1">
                <a:solidFill>
                  <a:schemeClr val="tx1">
                    <a:lumMod val="85000"/>
                    <a:lumOff val="15000"/>
                  </a:schemeClr>
                </a:solidFill>
              </a:rPr>
              <a:t>odema</a:t>
            </a:r>
            <a:r>
              <a:rPr lang="en-IN" sz="2800" dirty="0">
                <a:solidFill>
                  <a:schemeClr val="tx1">
                    <a:lumMod val="85000"/>
                    <a:lumOff val="15000"/>
                  </a:schemeClr>
                </a:solidFill>
              </a:rPr>
              <a:t> on left leg, &lt; touch, &gt; lying on left side.</a:t>
            </a:r>
          </a:p>
          <a:p>
            <a:pPr marL="365760" indent="-365760" eaLnBrk="1" fontAlgn="auto" hangingPunct="1">
              <a:spcAft>
                <a:spcPts val="0"/>
              </a:spcAft>
              <a:buFont typeface="Wingdings 3" panose="05040102010807070707" pitchFamily="18" charset="2"/>
              <a:buNone/>
              <a:defRPr/>
            </a:pPr>
            <a:r>
              <a:rPr lang="en-IN" sz="2800" dirty="0">
                <a:solidFill>
                  <a:schemeClr val="tx1">
                    <a:lumMod val="85000"/>
                    <a:lumOff val="15000"/>
                  </a:schemeClr>
                </a:solidFill>
              </a:rPr>
              <a:t>Temp- 101</a:t>
            </a:r>
            <a:r>
              <a:rPr lang="en-IN" sz="2800" dirty="0">
                <a:solidFill>
                  <a:schemeClr val="tx1">
                    <a:lumMod val="85000"/>
                    <a:lumOff val="15000"/>
                  </a:schemeClr>
                </a:solidFill>
                <a:latin typeface="Calibri" panose="020F0502020204030204" pitchFamily="34" charset="0"/>
              </a:rPr>
              <a:t>̊°  F</a:t>
            </a:r>
          </a:p>
          <a:p>
            <a:pPr marL="365760" indent="-365760" eaLnBrk="1" fontAlgn="auto" hangingPunct="1">
              <a:spcAft>
                <a:spcPts val="0"/>
              </a:spcAft>
              <a:buFont typeface="Wingdings 3" panose="05040102010807070707" pitchFamily="18" charset="2"/>
              <a:buNone/>
              <a:defRPr/>
            </a:pPr>
            <a:endParaRPr lang="en-US" sz="2800" dirty="0">
              <a:solidFill>
                <a:schemeClr val="tx1">
                  <a:lumMod val="85000"/>
                  <a:lumOff val="15000"/>
                </a:schemeClr>
              </a:solidFill>
            </a:endParaRPr>
          </a:p>
          <a:p>
            <a:pPr marL="365760" indent="-365760" eaLnBrk="1" fontAlgn="auto" hangingPunct="1">
              <a:spcAft>
                <a:spcPts val="0"/>
              </a:spcAft>
              <a:buFont typeface="Wingdings" pitchFamily="2" charset="2"/>
              <a:buChar char="v"/>
              <a:defRPr/>
            </a:pPr>
            <a:endParaRPr lang="en-US" sz="2800" dirty="0">
              <a:solidFill>
                <a:schemeClr val="tx1">
                  <a:lumMod val="85000"/>
                  <a:lumOff val="15000"/>
                </a:schemeClr>
              </a:solidFill>
            </a:endParaRPr>
          </a:p>
          <a:p>
            <a:pPr marL="0" indent="0" eaLnBrk="1" fontAlgn="auto" hangingPunct="1">
              <a:spcAft>
                <a:spcPts val="0"/>
              </a:spcAft>
              <a:buFont typeface="Wingdings" pitchFamily="2" charset="2"/>
              <a:buNone/>
              <a:defRPr/>
            </a:pPr>
            <a:endParaRPr lang="en-US" sz="1600" dirty="0">
              <a:solidFill>
                <a:schemeClr val="tx1">
                  <a:lumMod val="85000"/>
                  <a:lumOff val="15000"/>
                </a:schemeClr>
              </a:solidFill>
            </a:endParaRPr>
          </a:p>
          <a:p>
            <a:pPr marL="0" indent="0" eaLnBrk="1" fontAlgn="auto" hangingPunct="1">
              <a:spcAft>
                <a:spcPts val="0"/>
              </a:spcAft>
              <a:buFont typeface="Wingdings" pitchFamily="2" charset="2"/>
              <a:buNone/>
              <a:defRPr/>
            </a:pPr>
            <a:endParaRPr lang="en-US" sz="1600" dirty="0">
              <a:solidFill>
                <a:schemeClr val="tx1">
                  <a:lumMod val="85000"/>
                  <a:lumOff val="15000"/>
                </a:schemeClr>
              </a:solidFill>
            </a:endParaRPr>
          </a:p>
        </p:txBody>
      </p:sp>
      <p:sp>
        <p:nvSpPr>
          <p:cNvPr id="11267" name="Title 1"/>
          <p:cNvSpPr>
            <a:spLocks noGrp="1"/>
          </p:cNvSpPr>
          <p:nvPr>
            <p:ph type="title"/>
          </p:nvPr>
        </p:nvSpPr>
        <p:spPr/>
        <p:txBody>
          <a:bodyPr/>
          <a:lstStyle/>
          <a:p>
            <a:pPr eaLnBrk="1" hangingPunct="1"/>
            <a:r>
              <a:rPr lang="en-US" altLang="en-US" smtClean="0"/>
              <a:t>CASE SUMMARY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fontScale="70000" lnSpcReduction="20000"/>
          </a:bodyPr>
          <a:lstStyle/>
          <a:p>
            <a:pPr marL="365760" indent="-365760" eaLnBrk="1" fontAlgn="auto" hangingPunct="1">
              <a:spcAft>
                <a:spcPts val="0"/>
              </a:spcAft>
              <a:buFont typeface="Wingdings" pitchFamily="2" charset="2"/>
              <a:buChar char="q"/>
              <a:defRPr/>
            </a:pPr>
            <a:r>
              <a:rPr lang="en-US" dirty="0">
                <a:solidFill>
                  <a:schemeClr val="tx1">
                    <a:lumMod val="85000"/>
                    <a:lumOff val="15000"/>
                  </a:schemeClr>
                </a:solidFill>
              </a:rPr>
              <a:t>PAST HISTORY: </a:t>
            </a:r>
          </a:p>
          <a:p>
            <a:pPr marL="0" indent="0" eaLnBrk="1" fontAlgn="auto" hangingPunct="1">
              <a:spcAft>
                <a:spcPts val="0"/>
              </a:spcAft>
              <a:buFont typeface="Wingdings" pitchFamily="2" charset="2"/>
              <a:buNone/>
              <a:defRPr/>
            </a:pPr>
            <a:r>
              <a:rPr lang="en-US" dirty="0">
                <a:solidFill>
                  <a:schemeClr val="tx1">
                    <a:lumMod val="85000"/>
                    <a:lumOff val="15000"/>
                  </a:schemeClr>
                </a:solidFill>
              </a:rPr>
              <a:t>         before 8yrs-cellulitis</a:t>
            </a:r>
          </a:p>
          <a:p>
            <a:pPr marL="365760" indent="-365760" eaLnBrk="1" fontAlgn="auto" hangingPunct="1">
              <a:spcAft>
                <a:spcPts val="0"/>
              </a:spcAft>
              <a:buFont typeface="Wingdings" pitchFamily="2" charset="2"/>
              <a:buChar char="q"/>
              <a:defRPr/>
            </a:pPr>
            <a:r>
              <a:rPr lang="en-US" dirty="0">
                <a:solidFill>
                  <a:schemeClr val="tx1">
                    <a:lumMod val="85000"/>
                    <a:lumOff val="15000"/>
                  </a:schemeClr>
                </a:solidFill>
              </a:rPr>
              <a:t>H/ O PRESENTING ILLNESS:</a:t>
            </a:r>
          </a:p>
          <a:p>
            <a:pPr marL="365760" indent="-365760" eaLnBrk="1" fontAlgn="auto" hangingPunct="1">
              <a:spcAft>
                <a:spcPts val="0"/>
              </a:spcAft>
              <a:buFont typeface="Wingdings" pitchFamily="2" charset="2"/>
              <a:buNone/>
              <a:defRPr/>
            </a:pPr>
            <a:r>
              <a:rPr lang="en-US" dirty="0">
                <a:solidFill>
                  <a:schemeClr val="tx1">
                    <a:lumMod val="85000"/>
                    <a:lumOff val="15000"/>
                  </a:schemeClr>
                </a:solidFill>
              </a:rPr>
              <a:t>       The patient had a history of </a:t>
            </a:r>
            <a:r>
              <a:rPr lang="en-US" dirty="0" err="1">
                <a:solidFill>
                  <a:schemeClr val="tx1">
                    <a:lumMod val="85000"/>
                    <a:lumOff val="15000"/>
                  </a:schemeClr>
                </a:solidFill>
              </a:rPr>
              <a:t>cellulitis</a:t>
            </a:r>
            <a:r>
              <a:rPr lang="en-US" dirty="0">
                <a:solidFill>
                  <a:schemeClr val="tx1">
                    <a:lumMod val="85000"/>
                    <a:lumOff val="15000"/>
                  </a:schemeClr>
                </a:solidFill>
              </a:rPr>
              <a:t> before 8 years. Now since 12 days she had an attack of fever with chilliness, cough, breathing difficulty, weakness and aching pain in lower limbs. Took allopathic treatment later developed vomiting due to medication, so she discontinued the treatment. Now since 4 to 5 days after allopathic treatment </a:t>
            </a:r>
            <a:r>
              <a:rPr lang="en-IN" dirty="0">
                <a:solidFill>
                  <a:schemeClr val="tx1">
                    <a:lumMod val="85000"/>
                    <a:lumOff val="15000"/>
                  </a:schemeClr>
                </a:solidFill>
              </a:rPr>
              <a:t>she developed severe stitching pain with small ulcer like eruption and </a:t>
            </a:r>
            <a:r>
              <a:rPr lang="en-IN" dirty="0" err="1">
                <a:solidFill>
                  <a:schemeClr val="tx1">
                    <a:lumMod val="85000"/>
                    <a:lumOff val="15000"/>
                  </a:schemeClr>
                </a:solidFill>
              </a:rPr>
              <a:t>odema</a:t>
            </a:r>
            <a:r>
              <a:rPr lang="en-IN" dirty="0">
                <a:solidFill>
                  <a:schemeClr val="tx1">
                    <a:lumMod val="85000"/>
                    <a:lumOff val="15000"/>
                  </a:schemeClr>
                </a:solidFill>
              </a:rPr>
              <a:t> on left leg</a:t>
            </a:r>
            <a:r>
              <a:rPr lang="en-US" dirty="0">
                <a:solidFill>
                  <a:schemeClr val="tx1">
                    <a:lumMod val="85000"/>
                    <a:lumOff val="15000"/>
                  </a:schemeClr>
                </a:solidFill>
              </a:rPr>
              <a:t> .     </a:t>
            </a:r>
          </a:p>
          <a:p>
            <a:pPr marL="0" indent="0" eaLnBrk="1" fontAlgn="auto" hangingPunct="1">
              <a:spcAft>
                <a:spcPts val="0"/>
              </a:spcAft>
              <a:buFont typeface="Wingdings" pitchFamily="2" charset="2"/>
              <a:buNone/>
              <a:defRPr/>
            </a:pPr>
            <a:r>
              <a:rPr lang="en-US" dirty="0">
                <a:solidFill>
                  <a:schemeClr val="tx1">
                    <a:lumMod val="85000"/>
                    <a:lumOff val="15000"/>
                  </a:schemeClr>
                </a:solidFill>
              </a:rPr>
              <a:t>                                    </a:t>
            </a:r>
          </a:p>
          <a:p>
            <a:pPr marL="365760" indent="-365760" eaLnBrk="1" fontAlgn="auto" hangingPunct="1">
              <a:spcAft>
                <a:spcPts val="0"/>
              </a:spcAft>
              <a:buFont typeface="Wingdings" pitchFamily="2" charset="2"/>
              <a:buChar char="q"/>
              <a:defRPr/>
            </a:pPr>
            <a:r>
              <a:rPr lang="en-US" dirty="0">
                <a:solidFill>
                  <a:schemeClr val="tx1">
                    <a:lumMod val="85000"/>
                    <a:lumOff val="15000"/>
                  </a:schemeClr>
                </a:solidFill>
              </a:rPr>
              <a:t>PERSONAL HISTORY: </a:t>
            </a:r>
          </a:p>
          <a:p>
            <a:pPr marL="0" indent="0" eaLnBrk="1" fontAlgn="auto" hangingPunct="1">
              <a:spcAft>
                <a:spcPts val="0"/>
              </a:spcAft>
              <a:buFont typeface="Wingdings" pitchFamily="2" charset="2"/>
              <a:buNone/>
              <a:defRPr/>
            </a:pPr>
            <a:r>
              <a:rPr lang="en-US" dirty="0">
                <a:solidFill>
                  <a:schemeClr val="tx1">
                    <a:lumMod val="85000"/>
                    <a:lumOff val="15000"/>
                  </a:schemeClr>
                </a:solidFill>
              </a:rPr>
              <a:t>     not significant</a:t>
            </a:r>
          </a:p>
          <a:p>
            <a:pPr marL="365760" indent="-365760" eaLnBrk="1" fontAlgn="auto" hangingPunct="1">
              <a:spcAft>
                <a:spcPts val="0"/>
              </a:spcAft>
              <a:defRPr/>
            </a:pPr>
            <a:endParaRPr lang="en-US" dirty="0">
              <a:solidFill>
                <a:schemeClr val="tx1">
                  <a:lumMod val="85000"/>
                  <a:lumOff val="15000"/>
                </a:schemeClr>
              </a:solidFill>
            </a:endParaRPr>
          </a:p>
        </p:txBody>
      </p:sp>
      <p:sp>
        <p:nvSpPr>
          <p:cNvPr id="12291" name="Title 1"/>
          <p:cNvSpPr>
            <a:spLocks noGrp="1"/>
          </p:cNvSpPr>
          <p:nvPr>
            <p:ph type="title"/>
          </p:nvPr>
        </p:nvSpPr>
        <p:spPr/>
        <p:txBody>
          <a:bodyPr/>
          <a:lstStyle/>
          <a:p>
            <a:pPr eaLnBrk="1" hangingPunct="1"/>
            <a:endParaRPr lang="en-US"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fontScale="77500" lnSpcReduction="20000"/>
          </a:bodyPr>
          <a:lstStyle/>
          <a:p>
            <a:pPr marL="365760" indent="-365760" eaLnBrk="1" fontAlgn="auto" hangingPunct="1">
              <a:spcAft>
                <a:spcPts val="0"/>
              </a:spcAft>
              <a:buFont typeface="Wingdings" pitchFamily="2" charset="2"/>
              <a:buChar char="q"/>
              <a:defRPr/>
            </a:pPr>
            <a:r>
              <a:rPr lang="en-US" dirty="0">
                <a:solidFill>
                  <a:schemeClr val="tx1">
                    <a:lumMod val="85000"/>
                    <a:lumOff val="15000"/>
                  </a:schemeClr>
                </a:solidFill>
              </a:rPr>
              <a:t>GENERALS :</a:t>
            </a:r>
          </a:p>
          <a:p>
            <a:pPr marL="365760" indent="-365760" eaLnBrk="1" fontAlgn="auto" hangingPunct="1">
              <a:spcAft>
                <a:spcPts val="0"/>
              </a:spcAft>
              <a:defRPr/>
            </a:pPr>
            <a:r>
              <a:rPr lang="en-US" dirty="0">
                <a:solidFill>
                  <a:schemeClr val="tx1">
                    <a:lumMod val="85000"/>
                    <a:lumOff val="15000"/>
                  </a:schemeClr>
                </a:solidFill>
              </a:rPr>
              <a:t>Appetite : Decreased                              Stool : Once in two            					</a:t>
            </a:r>
            <a:r>
              <a:rPr lang="en-US" dirty="0" err="1">
                <a:solidFill>
                  <a:schemeClr val="tx1">
                    <a:lumMod val="85000"/>
                    <a:lumOff val="15000"/>
                  </a:schemeClr>
                </a:solidFill>
              </a:rPr>
              <a:t>days,not</a:t>
            </a:r>
            <a:r>
              <a:rPr lang="en-US" dirty="0">
                <a:solidFill>
                  <a:schemeClr val="tx1">
                    <a:lumMod val="85000"/>
                    <a:lumOff val="15000"/>
                  </a:schemeClr>
                </a:solidFill>
              </a:rPr>
              <a:t> passed today </a:t>
            </a:r>
          </a:p>
          <a:p>
            <a:pPr marL="365760" indent="-365760" eaLnBrk="1" fontAlgn="auto" hangingPunct="1">
              <a:spcAft>
                <a:spcPts val="0"/>
              </a:spcAft>
              <a:defRPr/>
            </a:pPr>
            <a:r>
              <a:rPr lang="en-US" dirty="0">
                <a:solidFill>
                  <a:schemeClr val="tx1">
                    <a:lumMod val="85000"/>
                    <a:lumOff val="15000"/>
                  </a:schemeClr>
                </a:solidFill>
              </a:rPr>
              <a:t>Thirst : Normal                                         Urine : Normal</a:t>
            </a:r>
          </a:p>
          <a:p>
            <a:pPr marL="365760" indent="-365760" eaLnBrk="1" fontAlgn="auto" hangingPunct="1">
              <a:spcAft>
                <a:spcPts val="0"/>
              </a:spcAft>
              <a:defRPr/>
            </a:pPr>
            <a:r>
              <a:rPr lang="en-US" dirty="0">
                <a:solidFill>
                  <a:schemeClr val="tx1">
                    <a:lumMod val="85000"/>
                    <a:lumOff val="15000"/>
                  </a:schemeClr>
                </a:solidFill>
              </a:rPr>
              <a:t>Sleep : disturbed                                      Sweat  : increased </a:t>
            </a:r>
            <a:r>
              <a:rPr lang="en-US" dirty="0" err="1">
                <a:solidFill>
                  <a:schemeClr val="tx1">
                    <a:lumMod val="85000"/>
                    <a:lumOff val="15000"/>
                  </a:schemeClr>
                </a:solidFill>
              </a:rPr>
              <a:t>occ</a:t>
            </a:r>
            <a:endParaRPr lang="en-US" dirty="0">
              <a:solidFill>
                <a:schemeClr val="tx1">
                  <a:lumMod val="85000"/>
                  <a:lumOff val="15000"/>
                </a:schemeClr>
              </a:solidFill>
            </a:endParaRPr>
          </a:p>
          <a:p>
            <a:pPr marL="365760" indent="-365760" eaLnBrk="1" fontAlgn="auto" hangingPunct="1">
              <a:spcAft>
                <a:spcPts val="0"/>
              </a:spcAft>
              <a:buFont typeface="Wingdings" pitchFamily="2" charset="2"/>
              <a:buChar char="q"/>
              <a:defRPr/>
            </a:pPr>
            <a:r>
              <a:rPr lang="en-US" dirty="0">
                <a:solidFill>
                  <a:schemeClr val="tx1">
                    <a:lumMod val="85000"/>
                    <a:lumOff val="15000"/>
                  </a:schemeClr>
                </a:solidFill>
              </a:rPr>
              <a:t>PHYSICAL make up :</a:t>
            </a:r>
          </a:p>
          <a:p>
            <a:pPr marL="365760" indent="-365760" eaLnBrk="1" fontAlgn="auto" hangingPunct="1">
              <a:spcAft>
                <a:spcPts val="0"/>
              </a:spcAft>
              <a:defRPr/>
            </a:pPr>
            <a:r>
              <a:rPr lang="en-US" dirty="0">
                <a:solidFill>
                  <a:schemeClr val="tx1">
                    <a:lumMod val="85000"/>
                    <a:lumOff val="15000"/>
                  </a:schemeClr>
                </a:solidFill>
              </a:rPr>
              <a:t>   APPEARANCE : Thin</a:t>
            </a:r>
          </a:p>
          <a:p>
            <a:pPr marL="365760" indent="-365760" eaLnBrk="1" fontAlgn="auto" hangingPunct="1">
              <a:spcAft>
                <a:spcPts val="0"/>
              </a:spcAft>
              <a:defRPr/>
            </a:pPr>
            <a:r>
              <a:rPr lang="en-US" dirty="0">
                <a:solidFill>
                  <a:schemeClr val="tx1">
                    <a:lumMod val="85000"/>
                    <a:lumOff val="15000"/>
                  </a:schemeClr>
                </a:solidFill>
              </a:rPr>
              <a:t>   STATURE : Moderate </a:t>
            </a:r>
          </a:p>
          <a:p>
            <a:pPr marL="365760" indent="-365760" eaLnBrk="1" fontAlgn="auto" hangingPunct="1">
              <a:spcAft>
                <a:spcPts val="0"/>
              </a:spcAft>
              <a:defRPr/>
            </a:pPr>
            <a:r>
              <a:rPr lang="en-US" dirty="0">
                <a:solidFill>
                  <a:schemeClr val="tx1">
                    <a:lumMod val="85000"/>
                    <a:lumOff val="15000"/>
                  </a:schemeClr>
                </a:solidFill>
              </a:rPr>
              <a:t>COMPLEXION : </a:t>
            </a:r>
            <a:r>
              <a:rPr lang="en-US" dirty="0" err="1">
                <a:solidFill>
                  <a:schemeClr val="tx1">
                    <a:lumMod val="85000"/>
                    <a:lumOff val="15000"/>
                  </a:schemeClr>
                </a:solidFill>
              </a:rPr>
              <a:t>wheaty</a:t>
            </a:r>
            <a:endParaRPr lang="en-US" dirty="0">
              <a:solidFill>
                <a:schemeClr val="tx1">
                  <a:lumMod val="85000"/>
                  <a:lumOff val="15000"/>
                </a:schemeClr>
              </a:solidFill>
            </a:endParaRPr>
          </a:p>
          <a:p>
            <a:pPr marL="365760" indent="-365760" eaLnBrk="1" fontAlgn="auto" hangingPunct="1">
              <a:spcAft>
                <a:spcPts val="0"/>
              </a:spcAft>
              <a:buFont typeface="Wingdings" pitchFamily="2" charset="2"/>
              <a:buChar char="q"/>
              <a:defRPr/>
            </a:pPr>
            <a:r>
              <a:rPr lang="en-US" dirty="0">
                <a:solidFill>
                  <a:schemeClr val="tx1">
                    <a:lumMod val="85000"/>
                    <a:lumOff val="15000"/>
                  </a:schemeClr>
                </a:solidFill>
              </a:rPr>
              <a:t>GENERALS : </a:t>
            </a:r>
          </a:p>
          <a:p>
            <a:pPr marL="365760" indent="-365760" eaLnBrk="1" fontAlgn="auto" hangingPunct="1">
              <a:spcAft>
                <a:spcPts val="0"/>
              </a:spcAft>
              <a:defRPr/>
            </a:pPr>
            <a:r>
              <a:rPr lang="en-US" dirty="0">
                <a:solidFill>
                  <a:schemeClr val="tx1">
                    <a:lumMod val="85000"/>
                    <a:lumOff val="15000"/>
                  </a:schemeClr>
                </a:solidFill>
              </a:rPr>
              <a:t>Desire company, Consolation amelioration , Chilly, </a:t>
            </a:r>
          </a:p>
          <a:p>
            <a:pPr marL="365760" indent="-365760" eaLnBrk="1" fontAlgn="auto" hangingPunct="1">
              <a:spcAft>
                <a:spcPts val="0"/>
              </a:spcAft>
              <a:defRPr/>
            </a:pPr>
            <a:endParaRPr lang="en-US" sz="1600" dirty="0">
              <a:solidFill>
                <a:schemeClr val="tx1">
                  <a:lumMod val="85000"/>
                  <a:lumOff val="15000"/>
                </a:schemeClr>
              </a:solidFill>
            </a:endParaRPr>
          </a:p>
          <a:p>
            <a:pPr marL="365760" indent="-365760" eaLnBrk="1" fontAlgn="auto" hangingPunct="1">
              <a:spcAft>
                <a:spcPts val="0"/>
              </a:spcAft>
              <a:defRPr/>
            </a:pPr>
            <a:endParaRPr lang="en-US" sz="1600" dirty="0">
              <a:solidFill>
                <a:schemeClr val="tx1">
                  <a:lumMod val="85000"/>
                  <a:lumOff val="15000"/>
                </a:schemeClr>
              </a:solidFill>
            </a:endParaRPr>
          </a:p>
        </p:txBody>
      </p:sp>
      <p:sp>
        <p:nvSpPr>
          <p:cNvPr id="13315" name="Title 1"/>
          <p:cNvSpPr>
            <a:spLocks noGrp="1"/>
          </p:cNvSpPr>
          <p:nvPr>
            <p:ph type="title"/>
          </p:nvPr>
        </p:nvSpPr>
        <p:spPr/>
        <p:txBody>
          <a:bodyPr/>
          <a:lstStyle/>
          <a:p>
            <a:pPr eaLnBrk="1" hangingPunct="1"/>
            <a:endParaRPr lang="en-US" alt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p:txBody>
          <a:bodyPr/>
          <a:lstStyle/>
          <a:p>
            <a:pPr eaLnBrk="1" hangingPunct="1">
              <a:buFont typeface="Wingdings" pitchFamily="2" charset="2"/>
              <a:buChar char="q"/>
            </a:pPr>
            <a:r>
              <a:rPr lang="en-US" altLang="en-US" sz="1900" smtClean="0"/>
              <a:t>PHYSICAL EXAMINATION </a:t>
            </a:r>
          </a:p>
          <a:p>
            <a:pPr eaLnBrk="1" hangingPunct="1">
              <a:buFont typeface="Wingdings" pitchFamily="2" charset="2"/>
              <a:buChar char="q"/>
            </a:pPr>
            <a:r>
              <a:rPr lang="en-US" altLang="en-US" sz="1900" smtClean="0"/>
              <a:t> GENERAL :</a:t>
            </a:r>
          </a:p>
          <a:p>
            <a:pPr eaLnBrk="1" hangingPunct="1"/>
            <a:r>
              <a:rPr lang="en-US" altLang="en-US" sz="1900" smtClean="0"/>
              <a:t>  Anaemia : Pallor </a:t>
            </a:r>
          </a:p>
          <a:p>
            <a:pPr eaLnBrk="1" hangingPunct="1"/>
            <a:r>
              <a:rPr lang="en-US" altLang="en-US" sz="1900" smtClean="0"/>
              <a:t>  Jaundice : Not icteric</a:t>
            </a:r>
          </a:p>
          <a:p>
            <a:pPr eaLnBrk="1" hangingPunct="1"/>
            <a:r>
              <a:rPr lang="en-US" altLang="en-US" sz="1900" smtClean="0"/>
              <a:t> Oedema  : pitting oedema on left leg</a:t>
            </a:r>
          </a:p>
          <a:p>
            <a:pPr eaLnBrk="1" hangingPunct="1"/>
            <a:r>
              <a:rPr lang="en-US" altLang="en-US" sz="1900" smtClean="0"/>
              <a:t> Cyanosis : Nil</a:t>
            </a:r>
          </a:p>
          <a:p>
            <a:pPr eaLnBrk="1" hangingPunct="1"/>
            <a:r>
              <a:rPr lang="en-US" altLang="en-US" sz="1900" smtClean="0"/>
              <a:t>Clubbing : Nil</a:t>
            </a:r>
          </a:p>
          <a:p>
            <a:pPr eaLnBrk="1" hangingPunct="1"/>
            <a:r>
              <a:rPr lang="en-US" altLang="en-US" sz="1900" smtClean="0"/>
              <a:t>Lymphadenopathy :Nil</a:t>
            </a:r>
          </a:p>
          <a:p>
            <a:pPr eaLnBrk="1" hangingPunct="1"/>
            <a:r>
              <a:rPr lang="en-US" altLang="en-US" sz="1900" smtClean="0"/>
              <a:t>Skin colour : Normal</a:t>
            </a:r>
          </a:p>
          <a:p>
            <a:pPr eaLnBrk="1" hangingPunct="1"/>
            <a:r>
              <a:rPr lang="en-US" altLang="en-US" sz="1900" smtClean="0"/>
              <a:t>Skin eruption : Present</a:t>
            </a:r>
          </a:p>
          <a:p>
            <a:pPr eaLnBrk="1" hangingPunct="1"/>
            <a:endParaRPr lang="en-US" altLang="en-US" smtClean="0"/>
          </a:p>
        </p:txBody>
      </p:sp>
      <p:sp>
        <p:nvSpPr>
          <p:cNvPr id="14339" name="Title 1"/>
          <p:cNvSpPr>
            <a:spLocks noGrp="1"/>
          </p:cNvSpPr>
          <p:nvPr>
            <p:ph type="title"/>
          </p:nvPr>
        </p:nvSpPr>
        <p:spPr/>
        <p:txBody>
          <a:bodyPr/>
          <a:lstStyle/>
          <a:p>
            <a:pPr eaLnBrk="1" hangingPunct="1"/>
            <a:endParaRPr lang="en-US" alt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p:txBody>
          <a:bodyPr/>
          <a:lstStyle/>
          <a:p>
            <a:pPr eaLnBrk="1" hangingPunct="1"/>
            <a:r>
              <a:rPr lang="en-IN" altLang="en-US" smtClean="0"/>
              <a:t>Pulse rate : 88/min   </a:t>
            </a:r>
          </a:p>
          <a:p>
            <a:pPr eaLnBrk="1" hangingPunct="1"/>
            <a:r>
              <a:rPr lang="en-IN" altLang="en-US" smtClean="0"/>
              <a:t>Temperature : 101 ̊ F     </a:t>
            </a:r>
          </a:p>
          <a:p>
            <a:pPr eaLnBrk="1" hangingPunct="1"/>
            <a:r>
              <a:rPr lang="en-IN" altLang="en-US" smtClean="0"/>
              <a:t>BP : 110/70 mm of Hg</a:t>
            </a:r>
          </a:p>
          <a:p>
            <a:pPr eaLnBrk="1" hangingPunct="1"/>
            <a:r>
              <a:rPr lang="en-IN" altLang="en-US" smtClean="0"/>
              <a:t>Tongue- clean in edges, slightly white coated, dry</a:t>
            </a:r>
          </a:p>
          <a:p>
            <a:pPr eaLnBrk="1" hangingPunct="1"/>
            <a:r>
              <a:rPr lang="en-IN" altLang="en-US" smtClean="0"/>
              <a:t>O/ E Chest- mild rhonchi heard.</a:t>
            </a:r>
            <a:endParaRPr lang="en-US" altLang="en-US" smtClean="0"/>
          </a:p>
          <a:p>
            <a:pPr eaLnBrk="1" hangingPunct="1"/>
            <a:endParaRPr lang="en-US" altLang="en-US" smtClean="0"/>
          </a:p>
        </p:txBody>
      </p:sp>
      <p:sp>
        <p:nvSpPr>
          <p:cNvPr id="15363" name="Title 1"/>
          <p:cNvSpPr>
            <a:spLocks noGrp="1"/>
          </p:cNvSpPr>
          <p:nvPr>
            <p:ph type="title"/>
          </p:nvPr>
        </p:nvSpPr>
        <p:spPr/>
        <p:txBody>
          <a:bodyPr/>
          <a:lstStyle/>
          <a:p>
            <a:pPr eaLnBrk="1" hangingPunct="1"/>
            <a:r>
              <a:rPr lang="en-US" altLang="en-US" smtClean="0"/>
              <a:t>Physical examination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marL="457200" indent="-457200" defTabSz="457207" eaLnBrk="1" fontAlgn="auto" hangingPunct="1">
              <a:spcAft>
                <a:spcPts val="0"/>
              </a:spcAft>
              <a:buClr>
                <a:schemeClr val="bg2">
                  <a:lumMod val="40000"/>
                  <a:lumOff val="60000"/>
                </a:schemeClr>
              </a:buClr>
              <a:buFont typeface="+mj-lt"/>
              <a:buAutoNum type="arabicPeriod"/>
              <a:defRPr/>
            </a:pPr>
            <a:r>
              <a:rPr lang="en-US" sz="2000" dirty="0">
                <a:solidFill>
                  <a:schemeClr val="tx1">
                    <a:lumMod val="85000"/>
                    <a:lumOff val="15000"/>
                  </a:schemeClr>
                </a:solidFill>
              </a:rPr>
              <a:t>CHILLINESS- evening</a:t>
            </a:r>
          </a:p>
          <a:p>
            <a:pPr marL="457200" indent="-457200" defTabSz="457207" eaLnBrk="1" fontAlgn="auto" hangingPunct="1">
              <a:spcAft>
                <a:spcPts val="0"/>
              </a:spcAft>
              <a:buClr>
                <a:schemeClr val="bg2">
                  <a:lumMod val="40000"/>
                  <a:lumOff val="60000"/>
                </a:schemeClr>
              </a:buClr>
              <a:buFont typeface="+mj-lt"/>
              <a:buAutoNum type="arabicPeriod"/>
              <a:defRPr/>
            </a:pPr>
            <a:r>
              <a:rPr lang="en-US" sz="2000" dirty="0">
                <a:solidFill>
                  <a:schemeClr val="tx1">
                    <a:lumMod val="85000"/>
                    <a:lumOff val="15000"/>
                  </a:schemeClr>
                </a:solidFill>
              </a:rPr>
              <a:t>WEAKNESS- fever during</a:t>
            </a:r>
          </a:p>
          <a:p>
            <a:pPr marL="457200" indent="-457200" defTabSz="457207" eaLnBrk="1" fontAlgn="auto" hangingPunct="1">
              <a:spcAft>
                <a:spcPts val="0"/>
              </a:spcAft>
              <a:buClr>
                <a:schemeClr val="bg2">
                  <a:lumMod val="40000"/>
                  <a:lumOff val="60000"/>
                </a:schemeClr>
              </a:buClr>
              <a:buFont typeface="+mj-lt"/>
              <a:buAutoNum type="arabicPeriod"/>
              <a:defRPr/>
            </a:pPr>
            <a:r>
              <a:rPr lang="en-US" sz="2000" dirty="0">
                <a:solidFill>
                  <a:schemeClr val="tx1">
                    <a:lumMod val="85000"/>
                    <a:lumOff val="15000"/>
                  </a:schemeClr>
                </a:solidFill>
              </a:rPr>
              <a:t>EXTREMITIES- PAIN- aching- fever during</a:t>
            </a:r>
          </a:p>
          <a:p>
            <a:pPr marL="457200" indent="-457200" defTabSz="457207" eaLnBrk="1" fontAlgn="auto" hangingPunct="1">
              <a:spcAft>
                <a:spcPts val="0"/>
              </a:spcAft>
              <a:buClr>
                <a:schemeClr val="bg2">
                  <a:lumMod val="40000"/>
                  <a:lumOff val="60000"/>
                </a:schemeClr>
              </a:buClr>
              <a:buFont typeface="+mj-lt"/>
              <a:buAutoNum type="arabicPeriod"/>
              <a:defRPr/>
            </a:pPr>
            <a:r>
              <a:rPr lang="en-US" sz="2000" dirty="0">
                <a:solidFill>
                  <a:schemeClr val="tx1">
                    <a:lumMod val="85000"/>
                    <a:lumOff val="15000"/>
                  </a:schemeClr>
                </a:solidFill>
              </a:rPr>
              <a:t>EXTREMITIES- SWELLING- foot- painful</a:t>
            </a:r>
          </a:p>
          <a:p>
            <a:pPr marL="457200" indent="-457200" defTabSz="457207" eaLnBrk="1" fontAlgn="auto" hangingPunct="1">
              <a:spcAft>
                <a:spcPts val="0"/>
              </a:spcAft>
              <a:buClr>
                <a:schemeClr val="bg2">
                  <a:lumMod val="40000"/>
                  <a:lumOff val="60000"/>
                </a:schemeClr>
              </a:buClr>
              <a:buFont typeface="+mj-lt"/>
              <a:buAutoNum type="arabicPeriod"/>
              <a:defRPr/>
            </a:pPr>
            <a:r>
              <a:rPr lang="en-US" sz="2000" dirty="0">
                <a:solidFill>
                  <a:schemeClr val="tx1">
                    <a:lumMod val="85000"/>
                    <a:lumOff val="15000"/>
                  </a:schemeClr>
                </a:solidFill>
              </a:rPr>
              <a:t>GENERALS- lying side- left </a:t>
            </a:r>
            <a:r>
              <a:rPr lang="en-US" sz="2000" dirty="0" err="1">
                <a:solidFill>
                  <a:schemeClr val="tx1">
                    <a:lumMod val="85000"/>
                    <a:lumOff val="15000"/>
                  </a:schemeClr>
                </a:solidFill>
              </a:rPr>
              <a:t>amel</a:t>
            </a:r>
            <a:endParaRPr lang="en-US" sz="2000" dirty="0">
              <a:solidFill>
                <a:schemeClr val="tx1">
                  <a:lumMod val="85000"/>
                  <a:lumOff val="15000"/>
                </a:schemeClr>
              </a:solidFill>
            </a:endParaRPr>
          </a:p>
          <a:p>
            <a:pPr marL="457200" indent="-457200" defTabSz="457207" eaLnBrk="1" fontAlgn="auto" hangingPunct="1">
              <a:spcAft>
                <a:spcPts val="0"/>
              </a:spcAft>
              <a:buClr>
                <a:schemeClr val="bg2">
                  <a:lumMod val="40000"/>
                  <a:lumOff val="60000"/>
                </a:schemeClr>
              </a:buClr>
              <a:buFont typeface="+mj-lt"/>
              <a:buAutoNum type="arabicPeriod"/>
              <a:defRPr/>
            </a:pPr>
            <a:r>
              <a:rPr lang="en-US" sz="2000" dirty="0">
                <a:solidFill>
                  <a:schemeClr val="tx1">
                    <a:lumMod val="85000"/>
                    <a:lumOff val="15000"/>
                  </a:schemeClr>
                </a:solidFill>
              </a:rPr>
              <a:t>STAGES OF LIFE AND CONSTITUTION-AGE-Old age</a:t>
            </a:r>
          </a:p>
          <a:p>
            <a:pPr marL="457200" indent="-457200" defTabSz="457207" eaLnBrk="1" fontAlgn="auto" hangingPunct="1">
              <a:spcAft>
                <a:spcPts val="0"/>
              </a:spcAft>
              <a:buClr>
                <a:schemeClr val="bg2">
                  <a:lumMod val="40000"/>
                  <a:lumOff val="60000"/>
                </a:schemeClr>
              </a:buClr>
              <a:defRPr/>
            </a:pPr>
            <a:r>
              <a:rPr lang="en-US" sz="2000" dirty="0">
                <a:solidFill>
                  <a:schemeClr val="tx1">
                    <a:lumMod val="85000"/>
                    <a:lumOff val="15000"/>
                  </a:schemeClr>
                </a:solidFill>
              </a:rPr>
              <a:t>Left side</a:t>
            </a:r>
          </a:p>
        </p:txBody>
      </p:sp>
      <p:sp>
        <p:nvSpPr>
          <p:cNvPr id="16387" name="Title 1"/>
          <p:cNvSpPr>
            <a:spLocks noGrp="1"/>
          </p:cNvSpPr>
          <p:nvPr>
            <p:ph type="title"/>
          </p:nvPr>
        </p:nvSpPr>
        <p:spPr>
          <a:xfrm>
            <a:off x="1143000" y="569913"/>
            <a:ext cx="7302500" cy="1054100"/>
          </a:xfrm>
        </p:spPr>
        <p:txBody>
          <a:bodyPr>
            <a:normAutofit fontScale="90000"/>
          </a:bodyPr>
          <a:lstStyle/>
          <a:p>
            <a:pPr eaLnBrk="1" hangingPunct="1"/>
            <a:r>
              <a:rPr lang="en-US" altLang="en-US" sz="4000" smtClean="0"/>
              <a:t/>
            </a:r>
            <a:br>
              <a:rPr lang="en-US" altLang="en-US" sz="4000" smtClean="0"/>
            </a:br>
            <a:r>
              <a:rPr lang="en-US" altLang="en-US" sz="4000" smtClean="0"/>
              <a:t>REPERTORIAL TOTALITY:</a:t>
            </a:r>
            <a:r>
              <a:rPr lang="en-US" altLang="en-US" smtClean="0"/>
              <a:t/>
            </a:r>
            <a:br>
              <a:rPr lang="en-US" altLang="en-US" smtClean="0"/>
            </a:br>
            <a:endParaRPr lang="en-US" alt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p:txBody>
          <a:bodyPr>
            <a:normAutofit fontScale="92500" lnSpcReduction="10000"/>
          </a:bodyPr>
          <a:lstStyle/>
          <a:p>
            <a:pPr eaLnBrk="1" hangingPunct="1">
              <a:buFont typeface="Wingdings" pitchFamily="2" charset="2"/>
              <a:buNone/>
            </a:pPr>
            <a:r>
              <a:rPr lang="en-US" altLang="en-US" smtClean="0"/>
              <a:t>REPERTORIAL RESULT:</a:t>
            </a:r>
          </a:p>
          <a:p>
            <a:pPr eaLnBrk="1" hangingPunct="1">
              <a:buFont typeface="Arial" charset="0"/>
              <a:buChar char="•"/>
            </a:pPr>
            <a:r>
              <a:rPr lang="en-US" altLang="en-US" smtClean="0"/>
              <a:t>     BRY- 8/5</a:t>
            </a:r>
          </a:p>
          <a:p>
            <a:pPr eaLnBrk="1" hangingPunct="1">
              <a:buFont typeface="Arial" charset="0"/>
              <a:buChar char="•"/>
            </a:pPr>
            <a:r>
              <a:rPr lang="en-US" altLang="en-US" smtClean="0"/>
              <a:t>     PHOS- 9/5</a:t>
            </a:r>
          </a:p>
          <a:p>
            <a:pPr eaLnBrk="1" hangingPunct="1">
              <a:buFont typeface="Arial" charset="0"/>
              <a:buChar char="•"/>
            </a:pPr>
            <a:r>
              <a:rPr lang="en-US" altLang="en-US" smtClean="0"/>
              <a:t>     ACON- 4/4</a:t>
            </a:r>
          </a:p>
          <a:p>
            <a:pPr eaLnBrk="1" hangingPunct="1">
              <a:buFont typeface="Arial" charset="0"/>
              <a:buChar char="•"/>
            </a:pPr>
            <a:endParaRPr lang="en-US" altLang="en-US" smtClean="0"/>
          </a:p>
          <a:p>
            <a:pPr eaLnBrk="1" hangingPunct="1">
              <a:buFont typeface="Wingdings 3" pitchFamily="18" charset="2"/>
              <a:buNone/>
            </a:pPr>
            <a:r>
              <a:rPr lang="en-IN" altLang="en-US" b="1" u="sng" smtClean="0"/>
              <a:t>OBJECTIVE SYMPTOM- </a:t>
            </a:r>
            <a:r>
              <a:rPr lang="en-IN" altLang="en-US" smtClean="0"/>
              <a:t>Constant chewing  by the patient, old age</a:t>
            </a:r>
          </a:p>
          <a:p>
            <a:pPr eaLnBrk="1" hangingPunct="1">
              <a:buFont typeface="Wingdings 3" pitchFamily="18" charset="2"/>
              <a:buNone/>
            </a:pPr>
            <a:r>
              <a:rPr lang="en-IN" altLang="en-US" smtClean="0"/>
              <a:t>( </a:t>
            </a:r>
            <a:r>
              <a:rPr lang="en-IN" altLang="en-US" b="1" smtClean="0"/>
              <a:t>synthesis repertory- FACE- CHEWING-motion of jaw-Bry- 3 mark, Phos 2 mark, Acon 2 mark)</a:t>
            </a:r>
          </a:p>
          <a:p>
            <a:pPr eaLnBrk="1" hangingPunct="1"/>
            <a:endParaRPr lang="en-US" altLang="en-US" smtClean="0"/>
          </a:p>
        </p:txBody>
      </p:sp>
      <p:sp>
        <p:nvSpPr>
          <p:cNvPr id="17411" name="Title 2"/>
          <p:cNvSpPr>
            <a:spLocks noGrp="1"/>
          </p:cNvSpPr>
          <p:nvPr>
            <p:ph type="title"/>
          </p:nvPr>
        </p:nvSpPr>
        <p:spPr/>
        <p:txBody>
          <a:bodyPr/>
          <a:lstStyle/>
          <a:p>
            <a:pPr eaLnBrk="1" hangingPunct="1"/>
            <a:endParaRPr lang="en-US" alt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381000" y="685800"/>
          <a:ext cx="8610600" cy="5410200"/>
        </p:xfrm>
        <a:graphic>
          <a:graphicData uri="http://schemas.openxmlformats.org/drawingml/2006/table">
            <a:tbl>
              <a:tblPr firstRow="1" bandRow="1">
                <a:tableStyleId>{5C22544A-7EE6-4342-B048-85BDC9FD1C3A}</a:tableStyleId>
              </a:tblPr>
              <a:tblGrid>
                <a:gridCol w="2152650"/>
                <a:gridCol w="2152650"/>
                <a:gridCol w="2152650"/>
                <a:gridCol w="2152650"/>
              </a:tblGrid>
              <a:tr h="966108">
                <a:tc>
                  <a:txBody>
                    <a:bodyPr/>
                    <a:lstStyle/>
                    <a:p>
                      <a:r>
                        <a:rPr lang="en-US" dirty="0"/>
                        <a:t>DATE</a:t>
                      </a:r>
                    </a:p>
                    <a:p>
                      <a:endParaRPr lang="en-US" dirty="0"/>
                    </a:p>
                    <a:p>
                      <a:endParaRPr lang="en-US" dirty="0"/>
                    </a:p>
                  </a:txBody>
                  <a:tcPr marL="86078" marR="86078">
                    <a:lnB w="12700" cap="flat" cmpd="sng" algn="ctr">
                      <a:solidFill>
                        <a:schemeClr val="tx1"/>
                      </a:solidFill>
                      <a:prstDash val="solid"/>
                      <a:round/>
                      <a:headEnd type="none" w="med" len="med"/>
                      <a:tailEnd type="none" w="med" len="med"/>
                    </a:lnB>
                  </a:tcPr>
                </a:tc>
                <a:tc>
                  <a:txBody>
                    <a:bodyPr/>
                    <a:lstStyle/>
                    <a:p>
                      <a:r>
                        <a:rPr lang="en-US" dirty="0"/>
                        <a:t>MEDICINE</a:t>
                      </a:r>
                    </a:p>
                  </a:txBody>
                  <a:tcPr marL="86078" marR="86078">
                    <a:lnB w="12700" cap="flat" cmpd="sng" algn="ctr">
                      <a:solidFill>
                        <a:schemeClr val="tx1"/>
                      </a:solidFill>
                      <a:prstDash val="solid"/>
                      <a:round/>
                      <a:headEnd type="none" w="med" len="med"/>
                      <a:tailEnd type="none" w="med" len="med"/>
                    </a:lnB>
                  </a:tcPr>
                </a:tc>
                <a:tc>
                  <a:txBody>
                    <a:bodyPr/>
                    <a:lstStyle/>
                    <a:p>
                      <a:r>
                        <a:rPr lang="en-US" dirty="0"/>
                        <a:t>DOSE</a:t>
                      </a:r>
                    </a:p>
                  </a:txBody>
                  <a:tcPr marL="86078" marR="86078">
                    <a:lnB w="12700" cap="flat" cmpd="sng" algn="ctr">
                      <a:solidFill>
                        <a:schemeClr val="tx1"/>
                      </a:solidFill>
                      <a:prstDash val="solid"/>
                      <a:round/>
                      <a:headEnd type="none" w="med" len="med"/>
                      <a:tailEnd type="none" w="med" len="med"/>
                    </a:lnB>
                  </a:tcPr>
                </a:tc>
                <a:tc>
                  <a:txBody>
                    <a:bodyPr/>
                    <a:lstStyle/>
                    <a:p>
                      <a:r>
                        <a:rPr lang="en-US" dirty="0"/>
                        <a:t>REMARKS</a:t>
                      </a:r>
                    </a:p>
                  </a:txBody>
                  <a:tcPr marL="86078" marR="86078">
                    <a:lnB w="12700" cap="flat" cmpd="sng" algn="ctr">
                      <a:solidFill>
                        <a:schemeClr val="tx1"/>
                      </a:solidFill>
                      <a:prstDash val="solid"/>
                      <a:round/>
                      <a:headEnd type="none" w="med" len="med"/>
                      <a:tailEnd type="none" w="med" len="med"/>
                    </a:lnB>
                  </a:tcPr>
                </a:tc>
              </a:tr>
              <a:tr h="4444092">
                <a:tc>
                  <a:txBody>
                    <a:bodyPr/>
                    <a:lstStyle/>
                    <a:p>
                      <a:r>
                        <a:rPr lang="en-US" dirty="0"/>
                        <a:t>8/11/14</a:t>
                      </a:r>
                    </a:p>
                    <a:p>
                      <a:endParaRPr lang="en-US" dirty="0"/>
                    </a:p>
                    <a:p>
                      <a:r>
                        <a:rPr lang="en-US" baseline="0" dirty="0"/>
                        <a:t>    05:00pm</a:t>
                      </a:r>
                      <a:endParaRPr lang="en-US" dirty="0"/>
                    </a:p>
                    <a:p>
                      <a:endParaRPr lang="en-US" dirty="0"/>
                    </a:p>
                    <a:p>
                      <a:endParaRPr lang="en-US" dirty="0"/>
                    </a:p>
                    <a:p>
                      <a:r>
                        <a:rPr lang="en-US" dirty="0"/>
                        <a:t>11/11/14</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txBody>
                  <a:tcPr marL="86078" marR="86078">
                    <a:lnT w="12700" cap="flat" cmpd="sng" algn="ctr">
                      <a:solidFill>
                        <a:schemeClr val="tx1"/>
                      </a:solidFill>
                      <a:prstDash val="solid"/>
                      <a:round/>
                      <a:headEnd type="none" w="med" len="med"/>
                      <a:tailEnd type="none" w="med" len="med"/>
                    </a:lnT>
                  </a:tcPr>
                </a:tc>
                <a:tc>
                  <a:txBody>
                    <a:bodyPr/>
                    <a:lstStyle/>
                    <a:p>
                      <a:r>
                        <a:rPr lang="en-US" dirty="0"/>
                        <a:t>BRYONIA</a:t>
                      </a:r>
                      <a:r>
                        <a:rPr lang="en-US" baseline="0" dirty="0"/>
                        <a:t> 200</a:t>
                      </a:r>
                    </a:p>
                    <a:p>
                      <a:endParaRPr lang="en-US" baseline="0" dirty="0"/>
                    </a:p>
                    <a:p>
                      <a:r>
                        <a:rPr lang="en-US" baseline="0" dirty="0"/>
                        <a:t>BRYONIA 200</a:t>
                      </a:r>
                    </a:p>
                    <a:p>
                      <a:endParaRPr lang="en-US" baseline="0" dirty="0"/>
                    </a:p>
                    <a:p>
                      <a:endParaRPr lang="en-US" baseline="0" dirty="0"/>
                    </a:p>
                    <a:p>
                      <a:r>
                        <a:rPr lang="en-US" baseline="0" dirty="0"/>
                        <a:t>BRYONIA 200</a:t>
                      </a:r>
                    </a:p>
                    <a:p>
                      <a:endParaRPr lang="en-US" baseline="0" dirty="0"/>
                    </a:p>
                    <a:p>
                      <a:endParaRPr lang="en-US" baseline="0" dirty="0"/>
                    </a:p>
                    <a:p>
                      <a:endParaRPr lang="en-US" baseline="0" dirty="0"/>
                    </a:p>
                    <a:p>
                      <a:endParaRPr lang="en-US" baseline="0" dirty="0"/>
                    </a:p>
                    <a:p>
                      <a:endParaRPr lang="en-US" baseline="0" dirty="0"/>
                    </a:p>
                    <a:p>
                      <a:endParaRPr lang="en-US" baseline="0" dirty="0"/>
                    </a:p>
                    <a:p>
                      <a:endParaRPr lang="en-US" dirty="0"/>
                    </a:p>
                  </a:txBody>
                  <a:tcPr marL="86078" marR="86078">
                    <a:lnT w="12700" cap="flat" cmpd="sng" algn="ctr">
                      <a:solidFill>
                        <a:schemeClr val="tx1"/>
                      </a:solidFill>
                      <a:prstDash val="solid"/>
                      <a:round/>
                      <a:headEnd type="none" w="med" len="med"/>
                      <a:tailEnd type="none" w="med" len="med"/>
                    </a:lnT>
                  </a:tcPr>
                </a:tc>
                <a:tc>
                  <a:txBody>
                    <a:bodyPr/>
                    <a:lstStyle/>
                    <a:p>
                      <a:r>
                        <a:rPr lang="en-US" dirty="0"/>
                        <a:t>1 DOSE</a:t>
                      </a:r>
                    </a:p>
                    <a:p>
                      <a:endParaRPr lang="en-US" dirty="0"/>
                    </a:p>
                    <a:p>
                      <a:r>
                        <a:rPr lang="en-US" dirty="0"/>
                        <a:t>1 DOSE</a:t>
                      </a:r>
                    </a:p>
                    <a:p>
                      <a:endParaRPr lang="en-US" dirty="0"/>
                    </a:p>
                    <a:p>
                      <a:endParaRPr lang="en-US" dirty="0"/>
                    </a:p>
                    <a:p>
                      <a:r>
                        <a:rPr lang="en-US" dirty="0"/>
                        <a:t>1 DOSE</a:t>
                      </a:r>
                    </a:p>
                    <a:p>
                      <a:endParaRPr lang="en-US" dirty="0"/>
                    </a:p>
                    <a:p>
                      <a:endParaRPr lang="en-US" dirty="0"/>
                    </a:p>
                    <a:p>
                      <a:endParaRPr lang="en-US" dirty="0"/>
                    </a:p>
                    <a:p>
                      <a:endParaRPr lang="en-US" dirty="0"/>
                    </a:p>
                    <a:p>
                      <a:endParaRPr lang="en-US" dirty="0"/>
                    </a:p>
                    <a:p>
                      <a:endParaRPr lang="en-US" dirty="0"/>
                    </a:p>
                    <a:p>
                      <a:endParaRPr lang="en-US" dirty="0"/>
                    </a:p>
                  </a:txBody>
                  <a:tcPr marL="86078" marR="86078">
                    <a:lnT w="12700" cap="flat" cmpd="sng" algn="ctr">
                      <a:solidFill>
                        <a:schemeClr val="tx1"/>
                      </a:solidFill>
                      <a:prstDash val="solid"/>
                      <a:round/>
                      <a:headEnd type="none" w="med" len="med"/>
                      <a:tailEnd type="none" w="med" len="med"/>
                    </a:lnT>
                  </a:tcPr>
                </a:tc>
                <a:tc>
                  <a:txBody>
                    <a:bodyPr/>
                    <a:lstStyle/>
                    <a:p>
                      <a:r>
                        <a:rPr lang="en-US" sz="1600" dirty="0"/>
                        <a:t>FIRST PRESCRIPTION</a:t>
                      </a:r>
                    </a:p>
                    <a:p>
                      <a:r>
                        <a:rPr lang="en-US" sz="1600" dirty="0"/>
                        <a:t>ALL</a:t>
                      </a:r>
                      <a:r>
                        <a:rPr lang="en-US" sz="1600" baseline="0" dirty="0"/>
                        <a:t> SYMPTOMS SLIGHTLY BETTER</a:t>
                      </a:r>
                    </a:p>
                    <a:p>
                      <a:endParaRPr lang="en-US" sz="1600" baseline="0" dirty="0"/>
                    </a:p>
                    <a:p>
                      <a:pPr eaLnBrk="1" hangingPunct="1"/>
                      <a:r>
                        <a:rPr lang="en-IN" sz="1600" dirty="0">
                          <a:latin typeface="Book Antiqua" pitchFamily="18" charset="0"/>
                        </a:rPr>
                        <a:t>COMPLAINTS BETTER THAN BEFORE BUT </a:t>
                      </a:r>
                      <a:r>
                        <a:rPr lang="en-IN" sz="1600" dirty="0" err="1">
                          <a:latin typeface="Book Antiqua" pitchFamily="18" charset="0"/>
                        </a:rPr>
                        <a:t>PERSIST.Temp</a:t>
                      </a:r>
                      <a:r>
                        <a:rPr lang="en-IN" sz="1600" dirty="0">
                          <a:latin typeface="Book Antiqua" pitchFamily="18" charset="0"/>
                        </a:rPr>
                        <a:t>- 98.4 °F, PR- 72/ min, RR- 16/ min, BP- 130/80  mm Hg, </a:t>
                      </a:r>
                    </a:p>
                    <a:p>
                      <a:pPr eaLnBrk="1" hangingPunct="1"/>
                      <a:r>
                        <a:rPr lang="en-IN" sz="1600" dirty="0">
                          <a:latin typeface="Book Antiqua" pitchFamily="18" charset="0"/>
                        </a:rPr>
                        <a:t>O/E Chest- expiratory wheeze heard</a:t>
                      </a:r>
                    </a:p>
                    <a:p>
                      <a:endParaRPr lang="en-US" baseline="0" dirty="0"/>
                    </a:p>
                  </a:txBody>
                  <a:tcPr marL="86078" marR="86078">
                    <a:lnT w="12700" cap="flat" cmpd="sng" algn="ctr">
                      <a:solidFill>
                        <a:schemeClr val="tx1"/>
                      </a:solidFill>
                      <a:prstDash val="solid"/>
                      <a:round/>
                      <a:headEnd type="none" w="med" len="med"/>
                      <a:tailEnd type="none" w="med" len="med"/>
                    </a:lnT>
                  </a:tcPr>
                </a:tc>
              </a:tr>
            </a:tbl>
          </a:graphicData>
        </a:graphic>
      </p:graphicFrame>
      <p:graphicFrame>
        <p:nvGraphicFramePr>
          <p:cNvPr id="7" name="Table 6"/>
          <p:cNvGraphicFramePr>
            <a:graphicFrameLocks noGrp="1"/>
          </p:cNvGraphicFramePr>
          <p:nvPr/>
        </p:nvGraphicFramePr>
        <p:xfrm>
          <a:off x="698500" y="6111875"/>
          <a:ext cx="208002" cy="365602"/>
        </p:xfrm>
        <a:graphic>
          <a:graphicData uri="http://schemas.openxmlformats.org/drawingml/2006/table">
            <a:tbl>
              <a:tblPr/>
              <a:tblGrid>
                <a:gridCol w="208002"/>
              </a:tblGrid>
              <a:tr h="365125">
                <a:tc>
                  <a:txBody>
                    <a:bodyPr/>
                    <a:lstStyle/>
                    <a:p>
                      <a:endParaRPr lang="en-US" sz="1800" dirty="0"/>
                    </a:p>
                  </a:txBody>
                  <a:tcPr marL="91301" marR="91301" marT="45641" marB="45641">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536</Words>
  <Application>Microsoft Office PowerPoint</Application>
  <PresentationFormat>On-screen Show (4:3)</PresentationFormat>
  <Paragraphs>165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CELLULITIS</vt:lpstr>
      <vt:lpstr>CASE SUMMARY</vt:lpstr>
      <vt:lpstr>Slide 3</vt:lpstr>
      <vt:lpstr>Slide 4</vt:lpstr>
      <vt:lpstr>Slide 5</vt:lpstr>
      <vt:lpstr>Physical examination</vt:lpstr>
      <vt:lpstr> REPERTORIAL TOTALITY: </vt:lpstr>
      <vt:lpstr>Slide 8</vt:lpstr>
      <vt:lpstr>Slide 9</vt:lpstr>
      <vt:lpstr>Slide 10</vt:lpstr>
      <vt:lpstr>Slide 11</vt:lpstr>
      <vt:lpstr>DISCUSSION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CELLULITIS</dc:title>
  <dc:creator>New</dc:creator>
  <cp:lastModifiedBy>New</cp:lastModifiedBy>
  <cp:revision>1</cp:revision>
  <dcterms:created xsi:type="dcterms:W3CDTF">2021-03-08T09:30:13Z</dcterms:created>
  <dcterms:modified xsi:type="dcterms:W3CDTF">2021-03-08T09:30:47Z</dcterms:modified>
</cp:coreProperties>
</file>