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310" y="629158"/>
            <a:ext cx="10679379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17-08-2019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17-08-2019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17-08-2019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17-08-2019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17-08-2019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371076" y="0"/>
            <a:ext cx="1219200" cy="6858000"/>
          </a:xfrm>
          <a:custGeom>
            <a:avLst/>
            <a:gdLst/>
            <a:ahLst/>
            <a:cxnLst/>
            <a:rect l="l" t="t" r="r" b="b"/>
            <a:pathLst>
              <a:path w="1219200" h="6858000">
                <a:moveTo>
                  <a:pt x="0" y="0"/>
                </a:moveTo>
                <a:lnTo>
                  <a:pt x="1219200" y="6857999"/>
                </a:lnTo>
              </a:path>
            </a:pathLst>
          </a:custGeom>
          <a:ln w="9144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424928" y="3681984"/>
            <a:ext cx="4763770" cy="3176905"/>
          </a:xfrm>
          <a:custGeom>
            <a:avLst/>
            <a:gdLst/>
            <a:ahLst/>
            <a:cxnLst/>
            <a:rect l="l" t="t" r="r" b="b"/>
            <a:pathLst>
              <a:path w="4763770" h="3176904">
                <a:moveTo>
                  <a:pt x="4763516" y="0"/>
                </a:moveTo>
                <a:lnTo>
                  <a:pt x="0" y="317658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182100" y="0"/>
            <a:ext cx="3007360" cy="6858000"/>
          </a:xfrm>
          <a:custGeom>
            <a:avLst/>
            <a:gdLst/>
            <a:ahLst/>
            <a:cxnLst/>
            <a:rect l="l" t="t" r="r" b="b"/>
            <a:pathLst>
              <a:path w="3007359" h="6858000">
                <a:moveTo>
                  <a:pt x="3006850" y="0"/>
                </a:moveTo>
                <a:lnTo>
                  <a:pt x="2042483" y="0"/>
                </a:lnTo>
                <a:lnTo>
                  <a:pt x="0" y="6857996"/>
                </a:lnTo>
                <a:lnTo>
                  <a:pt x="3006850" y="6857996"/>
                </a:lnTo>
                <a:lnTo>
                  <a:pt x="3006850" y="0"/>
                </a:lnTo>
                <a:close/>
              </a:path>
            </a:pathLst>
          </a:custGeom>
          <a:solidFill>
            <a:srgbClr val="90C225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604334" y="0"/>
            <a:ext cx="2588260" cy="6858000"/>
          </a:xfrm>
          <a:custGeom>
            <a:avLst/>
            <a:gdLst/>
            <a:ahLst/>
            <a:cxnLst/>
            <a:rect l="l" t="t" r="r" b="b"/>
            <a:pathLst>
              <a:path w="2588259" h="6858000">
                <a:moveTo>
                  <a:pt x="2587664" y="0"/>
                </a:moveTo>
                <a:lnTo>
                  <a:pt x="0" y="0"/>
                </a:lnTo>
                <a:lnTo>
                  <a:pt x="1208190" y="6857996"/>
                </a:lnTo>
                <a:lnTo>
                  <a:pt x="2587664" y="6857996"/>
                </a:lnTo>
                <a:lnTo>
                  <a:pt x="2587664" y="0"/>
                </a:lnTo>
                <a:close/>
              </a:path>
            </a:pathLst>
          </a:custGeom>
          <a:solidFill>
            <a:srgbClr val="90C225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8932164" y="3048000"/>
            <a:ext cx="3260090" cy="3810000"/>
          </a:xfrm>
          <a:custGeom>
            <a:avLst/>
            <a:gdLst/>
            <a:ahLst/>
            <a:cxnLst/>
            <a:rect l="l" t="t" r="r" b="b"/>
            <a:pathLst>
              <a:path w="3260090" h="3810000">
                <a:moveTo>
                  <a:pt x="3259835" y="0"/>
                </a:moveTo>
                <a:lnTo>
                  <a:pt x="0" y="3809999"/>
                </a:lnTo>
                <a:lnTo>
                  <a:pt x="3259835" y="3809999"/>
                </a:lnTo>
                <a:lnTo>
                  <a:pt x="3259835" y="0"/>
                </a:lnTo>
                <a:close/>
              </a:path>
            </a:pathLst>
          </a:custGeom>
          <a:solidFill>
            <a:srgbClr val="539F20">
              <a:alpha val="7215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337790" y="0"/>
            <a:ext cx="2851785" cy="6858000"/>
          </a:xfrm>
          <a:custGeom>
            <a:avLst/>
            <a:gdLst/>
            <a:ahLst/>
            <a:cxnLst/>
            <a:rect l="l" t="t" r="r" b="b"/>
            <a:pathLst>
              <a:path w="2851784" h="6858000">
                <a:moveTo>
                  <a:pt x="2851161" y="0"/>
                </a:moveTo>
                <a:lnTo>
                  <a:pt x="0" y="0"/>
                </a:lnTo>
                <a:lnTo>
                  <a:pt x="2467620" y="6857996"/>
                </a:lnTo>
                <a:lnTo>
                  <a:pt x="2851161" y="6857996"/>
                </a:lnTo>
                <a:lnTo>
                  <a:pt x="2851161" y="0"/>
                </a:lnTo>
                <a:close/>
              </a:path>
            </a:pathLst>
          </a:custGeom>
          <a:solidFill>
            <a:srgbClr val="3E7818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898124" y="0"/>
            <a:ext cx="1290955" cy="6858000"/>
          </a:xfrm>
          <a:custGeom>
            <a:avLst/>
            <a:gdLst/>
            <a:ahLst/>
            <a:cxnLst/>
            <a:rect l="l" t="t" r="r" b="b"/>
            <a:pathLst>
              <a:path w="1290954" h="6858000">
                <a:moveTo>
                  <a:pt x="1290827" y="0"/>
                </a:moveTo>
                <a:lnTo>
                  <a:pt x="1018958" y="0"/>
                </a:lnTo>
                <a:lnTo>
                  <a:pt x="0" y="6857996"/>
                </a:lnTo>
                <a:lnTo>
                  <a:pt x="1290827" y="6857996"/>
                </a:lnTo>
                <a:lnTo>
                  <a:pt x="1290827" y="0"/>
                </a:lnTo>
                <a:close/>
              </a:path>
            </a:pathLst>
          </a:custGeom>
          <a:solidFill>
            <a:srgbClr val="C0E374">
              <a:alpha val="7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940749" y="0"/>
            <a:ext cx="1248410" cy="6858000"/>
          </a:xfrm>
          <a:custGeom>
            <a:avLst/>
            <a:gdLst/>
            <a:ahLst/>
            <a:cxnLst/>
            <a:rect l="l" t="t" r="r" b="b"/>
            <a:pathLst>
              <a:path w="1248409" h="6858000">
                <a:moveTo>
                  <a:pt x="1248203" y="0"/>
                </a:moveTo>
                <a:lnTo>
                  <a:pt x="0" y="0"/>
                </a:lnTo>
                <a:lnTo>
                  <a:pt x="1107740" y="6857996"/>
                </a:lnTo>
                <a:lnTo>
                  <a:pt x="1248203" y="6857996"/>
                </a:lnTo>
                <a:lnTo>
                  <a:pt x="1248203" y="0"/>
                </a:lnTo>
                <a:close/>
              </a:path>
            </a:pathLst>
          </a:custGeom>
          <a:solidFill>
            <a:srgbClr val="90C22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372343" y="3590544"/>
            <a:ext cx="1816735" cy="3267710"/>
          </a:xfrm>
          <a:custGeom>
            <a:avLst/>
            <a:gdLst/>
            <a:ahLst/>
            <a:cxnLst/>
            <a:rect l="l" t="t" r="r" b="b"/>
            <a:pathLst>
              <a:path w="1816734" h="3267709">
                <a:moveTo>
                  <a:pt x="1816607" y="0"/>
                </a:moveTo>
                <a:lnTo>
                  <a:pt x="0" y="3267455"/>
                </a:lnTo>
                <a:lnTo>
                  <a:pt x="1816607" y="3267455"/>
                </a:lnTo>
                <a:lnTo>
                  <a:pt x="1816607" y="0"/>
                </a:lnTo>
                <a:close/>
              </a:path>
            </a:pathLst>
          </a:custGeom>
          <a:solidFill>
            <a:srgbClr val="90C225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310" y="629158"/>
            <a:ext cx="373697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90C22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310" y="1847545"/>
            <a:ext cx="10679379" cy="34055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17-08-2019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843280" cy="5666740"/>
          </a:xfrm>
          <a:custGeom>
            <a:avLst/>
            <a:gdLst/>
            <a:ahLst/>
            <a:cxnLst/>
            <a:rect l="l" t="t" r="r" b="b"/>
            <a:pathLst>
              <a:path w="843280" h="5666740">
                <a:moveTo>
                  <a:pt x="842772" y="0"/>
                </a:moveTo>
                <a:lnTo>
                  <a:pt x="0" y="0"/>
                </a:lnTo>
                <a:lnTo>
                  <a:pt x="0" y="5666232"/>
                </a:lnTo>
                <a:lnTo>
                  <a:pt x="842772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60245" y="1921840"/>
            <a:ext cx="71589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CHRONIC</a:t>
            </a:r>
            <a:r>
              <a:rPr sz="5400" spc="-25" dirty="0"/>
              <a:t> </a:t>
            </a:r>
            <a:r>
              <a:rPr sz="5400" spc="-100" dirty="0"/>
              <a:t>PANCREATITIS</a:t>
            </a:r>
            <a:endParaRPr sz="5400"/>
          </a:p>
        </p:txBody>
      </p:sp>
      <p:sp>
        <p:nvSpPr>
          <p:cNvPr id="4" name="object 4"/>
          <p:cNvSpPr txBox="1"/>
          <p:nvPr/>
        </p:nvSpPr>
        <p:spPr>
          <a:xfrm>
            <a:off x="9601200" y="4800600"/>
            <a:ext cx="2126615" cy="12610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i="1" dirty="0" smtClean="0"/>
              <a:t>         DR.BINO</a:t>
            </a:r>
            <a:endParaRPr lang="en-US" dirty="0" smtClean="0"/>
          </a:p>
          <a:p>
            <a:r>
              <a:rPr lang="en-US" i="1" dirty="0" smtClean="0"/>
              <a:t>    Associate </a:t>
            </a:r>
            <a:r>
              <a:rPr lang="en-US" i="1" dirty="0" smtClean="0"/>
              <a:t>Prof.</a:t>
            </a:r>
            <a:endParaRPr lang="en-US" dirty="0" smtClean="0"/>
          </a:p>
          <a:p>
            <a:r>
              <a:rPr lang="en-US" i="1" dirty="0" smtClean="0"/>
              <a:t>DEPT OF SURGERY</a:t>
            </a:r>
            <a:endParaRPr lang="en-US" dirty="0" smtClean="0"/>
          </a:p>
          <a:p>
            <a:pPr marL="33655" marR="5080" indent="-21590">
              <a:lnSpc>
                <a:spcPct val="146100"/>
              </a:lnSpc>
              <a:spcBef>
                <a:spcPts val="100"/>
              </a:spcBef>
            </a:pPr>
            <a:endParaRPr sz="18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1791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</a:t>
            </a:r>
            <a:r>
              <a:rPr spc="-15" dirty="0"/>
              <a:t>I</a:t>
            </a:r>
            <a:r>
              <a:rPr dirty="0"/>
              <a:t>BROSIS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310" y="2187955"/>
            <a:ext cx="8418830" cy="2199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5" dirty="0">
                <a:solidFill>
                  <a:srgbClr val="FF0000"/>
                </a:solidFill>
                <a:latin typeface="Trebuchet MS"/>
                <a:cs typeface="Trebuchet MS"/>
              </a:rPr>
              <a:t>Perilobular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fibrosis that forms surrounding individual acini, then propagates to  surround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small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lobules, and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eventually coalesces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to replace larger areas of  acinar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tissue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Activation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PSCs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that are found adjacent to acini and small</a:t>
            </a:r>
            <a:r>
              <a:rPr sz="18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arteries</a:t>
            </a:r>
            <a:endParaRPr sz="18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Proliferative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factors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such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as transforming growth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factor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beta, platelet-derived  growth 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factor,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and proinflammatory cytokines and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synthesize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and secrete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 type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I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and III collagen and</a:t>
            </a:r>
            <a:r>
              <a:rPr sz="1800" spc="-1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fibronectin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3823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" dirty="0"/>
              <a:t>STONE</a:t>
            </a:r>
            <a:r>
              <a:rPr spc="-75" dirty="0"/>
              <a:t> </a:t>
            </a:r>
            <a:r>
              <a:rPr spc="-40" dirty="0"/>
              <a:t>FORMATION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310" y="2061210"/>
            <a:ext cx="8310880" cy="312928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Calcium carbonate crystals trapped in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matrix of fibrillar and other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material</a:t>
            </a:r>
            <a:endParaRPr sz="1800">
              <a:latin typeface="Trebuchet MS"/>
              <a:cs typeface="Trebuchet MS"/>
            </a:endParaRPr>
          </a:p>
          <a:p>
            <a:pPr marL="355600" marR="28448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Initial noncalcified protein precipitate, which serves as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focus for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layered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calcium carbonate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precipitation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PSP-</a:t>
            </a:r>
            <a:r>
              <a:rPr sz="1800" i="1" spc="-5" dirty="0">
                <a:solidFill>
                  <a:srgbClr val="FF0000"/>
                </a:solidFill>
                <a:latin typeface="Trebuchet MS"/>
                <a:cs typeface="Trebuchet MS"/>
              </a:rPr>
              <a:t>lithostathine- reg</a:t>
            </a:r>
            <a:r>
              <a:rPr sz="1800" i="1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protein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Increased pancreatic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juice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protein levels in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alcoholic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men are reversible</a:t>
            </a:r>
            <a:r>
              <a:rPr sz="18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by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abstinence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alcohol.</a:t>
            </a:r>
            <a:endParaRPr sz="1800">
              <a:latin typeface="Trebuchet MS"/>
              <a:cs typeface="Trebuchet MS"/>
            </a:endParaRPr>
          </a:p>
          <a:p>
            <a:pPr marL="355600" marR="30099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Nevertheless,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calcific stone formation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represents an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advanced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stage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disease, which can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further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promote injury or symptoms due to mechanical  damage to duct epithelium or obstruction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 ductular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network.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3108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Duct</a:t>
            </a:r>
            <a:r>
              <a:rPr spc="-65" dirty="0"/>
              <a:t> </a:t>
            </a:r>
            <a:r>
              <a:rPr spc="-5" dirty="0"/>
              <a:t>Distortion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310" y="2187955"/>
            <a:ext cx="8248015" cy="179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15595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Although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calculus disease and duct enlargement appear together as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late 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stages of chronic pancreatitis,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controversy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persists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over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whether they are  associated, are independent events, or are causally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related</a:t>
            </a:r>
            <a:endParaRPr sz="18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Calcific stone disease is normally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marker for an advanced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stage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of disease,  parenchymal and ductular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calcifications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do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not always correlate with  symptoms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91884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0" dirty="0"/>
              <a:t>P</a:t>
            </a:r>
            <a:r>
              <a:rPr dirty="0"/>
              <a:t>AIN</a:t>
            </a:r>
          </a:p>
        </p:txBody>
      </p:sp>
      <p:sp>
        <p:nvSpPr>
          <p:cNvPr id="4" name="object 4"/>
          <p:cNvSpPr/>
          <p:nvPr/>
        </p:nvSpPr>
        <p:spPr>
          <a:xfrm>
            <a:off x="4307585" y="1198625"/>
            <a:ext cx="1487805" cy="966469"/>
          </a:xfrm>
          <a:custGeom>
            <a:avLst/>
            <a:gdLst/>
            <a:ahLst/>
            <a:cxnLst/>
            <a:rect l="l" t="t" r="r" b="b"/>
            <a:pathLst>
              <a:path w="1487804" h="966469">
                <a:moveTo>
                  <a:pt x="1326388" y="0"/>
                </a:moveTo>
                <a:lnTo>
                  <a:pt x="161036" y="0"/>
                </a:lnTo>
                <a:lnTo>
                  <a:pt x="118239" y="5754"/>
                </a:lnTo>
                <a:lnTo>
                  <a:pt x="79774" y="21994"/>
                </a:lnTo>
                <a:lnTo>
                  <a:pt x="47180" y="47180"/>
                </a:lnTo>
                <a:lnTo>
                  <a:pt x="21994" y="79774"/>
                </a:lnTo>
                <a:lnTo>
                  <a:pt x="5754" y="118239"/>
                </a:lnTo>
                <a:lnTo>
                  <a:pt x="0" y="161036"/>
                </a:lnTo>
                <a:lnTo>
                  <a:pt x="0" y="805179"/>
                </a:lnTo>
                <a:lnTo>
                  <a:pt x="5754" y="847976"/>
                </a:lnTo>
                <a:lnTo>
                  <a:pt x="21994" y="886441"/>
                </a:lnTo>
                <a:lnTo>
                  <a:pt x="47180" y="919035"/>
                </a:lnTo>
                <a:lnTo>
                  <a:pt x="79774" y="944221"/>
                </a:lnTo>
                <a:lnTo>
                  <a:pt x="118239" y="960461"/>
                </a:lnTo>
                <a:lnTo>
                  <a:pt x="161036" y="966215"/>
                </a:lnTo>
                <a:lnTo>
                  <a:pt x="1326388" y="966215"/>
                </a:lnTo>
                <a:lnTo>
                  <a:pt x="1369184" y="960461"/>
                </a:lnTo>
                <a:lnTo>
                  <a:pt x="1407649" y="944221"/>
                </a:lnTo>
                <a:lnTo>
                  <a:pt x="1440243" y="919035"/>
                </a:lnTo>
                <a:lnTo>
                  <a:pt x="1465429" y="886441"/>
                </a:lnTo>
                <a:lnTo>
                  <a:pt x="1481669" y="847976"/>
                </a:lnTo>
                <a:lnTo>
                  <a:pt x="1487424" y="805179"/>
                </a:lnTo>
                <a:lnTo>
                  <a:pt x="1487424" y="161036"/>
                </a:lnTo>
                <a:lnTo>
                  <a:pt x="1481669" y="118239"/>
                </a:lnTo>
                <a:lnTo>
                  <a:pt x="1465429" y="79774"/>
                </a:lnTo>
                <a:lnTo>
                  <a:pt x="1440243" y="47180"/>
                </a:lnTo>
                <a:lnTo>
                  <a:pt x="1407649" y="21994"/>
                </a:lnTo>
                <a:lnTo>
                  <a:pt x="1369184" y="5754"/>
                </a:lnTo>
                <a:lnTo>
                  <a:pt x="1326388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87417" y="1544193"/>
            <a:ext cx="11283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inflammation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03900" y="1834260"/>
            <a:ext cx="839469" cy="687705"/>
          </a:xfrm>
          <a:custGeom>
            <a:avLst/>
            <a:gdLst/>
            <a:ahLst/>
            <a:cxnLst/>
            <a:rect l="l" t="t" r="r" b="b"/>
            <a:pathLst>
              <a:path w="839470" h="687705">
                <a:moveTo>
                  <a:pt x="0" y="0"/>
                </a:moveTo>
                <a:lnTo>
                  <a:pt x="46022" y="20238"/>
                </a:lnTo>
                <a:lnTo>
                  <a:pt x="91423" y="41630"/>
                </a:lnTo>
                <a:lnTo>
                  <a:pt x="136184" y="64160"/>
                </a:lnTo>
                <a:lnTo>
                  <a:pt x="180285" y="87813"/>
                </a:lnTo>
                <a:lnTo>
                  <a:pt x="223707" y="112571"/>
                </a:lnTo>
                <a:lnTo>
                  <a:pt x="266430" y="138420"/>
                </a:lnTo>
                <a:lnTo>
                  <a:pt x="308435" y="165343"/>
                </a:lnTo>
                <a:lnTo>
                  <a:pt x="349702" y="193325"/>
                </a:lnTo>
                <a:lnTo>
                  <a:pt x="390212" y="222350"/>
                </a:lnTo>
                <a:lnTo>
                  <a:pt x="429946" y="252401"/>
                </a:lnTo>
                <a:lnTo>
                  <a:pt x="468884" y="283463"/>
                </a:lnTo>
                <a:lnTo>
                  <a:pt x="507005" y="315521"/>
                </a:lnTo>
                <a:lnTo>
                  <a:pt x="544292" y="348557"/>
                </a:lnTo>
                <a:lnTo>
                  <a:pt x="580725" y="382557"/>
                </a:lnTo>
                <a:lnTo>
                  <a:pt x="616283" y="417504"/>
                </a:lnTo>
                <a:lnTo>
                  <a:pt x="650949" y="453382"/>
                </a:lnTo>
                <a:lnTo>
                  <a:pt x="684701" y="490176"/>
                </a:lnTo>
                <a:lnTo>
                  <a:pt x="717521" y="527870"/>
                </a:lnTo>
                <a:lnTo>
                  <a:pt x="749389" y="566447"/>
                </a:lnTo>
                <a:lnTo>
                  <a:pt x="780286" y="605893"/>
                </a:lnTo>
                <a:lnTo>
                  <a:pt x="810192" y="646190"/>
                </a:lnTo>
                <a:lnTo>
                  <a:pt x="839089" y="687324"/>
                </a:lnTo>
              </a:path>
            </a:pathLst>
          </a:custGeom>
          <a:ln w="12192">
            <a:solidFill>
              <a:srgbClr val="90C2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142482" y="2532126"/>
            <a:ext cx="1487805" cy="966469"/>
          </a:xfrm>
          <a:custGeom>
            <a:avLst/>
            <a:gdLst/>
            <a:ahLst/>
            <a:cxnLst/>
            <a:rect l="l" t="t" r="r" b="b"/>
            <a:pathLst>
              <a:path w="1487804" h="966470">
                <a:moveTo>
                  <a:pt x="1326388" y="0"/>
                </a:moveTo>
                <a:lnTo>
                  <a:pt x="161035" y="0"/>
                </a:lnTo>
                <a:lnTo>
                  <a:pt x="118239" y="5754"/>
                </a:lnTo>
                <a:lnTo>
                  <a:pt x="79774" y="21994"/>
                </a:lnTo>
                <a:lnTo>
                  <a:pt x="47180" y="47180"/>
                </a:lnTo>
                <a:lnTo>
                  <a:pt x="21994" y="79774"/>
                </a:lnTo>
                <a:lnTo>
                  <a:pt x="5754" y="118239"/>
                </a:lnTo>
                <a:lnTo>
                  <a:pt x="0" y="161036"/>
                </a:lnTo>
                <a:lnTo>
                  <a:pt x="0" y="805179"/>
                </a:lnTo>
                <a:lnTo>
                  <a:pt x="5754" y="847976"/>
                </a:lnTo>
                <a:lnTo>
                  <a:pt x="21994" y="886441"/>
                </a:lnTo>
                <a:lnTo>
                  <a:pt x="47180" y="919035"/>
                </a:lnTo>
                <a:lnTo>
                  <a:pt x="79774" y="944221"/>
                </a:lnTo>
                <a:lnTo>
                  <a:pt x="118239" y="960461"/>
                </a:lnTo>
                <a:lnTo>
                  <a:pt x="161035" y="966215"/>
                </a:lnTo>
                <a:lnTo>
                  <a:pt x="1326388" y="966215"/>
                </a:lnTo>
                <a:lnTo>
                  <a:pt x="1369184" y="960461"/>
                </a:lnTo>
                <a:lnTo>
                  <a:pt x="1407649" y="944221"/>
                </a:lnTo>
                <a:lnTo>
                  <a:pt x="1440243" y="919035"/>
                </a:lnTo>
                <a:lnTo>
                  <a:pt x="1465429" y="886441"/>
                </a:lnTo>
                <a:lnTo>
                  <a:pt x="1481669" y="847976"/>
                </a:lnTo>
                <a:lnTo>
                  <a:pt x="1487423" y="805179"/>
                </a:lnTo>
                <a:lnTo>
                  <a:pt x="1487423" y="161036"/>
                </a:lnTo>
                <a:lnTo>
                  <a:pt x="1481669" y="118239"/>
                </a:lnTo>
                <a:lnTo>
                  <a:pt x="1465429" y="79774"/>
                </a:lnTo>
                <a:lnTo>
                  <a:pt x="1440243" y="47180"/>
                </a:lnTo>
                <a:lnTo>
                  <a:pt x="1407649" y="21994"/>
                </a:lnTo>
                <a:lnTo>
                  <a:pt x="1369184" y="5754"/>
                </a:lnTo>
                <a:lnTo>
                  <a:pt x="1326388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142482" y="2532126"/>
            <a:ext cx="1487805" cy="966469"/>
          </a:xfrm>
          <a:custGeom>
            <a:avLst/>
            <a:gdLst/>
            <a:ahLst/>
            <a:cxnLst/>
            <a:rect l="l" t="t" r="r" b="b"/>
            <a:pathLst>
              <a:path w="1487804" h="966470">
                <a:moveTo>
                  <a:pt x="0" y="161036"/>
                </a:moveTo>
                <a:lnTo>
                  <a:pt x="5754" y="118239"/>
                </a:lnTo>
                <a:lnTo>
                  <a:pt x="21994" y="79774"/>
                </a:lnTo>
                <a:lnTo>
                  <a:pt x="47180" y="47180"/>
                </a:lnTo>
                <a:lnTo>
                  <a:pt x="79774" y="21994"/>
                </a:lnTo>
                <a:lnTo>
                  <a:pt x="118239" y="5754"/>
                </a:lnTo>
                <a:lnTo>
                  <a:pt x="161035" y="0"/>
                </a:lnTo>
                <a:lnTo>
                  <a:pt x="1326388" y="0"/>
                </a:lnTo>
                <a:lnTo>
                  <a:pt x="1369184" y="5754"/>
                </a:lnTo>
                <a:lnTo>
                  <a:pt x="1407649" y="21994"/>
                </a:lnTo>
                <a:lnTo>
                  <a:pt x="1440243" y="47180"/>
                </a:lnTo>
                <a:lnTo>
                  <a:pt x="1465429" y="79774"/>
                </a:lnTo>
                <a:lnTo>
                  <a:pt x="1481669" y="118239"/>
                </a:lnTo>
                <a:lnTo>
                  <a:pt x="1487423" y="161036"/>
                </a:lnTo>
                <a:lnTo>
                  <a:pt x="1487423" y="805179"/>
                </a:lnTo>
                <a:lnTo>
                  <a:pt x="1481669" y="847976"/>
                </a:lnTo>
                <a:lnTo>
                  <a:pt x="1465429" y="886441"/>
                </a:lnTo>
                <a:lnTo>
                  <a:pt x="1440243" y="919035"/>
                </a:lnTo>
                <a:lnTo>
                  <a:pt x="1407649" y="944221"/>
                </a:lnTo>
                <a:lnTo>
                  <a:pt x="1369184" y="960461"/>
                </a:lnTo>
                <a:lnTo>
                  <a:pt x="1326388" y="966215"/>
                </a:lnTo>
                <a:lnTo>
                  <a:pt x="161035" y="966215"/>
                </a:lnTo>
                <a:lnTo>
                  <a:pt x="118239" y="960461"/>
                </a:lnTo>
                <a:lnTo>
                  <a:pt x="79774" y="944221"/>
                </a:lnTo>
                <a:lnTo>
                  <a:pt x="47180" y="919035"/>
                </a:lnTo>
                <a:lnTo>
                  <a:pt x="21994" y="886441"/>
                </a:lnTo>
                <a:lnTo>
                  <a:pt x="5754" y="847976"/>
                </a:lnTo>
                <a:lnTo>
                  <a:pt x="0" y="805179"/>
                </a:lnTo>
                <a:lnTo>
                  <a:pt x="0" y="161036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397244" y="2784729"/>
            <a:ext cx="979169" cy="42545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2700" marR="5080" indent="290830">
              <a:lnSpc>
                <a:spcPts val="1460"/>
              </a:lnSpc>
              <a:spcBef>
                <a:spcPts val="335"/>
              </a:spcBef>
            </a:pPr>
            <a:r>
              <a:rPr sz="1400" b="1" dirty="0">
                <a:solidFill>
                  <a:srgbClr val="FFFFFF"/>
                </a:solidFill>
                <a:latin typeface="Trebuchet MS"/>
                <a:cs typeface="Trebuchet MS"/>
              </a:rPr>
              <a:t>duct  ob</a:t>
            </a:r>
            <a:r>
              <a:rPr sz="1400" b="1" spc="-10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tr</a:t>
            </a:r>
            <a:r>
              <a:rPr sz="1400" b="1" spc="-10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1400" b="1" dirty="0">
                <a:solidFill>
                  <a:srgbClr val="FFFFFF"/>
                </a:solidFill>
                <a:latin typeface="Trebuchet MS"/>
                <a:cs typeface="Trebuchet MS"/>
              </a:rPr>
              <a:t>ction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657340" y="3509517"/>
            <a:ext cx="322580" cy="1168400"/>
          </a:xfrm>
          <a:custGeom>
            <a:avLst/>
            <a:gdLst/>
            <a:ahLst/>
            <a:cxnLst/>
            <a:rect l="l" t="t" r="r" b="b"/>
            <a:pathLst>
              <a:path w="322579" h="1168400">
                <a:moveTo>
                  <a:pt x="319531" y="0"/>
                </a:moveTo>
                <a:lnTo>
                  <a:pt x="321482" y="49598"/>
                </a:lnTo>
                <a:lnTo>
                  <a:pt x="322156" y="99133"/>
                </a:lnTo>
                <a:lnTo>
                  <a:pt x="321561" y="148584"/>
                </a:lnTo>
                <a:lnTo>
                  <a:pt x="319702" y="197926"/>
                </a:lnTo>
                <a:lnTo>
                  <a:pt x="316585" y="247135"/>
                </a:lnTo>
                <a:lnTo>
                  <a:pt x="312218" y="296190"/>
                </a:lnTo>
                <a:lnTo>
                  <a:pt x="306606" y="345067"/>
                </a:lnTo>
                <a:lnTo>
                  <a:pt x="299756" y="393742"/>
                </a:lnTo>
                <a:lnTo>
                  <a:pt x="291674" y="442192"/>
                </a:lnTo>
                <a:lnTo>
                  <a:pt x="282366" y="490394"/>
                </a:lnTo>
                <a:lnTo>
                  <a:pt x="271839" y="538325"/>
                </a:lnTo>
                <a:lnTo>
                  <a:pt x="260100" y="585962"/>
                </a:lnTo>
                <a:lnTo>
                  <a:pt x="247154" y="633281"/>
                </a:lnTo>
                <a:lnTo>
                  <a:pt x="233007" y="680260"/>
                </a:lnTo>
                <a:lnTo>
                  <a:pt x="217667" y="726874"/>
                </a:lnTo>
                <a:lnTo>
                  <a:pt x="201140" y="773102"/>
                </a:lnTo>
                <a:lnTo>
                  <a:pt x="183431" y="818918"/>
                </a:lnTo>
                <a:lnTo>
                  <a:pt x="164547" y="864301"/>
                </a:lnTo>
                <a:lnTo>
                  <a:pt x="144495" y="909228"/>
                </a:lnTo>
                <a:lnTo>
                  <a:pt x="123281" y="953674"/>
                </a:lnTo>
                <a:lnTo>
                  <a:pt x="100911" y="997617"/>
                </a:lnTo>
                <a:lnTo>
                  <a:pt x="77391" y="1041033"/>
                </a:lnTo>
                <a:lnTo>
                  <a:pt x="52729" y="1083900"/>
                </a:lnTo>
                <a:lnTo>
                  <a:pt x="26929" y="1126194"/>
                </a:lnTo>
                <a:lnTo>
                  <a:pt x="0" y="1167892"/>
                </a:lnTo>
              </a:path>
            </a:pathLst>
          </a:custGeom>
          <a:ln w="12192">
            <a:solidFill>
              <a:srgbClr val="90C2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42965" y="4688585"/>
            <a:ext cx="1485900" cy="966469"/>
          </a:xfrm>
          <a:custGeom>
            <a:avLst/>
            <a:gdLst/>
            <a:ahLst/>
            <a:cxnLst/>
            <a:rect l="l" t="t" r="r" b="b"/>
            <a:pathLst>
              <a:path w="1485900" h="966470">
                <a:moveTo>
                  <a:pt x="1324864" y="0"/>
                </a:moveTo>
                <a:lnTo>
                  <a:pt x="161036" y="0"/>
                </a:lnTo>
                <a:lnTo>
                  <a:pt x="118239" y="5754"/>
                </a:lnTo>
                <a:lnTo>
                  <a:pt x="79774" y="21994"/>
                </a:lnTo>
                <a:lnTo>
                  <a:pt x="47180" y="47180"/>
                </a:lnTo>
                <a:lnTo>
                  <a:pt x="21994" y="79774"/>
                </a:lnTo>
                <a:lnTo>
                  <a:pt x="5754" y="118239"/>
                </a:lnTo>
                <a:lnTo>
                  <a:pt x="0" y="161036"/>
                </a:lnTo>
                <a:lnTo>
                  <a:pt x="0" y="805179"/>
                </a:lnTo>
                <a:lnTo>
                  <a:pt x="5754" y="847976"/>
                </a:lnTo>
                <a:lnTo>
                  <a:pt x="21994" y="886441"/>
                </a:lnTo>
                <a:lnTo>
                  <a:pt x="47180" y="919035"/>
                </a:lnTo>
                <a:lnTo>
                  <a:pt x="79774" y="944221"/>
                </a:lnTo>
                <a:lnTo>
                  <a:pt x="118239" y="960461"/>
                </a:lnTo>
                <a:lnTo>
                  <a:pt x="161036" y="966216"/>
                </a:lnTo>
                <a:lnTo>
                  <a:pt x="1324864" y="966216"/>
                </a:lnTo>
                <a:lnTo>
                  <a:pt x="1367660" y="960461"/>
                </a:lnTo>
                <a:lnTo>
                  <a:pt x="1406125" y="944221"/>
                </a:lnTo>
                <a:lnTo>
                  <a:pt x="1438719" y="919035"/>
                </a:lnTo>
                <a:lnTo>
                  <a:pt x="1463905" y="886441"/>
                </a:lnTo>
                <a:lnTo>
                  <a:pt x="1480145" y="847976"/>
                </a:lnTo>
                <a:lnTo>
                  <a:pt x="1485900" y="805179"/>
                </a:lnTo>
                <a:lnTo>
                  <a:pt x="1485900" y="161036"/>
                </a:lnTo>
                <a:lnTo>
                  <a:pt x="1480145" y="118239"/>
                </a:lnTo>
                <a:lnTo>
                  <a:pt x="1463905" y="79774"/>
                </a:lnTo>
                <a:lnTo>
                  <a:pt x="1438719" y="47180"/>
                </a:lnTo>
                <a:lnTo>
                  <a:pt x="1406125" y="21994"/>
                </a:lnTo>
                <a:lnTo>
                  <a:pt x="1367660" y="5754"/>
                </a:lnTo>
                <a:lnTo>
                  <a:pt x="132486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42965" y="4688585"/>
            <a:ext cx="1485900" cy="966469"/>
          </a:xfrm>
          <a:custGeom>
            <a:avLst/>
            <a:gdLst/>
            <a:ahLst/>
            <a:cxnLst/>
            <a:rect l="l" t="t" r="r" b="b"/>
            <a:pathLst>
              <a:path w="1485900" h="966470">
                <a:moveTo>
                  <a:pt x="0" y="161036"/>
                </a:moveTo>
                <a:lnTo>
                  <a:pt x="5754" y="118239"/>
                </a:lnTo>
                <a:lnTo>
                  <a:pt x="21994" y="79774"/>
                </a:lnTo>
                <a:lnTo>
                  <a:pt x="47180" y="47180"/>
                </a:lnTo>
                <a:lnTo>
                  <a:pt x="79774" y="21994"/>
                </a:lnTo>
                <a:lnTo>
                  <a:pt x="118239" y="5754"/>
                </a:lnTo>
                <a:lnTo>
                  <a:pt x="161036" y="0"/>
                </a:lnTo>
                <a:lnTo>
                  <a:pt x="1324864" y="0"/>
                </a:lnTo>
                <a:lnTo>
                  <a:pt x="1367660" y="5754"/>
                </a:lnTo>
                <a:lnTo>
                  <a:pt x="1406125" y="21994"/>
                </a:lnTo>
                <a:lnTo>
                  <a:pt x="1438719" y="47180"/>
                </a:lnTo>
                <a:lnTo>
                  <a:pt x="1463905" y="79774"/>
                </a:lnTo>
                <a:lnTo>
                  <a:pt x="1480145" y="118239"/>
                </a:lnTo>
                <a:lnTo>
                  <a:pt x="1485900" y="161036"/>
                </a:lnTo>
                <a:lnTo>
                  <a:pt x="1485900" y="805179"/>
                </a:lnTo>
                <a:lnTo>
                  <a:pt x="1480145" y="847976"/>
                </a:lnTo>
                <a:lnTo>
                  <a:pt x="1463905" y="886441"/>
                </a:lnTo>
                <a:lnTo>
                  <a:pt x="1438719" y="919035"/>
                </a:lnTo>
                <a:lnTo>
                  <a:pt x="1406125" y="944221"/>
                </a:lnTo>
                <a:lnTo>
                  <a:pt x="1367660" y="960461"/>
                </a:lnTo>
                <a:lnTo>
                  <a:pt x="1324864" y="966216"/>
                </a:lnTo>
                <a:lnTo>
                  <a:pt x="161036" y="966216"/>
                </a:lnTo>
                <a:lnTo>
                  <a:pt x="118239" y="960461"/>
                </a:lnTo>
                <a:lnTo>
                  <a:pt x="79774" y="944221"/>
                </a:lnTo>
                <a:lnTo>
                  <a:pt x="47180" y="919035"/>
                </a:lnTo>
                <a:lnTo>
                  <a:pt x="21994" y="886441"/>
                </a:lnTo>
                <a:lnTo>
                  <a:pt x="5754" y="847976"/>
                </a:lnTo>
                <a:lnTo>
                  <a:pt x="0" y="805179"/>
                </a:lnTo>
                <a:lnTo>
                  <a:pt x="0" y="161036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545328" y="4848555"/>
            <a:ext cx="1281430" cy="61214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-635" algn="ctr">
              <a:lnSpc>
                <a:spcPct val="87200"/>
              </a:lnSpc>
              <a:spcBef>
                <a:spcPts val="320"/>
              </a:spcBef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high   pancreatic  tissue</a:t>
            </a:r>
            <a:r>
              <a:rPr sz="1400" b="1" spc="-6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pressure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667377" y="5500878"/>
            <a:ext cx="765810" cy="38735"/>
          </a:xfrm>
          <a:custGeom>
            <a:avLst/>
            <a:gdLst/>
            <a:ahLst/>
            <a:cxnLst/>
            <a:rect l="l" t="t" r="r" b="b"/>
            <a:pathLst>
              <a:path w="765810" h="38735">
                <a:moveTo>
                  <a:pt x="765810" y="0"/>
                </a:moveTo>
                <a:lnTo>
                  <a:pt x="715166" y="9553"/>
                </a:lnTo>
                <a:lnTo>
                  <a:pt x="664347" y="17742"/>
                </a:lnTo>
                <a:lnTo>
                  <a:pt x="613379" y="24566"/>
                </a:lnTo>
                <a:lnTo>
                  <a:pt x="562289" y="30026"/>
                </a:lnTo>
                <a:lnTo>
                  <a:pt x="511104" y="34120"/>
                </a:lnTo>
                <a:lnTo>
                  <a:pt x="459851" y="36850"/>
                </a:lnTo>
                <a:lnTo>
                  <a:pt x="408558" y="38215"/>
                </a:lnTo>
                <a:lnTo>
                  <a:pt x="357251" y="38215"/>
                </a:lnTo>
                <a:lnTo>
                  <a:pt x="305958" y="36850"/>
                </a:lnTo>
                <a:lnTo>
                  <a:pt x="254705" y="34120"/>
                </a:lnTo>
                <a:lnTo>
                  <a:pt x="203520" y="30026"/>
                </a:lnTo>
                <a:lnTo>
                  <a:pt x="152430" y="24566"/>
                </a:lnTo>
                <a:lnTo>
                  <a:pt x="101462" y="17742"/>
                </a:lnTo>
                <a:lnTo>
                  <a:pt x="50643" y="9553"/>
                </a:lnTo>
                <a:lnTo>
                  <a:pt x="0" y="0"/>
                </a:lnTo>
              </a:path>
            </a:pathLst>
          </a:custGeom>
          <a:ln w="12192">
            <a:solidFill>
              <a:srgbClr val="90C2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73729" y="4688585"/>
            <a:ext cx="1487805" cy="966469"/>
          </a:xfrm>
          <a:custGeom>
            <a:avLst/>
            <a:gdLst/>
            <a:ahLst/>
            <a:cxnLst/>
            <a:rect l="l" t="t" r="r" b="b"/>
            <a:pathLst>
              <a:path w="1487804" h="966470">
                <a:moveTo>
                  <a:pt x="1326387" y="0"/>
                </a:moveTo>
                <a:lnTo>
                  <a:pt x="161035" y="0"/>
                </a:lnTo>
                <a:lnTo>
                  <a:pt x="118239" y="5754"/>
                </a:lnTo>
                <a:lnTo>
                  <a:pt x="79774" y="21994"/>
                </a:lnTo>
                <a:lnTo>
                  <a:pt x="47180" y="47180"/>
                </a:lnTo>
                <a:lnTo>
                  <a:pt x="21994" y="79774"/>
                </a:lnTo>
                <a:lnTo>
                  <a:pt x="5754" y="118239"/>
                </a:lnTo>
                <a:lnTo>
                  <a:pt x="0" y="161036"/>
                </a:lnTo>
                <a:lnTo>
                  <a:pt x="0" y="805179"/>
                </a:lnTo>
                <a:lnTo>
                  <a:pt x="5754" y="847976"/>
                </a:lnTo>
                <a:lnTo>
                  <a:pt x="21994" y="886441"/>
                </a:lnTo>
                <a:lnTo>
                  <a:pt x="47180" y="919035"/>
                </a:lnTo>
                <a:lnTo>
                  <a:pt x="79774" y="944221"/>
                </a:lnTo>
                <a:lnTo>
                  <a:pt x="118239" y="960461"/>
                </a:lnTo>
                <a:lnTo>
                  <a:pt x="161035" y="966216"/>
                </a:lnTo>
                <a:lnTo>
                  <a:pt x="1326387" y="966216"/>
                </a:lnTo>
                <a:lnTo>
                  <a:pt x="1369184" y="960461"/>
                </a:lnTo>
                <a:lnTo>
                  <a:pt x="1407649" y="944221"/>
                </a:lnTo>
                <a:lnTo>
                  <a:pt x="1440243" y="919035"/>
                </a:lnTo>
                <a:lnTo>
                  <a:pt x="1465429" y="886441"/>
                </a:lnTo>
                <a:lnTo>
                  <a:pt x="1481669" y="847976"/>
                </a:lnTo>
                <a:lnTo>
                  <a:pt x="1487423" y="805179"/>
                </a:lnTo>
                <a:lnTo>
                  <a:pt x="1487423" y="161036"/>
                </a:lnTo>
                <a:lnTo>
                  <a:pt x="1481669" y="118239"/>
                </a:lnTo>
                <a:lnTo>
                  <a:pt x="1465429" y="79774"/>
                </a:lnTo>
                <a:lnTo>
                  <a:pt x="1440243" y="47180"/>
                </a:lnTo>
                <a:lnTo>
                  <a:pt x="1407649" y="21994"/>
                </a:lnTo>
                <a:lnTo>
                  <a:pt x="1369184" y="5754"/>
                </a:lnTo>
                <a:lnTo>
                  <a:pt x="1326387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173729" y="4688585"/>
            <a:ext cx="1487805" cy="966469"/>
          </a:xfrm>
          <a:custGeom>
            <a:avLst/>
            <a:gdLst/>
            <a:ahLst/>
            <a:cxnLst/>
            <a:rect l="l" t="t" r="r" b="b"/>
            <a:pathLst>
              <a:path w="1487804" h="966470">
                <a:moveTo>
                  <a:pt x="0" y="161036"/>
                </a:moveTo>
                <a:lnTo>
                  <a:pt x="5754" y="118239"/>
                </a:lnTo>
                <a:lnTo>
                  <a:pt x="21994" y="79774"/>
                </a:lnTo>
                <a:lnTo>
                  <a:pt x="47180" y="47180"/>
                </a:lnTo>
                <a:lnTo>
                  <a:pt x="79774" y="21994"/>
                </a:lnTo>
                <a:lnTo>
                  <a:pt x="118239" y="5754"/>
                </a:lnTo>
                <a:lnTo>
                  <a:pt x="161035" y="0"/>
                </a:lnTo>
                <a:lnTo>
                  <a:pt x="1326387" y="0"/>
                </a:lnTo>
                <a:lnTo>
                  <a:pt x="1369184" y="5754"/>
                </a:lnTo>
                <a:lnTo>
                  <a:pt x="1407649" y="21994"/>
                </a:lnTo>
                <a:lnTo>
                  <a:pt x="1440243" y="47180"/>
                </a:lnTo>
                <a:lnTo>
                  <a:pt x="1465429" y="79774"/>
                </a:lnTo>
                <a:lnTo>
                  <a:pt x="1481669" y="118239"/>
                </a:lnTo>
                <a:lnTo>
                  <a:pt x="1487423" y="161036"/>
                </a:lnTo>
                <a:lnTo>
                  <a:pt x="1487423" y="805179"/>
                </a:lnTo>
                <a:lnTo>
                  <a:pt x="1481669" y="847976"/>
                </a:lnTo>
                <a:lnTo>
                  <a:pt x="1465429" y="886441"/>
                </a:lnTo>
                <a:lnTo>
                  <a:pt x="1440243" y="919035"/>
                </a:lnTo>
                <a:lnTo>
                  <a:pt x="1407649" y="944221"/>
                </a:lnTo>
                <a:lnTo>
                  <a:pt x="1369184" y="960461"/>
                </a:lnTo>
                <a:lnTo>
                  <a:pt x="1326387" y="966216"/>
                </a:lnTo>
                <a:lnTo>
                  <a:pt x="161035" y="966216"/>
                </a:lnTo>
                <a:lnTo>
                  <a:pt x="118239" y="960461"/>
                </a:lnTo>
                <a:lnTo>
                  <a:pt x="79774" y="944221"/>
                </a:lnTo>
                <a:lnTo>
                  <a:pt x="47180" y="919035"/>
                </a:lnTo>
                <a:lnTo>
                  <a:pt x="21994" y="886441"/>
                </a:lnTo>
                <a:lnTo>
                  <a:pt x="5754" y="847976"/>
                </a:lnTo>
                <a:lnTo>
                  <a:pt x="0" y="805179"/>
                </a:lnTo>
                <a:lnTo>
                  <a:pt x="0" y="161036"/>
                </a:lnTo>
                <a:close/>
              </a:path>
            </a:pathLst>
          </a:custGeom>
          <a:ln w="1981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283458" y="4848555"/>
            <a:ext cx="1268095" cy="61214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 indent="313690">
              <a:lnSpc>
                <a:spcPct val="87200"/>
              </a:lnSpc>
              <a:spcBef>
                <a:spcPts val="320"/>
              </a:spcBef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fibrotic  </a:t>
            </a:r>
            <a:r>
              <a:rPr sz="1400" b="1" dirty="0">
                <a:solidFill>
                  <a:srgbClr val="FFFFFF"/>
                </a:solidFill>
                <a:latin typeface="Trebuchet MS"/>
                <a:cs typeface="Trebuchet MS"/>
              </a:rPr>
              <a:t>encasement </a:t>
            </a: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of  sensory</a:t>
            </a:r>
            <a:r>
              <a:rPr sz="1400" b="1" spc="-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nerves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21193" y="3509517"/>
            <a:ext cx="322580" cy="1168400"/>
          </a:xfrm>
          <a:custGeom>
            <a:avLst/>
            <a:gdLst/>
            <a:ahLst/>
            <a:cxnLst/>
            <a:rect l="l" t="t" r="r" b="b"/>
            <a:pathLst>
              <a:path w="322579" h="1168400">
                <a:moveTo>
                  <a:pt x="322029" y="1167892"/>
                </a:moveTo>
                <a:lnTo>
                  <a:pt x="295114" y="1126194"/>
                </a:lnTo>
                <a:lnTo>
                  <a:pt x="269328" y="1083900"/>
                </a:lnTo>
                <a:lnTo>
                  <a:pt x="244678" y="1041033"/>
                </a:lnTo>
                <a:lnTo>
                  <a:pt x="221170" y="997617"/>
                </a:lnTo>
                <a:lnTo>
                  <a:pt x="198810" y="953674"/>
                </a:lnTo>
                <a:lnTo>
                  <a:pt x="177605" y="909228"/>
                </a:lnTo>
                <a:lnTo>
                  <a:pt x="157561" y="864301"/>
                </a:lnTo>
                <a:lnTo>
                  <a:pt x="138685" y="818918"/>
                </a:lnTo>
                <a:lnTo>
                  <a:pt x="120983" y="773102"/>
                </a:lnTo>
                <a:lnTo>
                  <a:pt x="104461" y="726874"/>
                </a:lnTo>
                <a:lnTo>
                  <a:pt x="89126" y="680260"/>
                </a:lnTo>
                <a:lnTo>
                  <a:pt x="74984" y="633281"/>
                </a:lnTo>
                <a:lnTo>
                  <a:pt x="62042" y="585962"/>
                </a:lnTo>
                <a:lnTo>
                  <a:pt x="50306" y="538325"/>
                </a:lnTo>
                <a:lnTo>
                  <a:pt x="39782" y="490394"/>
                </a:lnTo>
                <a:lnTo>
                  <a:pt x="30476" y="442192"/>
                </a:lnTo>
                <a:lnTo>
                  <a:pt x="22396" y="393742"/>
                </a:lnTo>
                <a:lnTo>
                  <a:pt x="15547" y="345067"/>
                </a:lnTo>
                <a:lnTo>
                  <a:pt x="9936" y="296190"/>
                </a:lnTo>
                <a:lnTo>
                  <a:pt x="5570" y="247135"/>
                </a:lnTo>
                <a:lnTo>
                  <a:pt x="2454" y="197926"/>
                </a:lnTo>
                <a:lnTo>
                  <a:pt x="595" y="148584"/>
                </a:lnTo>
                <a:lnTo>
                  <a:pt x="0" y="99133"/>
                </a:lnTo>
                <a:lnTo>
                  <a:pt x="674" y="49598"/>
                </a:lnTo>
                <a:lnTo>
                  <a:pt x="2624" y="0"/>
                </a:lnTo>
              </a:path>
            </a:pathLst>
          </a:custGeom>
          <a:ln w="12192">
            <a:solidFill>
              <a:srgbClr val="90C2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74214" y="2532126"/>
            <a:ext cx="1485900" cy="966469"/>
          </a:xfrm>
          <a:custGeom>
            <a:avLst/>
            <a:gdLst/>
            <a:ahLst/>
            <a:cxnLst/>
            <a:rect l="l" t="t" r="r" b="b"/>
            <a:pathLst>
              <a:path w="1485900" h="966470">
                <a:moveTo>
                  <a:pt x="1324864" y="0"/>
                </a:moveTo>
                <a:lnTo>
                  <a:pt x="161036" y="0"/>
                </a:lnTo>
                <a:lnTo>
                  <a:pt x="118239" y="5754"/>
                </a:lnTo>
                <a:lnTo>
                  <a:pt x="79774" y="21994"/>
                </a:lnTo>
                <a:lnTo>
                  <a:pt x="47180" y="47180"/>
                </a:lnTo>
                <a:lnTo>
                  <a:pt x="21994" y="79774"/>
                </a:lnTo>
                <a:lnTo>
                  <a:pt x="5754" y="118239"/>
                </a:lnTo>
                <a:lnTo>
                  <a:pt x="0" y="161036"/>
                </a:lnTo>
                <a:lnTo>
                  <a:pt x="0" y="805179"/>
                </a:lnTo>
                <a:lnTo>
                  <a:pt x="5754" y="847976"/>
                </a:lnTo>
                <a:lnTo>
                  <a:pt x="21994" y="886441"/>
                </a:lnTo>
                <a:lnTo>
                  <a:pt x="47180" y="919035"/>
                </a:lnTo>
                <a:lnTo>
                  <a:pt x="79774" y="944221"/>
                </a:lnTo>
                <a:lnTo>
                  <a:pt x="118239" y="960461"/>
                </a:lnTo>
                <a:lnTo>
                  <a:pt x="161036" y="966215"/>
                </a:lnTo>
                <a:lnTo>
                  <a:pt x="1324864" y="966215"/>
                </a:lnTo>
                <a:lnTo>
                  <a:pt x="1367660" y="960461"/>
                </a:lnTo>
                <a:lnTo>
                  <a:pt x="1406125" y="944221"/>
                </a:lnTo>
                <a:lnTo>
                  <a:pt x="1438719" y="919035"/>
                </a:lnTo>
                <a:lnTo>
                  <a:pt x="1463905" y="886441"/>
                </a:lnTo>
                <a:lnTo>
                  <a:pt x="1480145" y="847976"/>
                </a:lnTo>
                <a:lnTo>
                  <a:pt x="1485900" y="805179"/>
                </a:lnTo>
                <a:lnTo>
                  <a:pt x="1485900" y="161036"/>
                </a:lnTo>
                <a:lnTo>
                  <a:pt x="1480145" y="118239"/>
                </a:lnTo>
                <a:lnTo>
                  <a:pt x="1463905" y="79774"/>
                </a:lnTo>
                <a:lnTo>
                  <a:pt x="1438719" y="47180"/>
                </a:lnTo>
                <a:lnTo>
                  <a:pt x="1406125" y="21994"/>
                </a:lnTo>
                <a:lnTo>
                  <a:pt x="1367660" y="5754"/>
                </a:lnTo>
                <a:lnTo>
                  <a:pt x="1324864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474214" y="2532126"/>
            <a:ext cx="1485900" cy="966469"/>
          </a:xfrm>
          <a:custGeom>
            <a:avLst/>
            <a:gdLst/>
            <a:ahLst/>
            <a:cxnLst/>
            <a:rect l="l" t="t" r="r" b="b"/>
            <a:pathLst>
              <a:path w="1485900" h="966470">
                <a:moveTo>
                  <a:pt x="0" y="161036"/>
                </a:moveTo>
                <a:lnTo>
                  <a:pt x="5754" y="118239"/>
                </a:lnTo>
                <a:lnTo>
                  <a:pt x="21994" y="79774"/>
                </a:lnTo>
                <a:lnTo>
                  <a:pt x="47180" y="47180"/>
                </a:lnTo>
                <a:lnTo>
                  <a:pt x="79774" y="21994"/>
                </a:lnTo>
                <a:lnTo>
                  <a:pt x="118239" y="5754"/>
                </a:lnTo>
                <a:lnTo>
                  <a:pt x="161036" y="0"/>
                </a:lnTo>
                <a:lnTo>
                  <a:pt x="1324864" y="0"/>
                </a:lnTo>
                <a:lnTo>
                  <a:pt x="1367660" y="5754"/>
                </a:lnTo>
                <a:lnTo>
                  <a:pt x="1406125" y="21994"/>
                </a:lnTo>
                <a:lnTo>
                  <a:pt x="1438719" y="47180"/>
                </a:lnTo>
                <a:lnTo>
                  <a:pt x="1463905" y="79774"/>
                </a:lnTo>
                <a:lnTo>
                  <a:pt x="1480145" y="118239"/>
                </a:lnTo>
                <a:lnTo>
                  <a:pt x="1485900" y="161036"/>
                </a:lnTo>
                <a:lnTo>
                  <a:pt x="1485900" y="805179"/>
                </a:lnTo>
                <a:lnTo>
                  <a:pt x="1480145" y="847976"/>
                </a:lnTo>
                <a:lnTo>
                  <a:pt x="1463905" y="886441"/>
                </a:lnTo>
                <a:lnTo>
                  <a:pt x="1438719" y="919035"/>
                </a:lnTo>
                <a:lnTo>
                  <a:pt x="1406125" y="944221"/>
                </a:lnTo>
                <a:lnTo>
                  <a:pt x="1367660" y="960461"/>
                </a:lnTo>
                <a:lnTo>
                  <a:pt x="1324864" y="966215"/>
                </a:lnTo>
                <a:lnTo>
                  <a:pt x="161036" y="966215"/>
                </a:lnTo>
                <a:lnTo>
                  <a:pt x="118239" y="960461"/>
                </a:lnTo>
                <a:lnTo>
                  <a:pt x="79774" y="944221"/>
                </a:lnTo>
                <a:lnTo>
                  <a:pt x="47180" y="919035"/>
                </a:lnTo>
                <a:lnTo>
                  <a:pt x="21994" y="886441"/>
                </a:lnTo>
                <a:lnTo>
                  <a:pt x="5754" y="847976"/>
                </a:lnTo>
                <a:lnTo>
                  <a:pt x="0" y="805179"/>
                </a:lnTo>
                <a:lnTo>
                  <a:pt x="0" y="161036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2725673" y="2877134"/>
            <a:ext cx="98361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FFFFFF"/>
                </a:solidFill>
                <a:latin typeface="Trebuchet MS"/>
                <a:cs typeface="Trebuchet MS"/>
              </a:rPr>
              <a:t>neuropathy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457575" y="1834260"/>
            <a:ext cx="839469" cy="687705"/>
          </a:xfrm>
          <a:custGeom>
            <a:avLst/>
            <a:gdLst/>
            <a:ahLst/>
            <a:cxnLst/>
            <a:rect l="l" t="t" r="r" b="b"/>
            <a:pathLst>
              <a:path w="839470" h="687705">
                <a:moveTo>
                  <a:pt x="0" y="687324"/>
                </a:moveTo>
                <a:lnTo>
                  <a:pt x="28896" y="646190"/>
                </a:lnTo>
                <a:lnTo>
                  <a:pt x="58805" y="605893"/>
                </a:lnTo>
                <a:lnTo>
                  <a:pt x="89705" y="566447"/>
                </a:lnTo>
                <a:lnTo>
                  <a:pt x="121577" y="527870"/>
                </a:lnTo>
                <a:lnTo>
                  <a:pt x="154402" y="490176"/>
                </a:lnTo>
                <a:lnTo>
                  <a:pt x="188160" y="453382"/>
                </a:lnTo>
                <a:lnTo>
                  <a:pt x="222831" y="417504"/>
                </a:lnTo>
                <a:lnTo>
                  <a:pt x="258395" y="382557"/>
                </a:lnTo>
                <a:lnTo>
                  <a:pt x="294833" y="348557"/>
                </a:lnTo>
                <a:lnTo>
                  <a:pt x="332125" y="315521"/>
                </a:lnTo>
                <a:lnTo>
                  <a:pt x="370252" y="283464"/>
                </a:lnTo>
                <a:lnTo>
                  <a:pt x="409194" y="252401"/>
                </a:lnTo>
                <a:lnTo>
                  <a:pt x="448930" y="222350"/>
                </a:lnTo>
                <a:lnTo>
                  <a:pt x="489442" y="193325"/>
                </a:lnTo>
                <a:lnTo>
                  <a:pt x="530709" y="165343"/>
                </a:lnTo>
                <a:lnTo>
                  <a:pt x="572713" y="138420"/>
                </a:lnTo>
                <a:lnTo>
                  <a:pt x="615433" y="112571"/>
                </a:lnTo>
                <a:lnTo>
                  <a:pt x="658849" y="87813"/>
                </a:lnTo>
                <a:lnTo>
                  <a:pt x="702943" y="64160"/>
                </a:lnTo>
                <a:lnTo>
                  <a:pt x="747694" y="41630"/>
                </a:lnTo>
                <a:lnTo>
                  <a:pt x="793082" y="20238"/>
                </a:lnTo>
                <a:lnTo>
                  <a:pt x="839088" y="0"/>
                </a:lnTo>
              </a:path>
            </a:pathLst>
          </a:custGeom>
          <a:ln w="12192">
            <a:solidFill>
              <a:srgbClr val="90C2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187955"/>
            <a:ext cx="8414385" cy="232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5" dirty="0">
                <a:solidFill>
                  <a:srgbClr val="FF0000"/>
                </a:solidFill>
                <a:latin typeface="Trebuchet MS"/>
                <a:cs typeface="Trebuchet MS"/>
              </a:rPr>
              <a:t>Type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pain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short relapsing episodes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lasting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days to weeks, separated</a:t>
            </a:r>
            <a:r>
              <a:rPr sz="1800" spc="-2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by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pain-free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intervals.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5" dirty="0">
                <a:solidFill>
                  <a:srgbClr val="FF0000"/>
                </a:solidFill>
                <a:latin typeface="Trebuchet MS"/>
                <a:cs typeface="Trebuchet MS"/>
              </a:rPr>
              <a:t>Type </a:t>
            </a:r>
            <a:r>
              <a:rPr sz="1800" dirty="0">
                <a:solidFill>
                  <a:srgbClr val="FF0000"/>
                </a:solidFill>
                <a:latin typeface="Trebuchet MS"/>
                <a:cs typeface="Trebuchet MS"/>
              </a:rPr>
              <a:t>B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pain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-prolonged,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severe,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unrelenting</a:t>
            </a:r>
            <a:r>
              <a:rPr sz="1800" spc="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pain.</a:t>
            </a:r>
            <a:endParaRPr sz="18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Recent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study suggests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that type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pain is associated with worse quality of life,  greater healthcare need and</a:t>
            </a:r>
            <a:r>
              <a:rPr sz="18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disability.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Pain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exacerbations are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not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always associated with elevations of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serum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amylase and lipase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levels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888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Malabsorption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310" y="2187955"/>
            <a:ext cx="8106409" cy="2327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When pancreatic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exocrine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capacity falls below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10%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of normal, diarrhea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steatorrhea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develop</a:t>
            </a:r>
            <a:endParaRPr sz="1800">
              <a:latin typeface="Trebuchet MS"/>
              <a:cs typeface="Trebuchet MS"/>
            </a:endParaRPr>
          </a:p>
          <a:p>
            <a:pPr marL="355600" marR="70548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As exocrine deficiency increases, symptoms of steatorrhea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often  accompanied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by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weight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loss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Lipase deficiency tends to manifest itself before trypsin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deficiency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Secretion of bicarbonate into the duodenum is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reduced,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which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causes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duodenal acidification and further impairs nutrient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absorption.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43821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Apancreatic</a:t>
            </a:r>
            <a:r>
              <a:rPr spc="-85" dirty="0"/>
              <a:t> </a:t>
            </a:r>
            <a:r>
              <a:rPr spc="-5" dirty="0"/>
              <a:t>Diabetes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310" y="2186432"/>
            <a:ext cx="8421370" cy="4192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Islets are typically smaller than normal and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may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be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isolated from</a:t>
            </a:r>
            <a:r>
              <a:rPr sz="2000" spc="-1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their</a:t>
            </a:r>
            <a:endParaRPr sz="20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surrounding vascular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network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by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2000" spc="-1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fibrosis</a:t>
            </a:r>
            <a:endParaRPr sz="2000">
              <a:latin typeface="Trebuchet MS"/>
              <a:cs typeface="Trebuchet MS"/>
            </a:endParaRPr>
          </a:p>
          <a:p>
            <a:pPr marL="355600" marR="546735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Global deficiency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all three glucoregulatory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islet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cell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hormones: 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insulin,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glucagon,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2000" spc="-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PP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  <a:tab pos="1812925" algn="l"/>
              </a:tabLst>
            </a:pPr>
            <a:r>
              <a:rPr sz="1600" spc="27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spc="-10" dirty="0">
                <a:solidFill>
                  <a:srgbClr val="404040"/>
                </a:solidFill>
                <a:latin typeface="Trebuchet MS"/>
                <a:cs typeface="Trebuchet MS"/>
              </a:rPr>
              <a:t>Paradoxical	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combination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enhanced peripheral </a:t>
            </a:r>
            <a:r>
              <a:rPr sz="2000" dirty="0">
                <a:solidFill>
                  <a:srgbClr val="FF0000"/>
                </a:solidFill>
                <a:latin typeface="Trebuchet MS"/>
                <a:cs typeface="Trebuchet MS"/>
              </a:rPr>
              <a:t>sensitivity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to</a:t>
            </a:r>
            <a:r>
              <a:rPr sz="2000" spc="-1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insulin</a:t>
            </a:r>
            <a:endParaRPr sz="20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solidFill>
                  <a:srgbClr val="FF0000"/>
                </a:solidFill>
                <a:latin typeface="Trebuchet MS"/>
                <a:cs typeface="Trebuchet MS"/>
              </a:rPr>
              <a:t>and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decreased hepatic </a:t>
            </a:r>
            <a:r>
              <a:rPr sz="2000" dirty="0">
                <a:solidFill>
                  <a:srgbClr val="FF0000"/>
                </a:solidFill>
                <a:latin typeface="Trebuchet MS"/>
                <a:cs typeface="Trebuchet MS"/>
              </a:rPr>
              <a:t>sensitivity to</a:t>
            </a:r>
            <a:r>
              <a:rPr sz="2000" spc="-13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insulin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 marL="355600" marR="224154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  <a:tab pos="1421765" algn="l"/>
              </a:tabLst>
            </a:pPr>
            <a:r>
              <a:rPr sz="1600" spc="27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spc="-15" dirty="0">
                <a:solidFill>
                  <a:srgbClr val="404040"/>
                </a:solidFill>
                <a:latin typeface="Trebuchet MS"/>
                <a:cs typeface="Trebuchet MS"/>
              </a:rPr>
              <a:t>Patients	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are hyperglycemic when insulin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replacement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is insufficient  (due to unsuppressed hepatic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glucose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production)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hypoglycemic  when insulin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replacement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is barely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excessive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(due to enhanced  peripheral insulin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sensitivity and a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deficiency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pancreatic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glucagon  secretion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to counteract the</a:t>
            </a:r>
            <a:r>
              <a:rPr sz="2000" spc="-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hypoglycemia</a:t>
            </a:r>
            <a:endParaRPr sz="20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600" spc="27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000" i="1" dirty="0">
                <a:solidFill>
                  <a:srgbClr val="FF0000"/>
                </a:solidFill>
                <a:latin typeface="Trebuchet MS"/>
                <a:cs typeface="Trebuchet MS"/>
              </a:rPr>
              <a:t>Brittle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diabetes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- </a:t>
            </a:r>
            <a:r>
              <a:rPr sz="2000" dirty="0">
                <a:solidFill>
                  <a:srgbClr val="404040"/>
                </a:solidFill>
                <a:latin typeface="Trebuchet MS"/>
                <a:cs typeface="Trebuchet MS"/>
              </a:rPr>
              <a:t>requires special</a:t>
            </a:r>
            <a:r>
              <a:rPr sz="2000" spc="-1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Trebuchet MS"/>
                <a:cs typeface="Trebuchet MS"/>
              </a:rPr>
              <a:t>attention.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184908"/>
            <a:ext cx="8057515" cy="320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843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Frank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diabetes is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seen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initially in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about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20%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patients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with chronic pancreatitis, and impaired glucose  metabolism can be detected in up to 70%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4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patients</a:t>
            </a:r>
            <a:endParaRPr sz="2400">
              <a:latin typeface="Trebuchet MS"/>
              <a:cs typeface="Trebuchet MS"/>
            </a:endParaRPr>
          </a:p>
          <a:p>
            <a:pPr marL="355600" marR="139700" indent="-3429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More than half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 diabetic patients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required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insulin  treatment</a:t>
            </a:r>
            <a:endParaRPr sz="24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15" dirty="0">
                <a:solidFill>
                  <a:srgbClr val="404040"/>
                </a:solidFill>
                <a:latin typeface="Trebuchet MS"/>
                <a:cs typeface="Trebuchet MS"/>
              </a:rPr>
              <a:t>Ketoacidosis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and diabetic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nephropathy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relatively 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uncommon,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but retinopathy and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neuropathy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are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seen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to  occur with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similar frequency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as in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idiopathic</a:t>
            </a:r>
            <a:r>
              <a:rPr sz="2400" spc="9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diabetes</a:t>
            </a:r>
            <a:endParaRPr sz="2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3250" y="1060450"/>
          <a:ext cx="10972800" cy="44088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605155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Parameter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47307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Type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IDDM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Juvenile  Onset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45085" marR="61023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Type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II NIDDM</a:t>
                      </a:r>
                      <a:r>
                        <a:rPr sz="1800" b="1" spc="-15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Adult  Onset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5448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Type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III Apancreatic 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Postoperative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Onset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Ketoacidosis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Common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Rare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Rare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Hyperglycemia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Severe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Usually</a:t>
                      </a:r>
                      <a:r>
                        <a:rPr sz="18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mild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Mild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Hypoglycemia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Common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Rare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Common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605155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5" dirty="0">
                          <a:latin typeface="Trebuchet MS"/>
                          <a:cs typeface="Trebuchet MS"/>
                        </a:rPr>
                        <a:t>Peripheral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insulin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sensitivity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Normal or</a:t>
                      </a:r>
                      <a:r>
                        <a:rPr sz="18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increased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Decreased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solidFill>
                            <a:srgbClr val="FF0000"/>
                          </a:solidFill>
                          <a:latin typeface="Trebuchet MS"/>
                          <a:cs typeface="Trebuchet MS"/>
                        </a:rPr>
                        <a:t>Increased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Hepatic insulin</a:t>
                      </a:r>
                      <a:r>
                        <a:rPr sz="1800" spc="-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sensitivity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Normal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Normal or</a:t>
                      </a:r>
                      <a:r>
                        <a:rPr sz="18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decreased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Decreased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Insulin</a:t>
                      </a:r>
                      <a:r>
                        <a:rPr sz="1800" spc="-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levels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Low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High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Low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Glucagon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levels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Normal or</a:t>
                      </a:r>
                      <a:r>
                        <a:rPr sz="180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high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Normal or</a:t>
                      </a:r>
                      <a:r>
                        <a:rPr sz="180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high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Low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605790">
                <a:tc>
                  <a:txBody>
                    <a:bodyPr/>
                    <a:lstStyle/>
                    <a:p>
                      <a:pPr marL="44450" marR="32829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5" dirty="0">
                          <a:latin typeface="Trebuchet MS"/>
                          <a:cs typeface="Trebuchet MS"/>
                        </a:rPr>
                        <a:t>Pancreatic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polypeptide  levels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High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High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Low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205"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35" dirty="0">
                          <a:latin typeface="Trebuchet MS"/>
                          <a:cs typeface="Trebuchet MS"/>
                        </a:rPr>
                        <a:t>Typical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age of</a:t>
                      </a:r>
                      <a:r>
                        <a:rPr sz="1800" spc="-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onset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Childhood or</a:t>
                      </a:r>
                      <a:r>
                        <a:rPr sz="1800" spc="-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adolescence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Adulthood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Any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8352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Investigations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5343" y="1482638"/>
            <a:ext cx="5628640" cy="460248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Measurement of pancreatic products in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blood</a:t>
            </a:r>
            <a:endParaRPr sz="18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1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Enzymes</a:t>
            </a:r>
            <a:endParaRPr sz="16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0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15" dirty="0">
                <a:solidFill>
                  <a:srgbClr val="404040"/>
                </a:solidFill>
                <a:latin typeface="Trebuchet MS"/>
                <a:cs typeface="Trebuchet MS"/>
              </a:rPr>
              <a:t>Pancreatic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polypeptide</a:t>
            </a:r>
            <a:r>
              <a:rPr sz="16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II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  <a:tabLst>
                <a:tab pos="42354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Measurement of pancreatic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exocrine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secretion</a:t>
            </a:r>
            <a:endParaRPr sz="18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15"/>
              </a:spcBef>
            </a:pPr>
            <a:r>
              <a:rPr sz="1600" b="1" spc="-10" dirty="0">
                <a:solidFill>
                  <a:srgbClr val="404040"/>
                </a:solidFill>
                <a:latin typeface="Trebuchet MS"/>
                <a:cs typeface="Trebuchet MS"/>
              </a:rPr>
              <a:t>Direct</a:t>
            </a:r>
            <a:r>
              <a:rPr sz="1600" b="1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b="1" spc="-10" dirty="0">
                <a:solidFill>
                  <a:srgbClr val="404040"/>
                </a:solidFill>
                <a:latin typeface="Trebuchet MS"/>
                <a:cs typeface="Trebuchet MS"/>
              </a:rPr>
              <a:t>measurements</a:t>
            </a:r>
            <a:endParaRPr sz="16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00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1. Enzymes</a:t>
            </a:r>
            <a:endParaRPr sz="16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20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2. Bicarbonate</a:t>
            </a:r>
            <a:endParaRPr sz="1600">
              <a:latin typeface="Trebuchet MS"/>
              <a:cs typeface="Trebuchet MS"/>
            </a:endParaRPr>
          </a:p>
          <a:p>
            <a:pPr marL="532130">
              <a:lnSpc>
                <a:spcPct val="100000"/>
              </a:lnSpc>
              <a:spcBef>
                <a:spcPts val="800"/>
              </a:spcBef>
            </a:pP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Indirect</a:t>
            </a:r>
            <a:r>
              <a:rPr sz="1600" b="1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measurement</a:t>
            </a:r>
            <a:endParaRPr sz="16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0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1. Bentiromide</a:t>
            </a:r>
            <a:r>
              <a:rPr sz="16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test</a:t>
            </a:r>
            <a:endParaRPr sz="16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19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2. Schilling</a:t>
            </a:r>
            <a:r>
              <a:rPr sz="16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test</a:t>
            </a:r>
            <a:endParaRPr sz="16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0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3. Fecal fat, chymotrypsin, or elastase</a:t>
            </a:r>
            <a:r>
              <a:rPr sz="1600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concentration</a:t>
            </a:r>
            <a:endParaRPr sz="16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05"/>
              </a:spcBef>
              <a:tabLst>
                <a:tab pos="81851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4. </a:t>
            </a:r>
            <a:r>
              <a:rPr sz="1600" dirty="0">
                <a:solidFill>
                  <a:srgbClr val="404040"/>
                </a:solidFill>
                <a:latin typeface="Trebuchet MS"/>
                <a:cs typeface="Trebuchet MS"/>
              </a:rPr>
              <a:t>[</a:t>
            </a:r>
            <a:r>
              <a:rPr sz="1575" baseline="26455" dirty="0">
                <a:solidFill>
                  <a:srgbClr val="404040"/>
                </a:solidFill>
                <a:latin typeface="Trebuchet MS"/>
                <a:cs typeface="Trebuchet MS"/>
              </a:rPr>
              <a:t>14</a:t>
            </a:r>
            <a:r>
              <a:rPr sz="1600" dirty="0">
                <a:solidFill>
                  <a:srgbClr val="404040"/>
                </a:solidFill>
                <a:latin typeface="Trebuchet MS"/>
                <a:cs typeface="Trebuchet MS"/>
              </a:rPr>
              <a:t>C]-olein</a:t>
            </a:r>
            <a:r>
              <a:rPr sz="16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absorption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458" y="1186383"/>
            <a:ext cx="9868535" cy="3699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4986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Chronic pancreatitis is an incurable, chronic inflammatory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condition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that is multifactorial in its </a:t>
            </a:r>
            <a:r>
              <a:rPr sz="2400" spc="-35" dirty="0">
                <a:solidFill>
                  <a:srgbClr val="404040"/>
                </a:solidFill>
                <a:latin typeface="Trebuchet MS"/>
                <a:cs typeface="Trebuchet MS"/>
              </a:rPr>
              <a:t>etiology,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highly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variable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 its 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presentation,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challenge to treat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successfully</a:t>
            </a:r>
            <a:endParaRPr sz="2400">
              <a:latin typeface="Trebuchet MS"/>
              <a:cs typeface="Trebuchet MS"/>
            </a:endParaRPr>
          </a:p>
          <a:p>
            <a:pPr marL="355600" marR="270510" indent="-3429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Chronic pancreatitis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remains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an enigmatic process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uncertain  pathogenesis, unpredictable clinical course, and unclear</a:t>
            </a:r>
            <a:r>
              <a:rPr sz="2400" spc="1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treatment</a:t>
            </a:r>
            <a:endParaRPr sz="2400">
              <a:latin typeface="Trebuchet MS"/>
              <a:cs typeface="Trebuchet MS"/>
            </a:endParaRPr>
          </a:p>
          <a:p>
            <a:pPr marL="355600" marR="5080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  <a:tab pos="2373630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Inflammatory	disease characterized by the progressive conversion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pancreatic parenchyma to fibrous</a:t>
            </a:r>
            <a:r>
              <a:rPr sz="2400" spc="8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tissue</a:t>
            </a:r>
            <a:endParaRPr sz="2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900" spc="35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The peak </a:t>
            </a: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presentation occurs in </a:t>
            </a:r>
            <a:r>
              <a:rPr sz="2400" spc="-10" dirty="0">
                <a:solidFill>
                  <a:srgbClr val="404040"/>
                </a:solidFill>
                <a:latin typeface="Trebuchet MS"/>
                <a:cs typeface="Trebuchet MS"/>
              </a:rPr>
              <a:t>patients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between 35 to 55</a:t>
            </a:r>
            <a:r>
              <a:rPr sz="2400" spc="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years</a:t>
            </a:r>
            <a:endParaRPr sz="24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2400" spc="-5" dirty="0">
                <a:solidFill>
                  <a:srgbClr val="404040"/>
                </a:solidFill>
                <a:latin typeface="Trebuchet MS"/>
                <a:cs typeface="Trebuchet MS"/>
              </a:rPr>
              <a:t> age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061210"/>
            <a:ext cx="5419725" cy="283527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R="3276600" algn="ctr">
              <a:lnSpc>
                <a:spcPct val="100000"/>
              </a:lnSpc>
              <a:spcBef>
                <a:spcPts val="1095"/>
              </a:spcBef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Imaging</a:t>
            </a:r>
            <a:r>
              <a:rPr sz="1800" spc="-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techniques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Plain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film radiography of</a:t>
            </a:r>
            <a:r>
              <a:rPr sz="18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abdomen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Ultrasonography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Computed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tomography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Endoscopic retrograde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cholangiopancreatography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Magnetic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resonance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cholangiopancreatography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Endoscopic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ultrasonography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11809" y="429387"/>
          <a:ext cx="10972798" cy="5265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94560"/>
                <a:gridCol w="2194560"/>
                <a:gridCol w="2194560"/>
                <a:gridCol w="2194559"/>
                <a:gridCol w="2194559"/>
              </a:tblGrid>
              <a:tr h="370205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Test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Sensitivity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Invasiveness,</a:t>
                      </a:r>
                      <a:r>
                        <a:rPr sz="14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Risk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Cost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Comments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541020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USG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18224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Reasonable screen  Almost 100%</a:t>
                      </a:r>
                      <a:r>
                        <a:rPr sz="1400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specificity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540385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CT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63119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Detects</a:t>
                      </a:r>
                      <a:r>
                        <a:rPr sz="1400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advanced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disease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1181100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MRI/MRCP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+++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+++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3238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Assesses ducts and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parenchyma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Operator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dependence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134620" marR="215900">
                        <a:lnSpc>
                          <a:spcPct val="100000"/>
                        </a:lnSpc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Secretin enhancement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may improve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sensitivity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754380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EUS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+++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473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Assesses ducts</a:t>
                      </a:r>
                      <a:r>
                        <a:rPr sz="14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parenchyma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Limited</a:t>
                      </a:r>
                      <a:r>
                        <a:rPr sz="14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availability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540385"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ERCP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++++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+++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49212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Detects early</a:t>
                      </a:r>
                      <a:r>
                        <a:rPr sz="14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ductal  changes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967105">
                <a:tc>
                  <a:txBody>
                    <a:bodyPr/>
                    <a:lstStyle/>
                    <a:p>
                      <a:pPr marL="133350" marR="4533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on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-s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ul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d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PFT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++++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++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34620" marR="20574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Traditional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methods</a:t>
                      </a:r>
                      <a:r>
                        <a:rPr sz="1400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not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widely available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Endoscopic methods</a:t>
                      </a:r>
                      <a:r>
                        <a:rPr sz="1400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development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14627" y="679704"/>
            <a:ext cx="7953756" cy="4887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539241"/>
            <a:ext cx="8381365" cy="536956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  <a:tabLst>
                <a:tab pos="354965" algn="l"/>
              </a:tabLst>
            </a:pPr>
            <a:r>
              <a:rPr sz="12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500" b="1" spc="-10" dirty="0">
                <a:solidFill>
                  <a:srgbClr val="404040"/>
                </a:solidFill>
                <a:latin typeface="Trebuchet MS"/>
                <a:cs typeface="Trebuchet MS"/>
              </a:rPr>
              <a:t>Intrapancreatic</a:t>
            </a:r>
            <a:r>
              <a:rPr sz="15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404040"/>
                </a:solidFill>
                <a:latin typeface="Trebuchet MS"/>
                <a:cs typeface="Trebuchet MS"/>
              </a:rPr>
              <a:t>complications</a:t>
            </a:r>
            <a:endParaRPr sz="1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50"/>
              </a:spcBef>
              <a:tabLst>
                <a:tab pos="411480" algn="l"/>
              </a:tabLst>
            </a:pPr>
            <a:r>
              <a:rPr sz="12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Pseudocysts</a:t>
            </a:r>
            <a:endParaRPr sz="15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65"/>
              </a:spcBef>
              <a:tabLst>
                <a:tab pos="756285" algn="l"/>
              </a:tabLst>
            </a:pPr>
            <a:r>
              <a:rPr sz="11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Duodenal or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gastric</a:t>
            </a:r>
            <a:r>
              <a:rPr sz="1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obstruction</a:t>
            </a:r>
            <a:endParaRPr sz="14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  <a:tabLst>
                <a:tab pos="756285" algn="l"/>
              </a:tabLst>
            </a:pPr>
            <a:r>
              <a:rPr sz="11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Thrombosis of splenic</a:t>
            </a:r>
            <a:r>
              <a:rPr sz="14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vein</a:t>
            </a:r>
            <a:endParaRPr sz="14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70"/>
              </a:spcBef>
              <a:tabLst>
                <a:tab pos="756285" algn="l"/>
              </a:tabLst>
            </a:pPr>
            <a:r>
              <a:rPr sz="1100" spc="21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Abscess</a:t>
            </a:r>
            <a:endParaRPr sz="14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65"/>
              </a:spcBef>
              <a:tabLst>
                <a:tab pos="756285" algn="l"/>
              </a:tabLst>
            </a:pPr>
            <a:r>
              <a:rPr sz="11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400" spc="-10" dirty="0">
                <a:solidFill>
                  <a:srgbClr val="404040"/>
                </a:solidFill>
                <a:latin typeface="Trebuchet MS"/>
                <a:cs typeface="Trebuchet MS"/>
              </a:rPr>
              <a:t>Perforation</a:t>
            </a:r>
            <a:endParaRPr sz="14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  <a:tabLst>
                <a:tab pos="756285" algn="l"/>
              </a:tabLst>
            </a:pPr>
            <a:r>
              <a:rPr sz="11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Erosion into visceral artery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354965" algn="l"/>
              </a:tabLst>
            </a:pPr>
            <a:r>
              <a:rPr sz="12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Inflammatory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mass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in head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pancreas</a:t>
            </a:r>
            <a:endParaRPr sz="15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65"/>
              </a:spcBef>
              <a:tabLst>
                <a:tab pos="756285" algn="l"/>
              </a:tabLst>
            </a:pPr>
            <a:r>
              <a:rPr sz="11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Bile duct</a:t>
            </a:r>
            <a:r>
              <a:rPr sz="14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stenosis</a:t>
            </a:r>
            <a:endParaRPr sz="14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  <a:tabLst>
                <a:tab pos="756285" algn="l"/>
              </a:tabLst>
            </a:pPr>
            <a:r>
              <a:rPr sz="1100" spc="21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400" spc="-15" dirty="0">
                <a:solidFill>
                  <a:srgbClr val="404040"/>
                </a:solidFill>
                <a:latin typeface="Trebuchet MS"/>
                <a:cs typeface="Trebuchet MS"/>
              </a:rPr>
              <a:t>Portal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vein</a:t>
            </a:r>
            <a:r>
              <a:rPr sz="14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thrombosis</a:t>
            </a:r>
            <a:endParaRPr sz="14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75"/>
              </a:spcBef>
              <a:tabLst>
                <a:tab pos="756285" algn="l"/>
              </a:tabLst>
            </a:pPr>
            <a:r>
              <a:rPr sz="11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400" dirty="0">
                <a:solidFill>
                  <a:srgbClr val="404040"/>
                </a:solidFill>
                <a:latin typeface="Trebuchet MS"/>
                <a:cs typeface="Trebuchet MS"/>
              </a:rPr>
              <a:t>Duodenal</a:t>
            </a:r>
            <a:r>
              <a:rPr sz="14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obstruction</a:t>
            </a:r>
            <a:endParaRPr sz="14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660"/>
              </a:spcBef>
              <a:tabLst>
                <a:tab pos="756285" algn="l"/>
              </a:tabLst>
            </a:pPr>
            <a:r>
              <a:rPr sz="11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Duct strictures and/or</a:t>
            </a:r>
            <a:r>
              <a:rPr sz="14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400" spc="-5" dirty="0">
                <a:solidFill>
                  <a:srgbClr val="404040"/>
                </a:solidFill>
                <a:latin typeface="Trebuchet MS"/>
                <a:cs typeface="Trebuchet MS"/>
              </a:rPr>
              <a:t>stones</a:t>
            </a:r>
            <a:endParaRPr sz="14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354965" algn="l"/>
              </a:tabLst>
            </a:pPr>
            <a:r>
              <a:rPr sz="12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Ductal hypertension and</a:t>
            </a:r>
            <a:r>
              <a:rPr sz="15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dilatation</a:t>
            </a:r>
            <a:endParaRPr sz="1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  <a:tabLst>
                <a:tab pos="354965" algn="l"/>
              </a:tabLst>
            </a:pPr>
            <a:r>
              <a:rPr sz="12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Pancreatic</a:t>
            </a:r>
            <a:r>
              <a:rPr sz="15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carcinoma</a:t>
            </a:r>
            <a:endParaRPr sz="1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  <a:tabLst>
                <a:tab pos="411480" algn="l"/>
              </a:tabLst>
            </a:pPr>
            <a:r>
              <a:rPr sz="12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500" b="1" spc="-5" dirty="0">
                <a:solidFill>
                  <a:srgbClr val="404040"/>
                </a:solidFill>
                <a:latin typeface="Trebuchet MS"/>
                <a:cs typeface="Trebuchet MS"/>
              </a:rPr>
              <a:t>Extrapancreatic</a:t>
            </a:r>
            <a:r>
              <a:rPr sz="1500" b="1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b="1" spc="-5" dirty="0">
                <a:solidFill>
                  <a:srgbClr val="404040"/>
                </a:solidFill>
                <a:latin typeface="Trebuchet MS"/>
                <a:cs typeface="Trebuchet MS"/>
              </a:rPr>
              <a:t>complications</a:t>
            </a:r>
            <a:endParaRPr sz="15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  <a:tabLst>
                <a:tab pos="354965" algn="l"/>
              </a:tabLst>
            </a:pPr>
            <a:r>
              <a:rPr sz="1200" spc="20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500" spc="-10" dirty="0">
                <a:solidFill>
                  <a:srgbClr val="404040"/>
                </a:solidFill>
                <a:latin typeface="Trebuchet MS"/>
                <a:cs typeface="Trebuchet MS"/>
              </a:rPr>
              <a:t>Pancreatic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duct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leak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with ascites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sz="15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fistula</a:t>
            </a:r>
            <a:endParaRPr sz="1500">
              <a:latin typeface="Trebuchet MS"/>
              <a:cs typeface="Trebuchet MS"/>
            </a:endParaRPr>
          </a:p>
          <a:p>
            <a:pPr marL="355600" marR="5080" indent="-342900">
              <a:lnSpc>
                <a:spcPct val="80000"/>
              </a:lnSpc>
              <a:spcBef>
                <a:spcPts val="1010"/>
              </a:spcBef>
              <a:tabLst>
                <a:tab pos="411480" algn="l"/>
              </a:tabLst>
            </a:pPr>
            <a:r>
              <a:rPr sz="1200" spc="204" dirty="0">
                <a:solidFill>
                  <a:srgbClr val="90C225"/>
                </a:solidFill>
                <a:latin typeface="Arial"/>
                <a:cs typeface="Arial"/>
              </a:rPr>
              <a:t>		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Pseudocyst extension beyond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lesser sac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into mediastinum, retroperitoneum, lateral pericolic  spaces, pelvis, </a:t>
            </a:r>
            <a:r>
              <a:rPr sz="1500" dirty="0">
                <a:solidFill>
                  <a:srgbClr val="404040"/>
                </a:solidFill>
                <a:latin typeface="Trebuchet MS"/>
                <a:cs typeface="Trebuchet MS"/>
              </a:rPr>
              <a:t>or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adjacent</a:t>
            </a:r>
            <a:r>
              <a:rPr sz="1500" spc="-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500" spc="-5" dirty="0">
                <a:solidFill>
                  <a:srgbClr val="404040"/>
                </a:solidFill>
                <a:latin typeface="Trebuchet MS"/>
                <a:cs typeface="Trebuchet MS"/>
              </a:rPr>
              <a:t>viscera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56310" y="629158"/>
            <a:ext cx="2421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TRE</a:t>
            </a:r>
            <a:r>
              <a:rPr sz="3600" spc="-345" dirty="0">
                <a:solidFill>
                  <a:srgbClr val="90C225"/>
                </a:solidFill>
                <a:latin typeface="Trebuchet MS"/>
                <a:cs typeface="Trebuchet MS"/>
              </a:rPr>
              <a:t>A</a:t>
            </a:r>
            <a:r>
              <a:rPr sz="3600" dirty="0">
                <a:solidFill>
                  <a:srgbClr val="90C225"/>
                </a:solidFill>
                <a:latin typeface="Trebuchet MS"/>
                <a:cs typeface="Trebuchet MS"/>
              </a:rPr>
              <a:t>TMENT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8941" y="2184654"/>
            <a:ext cx="8595360" cy="1123315"/>
          </a:xfrm>
          <a:custGeom>
            <a:avLst/>
            <a:gdLst/>
            <a:ahLst/>
            <a:cxnLst/>
            <a:rect l="l" t="t" r="r" b="b"/>
            <a:pathLst>
              <a:path w="8595360" h="1123314">
                <a:moveTo>
                  <a:pt x="8408162" y="0"/>
                </a:moveTo>
                <a:lnTo>
                  <a:pt x="187198" y="0"/>
                </a:lnTo>
                <a:lnTo>
                  <a:pt x="137431" y="6687"/>
                </a:lnTo>
                <a:lnTo>
                  <a:pt x="92713" y="25559"/>
                </a:lnTo>
                <a:lnTo>
                  <a:pt x="54827" y="54832"/>
                </a:lnTo>
                <a:lnTo>
                  <a:pt x="25557" y="92719"/>
                </a:lnTo>
                <a:lnTo>
                  <a:pt x="6686" y="137436"/>
                </a:lnTo>
                <a:lnTo>
                  <a:pt x="0" y="187198"/>
                </a:lnTo>
                <a:lnTo>
                  <a:pt x="0" y="935990"/>
                </a:lnTo>
                <a:lnTo>
                  <a:pt x="6686" y="985751"/>
                </a:lnTo>
                <a:lnTo>
                  <a:pt x="25557" y="1030468"/>
                </a:lnTo>
                <a:lnTo>
                  <a:pt x="54827" y="1068355"/>
                </a:lnTo>
                <a:lnTo>
                  <a:pt x="92713" y="1097628"/>
                </a:lnTo>
                <a:lnTo>
                  <a:pt x="137431" y="1116500"/>
                </a:lnTo>
                <a:lnTo>
                  <a:pt x="187198" y="1123188"/>
                </a:lnTo>
                <a:lnTo>
                  <a:pt x="8408162" y="1123188"/>
                </a:lnTo>
                <a:lnTo>
                  <a:pt x="8457923" y="1116500"/>
                </a:lnTo>
                <a:lnTo>
                  <a:pt x="8502640" y="1097628"/>
                </a:lnTo>
                <a:lnTo>
                  <a:pt x="8540527" y="1068355"/>
                </a:lnTo>
                <a:lnTo>
                  <a:pt x="8569800" y="1030468"/>
                </a:lnTo>
                <a:lnTo>
                  <a:pt x="8588672" y="985751"/>
                </a:lnTo>
                <a:lnTo>
                  <a:pt x="8595360" y="935990"/>
                </a:lnTo>
                <a:lnTo>
                  <a:pt x="8595360" y="187198"/>
                </a:lnTo>
                <a:lnTo>
                  <a:pt x="8588672" y="137436"/>
                </a:lnTo>
                <a:lnTo>
                  <a:pt x="8569800" y="92719"/>
                </a:lnTo>
                <a:lnTo>
                  <a:pt x="8540527" y="54832"/>
                </a:lnTo>
                <a:lnTo>
                  <a:pt x="8502640" y="25559"/>
                </a:lnTo>
                <a:lnTo>
                  <a:pt x="8457923" y="6687"/>
                </a:lnTo>
                <a:lnTo>
                  <a:pt x="840816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8941" y="2184654"/>
            <a:ext cx="8595360" cy="1123315"/>
          </a:xfrm>
          <a:custGeom>
            <a:avLst/>
            <a:gdLst/>
            <a:ahLst/>
            <a:cxnLst/>
            <a:rect l="l" t="t" r="r" b="b"/>
            <a:pathLst>
              <a:path w="8595360" h="1123314">
                <a:moveTo>
                  <a:pt x="0" y="187198"/>
                </a:moveTo>
                <a:lnTo>
                  <a:pt x="6686" y="137436"/>
                </a:lnTo>
                <a:lnTo>
                  <a:pt x="25557" y="92719"/>
                </a:lnTo>
                <a:lnTo>
                  <a:pt x="54827" y="54832"/>
                </a:lnTo>
                <a:lnTo>
                  <a:pt x="92713" y="25559"/>
                </a:lnTo>
                <a:lnTo>
                  <a:pt x="137431" y="6687"/>
                </a:lnTo>
                <a:lnTo>
                  <a:pt x="187198" y="0"/>
                </a:lnTo>
                <a:lnTo>
                  <a:pt x="8408162" y="0"/>
                </a:lnTo>
                <a:lnTo>
                  <a:pt x="8457923" y="6687"/>
                </a:lnTo>
                <a:lnTo>
                  <a:pt x="8502640" y="25559"/>
                </a:lnTo>
                <a:lnTo>
                  <a:pt x="8540527" y="54832"/>
                </a:lnTo>
                <a:lnTo>
                  <a:pt x="8569800" y="92719"/>
                </a:lnTo>
                <a:lnTo>
                  <a:pt x="8588672" y="137436"/>
                </a:lnTo>
                <a:lnTo>
                  <a:pt x="8595360" y="187198"/>
                </a:lnTo>
                <a:lnTo>
                  <a:pt x="8595360" y="935990"/>
                </a:lnTo>
                <a:lnTo>
                  <a:pt x="8588672" y="985751"/>
                </a:lnTo>
                <a:lnTo>
                  <a:pt x="8569800" y="1030468"/>
                </a:lnTo>
                <a:lnTo>
                  <a:pt x="8540527" y="1068355"/>
                </a:lnTo>
                <a:lnTo>
                  <a:pt x="8502640" y="1097628"/>
                </a:lnTo>
                <a:lnTo>
                  <a:pt x="8457923" y="1116500"/>
                </a:lnTo>
                <a:lnTo>
                  <a:pt x="8408162" y="1123188"/>
                </a:lnTo>
                <a:lnTo>
                  <a:pt x="187198" y="1123188"/>
                </a:lnTo>
                <a:lnTo>
                  <a:pt x="137431" y="1116500"/>
                </a:lnTo>
                <a:lnTo>
                  <a:pt x="92713" y="1097628"/>
                </a:lnTo>
                <a:lnTo>
                  <a:pt x="54827" y="1068355"/>
                </a:lnTo>
                <a:lnTo>
                  <a:pt x="25557" y="1030468"/>
                </a:lnTo>
                <a:lnTo>
                  <a:pt x="6686" y="985751"/>
                </a:lnTo>
                <a:lnTo>
                  <a:pt x="0" y="935990"/>
                </a:lnTo>
                <a:lnTo>
                  <a:pt x="0" y="187198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902919" y="2305634"/>
            <a:ext cx="210502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solidFill>
                  <a:srgbClr val="FFFFFF"/>
                </a:solidFill>
              </a:rPr>
              <a:t>Medical</a:t>
            </a:r>
            <a:endParaRPr sz="4800"/>
          </a:p>
        </p:txBody>
      </p:sp>
      <p:sp>
        <p:nvSpPr>
          <p:cNvPr id="7" name="object 7"/>
          <p:cNvSpPr/>
          <p:nvPr/>
        </p:nvSpPr>
        <p:spPr>
          <a:xfrm>
            <a:off x="678941" y="4101846"/>
            <a:ext cx="8595360" cy="1123315"/>
          </a:xfrm>
          <a:custGeom>
            <a:avLst/>
            <a:gdLst/>
            <a:ahLst/>
            <a:cxnLst/>
            <a:rect l="l" t="t" r="r" b="b"/>
            <a:pathLst>
              <a:path w="8595360" h="1123314">
                <a:moveTo>
                  <a:pt x="8408162" y="0"/>
                </a:moveTo>
                <a:lnTo>
                  <a:pt x="187198" y="0"/>
                </a:lnTo>
                <a:lnTo>
                  <a:pt x="137431" y="6687"/>
                </a:lnTo>
                <a:lnTo>
                  <a:pt x="92713" y="25559"/>
                </a:lnTo>
                <a:lnTo>
                  <a:pt x="54827" y="54832"/>
                </a:lnTo>
                <a:lnTo>
                  <a:pt x="25557" y="92719"/>
                </a:lnTo>
                <a:lnTo>
                  <a:pt x="6686" y="137436"/>
                </a:lnTo>
                <a:lnTo>
                  <a:pt x="0" y="187197"/>
                </a:lnTo>
                <a:lnTo>
                  <a:pt x="0" y="935989"/>
                </a:lnTo>
                <a:lnTo>
                  <a:pt x="6686" y="985751"/>
                </a:lnTo>
                <a:lnTo>
                  <a:pt x="25557" y="1030468"/>
                </a:lnTo>
                <a:lnTo>
                  <a:pt x="54827" y="1068355"/>
                </a:lnTo>
                <a:lnTo>
                  <a:pt x="92713" y="1097628"/>
                </a:lnTo>
                <a:lnTo>
                  <a:pt x="137431" y="1116500"/>
                </a:lnTo>
                <a:lnTo>
                  <a:pt x="187198" y="1123187"/>
                </a:lnTo>
                <a:lnTo>
                  <a:pt x="8408162" y="1123187"/>
                </a:lnTo>
                <a:lnTo>
                  <a:pt x="8457923" y="1116500"/>
                </a:lnTo>
                <a:lnTo>
                  <a:pt x="8502640" y="1097628"/>
                </a:lnTo>
                <a:lnTo>
                  <a:pt x="8540527" y="1068355"/>
                </a:lnTo>
                <a:lnTo>
                  <a:pt x="8569800" y="1030468"/>
                </a:lnTo>
                <a:lnTo>
                  <a:pt x="8588672" y="985751"/>
                </a:lnTo>
                <a:lnTo>
                  <a:pt x="8595360" y="935989"/>
                </a:lnTo>
                <a:lnTo>
                  <a:pt x="8595360" y="187197"/>
                </a:lnTo>
                <a:lnTo>
                  <a:pt x="8588672" y="137436"/>
                </a:lnTo>
                <a:lnTo>
                  <a:pt x="8569800" y="92719"/>
                </a:lnTo>
                <a:lnTo>
                  <a:pt x="8540527" y="54832"/>
                </a:lnTo>
                <a:lnTo>
                  <a:pt x="8502640" y="25559"/>
                </a:lnTo>
                <a:lnTo>
                  <a:pt x="8457923" y="6687"/>
                </a:lnTo>
                <a:lnTo>
                  <a:pt x="8408162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8941" y="4101846"/>
            <a:ext cx="8595360" cy="1123315"/>
          </a:xfrm>
          <a:custGeom>
            <a:avLst/>
            <a:gdLst/>
            <a:ahLst/>
            <a:cxnLst/>
            <a:rect l="l" t="t" r="r" b="b"/>
            <a:pathLst>
              <a:path w="8595360" h="1123314">
                <a:moveTo>
                  <a:pt x="0" y="187197"/>
                </a:moveTo>
                <a:lnTo>
                  <a:pt x="6686" y="137436"/>
                </a:lnTo>
                <a:lnTo>
                  <a:pt x="25557" y="92719"/>
                </a:lnTo>
                <a:lnTo>
                  <a:pt x="54827" y="54832"/>
                </a:lnTo>
                <a:lnTo>
                  <a:pt x="92713" y="25559"/>
                </a:lnTo>
                <a:lnTo>
                  <a:pt x="137431" y="6687"/>
                </a:lnTo>
                <a:lnTo>
                  <a:pt x="187198" y="0"/>
                </a:lnTo>
                <a:lnTo>
                  <a:pt x="8408162" y="0"/>
                </a:lnTo>
                <a:lnTo>
                  <a:pt x="8457923" y="6687"/>
                </a:lnTo>
                <a:lnTo>
                  <a:pt x="8502640" y="25559"/>
                </a:lnTo>
                <a:lnTo>
                  <a:pt x="8540527" y="54832"/>
                </a:lnTo>
                <a:lnTo>
                  <a:pt x="8569800" y="92719"/>
                </a:lnTo>
                <a:lnTo>
                  <a:pt x="8588672" y="137436"/>
                </a:lnTo>
                <a:lnTo>
                  <a:pt x="8595360" y="187197"/>
                </a:lnTo>
                <a:lnTo>
                  <a:pt x="8595360" y="935989"/>
                </a:lnTo>
                <a:lnTo>
                  <a:pt x="8588672" y="985751"/>
                </a:lnTo>
                <a:lnTo>
                  <a:pt x="8569800" y="1030468"/>
                </a:lnTo>
                <a:lnTo>
                  <a:pt x="8540527" y="1068355"/>
                </a:lnTo>
                <a:lnTo>
                  <a:pt x="8502640" y="1097628"/>
                </a:lnTo>
                <a:lnTo>
                  <a:pt x="8457923" y="1116500"/>
                </a:lnTo>
                <a:lnTo>
                  <a:pt x="8408162" y="1123187"/>
                </a:lnTo>
                <a:lnTo>
                  <a:pt x="187198" y="1123187"/>
                </a:lnTo>
                <a:lnTo>
                  <a:pt x="137431" y="1116500"/>
                </a:lnTo>
                <a:lnTo>
                  <a:pt x="92713" y="1097628"/>
                </a:lnTo>
                <a:lnTo>
                  <a:pt x="54827" y="1068355"/>
                </a:lnTo>
                <a:lnTo>
                  <a:pt x="25557" y="1030468"/>
                </a:lnTo>
                <a:lnTo>
                  <a:pt x="6686" y="985751"/>
                </a:lnTo>
                <a:lnTo>
                  <a:pt x="0" y="935989"/>
                </a:lnTo>
                <a:lnTo>
                  <a:pt x="0" y="187197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85799" y="4224654"/>
            <a:ext cx="206502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solidFill>
                  <a:srgbClr val="FFFFFF"/>
                </a:solidFill>
                <a:latin typeface="Trebuchet MS"/>
                <a:cs typeface="Trebuchet MS"/>
              </a:rPr>
              <a:t>Surgery</a:t>
            </a:r>
            <a:endParaRPr sz="4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9190" y="184480"/>
            <a:ext cx="17767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MEDICAL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111377"/>
            <a:ext cx="39941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Analgesia and enzyme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replacement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02663" y="1571244"/>
            <a:ext cx="7217664" cy="51099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89076" y="547497"/>
          <a:ext cx="8597265" cy="4693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65755"/>
                <a:gridCol w="2865755"/>
                <a:gridCol w="2865755"/>
              </a:tblGrid>
              <a:tr h="70358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Name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Dose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Lipase/Protease</a:t>
                      </a:r>
                      <a:r>
                        <a:rPr sz="1800" b="1" spc="1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(USP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Units)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703580">
                <a:tc gridSpan="3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Conventional (non-enteric-coated)</a:t>
                      </a:r>
                      <a:r>
                        <a:rPr sz="1800" spc="5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compounds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0530"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Viokase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8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tablets each</a:t>
                      </a:r>
                      <a:r>
                        <a:rPr sz="1800" spc="-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time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8000/30,000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30530"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10" dirty="0">
                          <a:latin typeface="Trebuchet MS"/>
                          <a:cs typeface="Trebuchet MS"/>
                        </a:rPr>
                        <a:t>Ku-Zyme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HP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8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tablets each</a:t>
                      </a:r>
                      <a:r>
                        <a:rPr sz="1800" spc="-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time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dirty="0">
                          <a:latin typeface="Trebuchet MS"/>
                          <a:cs typeface="Trebuchet MS"/>
                        </a:rPr>
                        <a:t>8000/30,000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703580">
                <a:tc gridSpan="3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Enteric-coated</a:t>
                      </a:r>
                      <a:r>
                        <a:rPr sz="1800" spc="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compounds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28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30530"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Creon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R="34036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2–3 capsules each</a:t>
                      </a:r>
                      <a:r>
                        <a:rPr sz="1800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time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10,000/37,500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30530"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Creon</a:t>
                      </a:r>
                      <a:r>
                        <a:rPr sz="1800" spc="-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20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R="34036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2–3 capsules each</a:t>
                      </a:r>
                      <a:r>
                        <a:rPr sz="1800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time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20,000/75,000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430530">
                <a:tc>
                  <a:txBody>
                    <a:bodyPr/>
                    <a:lstStyle/>
                    <a:p>
                      <a:pPr marR="9931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5" dirty="0">
                          <a:latin typeface="Trebuchet MS"/>
                          <a:cs typeface="Trebuchet MS"/>
                        </a:rPr>
                        <a:t>Pancrease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MT</a:t>
                      </a:r>
                      <a:r>
                        <a:rPr sz="1800" spc="-1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10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R="34036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2–3 capsules each</a:t>
                      </a:r>
                      <a:r>
                        <a:rPr sz="1800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time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10,000/30,000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</a:tr>
              <a:tr h="430530">
                <a:tc>
                  <a:txBody>
                    <a:bodyPr/>
                    <a:lstStyle/>
                    <a:p>
                      <a:pPr marR="99314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15" dirty="0">
                          <a:latin typeface="Trebuchet MS"/>
                          <a:cs typeface="Trebuchet MS"/>
                        </a:rPr>
                        <a:t>Pancrease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MT</a:t>
                      </a:r>
                      <a:r>
                        <a:rPr sz="1800" spc="-1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16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R="340360" algn="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2–3 capsules each</a:t>
                      </a:r>
                      <a:r>
                        <a:rPr sz="1800" spc="-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800" spc="-5" dirty="0">
                          <a:latin typeface="Trebuchet MS"/>
                          <a:cs typeface="Trebuchet MS"/>
                        </a:rPr>
                        <a:t>time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800" spc="-5" dirty="0">
                          <a:latin typeface="Trebuchet MS"/>
                          <a:cs typeface="Trebuchet MS"/>
                        </a:rPr>
                        <a:t>16,000/48,000</a:t>
                      </a:r>
                      <a:endParaRPr sz="1800">
                        <a:latin typeface="Trebuchet MS"/>
                        <a:cs typeface="Trebuchet MS"/>
                      </a:endParaRPr>
                    </a:p>
                  </a:txBody>
                  <a:tcPr marL="0" marR="0" marT="234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187955"/>
            <a:ext cx="8185150" cy="3002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dosing schedule is before meals; can also take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dose at night if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patient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experiences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pain.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355600" marR="218440" indent="-342900">
              <a:lnSpc>
                <a:spcPct val="100000"/>
              </a:lnSpc>
              <a:spcBef>
                <a:spcPts val="174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Conventional enzymes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are the treatment of choice for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pain relief</a:t>
            </a:r>
            <a:r>
              <a:rPr sz="1800" spc="-5" dirty="0">
                <a:solidFill>
                  <a:srgbClr val="404040"/>
                </a:solidFill>
                <a:latin typeface="Wingdings"/>
                <a:cs typeface="Wingdings"/>
              </a:rPr>
              <a:t>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If no  improvement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occurs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with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conventional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enzymes alone,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add H</a:t>
            </a:r>
            <a:r>
              <a:rPr sz="1800" baseline="-20833" dirty="0">
                <a:solidFill>
                  <a:srgbClr val="404040"/>
                </a:solidFill>
                <a:latin typeface="Trebuchet MS"/>
                <a:cs typeface="Trebuchet MS"/>
              </a:rPr>
              <a:t>2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-blockers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or 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proton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pump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inhibitors to decrease peptic acid inhibition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enzymes.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355600" marR="133985" indent="-342900">
              <a:lnSpc>
                <a:spcPct val="100000"/>
              </a:lnSpc>
              <a:spcBef>
                <a:spcPts val="175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Enteric-coated preparations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are treatment of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choice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for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steatorrhea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. Acid- 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suppressive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therapy should not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be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given with enteric-coated</a:t>
            </a:r>
            <a:r>
              <a:rPr sz="18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preparations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6745"/>
            <a:ext cx="26396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</a:rPr>
              <a:t>Antisecretory</a:t>
            </a:r>
            <a:r>
              <a:rPr sz="1800" spc="-90" dirty="0">
                <a:solidFill>
                  <a:srgbClr val="404040"/>
                </a:solidFill>
              </a:rPr>
              <a:t> </a:t>
            </a:r>
            <a:r>
              <a:rPr sz="1800" dirty="0">
                <a:solidFill>
                  <a:srgbClr val="404040"/>
                </a:solidFill>
              </a:rPr>
              <a:t>Therapy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1004697"/>
            <a:ext cx="7955280" cy="4756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9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Octreotide therapy and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TPN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Neurolysis</a:t>
            </a:r>
            <a:endParaRPr sz="18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81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EUS-guided celiac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plexus</a:t>
            </a:r>
            <a:r>
              <a:rPr sz="16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blockade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Endoscopic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management</a:t>
            </a:r>
            <a:endParaRPr sz="18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810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b="1" spc="-10" dirty="0">
                <a:solidFill>
                  <a:srgbClr val="404040"/>
                </a:solidFill>
                <a:latin typeface="Trebuchet MS"/>
                <a:cs typeface="Trebuchet MS"/>
              </a:rPr>
              <a:t>Pancreatic 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duct</a:t>
            </a:r>
            <a:r>
              <a:rPr sz="1600" b="1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stenting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80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15" dirty="0">
                <a:solidFill>
                  <a:srgbClr val="404040"/>
                </a:solidFill>
                <a:latin typeface="Trebuchet MS"/>
                <a:cs typeface="Trebuchet MS"/>
              </a:rPr>
              <a:t>Proximal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pancreatic duct</a:t>
            </a:r>
            <a:r>
              <a:rPr sz="1600" spc="4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stenosis,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80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Decompression of a pancreatic duct</a:t>
            </a:r>
            <a:r>
              <a:rPr sz="1600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leak,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ts val="1825"/>
              </a:lnSpc>
              <a:spcBef>
                <a:spcPts val="81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Drainage of pancreatic pseudocysts that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can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be catheterized through the</a:t>
            </a:r>
            <a:r>
              <a:rPr sz="1600" spc="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main</a:t>
            </a:r>
            <a:endParaRPr sz="1600">
              <a:latin typeface="Trebuchet MS"/>
              <a:cs typeface="Trebuchet MS"/>
            </a:endParaRPr>
          </a:p>
          <a:p>
            <a:pPr marR="5001260" algn="ctr">
              <a:lnSpc>
                <a:spcPts val="1825"/>
              </a:lnSpc>
            </a:pP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pancreatic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 duct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80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b="1" spc="-10" dirty="0">
                <a:solidFill>
                  <a:srgbClr val="404040"/>
                </a:solidFill>
                <a:latin typeface="Trebuchet MS"/>
                <a:cs typeface="Trebuchet MS"/>
              </a:rPr>
              <a:t>Pancreatic 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duct</a:t>
            </a:r>
            <a:r>
              <a:rPr sz="1600" b="1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sphincterotomy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80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Endoscopic stone</a:t>
            </a:r>
            <a:r>
              <a:rPr sz="1600" b="1" spc="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removal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820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b="1" spc="-10" dirty="0">
                <a:solidFill>
                  <a:srgbClr val="404040"/>
                </a:solidFill>
                <a:latin typeface="Trebuchet MS"/>
                <a:cs typeface="Trebuchet MS"/>
              </a:rPr>
              <a:t>Extracorporeal 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shock wave lithotripsy</a:t>
            </a:r>
            <a:r>
              <a:rPr sz="1600" b="1" spc="1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b="1" spc="-5" dirty="0">
                <a:solidFill>
                  <a:srgbClr val="404040"/>
                </a:solidFill>
                <a:latin typeface="Trebuchet MS"/>
                <a:cs typeface="Trebuchet MS"/>
              </a:rPr>
              <a:t>(ESWL)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6511" y="2151888"/>
            <a:ext cx="3343655" cy="23058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805428" y="1882139"/>
            <a:ext cx="3771900" cy="2570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03235" y="2078735"/>
            <a:ext cx="3962400" cy="2438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1734439"/>
            <a:ext cx="8246109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</a:rPr>
              <a:t>The </a:t>
            </a:r>
            <a:r>
              <a:rPr sz="1800" spc="-5" dirty="0">
                <a:solidFill>
                  <a:srgbClr val="404040"/>
                </a:solidFill>
              </a:rPr>
              <a:t>process of fibrosis with consecutive loss of pancreatic parenchyma </a:t>
            </a:r>
            <a:r>
              <a:rPr sz="1800" dirty="0">
                <a:solidFill>
                  <a:srgbClr val="404040"/>
                </a:solidFill>
              </a:rPr>
              <a:t>leads  </a:t>
            </a:r>
            <a:r>
              <a:rPr sz="1800" spc="-5" dirty="0">
                <a:solidFill>
                  <a:srgbClr val="404040"/>
                </a:solidFill>
              </a:rPr>
              <a:t>to </a:t>
            </a:r>
            <a:r>
              <a:rPr sz="1800" spc="-10" dirty="0">
                <a:solidFill>
                  <a:srgbClr val="FF0000"/>
                </a:solidFill>
              </a:rPr>
              <a:t>exocrine </a:t>
            </a:r>
            <a:r>
              <a:rPr sz="1800" spc="-5" dirty="0">
                <a:solidFill>
                  <a:srgbClr val="FF0000"/>
                </a:solidFill>
              </a:rPr>
              <a:t>insufficiency </a:t>
            </a:r>
            <a:r>
              <a:rPr sz="1800" spc="-5" dirty="0">
                <a:solidFill>
                  <a:srgbClr val="404040"/>
                </a:solidFill>
              </a:rPr>
              <a:t>and </a:t>
            </a:r>
            <a:r>
              <a:rPr sz="1800" spc="-5" dirty="0">
                <a:solidFill>
                  <a:srgbClr val="FF0000"/>
                </a:solidFill>
              </a:rPr>
              <a:t>maldigestion </a:t>
            </a:r>
            <a:r>
              <a:rPr sz="1800" spc="-5" dirty="0">
                <a:solidFill>
                  <a:srgbClr val="404040"/>
                </a:solidFill>
              </a:rPr>
              <a:t>and, in advanced </a:t>
            </a:r>
            <a:r>
              <a:rPr sz="1800" dirty="0">
                <a:solidFill>
                  <a:srgbClr val="404040"/>
                </a:solidFill>
              </a:rPr>
              <a:t>stages </a:t>
            </a:r>
            <a:r>
              <a:rPr sz="1800" spc="-5" dirty="0">
                <a:solidFill>
                  <a:srgbClr val="404040"/>
                </a:solidFill>
              </a:rPr>
              <a:t>of </a:t>
            </a:r>
            <a:r>
              <a:rPr sz="1800" spc="-10" dirty="0">
                <a:solidFill>
                  <a:srgbClr val="404040"/>
                </a:solidFill>
              </a:rPr>
              <a:t>the  </a:t>
            </a:r>
            <a:r>
              <a:rPr sz="1800" dirty="0">
                <a:solidFill>
                  <a:srgbClr val="404040"/>
                </a:solidFill>
              </a:rPr>
              <a:t>disease, </a:t>
            </a:r>
            <a:r>
              <a:rPr sz="1800" spc="-5" dirty="0">
                <a:solidFill>
                  <a:srgbClr val="404040"/>
                </a:solidFill>
              </a:rPr>
              <a:t>to </a:t>
            </a:r>
            <a:r>
              <a:rPr sz="1800" spc="-5" dirty="0">
                <a:solidFill>
                  <a:srgbClr val="FF0000"/>
                </a:solidFill>
              </a:rPr>
              <a:t>diabetes</a:t>
            </a:r>
            <a:r>
              <a:rPr sz="1800" spc="-50" dirty="0">
                <a:solidFill>
                  <a:srgbClr val="FF0000"/>
                </a:solidFill>
              </a:rPr>
              <a:t> </a:t>
            </a:r>
            <a:r>
              <a:rPr sz="1800" spc="-5" dirty="0">
                <a:solidFill>
                  <a:srgbClr val="FF0000"/>
                </a:solidFill>
              </a:rPr>
              <a:t>mellitus</a:t>
            </a:r>
            <a:r>
              <a:rPr sz="1800" spc="-5" dirty="0">
                <a:solidFill>
                  <a:srgbClr val="404040"/>
                </a:solidFill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6310" y="3486988"/>
            <a:ext cx="839533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heterogeneity of patient population, the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subjective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nature of pain, and </a:t>
            </a:r>
            <a:r>
              <a:rPr sz="1800" spc="-60" dirty="0">
                <a:solidFill>
                  <a:srgbClr val="404040"/>
                </a:solidFill>
                <a:latin typeface="Trebuchet MS"/>
                <a:cs typeface="Trebuchet MS"/>
              </a:rPr>
              <a:t>a 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poor understanding of its pathophysiology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all are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obstacles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to studies directed  at effectiveness of pain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management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1862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5" dirty="0"/>
              <a:t>SURGERY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5713" y="1425066"/>
            <a:ext cx="8160384" cy="4058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Intractable</a:t>
            </a:r>
            <a:r>
              <a:rPr sz="1800" b="1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pain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  <a:tabLst>
                <a:tab pos="355600" algn="l"/>
                <a:tab pos="1986914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Complications	related to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adjacent</a:t>
            </a:r>
            <a:r>
              <a:rPr sz="1800" b="1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organs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355600" marR="376555" indent="-343535">
              <a:lnSpc>
                <a:spcPct val="100000"/>
              </a:lnSpc>
              <a:spcBef>
                <a:spcPts val="1750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Endoscopically not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permanently controlled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pancreatic pseudocysts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in 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conjunction with ductal</a:t>
            </a:r>
            <a:r>
              <a:rPr sz="1800" b="1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pathology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1755"/>
              </a:spcBef>
              <a:tabLst>
                <a:tab pos="355600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Neither conservatively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nor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interventionally 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tractable </a:t>
            </a:r>
            <a:r>
              <a:rPr sz="1800" b="1" spc="-5" dirty="0">
                <a:solidFill>
                  <a:srgbClr val="FF0000"/>
                </a:solidFill>
                <a:latin typeface="Trebuchet MS"/>
                <a:cs typeface="Trebuchet MS"/>
              </a:rPr>
              <a:t>internal pancreatic  fistula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35"/>
              </a:spcBef>
              <a:tabLst>
                <a:tab pos="355600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Inability to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exclude </a:t>
            </a:r>
            <a:r>
              <a:rPr sz="1800" b="1" spc="-5" dirty="0">
                <a:solidFill>
                  <a:srgbClr val="FF0000"/>
                </a:solidFill>
                <a:latin typeface="Trebuchet MS"/>
                <a:cs typeface="Trebuchet MS"/>
              </a:rPr>
              <a:t>pancreatic </a:t>
            </a:r>
            <a:r>
              <a:rPr sz="1800" b="1" dirty="0">
                <a:solidFill>
                  <a:srgbClr val="FF0000"/>
                </a:solidFill>
                <a:latin typeface="Trebuchet MS"/>
                <a:cs typeface="Trebuchet MS"/>
              </a:rPr>
              <a:t>cancer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despite broad diagnostic</a:t>
            </a:r>
            <a:r>
              <a:rPr sz="1800" b="1" spc="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work-up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231" y="496823"/>
            <a:ext cx="10415016" cy="52181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0466" y="2251710"/>
            <a:ext cx="2755900" cy="2287905"/>
          </a:xfrm>
          <a:custGeom>
            <a:avLst/>
            <a:gdLst/>
            <a:ahLst/>
            <a:cxnLst/>
            <a:rect l="l" t="t" r="r" b="b"/>
            <a:pathLst>
              <a:path w="2755900" h="2287904">
                <a:moveTo>
                  <a:pt x="2640965" y="0"/>
                </a:moveTo>
                <a:lnTo>
                  <a:pt x="114376" y="0"/>
                </a:lnTo>
                <a:lnTo>
                  <a:pt x="69855" y="8985"/>
                </a:lnTo>
                <a:lnTo>
                  <a:pt x="33499" y="33496"/>
                </a:lnTo>
                <a:lnTo>
                  <a:pt x="8988" y="69865"/>
                </a:lnTo>
                <a:lnTo>
                  <a:pt x="0" y="114426"/>
                </a:lnTo>
                <a:lnTo>
                  <a:pt x="0" y="2173097"/>
                </a:lnTo>
                <a:lnTo>
                  <a:pt x="8988" y="2217658"/>
                </a:lnTo>
                <a:lnTo>
                  <a:pt x="33499" y="2254027"/>
                </a:lnTo>
                <a:lnTo>
                  <a:pt x="69855" y="2278538"/>
                </a:lnTo>
                <a:lnTo>
                  <a:pt x="114376" y="2287523"/>
                </a:lnTo>
                <a:lnTo>
                  <a:pt x="2640965" y="2287523"/>
                </a:lnTo>
                <a:lnTo>
                  <a:pt x="2685526" y="2278538"/>
                </a:lnTo>
                <a:lnTo>
                  <a:pt x="2721895" y="2254027"/>
                </a:lnTo>
                <a:lnTo>
                  <a:pt x="2746406" y="2217658"/>
                </a:lnTo>
                <a:lnTo>
                  <a:pt x="2755392" y="2173097"/>
                </a:lnTo>
                <a:lnTo>
                  <a:pt x="2755392" y="114426"/>
                </a:lnTo>
                <a:lnTo>
                  <a:pt x="2746406" y="69865"/>
                </a:lnTo>
                <a:lnTo>
                  <a:pt x="2721895" y="33496"/>
                </a:lnTo>
                <a:lnTo>
                  <a:pt x="2685526" y="8985"/>
                </a:lnTo>
                <a:lnTo>
                  <a:pt x="264096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71727" y="3256026"/>
            <a:ext cx="20516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SPHINCTEROPLASTY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17214" y="2303526"/>
            <a:ext cx="2720340" cy="2319655"/>
          </a:xfrm>
          <a:custGeom>
            <a:avLst/>
            <a:gdLst/>
            <a:ahLst/>
            <a:cxnLst/>
            <a:rect l="l" t="t" r="r" b="b"/>
            <a:pathLst>
              <a:path w="2720340" h="2319654">
                <a:moveTo>
                  <a:pt x="2604389" y="0"/>
                </a:moveTo>
                <a:lnTo>
                  <a:pt x="115950" y="0"/>
                </a:lnTo>
                <a:lnTo>
                  <a:pt x="70830" y="9116"/>
                </a:lnTo>
                <a:lnTo>
                  <a:pt x="33972" y="33972"/>
                </a:lnTo>
                <a:lnTo>
                  <a:pt x="9116" y="70830"/>
                </a:lnTo>
                <a:lnTo>
                  <a:pt x="0" y="115950"/>
                </a:lnTo>
                <a:lnTo>
                  <a:pt x="0" y="2203577"/>
                </a:lnTo>
                <a:lnTo>
                  <a:pt x="9116" y="2248697"/>
                </a:lnTo>
                <a:lnTo>
                  <a:pt x="33972" y="2285555"/>
                </a:lnTo>
                <a:lnTo>
                  <a:pt x="70830" y="2310411"/>
                </a:lnTo>
                <a:lnTo>
                  <a:pt x="115950" y="2319528"/>
                </a:lnTo>
                <a:lnTo>
                  <a:pt x="2604389" y="2319528"/>
                </a:lnTo>
                <a:lnTo>
                  <a:pt x="2649509" y="2310411"/>
                </a:lnTo>
                <a:lnTo>
                  <a:pt x="2686367" y="2285555"/>
                </a:lnTo>
                <a:lnTo>
                  <a:pt x="2711223" y="2248697"/>
                </a:lnTo>
                <a:lnTo>
                  <a:pt x="2720340" y="2203577"/>
                </a:lnTo>
                <a:lnTo>
                  <a:pt x="2720340" y="115950"/>
                </a:lnTo>
                <a:lnTo>
                  <a:pt x="2711223" y="70830"/>
                </a:lnTo>
                <a:lnTo>
                  <a:pt x="2686367" y="33972"/>
                </a:lnTo>
                <a:lnTo>
                  <a:pt x="2649509" y="9116"/>
                </a:lnTo>
                <a:lnTo>
                  <a:pt x="2604389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96589" y="4882134"/>
            <a:ext cx="731520" cy="789940"/>
          </a:xfrm>
          <a:custGeom>
            <a:avLst/>
            <a:gdLst/>
            <a:ahLst/>
            <a:cxnLst/>
            <a:rect l="l" t="t" r="r" b="b"/>
            <a:pathLst>
              <a:path w="731520" h="789939">
                <a:moveTo>
                  <a:pt x="0" y="0"/>
                </a:moveTo>
                <a:lnTo>
                  <a:pt x="731520" y="394716"/>
                </a:lnTo>
                <a:lnTo>
                  <a:pt x="0" y="789432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90C2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304157" y="3308350"/>
            <a:ext cx="1353185" cy="53784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405"/>
              </a:spcBef>
            </a:pP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DRAINAGE 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PROCEDU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396990" y="2291333"/>
            <a:ext cx="2735580" cy="2376170"/>
          </a:xfrm>
          <a:custGeom>
            <a:avLst/>
            <a:gdLst/>
            <a:ahLst/>
            <a:cxnLst/>
            <a:rect l="l" t="t" r="r" b="b"/>
            <a:pathLst>
              <a:path w="2735579" h="2376170">
                <a:moveTo>
                  <a:pt x="2616835" y="0"/>
                </a:moveTo>
                <a:lnTo>
                  <a:pt x="118744" y="0"/>
                </a:lnTo>
                <a:lnTo>
                  <a:pt x="72544" y="9338"/>
                </a:lnTo>
                <a:lnTo>
                  <a:pt x="34797" y="34798"/>
                </a:lnTo>
                <a:lnTo>
                  <a:pt x="9338" y="72544"/>
                </a:lnTo>
                <a:lnTo>
                  <a:pt x="0" y="118744"/>
                </a:lnTo>
                <a:lnTo>
                  <a:pt x="0" y="2257171"/>
                </a:lnTo>
                <a:lnTo>
                  <a:pt x="9338" y="2303371"/>
                </a:lnTo>
                <a:lnTo>
                  <a:pt x="34797" y="2341118"/>
                </a:lnTo>
                <a:lnTo>
                  <a:pt x="72544" y="2366577"/>
                </a:lnTo>
                <a:lnTo>
                  <a:pt x="118744" y="2375916"/>
                </a:lnTo>
                <a:lnTo>
                  <a:pt x="2616835" y="2375916"/>
                </a:lnTo>
                <a:lnTo>
                  <a:pt x="2663035" y="2366577"/>
                </a:lnTo>
                <a:lnTo>
                  <a:pt x="2700782" y="2341118"/>
                </a:lnTo>
                <a:lnTo>
                  <a:pt x="2726241" y="2303371"/>
                </a:lnTo>
                <a:lnTo>
                  <a:pt x="2735580" y="2257171"/>
                </a:lnTo>
                <a:lnTo>
                  <a:pt x="2735580" y="118744"/>
                </a:lnTo>
                <a:lnTo>
                  <a:pt x="2726241" y="72544"/>
                </a:lnTo>
                <a:lnTo>
                  <a:pt x="2700782" y="34798"/>
                </a:lnTo>
                <a:lnTo>
                  <a:pt x="2663035" y="9338"/>
                </a:lnTo>
                <a:lnTo>
                  <a:pt x="2616835" y="0"/>
                </a:lnTo>
                <a:close/>
              </a:path>
            </a:pathLst>
          </a:custGeom>
          <a:solidFill>
            <a:srgbClr val="90C2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96990" y="2291333"/>
            <a:ext cx="2735580" cy="2376170"/>
          </a:xfrm>
          <a:custGeom>
            <a:avLst/>
            <a:gdLst/>
            <a:ahLst/>
            <a:cxnLst/>
            <a:rect l="l" t="t" r="r" b="b"/>
            <a:pathLst>
              <a:path w="2735579" h="2376170">
                <a:moveTo>
                  <a:pt x="0" y="118744"/>
                </a:moveTo>
                <a:lnTo>
                  <a:pt x="9338" y="72544"/>
                </a:lnTo>
                <a:lnTo>
                  <a:pt x="34798" y="34797"/>
                </a:lnTo>
                <a:lnTo>
                  <a:pt x="72544" y="9338"/>
                </a:lnTo>
                <a:lnTo>
                  <a:pt x="118744" y="0"/>
                </a:lnTo>
                <a:lnTo>
                  <a:pt x="2616835" y="0"/>
                </a:lnTo>
                <a:lnTo>
                  <a:pt x="2663035" y="9338"/>
                </a:lnTo>
                <a:lnTo>
                  <a:pt x="2700782" y="34798"/>
                </a:lnTo>
                <a:lnTo>
                  <a:pt x="2726241" y="72544"/>
                </a:lnTo>
                <a:lnTo>
                  <a:pt x="2735580" y="118744"/>
                </a:lnTo>
                <a:lnTo>
                  <a:pt x="2735580" y="2257171"/>
                </a:lnTo>
                <a:lnTo>
                  <a:pt x="2726241" y="2303371"/>
                </a:lnTo>
                <a:lnTo>
                  <a:pt x="2700782" y="2341117"/>
                </a:lnTo>
                <a:lnTo>
                  <a:pt x="2663035" y="2366577"/>
                </a:lnTo>
                <a:lnTo>
                  <a:pt x="2616835" y="2375916"/>
                </a:lnTo>
                <a:lnTo>
                  <a:pt x="118744" y="2375916"/>
                </a:lnTo>
                <a:lnTo>
                  <a:pt x="72544" y="2366577"/>
                </a:lnTo>
                <a:lnTo>
                  <a:pt x="34797" y="2341118"/>
                </a:lnTo>
                <a:lnTo>
                  <a:pt x="9338" y="2303371"/>
                </a:lnTo>
                <a:lnTo>
                  <a:pt x="0" y="2257171"/>
                </a:lnTo>
                <a:lnTo>
                  <a:pt x="0" y="118744"/>
                </a:lnTo>
                <a:close/>
              </a:path>
            </a:pathLst>
          </a:custGeom>
          <a:ln w="1981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95238" y="4882134"/>
            <a:ext cx="731520" cy="789940"/>
          </a:xfrm>
          <a:custGeom>
            <a:avLst/>
            <a:gdLst/>
            <a:ahLst/>
            <a:cxnLst/>
            <a:rect l="l" t="t" r="r" b="b"/>
            <a:pathLst>
              <a:path w="731520" h="789939">
                <a:moveTo>
                  <a:pt x="0" y="0"/>
                </a:moveTo>
                <a:lnTo>
                  <a:pt x="731519" y="394716"/>
                </a:lnTo>
                <a:lnTo>
                  <a:pt x="0" y="789432"/>
                </a:lnTo>
                <a:lnTo>
                  <a:pt x="0" y="0"/>
                </a:lnTo>
                <a:close/>
              </a:path>
            </a:pathLst>
          </a:custGeom>
          <a:ln w="19812">
            <a:solidFill>
              <a:srgbClr val="90C22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086727" y="3295269"/>
            <a:ext cx="1353185" cy="53784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2700" marR="5080">
              <a:lnSpc>
                <a:spcPts val="1870"/>
              </a:lnSpc>
              <a:spcBef>
                <a:spcPts val="405"/>
              </a:spcBef>
            </a:pPr>
            <a:r>
              <a:rPr sz="1800" spc="-5" dirty="0">
                <a:solidFill>
                  <a:srgbClr val="FFFFFF"/>
                </a:solidFill>
                <a:latin typeface="Trebuchet MS"/>
                <a:cs typeface="Trebuchet MS"/>
              </a:rPr>
              <a:t>RESECTION  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PROCEDU</a:t>
            </a:r>
            <a:r>
              <a:rPr sz="1800" spc="-10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1800" dirty="0">
                <a:solidFill>
                  <a:srgbClr val="FFFFFF"/>
                </a:solidFill>
                <a:latin typeface="Trebuchet MS"/>
                <a:cs typeface="Trebuchet MS"/>
              </a:rPr>
              <a:t>ES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34347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Sphin</a:t>
            </a:r>
            <a:r>
              <a:rPr spc="5" dirty="0"/>
              <a:t>c</a:t>
            </a:r>
            <a:r>
              <a:rPr spc="-5" dirty="0"/>
              <a:t>te</a:t>
            </a:r>
            <a:r>
              <a:rPr spc="5" dirty="0"/>
              <a:t>r</a:t>
            </a:r>
            <a:r>
              <a:rPr dirty="0"/>
              <a:t>oplasty</a:t>
            </a:r>
          </a:p>
        </p:txBody>
      </p:sp>
      <p:sp>
        <p:nvSpPr>
          <p:cNvPr id="3" name="object 3"/>
          <p:cNvSpPr/>
          <p:nvPr/>
        </p:nvSpPr>
        <p:spPr>
          <a:xfrm>
            <a:off x="3494422" y="1632204"/>
            <a:ext cx="2656523" cy="44104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629158"/>
            <a:ext cx="42316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Drainage</a:t>
            </a:r>
            <a:r>
              <a:rPr sz="3600" spc="-6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procedures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2187955"/>
            <a:ext cx="4389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25" dirty="0">
                <a:solidFill>
                  <a:srgbClr val="404040"/>
                </a:solidFill>
                <a:latin typeface="Trebuchet MS"/>
                <a:cs typeface="Trebuchet MS"/>
              </a:rPr>
              <a:t>Duval’s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caudal pancreaticojejunostomy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416296" y="1670304"/>
            <a:ext cx="4181855" cy="4457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9805" y="1385696"/>
            <a:ext cx="65030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Puestow and Gillesby's longitudinal</a:t>
            </a:r>
            <a:r>
              <a:rPr sz="1800" spc="-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pancreaticojejunostomy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46597" y="1985772"/>
            <a:ext cx="4352550" cy="4428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4351" y="1385696"/>
            <a:ext cx="799274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Longitudinal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dochotomy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 obstructing calcific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pancreatitis(Partington</a:t>
            </a:r>
            <a:r>
              <a:rPr sz="18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Rochelle)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1416" y="2397251"/>
            <a:ext cx="4429485" cy="3162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91200" y="2415539"/>
            <a:ext cx="4372356" cy="3724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5713" y="449413"/>
            <a:ext cx="4448810" cy="1118870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62865">
              <a:lnSpc>
                <a:spcPct val="100000"/>
              </a:lnSpc>
              <a:spcBef>
                <a:spcPts val="1515"/>
              </a:spcBef>
            </a:pPr>
            <a:r>
              <a:rPr spc="-20" dirty="0"/>
              <a:t>Resection</a:t>
            </a:r>
            <a:r>
              <a:rPr spc="-65" dirty="0"/>
              <a:t> </a:t>
            </a:r>
            <a:r>
              <a:rPr spc="-5" dirty="0"/>
              <a:t>procedures</a:t>
            </a:r>
          </a:p>
          <a:p>
            <a:pPr marL="12700">
              <a:lnSpc>
                <a:spcPct val="100000"/>
              </a:lnSpc>
              <a:spcBef>
                <a:spcPts val="710"/>
              </a:spcBef>
              <a:tabLst>
                <a:tab pos="355600" algn="l"/>
              </a:tabLst>
            </a:pPr>
            <a:r>
              <a:rPr sz="1450" spc="240" dirty="0"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</a:rPr>
              <a:t>Distal (spleen-sparing)</a:t>
            </a:r>
            <a:r>
              <a:rPr sz="1800" spc="-55" dirty="0">
                <a:solidFill>
                  <a:srgbClr val="404040"/>
                </a:solidFill>
              </a:rPr>
              <a:t> </a:t>
            </a:r>
            <a:r>
              <a:rPr sz="1800" spc="-5" dirty="0">
                <a:solidFill>
                  <a:srgbClr val="404040"/>
                </a:solidFill>
              </a:rPr>
              <a:t>pancreatectomy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69107" y="1580387"/>
            <a:ext cx="5434584" cy="52776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1267790"/>
            <a:ext cx="298323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Proximal</a:t>
            </a:r>
            <a:r>
              <a:rPr sz="1800" spc="-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pancreatectomy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0580" y="2151888"/>
            <a:ext cx="3733434" cy="36774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91100" y="2098548"/>
            <a:ext cx="4561332" cy="39151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993775"/>
            <a:ext cx="9512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235" dirty="0">
                <a:solidFill>
                  <a:srgbClr val="404040"/>
                </a:solidFill>
                <a:latin typeface="Trebuchet MS"/>
                <a:cs typeface="Trebuchet MS"/>
              </a:rPr>
              <a:t>Beger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33983" y="2282951"/>
            <a:ext cx="3514004" cy="3210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08091" y="2176272"/>
            <a:ext cx="3457956" cy="30281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1245" y="1205156"/>
            <a:ext cx="8296275" cy="4529455"/>
          </a:xfrm>
          <a:prstGeom prst="rect">
            <a:avLst/>
          </a:prstGeom>
        </p:spPr>
        <p:txBody>
          <a:bodyPr vert="horz" wrap="square" lIns="0" tIns="1244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8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Differences</a:t>
            </a:r>
            <a:r>
              <a:rPr sz="1900" spc="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endParaRPr sz="19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00"/>
              </a:spcBef>
              <a:tabLst>
                <a:tab pos="756285" algn="l"/>
              </a:tabLst>
            </a:pPr>
            <a:r>
              <a:rPr sz="13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Diagnostic</a:t>
            </a:r>
            <a:r>
              <a:rPr sz="17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criteria</a:t>
            </a:r>
            <a:endParaRPr sz="17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795"/>
              </a:spcBef>
              <a:tabLst>
                <a:tab pos="756285" algn="l"/>
              </a:tabLst>
            </a:pPr>
            <a:r>
              <a:rPr sz="13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700" spc="-10" dirty="0">
                <a:solidFill>
                  <a:srgbClr val="404040"/>
                </a:solidFill>
                <a:latin typeface="Trebuchet MS"/>
                <a:cs typeface="Trebuchet MS"/>
              </a:rPr>
              <a:t>Regional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nutrition</a:t>
            </a:r>
            <a:endParaRPr sz="17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800"/>
              </a:spcBef>
              <a:tabLst>
                <a:tab pos="756285" algn="l"/>
              </a:tabLst>
            </a:pPr>
            <a:r>
              <a:rPr sz="13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Alcohol</a:t>
            </a:r>
            <a:r>
              <a:rPr sz="1700" spc="-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consumption</a:t>
            </a:r>
            <a:endParaRPr sz="17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795"/>
              </a:spcBef>
              <a:tabLst>
                <a:tab pos="756285" algn="l"/>
              </a:tabLst>
            </a:pPr>
            <a:r>
              <a:rPr sz="13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Medical</a:t>
            </a:r>
            <a:r>
              <a:rPr sz="1700" spc="-2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access</a:t>
            </a:r>
            <a:endParaRPr sz="1700">
              <a:latin typeface="Trebuchet MS"/>
              <a:cs typeface="Trebuchet MS"/>
            </a:endParaRPr>
          </a:p>
          <a:p>
            <a:pPr marL="469265">
              <a:lnSpc>
                <a:spcPct val="100000"/>
              </a:lnSpc>
              <a:spcBef>
                <a:spcPts val="795"/>
              </a:spcBef>
            </a:pP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Account 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for variations in 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frequency </a:t>
            </a:r>
            <a:r>
              <a:rPr sz="1700" dirty="0">
                <a:solidFill>
                  <a:srgbClr val="404040"/>
                </a:solidFill>
                <a:latin typeface="Trebuchet MS"/>
                <a:cs typeface="Trebuchet MS"/>
              </a:rPr>
              <a:t>of the</a:t>
            </a:r>
            <a:r>
              <a:rPr sz="1700" spc="-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700" spc="-5" dirty="0">
                <a:solidFill>
                  <a:srgbClr val="404040"/>
                </a:solidFill>
                <a:latin typeface="Trebuchet MS"/>
                <a:cs typeface="Trebuchet MS"/>
              </a:rPr>
              <a:t>diagnosis</a:t>
            </a:r>
            <a:endParaRPr sz="1700">
              <a:latin typeface="Trebuchet MS"/>
              <a:cs typeface="Trebuchet MS"/>
            </a:endParaRPr>
          </a:p>
          <a:p>
            <a:pPr marL="12700">
              <a:lnSpc>
                <a:spcPts val="2165"/>
              </a:lnSpc>
              <a:spcBef>
                <a:spcPts val="77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The overall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incidence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the disease has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risen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progressively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over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sz="1900" spc="3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past</a:t>
            </a:r>
            <a:endParaRPr sz="1900">
              <a:latin typeface="Trebuchet MS"/>
              <a:cs typeface="Trebuchet MS"/>
            </a:endParaRPr>
          </a:p>
          <a:p>
            <a:pPr marL="354965">
              <a:lnSpc>
                <a:spcPts val="2165"/>
              </a:lnSpc>
            </a:pP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50</a:t>
            </a:r>
            <a:r>
              <a:rPr sz="19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years</a:t>
            </a:r>
            <a:endParaRPr sz="1900">
              <a:latin typeface="Trebuchet MS"/>
              <a:cs typeface="Trebuchet MS"/>
            </a:endParaRPr>
          </a:p>
          <a:p>
            <a:pPr marL="354965" marR="107950" indent="-342900">
              <a:lnSpc>
                <a:spcPts val="2650"/>
              </a:lnSpc>
              <a:spcBef>
                <a:spcPts val="550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In 1878,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Friedreich proposed that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"a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general chronic interstitial  pancreatitis may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result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from excessive alcoholism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(</a:t>
            </a:r>
            <a:r>
              <a:rPr sz="1900" spc="-5" dirty="0">
                <a:solidFill>
                  <a:srgbClr val="FF0000"/>
                </a:solidFill>
                <a:latin typeface="Trebuchet MS"/>
                <a:cs typeface="Trebuchet MS"/>
              </a:rPr>
              <a:t>drunkard's</a:t>
            </a:r>
            <a:r>
              <a:rPr sz="1900" spc="2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FF0000"/>
                </a:solidFill>
                <a:latin typeface="Trebuchet MS"/>
                <a:cs typeface="Trebuchet MS"/>
              </a:rPr>
              <a:t>pancreas</a:t>
            </a:r>
            <a:r>
              <a:rPr sz="2600" spc="-10" dirty="0">
                <a:solidFill>
                  <a:srgbClr val="404040"/>
                </a:solidFill>
                <a:latin typeface="Trebuchet MS"/>
                <a:cs typeface="Trebuchet MS"/>
              </a:rPr>
              <a:t>)</a:t>
            </a:r>
            <a:endParaRPr sz="2600">
              <a:latin typeface="Trebuchet MS"/>
              <a:cs typeface="Trebuchet MS"/>
            </a:endParaRPr>
          </a:p>
          <a:p>
            <a:pPr marL="354965" marR="45720" indent="-342900">
              <a:lnSpc>
                <a:spcPct val="90000"/>
              </a:lnSpc>
              <a:spcBef>
                <a:spcPts val="1005"/>
              </a:spcBef>
              <a:tabLst>
                <a:tab pos="354965" algn="l"/>
              </a:tabLst>
            </a:pPr>
            <a:r>
              <a:rPr sz="1500" spc="28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Even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abstinence from excessive alcohol consumption, which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seems to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be 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the causative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agent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in most cases, </a:t>
            </a:r>
            <a:r>
              <a:rPr sz="1900" spc="-10" dirty="0">
                <a:solidFill>
                  <a:srgbClr val="FF0000"/>
                </a:solidFill>
                <a:latin typeface="Trebuchet MS"/>
                <a:cs typeface="Trebuchet MS"/>
              </a:rPr>
              <a:t>cannot interrupt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the process of 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continuing </a:t>
            </a:r>
            <a:r>
              <a:rPr sz="1900" spc="-5" dirty="0">
                <a:solidFill>
                  <a:srgbClr val="404040"/>
                </a:solidFill>
                <a:latin typeface="Trebuchet MS"/>
                <a:cs typeface="Trebuchet MS"/>
              </a:rPr>
              <a:t>organ</a:t>
            </a:r>
            <a:r>
              <a:rPr sz="19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900" spc="-10" dirty="0">
                <a:solidFill>
                  <a:srgbClr val="404040"/>
                </a:solidFill>
                <a:latin typeface="Trebuchet MS"/>
                <a:cs typeface="Trebuchet MS"/>
              </a:rPr>
              <a:t>destruction</a:t>
            </a:r>
            <a:endParaRPr sz="19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863346"/>
            <a:ext cx="20770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Frey’s</a:t>
            </a:r>
            <a:r>
              <a:rPr sz="1800" spc="-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Trebuchet MS"/>
                <a:cs typeface="Trebuchet MS"/>
              </a:rPr>
              <a:t>Procedure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74647" y="1609342"/>
            <a:ext cx="6620256" cy="52486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1098296"/>
            <a:ext cx="2613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Hamburg</a:t>
            </a:r>
            <a:r>
              <a:rPr sz="1800" spc="-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Modification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9437" y="1842516"/>
            <a:ext cx="4430072" cy="3818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745616"/>
            <a:ext cx="2731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BERNE’S</a:t>
            </a:r>
            <a:r>
              <a:rPr sz="1800" spc="-6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MODIFICATION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7564" y="1243583"/>
            <a:ext cx="4946903" cy="48051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629158"/>
            <a:ext cx="49129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Denervation</a:t>
            </a:r>
            <a:r>
              <a:rPr sz="3600" spc="-50" dirty="0">
                <a:solidFill>
                  <a:srgbClr val="90C225"/>
                </a:solidFill>
                <a:latin typeface="Trebuchet MS"/>
                <a:cs typeface="Trebuchet MS"/>
              </a:rPr>
              <a:t> </a:t>
            </a:r>
            <a:r>
              <a:rPr sz="3600" spc="-5" dirty="0">
                <a:solidFill>
                  <a:srgbClr val="90C225"/>
                </a:solidFill>
                <a:latin typeface="Trebuchet MS"/>
                <a:cs typeface="Trebuchet MS"/>
              </a:rPr>
              <a:t>procedures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6310" y="1411985"/>
            <a:ext cx="3473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Trans-hiatal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 splanchnicectomy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7408" y="1863851"/>
            <a:ext cx="3361964" cy="3904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227320" y="1720595"/>
            <a:ext cx="2886455" cy="3991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71512" y="-6350"/>
          <a:ext cx="8615680" cy="6718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8315"/>
                <a:gridCol w="4298315"/>
              </a:tblGrid>
              <a:tr h="370840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Signs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Symptoms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Treatment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77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90C225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Pseudocysts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7220">
                <a:tc>
                  <a:txBody>
                    <a:bodyPr/>
                    <a:lstStyle/>
                    <a:p>
                      <a:pPr marL="101600" marR="32740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Increased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pain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Vomiting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1100" spc="-10" dirty="0">
                          <a:latin typeface="Arial"/>
                          <a:cs typeface="Arial"/>
                        </a:rPr>
                        <a:t>Mild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elevations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amylase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lipase</a:t>
                      </a:r>
                      <a:r>
                        <a:rPr sz="11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levels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69088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large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symptomatic pseudocysts  Endoscopic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drainage (transmural 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transpapillary)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Surgical drainage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(cyst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gastrostomy or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cyst</a:t>
                      </a:r>
                      <a:r>
                        <a:rPr sz="1100" spc="-1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jejunostomy)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Biliary</a:t>
                      </a:r>
                      <a:r>
                        <a:rPr sz="1100" b="1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Obstruction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7220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Jaundice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200025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obstructing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pseudocyst  Endoscopic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decompression  Surgical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decompression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Gastric Outlet</a:t>
                      </a:r>
                      <a:r>
                        <a:rPr sz="1100" b="1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Obstruction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7220">
                <a:tc>
                  <a:txBody>
                    <a:bodyPr/>
                    <a:lstStyle/>
                    <a:p>
                      <a:pPr marL="101600" marR="32251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pain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Early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satiety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Nausea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vomiting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250634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Drainage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pseudocyst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Surgical</a:t>
                      </a:r>
                      <a:r>
                        <a:rPr sz="11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gastrojejunostomy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Pancreatic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5" dirty="0">
                          <a:latin typeface="Arial"/>
                          <a:cs typeface="Arial"/>
                        </a:rPr>
                        <a:t>Adenocarcinoma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48945">
                <a:tc>
                  <a:txBody>
                    <a:bodyPr/>
                    <a:lstStyle/>
                    <a:p>
                      <a:pPr marL="101600" marR="327406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Increased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pain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Weight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loss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250126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Consider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surgical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resection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Palliation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Pancreatic</a:t>
                      </a:r>
                      <a:r>
                        <a:rPr sz="11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spc="-10" dirty="0">
                          <a:latin typeface="Arial"/>
                          <a:cs typeface="Arial"/>
                        </a:rPr>
                        <a:t>Ascites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449580">
                <a:tc>
                  <a:txBody>
                    <a:bodyPr/>
                    <a:lstStyle/>
                    <a:p>
                      <a:pPr marL="101600" marR="25812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Increased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abdominal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girth  High-amylase</a:t>
                      </a:r>
                      <a:r>
                        <a:rPr sz="11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ascites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24409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Endoscopic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placement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Total parenteral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nutrition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205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100" b="1" dirty="0">
                          <a:latin typeface="Arial"/>
                          <a:cs typeface="Arial"/>
                        </a:rPr>
                        <a:t>Pleural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effusion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16585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Shortness of</a:t>
                      </a:r>
                      <a:r>
                        <a:rPr sz="11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breath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High-amylase pleural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fluid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244094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Therapeutic thoracentesis 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Endoscopic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stent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placement  </a:t>
                      </a:r>
                      <a:r>
                        <a:rPr sz="1100" dirty="0">
                          <a:latin typeface="Arial"/>
                          <a:cs typeface="Arial"/>
                        </a:rPr>
                        <a:t>Total parenteral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nutrition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b="1" spc="-5" dirty="0">
                          <a:latin typeface="Arial"/>
                          <a:cs typeface="Arial"/>
                        </a:rPr>
                        <a:t>Splenic vein</a:t>
                      </a:r>
                      <a:r>
                        <a:rPr sz="11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dirty="0">
                          <a:latin typeface="Arial"/>
                          <a:cs typeface="Arial"/>
                        </a:rPr>
                        <a:t>thrombosis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spc="-5" dirty="0">
                          <a:latin typeface="Arial"/>
                          <a:cs typeface="Arial"/>
                        </a:rPr>
                        <a:t>Bleeding </a:t>
                      </a:r>
                      <a:r>
                        <a:rPr sz="1100" spc="5" dirty="0">
                          <a:latin typeface="Arial"/>
                          <a:cs typeface="Arial"/>
                        </a:rPr>
                        <a:t>from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gastric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" dirty="0">
                          <a:latin typeface="Arial"/>
                          <a:cs typeface="Arial"/>
                        </a:rPr>
                        <a:t>varices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dirty="0">
                          <a:latin typeface="Arial"/>
                          <a:cs typeface="Arial"/>
                        </a:rPr>
                        <a:t>Splenectomy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DF4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08431" y="367360"/>
            <a:ext cx="22148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</a:t>
            </a:r>
            <a:r>
              <a:rPr spc="-15" dirty="0"/>
              <a:t>s</a:t>
            </a:r>
            <a:r>
              <a:rPr spc="-5" dirty="0"/>
              <a:t>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56310" y="1847545"/>
            <a:ext cx="8437880" cy="34055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nidus of inflammation in chronic pancreatitis due to any cause is the </a:t>
            </a:r>
            <a:r>
              <a:rPr sz="1800" spc="-254" dirty="0">
                <a:solidFill>
                  <a:srgbClr val="FF0000"/>
                </a:solidFill>
                <a:latin typeface="Trebuchet MS"/>
                <a:cs typeface="Trebuchet MS"/>
              </a:rPr>
              <a:t>head 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of the gland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. Therefore, treatment approaches that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address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 disease in the  head have the best long-term</a:t>
            </a:r>
            <a:r>
              <a:rPr sz="1800" spc="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results</a:t>
            </a:r>
            <a:endParaRPr sz="1800">
              <a:latin typeface="Trebuchet MS"/>
              <a:cs typeface="Trebuchet MS"/>
            </a:endParaRPr>
          </a:p>
          <a:p>
            <a:pPr marL="355600" marR="351155" indent="-3429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b="1" spc="-10" dirty="0">
                <a:solidFill>
                  <a:srgbClr val="404040"/>
                </a:solidFill>
                <a:latin typeface="Trebuchet MS"/>
                <a:cs typeface="Trebuchet MS"/>
              </a:rPr>
              <a:t>Pancreatic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surgery is </a:t>
            </a:r>
            <a:r>
              <a:rPr sz="1800" b="1" spc="-5" dirty="0">
                <a:solidFill>
                  <a:srgbClr val="FF0000"/>
                </a:solidFill>
                <a:latin typeface="Trebuchet MS"/>
                <a:cs typeface="Trebuchet MS"/>
              </a:rPr>
              <a:t>technically </a:t>
            </a:r>
            <a:r>
              <a:rPr sz="1800" b="1" dirty="0">
                <a:solidFill>
                  <a:srgbClr val="FF0000"/>
                </a:solidFill>
                <a:latin typeface="Trebuchet MS"/>
                <a:cs typeface="Trebuchet MS"/>
              </a:rPr>
              <a:t>demanding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bears many pitfalls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and 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potential</a:t>
            </a:r>
            <a:r>
              <a:rPr sz="1800" b="1" spc="-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complications.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355600" marR="154940" indent="-342900">
              <a:lnSpc>
                <a:spcPct val="100000"/>
              </a:lnSpc>
              <a:spcBef>
                <a:spcPts val="1739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It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should be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left to experts in </a:t>
            </a:r>
            <a:r>
              <a:rPr sz="1800" b="1" spc="-5" dirty="0">
                <a:solidFill>
                  <a:srgbClr val="FF0000"/>
                </a:solidFill>
                <a:latin typeface="Trebuchet MS"/>
                <a:cs typeface="Trebuchet MS"/>
              </a:rPr>
              <a:t>high-volume hospitals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to minimize mortality 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25" dirty="0">
                <a:solidFill>
                  <a:srgbClr val="404040"/>
                </a:solidFill>
                <a:latin typeface="Trebuchet MS"/>
                <a:cs typeface="Trebuchet MS"/>
              </a:rPr>
              <a:t>morbidity.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50"/>
              </a:spcBef>
              <a:tabLst>
                <a:tab pos="354965" algn="l"/>
              </a:tabLst>
            </a:pPr>
            <a:r>
              <a:rPr sz="1450" spc="240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b="1" spc="-5" dirty="0">
                <a:solidFill>
                  <a:srgbClr val="FF0000"/>
                </a:solidFill>
                <a:latin typeface="Trebuchet MS"/>
                <a:cs typeface="Trebuchet MS"/>
              </a:rPr>
              <a:t>Multimodality</a:t>
            </a:r>
            <a:r>
              <a:rPr sz="1800" b="1" spc="-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FF0000"/>
                </a:solidFill>
                <a:latin typeface="Trebuchet MS"/>
                <a:cs typeface="Trebuchet MS"/>
              </a:rPr>
              <a:t>approach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289001"/>
            <a:ext cx="22815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References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92912" y="973937"/>
            <a:ext cx="11389995" cy="475424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Schneider A, Whitcomb DC. Hereditary pancreatitis: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model for inflammatory diseases of the pancreas.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Best Pract </a:t>
            </a:r>
            <a:r>
              <a:rPr sz="1100" i="1" dirty="0">
                <a:solidFill>
                  <a:srgbClr val="404040"/>
                </a:solidFill>
                <a:latin typeface="Trebuchet MS"/>
                <a:cs typeface="Trebuchet MS"/>
              </a:rPr>
              <a:t>Res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Clin Gastroenterol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26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2002;16(3):347-363.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Yadav D, Whitcomb DC. The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role of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alcohol and smoking in pancreatitis. </a:t>
            </a:r>
            <a:r>
              <a:rPr sz="1100" i="1" dirty="0">
                <a:solidFill>
                  <a:srgbClr val="404040"/>
                </a:solidFill>
                <a:latin typeface="Trebuchet MS"/>
                <a:cs typeface="Trebuchet MS"/>
              </a:rPr>
              <a:t>Nat Rev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Gastroenterol Hepatol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2010;7(3):131-145.</a:t>
            </a:r>
            <a:endParaRPr sz="1100">
              <a:latin typeface="Trebuchet MS"/>
              <a:cs typeface="Trebuchet MS"/>
            </a:endParaRPr>
          </a:p>
          <a:p>
            <a:pPr marL="355600" marR="474980" indent="-342900">
              <a:lnSpc>
                <a:spcPct val="8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Bhardwaj P, Garg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PK,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Maulik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SK,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Saraya A, Tandon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RK,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Acharya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SK. A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randomized controlled trial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antioxidant supplementation for pain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relief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in patients with chronic  pancreatitis.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Gastroenterology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2009;136(1):149-159.e2.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Kirk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GR, White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JS,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McKie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L,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et al. Combined antioxidant therapy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reduces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pain and improves quality of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life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in chronic pancreatitis. </a:t>
            </a:r>
            <a:r>
              <a:rPr sz="1100" i="1" dirty="0">
                <a:solidFill>
                  <a:srgbClr val="404040"/>
                </a:solidFill>
                <a:latin typeface="Trebuchet MS"/>
                <a:cs typeface="Trebuchet MS"/>
              </a:rPr>
              <a:t>J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Gastrointest Surg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25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2006;10(4):499-503.</a:t>
            </a:r>
            <a:endParaRPr sz="1100">
              <a:latin typeface="Trebuchet MS"/>
              <a:cs typeface="Trebuchet MS"/>
            </a:endParaRPr>
          </a:p>
          <a:p>
            <a:pPr marL="355600" marR="1394460" indent="-342900">
              <a:lnSpc>
                <a:spcPct val="8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Siriwardena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AK,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Mason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JM,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Sheen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AJ,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Makin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AJ,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Shah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NS.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Antioxidant therapy does not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reduce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pain in patients with chronic pancreatitis: </a:t>
            </a:r>
            <a:r>
              <a:rPr sz="1100" spc="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ANTICIPATE  study.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Gastroenterology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2012;143(3):655-63.e1.</a:t>
            </a:r>
            <a:endParaRPr sz="1100">
              <a:latin typeface="Trebuchet MS"/>
              <a:cs typeface="Trebuchet MS"/>
            </a:endParaRPr>
          </a:p>
          <a:p>
            <a:pPr marL="355600" marR="186055" indent="-342900">
              <a:lnSpc>
                <a:spcPct val="8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Uden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S,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Bilton D, Nathan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L,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Hunt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LP,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Main C, Braganza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JM.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Antioxidant therapy for recurrent pancreatitis: Placebo-controlled trial.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Aliment Pharmacol Ther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 1990;4(4):357-  371.</a:t>
            </a:r>
            <a:endParaRPr sz="1100">
              <a:latin typeface="Trebuchet MS"/>
              <a:cs typeface="Trebuchet MS"/>
            </a:endParaRPr>
          </a:p>
          <a:p>
            <a:pPr marL="355600" marR="405765" indent="-342900">
              <a:lnSpc>
                <a:spcPct val="8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Kaufman M, Singh G, Das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S,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et al. Efficacy of endoscopic ultrasound-guided celiac plexus block and celiac plexus neurolysis for managing abdominal pain associated with  chronic pancreatitis and pancreatic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cancer.</a:t>
            </a:r>
            <a:r>
              <a:rPr sz="1100" i="1" dirty="0">
                <a:solidFill>
                  <a:srgbClr val="404040"/>
                </a:solidFill>
                <a:latin typeface="Trebuchet MS"/>
                <a:cs typeface="Trebuchet MS"/>
              </a:rPr>
              <a:t>J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Clin Gastroenterol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3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2010;44(2):127-134.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Cahen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DL,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Gouma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DJ, Nio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Y, et al. Endoscopic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versus surgical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drainage of the pancreatic duct in chronic pancreatitis. </a:t>
            </a:r>
            <a:r>
              <a:rPr sz="1100" i="1" dirty="0">
                <a:solidFill>
                  <a:srgbClr val="404040"/>
                </a:solidFill>
                <a:latin typeface="Trebuchet MS"/>
                <a:cs typeface="Trebuchet MS"/>
              </a:rPr>
              <a:t>N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Engl </a:t>
            </a:r>
            <a:r>
              <a:rPr sz="1100" i="1" dirty="0">
                <a:solidFill>
                  <a:srgbClr val="404040"/>
                </a:solidFill>
                <a:latin typeface="Trebuchet MS"/>
                <a:cs typeface="Trebuchet MS"/>
              </a:rPr>
              <a:t>J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Med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1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2007;356(7):676-684.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ts val="1190"/>
              </a:lnSpc>
              <a:spcBef>
                <a:spcPts val="745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Cahen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DL,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Gouma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DJ,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Laramee P, et al. Long-term outcomes of endoscopic vs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surgical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drainage of the pancreatic duct in patients with chronic pancreatitis.</a:t>
            </a:r>
            <a:r>
              <a:rPr sz="1100" spc="3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Gastroenterology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100">
              <a:latin typeface="Trebuchet MS"/>
              <a:cs typeface="Trebuchet MS"/>
            </a:endParaRPr>
          </a:p>
          <a:p>
            <a:pPr marL="355600">
              <a:lnSpc>
                <a:spcPts val="1190"/>
              </a:lnSpc>
            </a:pP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2011;141(5):1690-1695.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Harris H. Systematic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review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of total pancreatectomy and islet autotransplantation for chronic pancreatitis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(br J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surg 2012; 99: 761-766). </a:t>
            </a:r>
            <a:r>
              <a:rPr sz="1100" i="1" dirty="0">
                <a:solidFill>
                  <a:srgbClr val="404040"/>
                </a:solidFill>
                <a:latin typeface="Trebuchet MS"/>
                <a:cs typeface="Trebuchet MS"/>
              </a:rPr>
              <a:t>Br J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Surg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1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2012;99(6):767.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Bramis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K,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Gordon-Weeks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AN, Friend PJ, et al.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Systematic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review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of total pancreatectomy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islet autotransplantation for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chronic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pancreatitis. </a:t>
            </a:r>
            <a:r>
              <a:rPr sz="1100" i="1" dirty="0">
                <a:solidFill>
                  <a:srgbClr val="404040"/>
                </a:solidFill>
                <a:latin typeface="Trebuchet MS"/>
                <a:cs typeface="Trebuchet MS"/>
              </a:rPr>
              <a:t>Br J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Surg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27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2012;99(6):761-766.</a:t>
            </a:r>
            <a:endParaRPr sz="1100">
              <a:latin typeface="Trebuchet MS"/>
              <a:cs typeface="Trebuchet MS"/>
            </a:endParaRPr>
          </a:p>
          <a:p>
            <a:pPr marL="355600" marR="227965" indent="-342900">
              <a:lnSpc>
                <a:spcPct val="8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Whitcomb DC, Lehman GA, Vasileva G, et al. Pancrelipase delayed-release capsules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(CREON)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for exocrine pancreatic insufficiency due to chronic pancreatitis or pancreatic 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surgery: A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double-blind randomized trial. </a:t>
            </a:r>
            <a:r>
              <a:rPr sz="1100" i="1" dirty="0">
                <a:solidFill>
                  <a:srgbClr val="404040"/>
                </a:solidFill>
                <a:latin typeface="Trebuchet MS"/>
                <a:cs typeface="Trebuchet MS"/>
              </a:rPr>
              <a:t>Am J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Gastroenterol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2010;105(10):2276-2286.</a:t>
            </a:r>
            <a:endParaRPr sz="1100">
              <a:latin typeface="Trebuchet MS"/>
              <a:cs typeface="Trebuchet MS"/>
            </a:endParaRPr>
          </a:p>
          <a:p>
            <a:pPr marL="355600" marR="202565" indent="-342900">
              <a:lnSpc>
                <a:spcPts val="1060"/>
              </a:lnSpc>
              <a:spcBef>
                <a:spcPts val="985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Gubergrits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N,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Malecka-Panas E, Lehman GA, et al.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A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6-month, open-label clinical trial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pancrelipase delayed-release capsules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(creon)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in patients with exocrine pancreatic  insufficiency due to chronic pancreatitis or pancreatic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surgery.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Aliment Pharmacol Ther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7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2011;33(10):1152-1161.</a:t>
            </a:r>
            <a:endParaRPr sz="1100">
              <a:latin typeface="Trebuchet MS"/>
              <a:cs typeface="Trebuchet MS"/>
            </a:endParaRPr>
          </a:p>
          <a:p>
            <a:pPr marL="355600" marR="451484" indent="-342900">
              <a:lnSpc>
                <a:spcPts val="1060"/>
              </a:lnSpc>
              <a:spcBef>
                <a:spcPts val="990"/>
              </a:spcBef>
              <a:tabLst>
                <a:tab pos="354965" algn="l"/>
              </a:tabLst>
            </a:pPr>
            <a:r>
              <a:rPr sz="850" spc="17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Thorat V, Reddy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N,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Bhatia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S,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et al. Randomised clinical trial: The efficacy and safety of pancreatin enteric-coated minimicrospheres </a:t>
            </a:r>
            <a:r>
              <a:rPr sz="1100" dirty="0">
                <a:solidFill>
                  <a:srgbClr val="404040"/>
                </a:solidFill>
                <a:latin typeface="Trebuchet MS"/>
                <a:cs typeface="Trebuchet MS"/>
              </a:rPr>
              <a:t>(creon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40000 MMS) in patients with  pancreatic exocrine insufficiency due to chronic pancreatitis--a double-blind, placebo-controlled study. </a:t>
            </a:r>
            <a:r>
              <a:rPr sz="1100" i="1" spc="-5" dirty="0">
                <a:solidFill>
                  <a:srgbClr val="404040"/>
                </a:solidFill>
                <a:latin typeface="Trebuchet MS"/>
                <a:cs typeface="Trebuchet MS"/>
              </a:rPr>
              <a:t>Aliment Pharmacol Ther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r>
              <a:rPr sz="1100" spc="1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404040"/>
                </a:solidFill>
                <a:latin typeface="Trebuchet MS"/>
                <a:cs typeface="Trebuchet MS"/>
              </a:rPr>
              <a:t>2012;36(5):426-436.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0" y="2743200"/>
            <a:ext cx="261683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Thank </a:t>
            </a:r>
            <a:r>
              <a:rPr spc="-140" dirty="0"/>
              <a:t>You</a:t>
            </a:r>
            <a:r>
              <a:rPr spc="-185" dirty="0"/>
              <a:t> </a:t>
            </a:r>
            <a:r>
              <a:rPr spc="-495" dirty="0">
                <a:latin typeface="Wingdings"/>
                <a:cs typeface="Wingdings"/>
              </a:rPr>
              <a:t>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Etiological</a:t>
            </a:r>
            <a:r>
              <a:rPr spc="-85" dirty="0"/>
              <a:t> </a:t>
            </a:r>
            <a:r>
              <a:rPr dirty="0"/>
              <a:t>factors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120359"/>
            <a:ext cx="3942079" cy="3824604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Alcohol,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70%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Idiopathic (including tropical),</a:t>
            </a:r>
            <a:r>
              <a:rPr sz="1800" spc="-8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20%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0" dirty="0">
                <a:solidFill>
                  <a:srgbClr val="404040"/>
                </a:solidFill>
                <a:latin typeface="Trebuchet MS"/>
                <a:cs typeface="Trebuchet MS"/>
              </a:rPr>
              <a:t>Other,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10%</a:t>
            </a:r>
            <a:endParaRPr sz="18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Hereditary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Hyperparathyroidism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Hypertriglyceridemia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Autoimmune</a:t>
            </a:r>
            <a:r>
              <a:rPr sz="1600" spc="4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pancreatitis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Obstruction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40" dirty="0">
                <a:solidFill>
                  <a:srgbClr val="404040"/>
                </a:solidFill>
                <a:latin typeface="Trebuchet MS"/>
                <a:cs typeface="Trebuchet MS"/>
              </a:rPr>
              <a:t>Trauma</a:t>
            </a:r>
            <a:endParaRPr sz="1600">
              <a:latin typeface="Trebuchet MS"/>
              <a:cs typeface="Trebuchet MS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  <a:tabLst>
                <a:tab pos="756285" algn="l"/>
              </a:tabLst>
            </a:pPr>
            <a:r>
              <a:rPr sz="1250" spc="254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600" spc="-15" dirty="0">
                <a:solidFill>
                  <a:srgbClr val="404040"/>
                </a:solidFill>
                <a:latin typeface="Trebuchet MS"/>
                <a:cs typeface="Trebuchet MS"/>
              </a:rPr>
              <a:t>Pancreas</a:t>
            </a:r>
            <a:r>
              <a:rPr sz="1600" spc="-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600" spc="-10" dirty="0">
                <a:solidFill>
                  <a:srgbClr val="404040"/>
                </a:solidFill>
                <a:latin typeface="Trebuchet MS"/>
                <a:cs typeface="Trebuchet MS"/>
              </a:rPr>
              <a:t>divisum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7470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Classification</a:t>
            </a:r>
          </a:p>
        </p:txBody>
      </p:sp>
      <p:sp>
        <p:nvSpPr>
          <p:cNvPr id="3" name="object 3"/>
          <p:cNvSpPr/>
          <p:nvPr/>
        </p:nvSpPr>
        <p:spPr>
          <a:xfrm>
            <a:off x="0" y="1447800"/>
            <a:ext cx="12163044" cy="47838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012691"/>
            <a:ext cx="448309" cy="2845435"/>
          </a:xfrm>
          <a:custGeom>
            <a:avLst/>
            <a:gdLst/>
            <a:ahLst/>
            <a:cxnLst/>
            <a:rect l="l" t="t" r="r" b="b"/>
            <a:pathLst>
              <a:path w="448309" h="2845434">
                <a:moveTo>
                  <a:pt x="0" y="0"/>
                </a:moveTo>
                <a:lnTo>
                  <a:pt x="0" y="2845307"/>
                </a:lnTo>
                <a:lnTo>
                  <a:pt x="448056" y="2845307"/>
                </a:lnTo>
                <a:lnTo>
                  <a:pt x="0" y="0"/>
                </a:lnTo>
                <a:close/>
              </a:path>
            </a:pathLst>
          </a:custGeom>
          <a:solidFill>
            <a:srgbClr val="90C225">
              <a:alpha val="85096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56310" y="629158"/>
            <a:ext cx="26555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Pathogenesis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88086" y="1767967"/>
            <a:ext cx="6056630" cy="243522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“Burning out” of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b="1" dirty="0">
                <a:solidFill>
                  <a:srgbClr val="404040"/>
                </a:solidFill>
                <a:latin typeface="Trebuchet MS"/>
                <a:cs typeface="Trebuchet MS"/>
              </a:rPr>
              <a:t>organ- conservative</a:t>
            </a:r>
            <a:r>
              <a:rPr sz="1800" b="1" spc="-15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Trebuchet MS"/>
                <a:cs typeface="Trebuchet MS"/>
              </a:rPr>
              <a:t>approaches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Oxidative stress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hypothesis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Toxic-metabolic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theory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Stone and duct obstruction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theory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The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necrosis-fibrosis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theory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Sentinal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acute pancreatitis event (SAPE)</a:t>
            </a:r>
            <a:r>
              <a:rPr sz="1800" spc="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hypothesis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187955"/>
            <a:ext cx="822833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Induration,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nodular scarring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, and lobular regions </a:t>
            </a:r>
            <a:r>
              <a:rPr sz="1800" dirty="0">
                <a:solidFill>
                  <a:srgbClr val="404040"/>
                </a:solidFill>
                <a:latin typeface="Trebuchet MS"/>
                <a:cs typeface="Trebuchet MS"/>
              </a:rPr>
              <a:t>of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fibrosis,infiltration</a:t>
            </a:r>
            <a:r>
              <a:rPr sz="1800" spc="15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mononuclear inflammatory cells </a:t>
            </a:r>
            <a:r>
              <a:rPr sz="1800" spc="-10" dirty="0">
                <a:solidFill>
                  <a:srgbClr val="404040"/>
                </a:solidFill>
                <a:latin typeface="Trebuchet MS"/>
                <a:cs typeface="Trebuchet MS"/>
              </a:rPr>
              <a:t>throughout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the interstitium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of the</a:t>
            </a:r>
            <a:r>
              <a:rPr sz="1800" spc="9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pancreas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1619" y="3127248"/>
            <a:ext cx="6108191" cy="2947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6310" y="2187955"/>
            <a:ext cx="83978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4965" algn="l"/>
              </a:tabLst>
            </a:pPr>
            <a:r>
              <a:rPr sz="1450" spc="235" dirty="0">
                <a:solidFill>
                  <a:srgbClr val="90C225"/>
                </a:solidFill>
                <a:latin typeface="Arial"/>
                <a:cs typeface="Arial"/>
              </a:rPr>
              <a:t>	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Extensive sheets of fibrosis and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loss of acinar tissue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, with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preservation of</a:t>
            </a:r>
            <a:r>
              <a:rPr sz="1800" spc="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FF0000"/>
                </a:solidFill>
                <a:latin typeface="Trebuchet MS"/>
                <a:cs typeface="Trebuchet MS"/>
              </a:rPr>
              <a:t>islet</a:t>
            </a:r>
            <a:endParaRPr sz="18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</a:pP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tissue in scattered</a:t>
            </a:r>
            <a:r>
              <a:rPr sz="1800" spc="-20" dirty="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Trebuchet MS"/>
                <a:cs typeface="Trebuchet MS"/>
              </a:rPr>
              <a:t>areas.</a:t>
            </a:r>
            <a:endParaRPr sz="18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25167" y="3183635"/>
            <a:ext cx="6158483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474</Words>
  <Application>Microsoft Office PowerPoint</Application>
  <PresentationFormat>Custom</PresentationFormat>
  <Paragraphs>333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CHRONIC PANCREATITIS</vt:lpstr>
      <vt:lpstr>Slide 2</vt:lpstr>
      <vt:lpstr> The process of fibrosis with consecutive loss of pancreatic parenchyma leads  to exocrine insufficiency and maldigestion and, in advanced stages of the  disease, to diabetes mellitus.</vt:lpstr>
      <vt:lpstr>Slide 4</vt:lpstr>
      <vt:lpstr>Etiological factors</vt:lpstr>
      <vt:lpstr>Classification</vt:lpstr>
      <vt:lpstr>Pathogenesis</vt:lpstr>
      <vt:lpstr>Slide 8</vt:lpstr>
      <vt:lpstr>Slide 9</vt:lpstr>
      <vt:lpstr>FIBROSIS</vt:lpstr>
      <vt:lpstr>STONE FORMATION</vt:lpstr>
      <vt:lpstr>Duct Distortion</vt:lpstr>
      <vt:lpstr>PAIN</vt:lpstr>
      <vt:lpstr>Slide 14</vt:lpstr>
      <vt:lpstr>Malabsorption</vt:lpstr>
      <vt:lpstr>Apancreatic Diabetes</vt:lpstr>
      <vt:lpstr>Slide 17</vt:lpstr>
      <vt:lpstr>Slide 18</vt:lpstr>
      <vt:lpstr>Investigations</vt:lpstr>
      <vt:lpstr>Slide 20</vt:lpstr>
      <vt:lpstr>Slide 21</vt:lpstr>
      <vt:lpstr>Slide 22</vt:lpstr>
      <vt:lpstr>Slide 23</vt:lpstr>
      <vt:lpstr>Medical</vt:lpstr>
      <vt:lpstr>Slide 25</vt:lpstr>
      <vt:lpstr>Slide 26</vt:lpstr>
      <vt:lpstr>Slide 27</vt:lpstr>
      <vt:lpstr> Antisecretory Therapy</vt:lpstr>
      <vt:lpstr>Slide 29</vt:lpstr>
      <vt:lpstr>SURGERY</vt:lpstr>
      <vt:lpstr>Slide 31</vt:lpstr>
      <vt:lpstr>Slide 32</vt:lpstr>
      <vt:lpstr>Sphincteroplasty</vt:lpstr>
      <vt:lpstr>Slide 34</vt:lpstr>
      <vt:lpstr>Slide 35</vt:lpstr>
      <vt:lpstr>Slide 36</vt:lpstr>
      <vt:lpstr>Resection procedures  Distal (spleen-sparing) pancreatectomy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Conclusion</vt:lpstr>
      <vt:lpstr>References</vt:lpstr>
      <vt:lpstr>Thank You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PANCREATITIS</dc:title>
  <cp:lastModifiedBy>New</cp:lastModifiedBy>
  <cp:revision>2</cp:revision>
  <dcterms:created xsi:type="dcterms:W3CDTF">2019-08-16T13:39:31Z</dcterms:created>
  <dcterms:modified xsi:type="dcterms:W3CDTF">2019-08-17T07:09:21Z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2014-10-31T00:00:00Z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2019-08-16T00:00:00Z</vt:filetime>
  </property>
</Properties>
</file>