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4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1" y="-12043"/>
            <a:ext cx="13041499" cy="97776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7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11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85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41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8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9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7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9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2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9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1500" cy="977768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3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596515" marR="5080" indent="-2569210">
              <a:lnSpc>
                <a:spcPts val="9700"/>
              </a:lnSpc>
              <a:spcBef>
                <a:spcPts val="740"/>
              </a:spcBef>
            </a:pPr>
            <a:r>
              <a:rPr sz="8400" spc="5" dirty="0"/>
              <a:t>C</a:t>
            </a:r>
            <a:r>
              <a:rPr spc="5" dirty="0"/>
              <a:t>LEFT </a:t>
            </a:r>
            <a:r>
              <a:rPr sz="8400" dirty="0"/>
              <a:t>L</a:t>
            </a:r>
            <a:r>
              <a:rPr dirty="0"/>
              <a:t>IP </a:t>
            </a:r>
            <a:r>
              <a:rPr sz="8400" dirty="0"/>
              <a:t>&amp;</a:t>
            </a:r>
            <a:r>
              <a:rPr sz="8400" spc="-1455" dirty="0"/>
              <a:t> </a:t>
            </a:r>
            <a:r>
              <a:rPr sz="8400" spc="5" dirty="0"/>
              <a:t>C</a:t>
            </a:r>
            <a:r>
              <a:rPr spc="5" dirty="0"/>
              <a:t>LEFT  </a:t>
            </a:r>
            <a:r>
              <a:rPr sz="8400" spc="-75" dirty="0"/>
              <a:t>P</a:t>
            </a:r>
            <a:r>
              <a:rPr spc="-75" dirty="0"/>
              <a:t>ALATE</a:t>
            </a:r>
            <a:endParaRPr sz="8400"/>
          </a:p>
        </p:txBody>
      </p:sp>
      <p:sp>
        <p:nvSpPr>
          <p:cNvPr id="3" name="object 3"/>
          <p:cNvSpPr txBox="1"/>
          <p:nvPr/>
        </p:nvSpPr>
        <p:spPr>
          <a:xfrm>
            <a:off x="3009544" y="5245100"/>
            <a:ext cx="6986270" cy="2267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135" dirty="0" smtClean="0">
                <a:latin typeface="Arial"/>
                <a:cs typeface="Arial"/>
              </a:rPr>
              <a:t>D</a:t>
            </a:r>
            <a:r>
              <a:rPr lang="en-US" sz="3600" spc="-135" dirty="0" smtClean="0">
                <a:latin typeface="Arial"/>
                <a:cs typeface="Arial"/>
              </a:rPr>
              <a:t>r. Varun. S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135" dirty="0" err="1" smtClean="0">
                <a:latin typeface="Arial"/>
                <a:cs typeface="Arial"/>
              </a:rPr>
              <a:t>Dept.of</a:t>
            </a:r>
            <a:r>
              <a:rPr lang="en-US" sz="3600" spc="-135" dirty="0" smtClean="0">
                <a:latin typeface="Arial"/>
                <a:cs typeface="Arial"/>
              </a:rPr>
              <a:t> . Surgery 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135" dirty="0" smtClean="0">
                <a:latin typeface="Arial"/>
                <a:cs typeface="Arial"/>
              </a:rPr>
              <a:t>SKHMC 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500" y="4318000"/>
            <a:ext cx="9855835" cy="26085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1200"/>
              </a:lnSpc>
              <a:spcBef>
                <a:spcPts val="40"/>
              </a:spcBef>
            </a:pPr>
            <a:r>
              <a:rPr sz="4200" b="0" spc="-80" dirty="0">
                <a:solidFill>
                  <a:srgbClr val="000000"/>
                </a:solidFill>
                <a:latin typeface="Arial"/>
                <a:cs typeface="Arial"/>
              </a:rPr>
              <a:t>Cleft </a:t>
            </a:r>
            <a:r>
              <a:rPr sz="4200" b="0" spc="-60" dirty="0">
                <a:solidFill>
                  <a:srgbClr val="000000"/>
                </a:solidFill>
                <a:latin typeface="Arial"/>
                <a:cs typeface="Arial"/>
              </a:rPr>
              <a:t>lip, </a:t>
            </a:r>
            <a:r>
              <a:rPr sz="4200" b="0" spc="-50" dirty="0">
                <a:solidFill>
                  <a:srgbClr val="000000"/>
                </a:solidFill>
                <a:latin typeface="Arial"/>
                <a:cs typeface="Arial"/>
              </a:rPr>
              <a:t>cleft </a:t>
            </a:r>
            <a:r>
              <a:rPr sz="4200" b="0" spc="-70" dirty="0">
                <a:solidFill>
                  <a:srgbClr val="000000"/>
                </a:solidFill>
                <a:latin typeface="Arial"/>
                <a:cs typeface="Arial"/>
              </a:rPr>
              <a:t>palate, </a:t>
            </a:r>
            <a:r>
              <a:rPr sz="4200" b="0" spc="-55" dirty="0">
                <a:solidFill>
                  <a:srgbClr val="000000"/>
                </a:solidFill>
                <a:latin typeface="Arial"/>
                <a:cs typeface="Arial"/>
              </a:rPr>
              <a:t>and the </a:t>
            </a:r>
            <a:r>
              <a:rPr sz="4200" b="0" spc="-40" dirty="0">
                <a:solidFill>
                  <a:srgbClr val="000000"/>
                </a:solidFill>
                <a:latin typeface="Arial"/>
                <a:cs typeface="Arial"/>
              </a:rPr>
              <a:t>combination  of </a:t>
            </a:r>
            <a:r>
              <a:rPr sz="4200" b="0" spc="-50" dirty="0">
                <a:solidFill>
                  <a:srgbClr val="000000"/>
                </a:solidFill>
                <a:latin typeface="Arial"/>
                <a:cs typeface="Arial"/>
              </a:rPr>
              <a:t>cleft </a:t>
            </a:r>
            <a:r>
              <a:rPr sz="4200" b="0" spc="-80" dirty="0">
                <a:solidFill>
                  <a:srgbClr val="000000"/>
                </a:solidFill>
                <a:latin typeface="Arial"/>
                <a:cs typeface="Arial"/>
              </a:rPr>
              <a:t>lip </a:t>
            </a:r>
            <a:r>
              <a:rPr sz="4200" b="0" spc="-55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sz="4200" b="0" spc="-80" dirty="0">
                <a:solidFill>
                  <a:srgbClr val="000000"/>
                </a:solidFill>
                <a:latin typeface="Arial"/>
                <a:cs typeface="Arial"/>
              </a:rPr>
              <a:t>palate </a:t>
            </a:r>
            <a:r>
              <a:rPr sz="4200" b="0" spc="-160" dirty="0">
                <a:solidFill>
                  <a:srgbClr val="000000"/>
                </a:solidFill>
                <a:latin typeface="Arial"/>
                <a:cs typeface="Arial"/>
              </a:rPr>
              <a:t>are </a:t>
            </a:r>
            <a:r>
              <a:rPr sz="4200" b="0" spc="-60" dirty="0">
                <a:solidFill>
                  <a:srgbClr val="000000"/>
                </a:solidFill>
                <a:latin typeface="Arial"/>
                <a:cs typeface="Arial"/>
              </a:rPr>
              <a:t>considered </a:t>
            </a:r>
            <a:r>
              <a:rPr sz="4200" b="0" spc="35" dirty="0">
                <a:solidFill>
                  <a:srgbClr val="000000"/>
                </a:solidFill>
                <a:latin typeface="Arial"/>
                <a:cs typeface="Arial"/>
              </a:rPr>
              <a:t>to  </a:t>
            </a:r>
            <a:r>
              <a:rPr sz="4200" b="0" spc="-140" dirty="0">
                <a:solidFill>
                  <a:srgbClr val="000000"/>
                </a:solidFill>
                <a:latin typeface="Arial"/>
                <a:cs typeface="Arial"/>
              </a:rPr>
              <a:t>have </a:t>
            </a:r>
            <a:r>
              <a:rPr sz="4200" b="0" spc="-16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4200" b="0" spc="-70" dirty="0">
                <a:solidFill>
                  <a:srgbClr val="000000"/>
                </a:solidFill>
                <a:latin typeface="Arial"/>
                <a:cs typeface="Arial"/>
              </a:rPr>
              <a:t>multifactorial cause, </a:t>
            </a:r>
            <a:r>
              <a:rPr sz="4200" b="0" spc="-65" dirty="0">
                <a:solidFill>
                  <a:srgbClr val="000000"/>
                </a:solidFill>
                <a:latin typeface="Arial"/>
                <a:cs typeface="Arial"/>
              </a:rPr>
              <a:t>including </a:t>
            </a:r>
            <a:r>
              <a:rPr sz="4200" b="0" spc="15" dirty="0">
                <a:solidFill>
                  <a:srgbClr val="000000"/>
                </a:solidFill>
                <a:latin typeface="Arial"/>
                <a:cs typeface="Arial"/>
              </a:rPr>
              <a:t>both  </a:t>
            </a:r>
            <a:r>
              <a:rPr sz="4200" b="0" spc="-100" dirty="0">
                <a:solidFill>
                  <a:srgbClr val="000000"/>
                </a:solidFill>
                <a:latin typeface="Arial"/>
                <a:cs typeface="Arial"/>
              </a:rPr>
              <a:t>environmental </a:t>
            </a:r>
            <a:r>
              <a:rPr sz="4200" b="0" spc="-55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sz="4200" b="0" spc="-60" dirty="0">
                <a:solidFill>
                  <a:srgbClr val="000000"/>
                </a:solidFill>
                <a:latin typeface="Arial"/>
                <a:cs typeface="Arial"/>
              </a:rPr>
              <a:t>genetic</a:t>
            </a:r>
            <a:r>
              <a:rPr sz="4200" b="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200" b="0" spc="-80" dirty="0">
                <a:solidFill>
                  <a:srgbClr val="000000"/>
                </a:solidFill>
                <a:latin typeface="Arial"/>
                <a:cs typeface="Arial"/>
              </a:rPr>
              <a:t>elements.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5065" y="927100"/>
            <a:ext cx="377444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incidence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3028950"/>
            <a:ext cx="9540875" cy="500253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45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5" dirty="0">
                <a:latin typeface="Arial"/>
                <a:cs typeface="Arial"/>
              </a:rPr>
              <a:t>common </a:t>
            </a:r>
            <a:r>
              <a:rPr sz="4200" spc="-65" dirty="0">
                <a:latin typeface="Arial"/>
                <a:cs typeface="Arial"/>
              </a:rPr>
              <a:t>congenital</a:t>
            </a:r>
            <a:r>
              <a:rPr sz="4200" spc="5" dirty="0">
                <a:latin typeface="Arial"/>
                <a:cs typeface="Arial"/>
              </a:rPr>
              <a:t> </a:t>
            </a:r>
            <a:r>
              <a:rPr sz="4200" spc="-70" dirty="0">
                <a:latin typeface="Arial"/>
                <a:cs typeface="Arial"/>
              </a:rPr>
              <a:t>malformation</a:t>
            </a:r>
            <a:endParaRPr sz="42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  <a:tab pos="7630795" algn="l"/>
              </a:tabLst>
            </a:pPr>
            <a:r>
              <a:rPr sz="4200" spc="-40" dirty="0">
                <a:latin typeface="Arial"/>
                <a:cs typeface="Arial"/>
              </a:rPr>
              <a:t>reported </a:t>
            </a:r>
            <a:r>
              <a:rPr sz="4200" spc="-65" dirty="0">
                <a:latin typeface="Arial"/>
                <a:cs typeface="Arial"/>
              </a:rPr>
              <a:t>incidence</a:t>
            </a:r>
            <a:r>
              <a:rPr sz="4200" spc="60" dirty="0">
                <a:latin typeface="Arial"/>
                <a:cs typeface="Arial"/>
              </a:rPr>
              <a:t> </a:t>
            </a:r>
            <a:r>
              <a:rPr sz="4200" spc="-130" dirty="0">
                <a:latin typeface="Arial"/>
                <a:cs typeface="Arial"/>
              </a:rPr>
              <a:t>varies</a:t>
            </a:r>
            <a:r>
              <a:rPr sz="4200" spc="10" dirty="0">
                <a:latin typeface="Arial"/>
                <a:cs typeface="Arial"/>
              </a:rPr>
              <a:t> </a:t>
            </a:r>
            <a:r>
              <a:rPr sz="4200" spc="-60" dirty="0">
                <a:latin typeface="Arial"/>
                <a:cs typeface="Arial"/>
              </a:rPr>
              <a:t>from	</a:t>
            </a:r>
            <a:r>
              <a:rPr sz="4200" b="1" spc="-5" dirty="0">
                <a:latin typeface="Arial"/>
                <a:cs typeface="Arial"/>
              </a:rPr>
              <a:t>1 </a:t>
            </a:r>
            <a:r>
              <a:rPr sz="4200" spc="-120" dirty="0">
                <a:latin typeface="Arial"/>
                <a:cs typeface="Arial"/>
              </a:rPr>
              <a:t>in</a:t>
            </a:r>
            <a:r>
              <a:rPr sz="4200" spc="-65" dirty="0">
                <a:latin typeface="Arial"/>
                <a:cs typeface="Arial"/>
              </a:rPr>
              <a:t> </a:t>
            </a:r>
            <a:r>
              <a:rPr sz="4200" b="1" spc="-5" dirty="0">
                <a:latin typeface="Arial"/>
                <a:cs typeface="Arial"/>
              </a:rPr>
              <a:t>500</a:t>
            </a:r>
            <a:endParaRPr sz="42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60"/>
              </a:spcBef>
            </a:pPr>
            <a:r>
              <a:rPr sz="4200" spc="35" dirty="0">
                <a:latin typeface="Arial"/>
                <a:cs typeface="Arial"/>
              </a:rPr>
              <a:t>to </a:t>
            </a:r>
            <a:r>
              <a:rPr sz="4200" b="1" spc="-5" dirty="0">
                <a:latin typeface="Arial"/>
                <a:cs typeface="Arial"/>
              </a:rPr>
              <a:t>1 </a:t>
            </a:r>
            <a:r>
              <a:rPr sz="4200" spc="-120" dirty="0">
                <a:latin typeface="Arial"/>
                <a:cs typeface="Arial"/>
              </a:rPr>
              <a:t>in </a:t>
            </a:r>
            <a:r>
              <a:rPr sz="4200" b="1" spc="-5" dirty="0">
                <a:latin typeface="Arial"/>
                <a:cs typeface="Arial"/>
              </a:rPr>
              <a:t>2500 </a:t>
            </a:r>
            <a:r>
              <a:rPr sz="4200" spc="-160" dirty="0">
                <a:latin typeface="Arial"/>
                <a:cs typeface="Arial"/>
              </a:rPr>
              <a:t>live</a:t>
            </a:r>
            <a:r>
              <a:rPr sz="4200" spc="90" dirty="0">
                <a:latin typeface="Arial"/>
                <a:cs typeface="Arial"/>
              </a:rPr>
              <a:t> </a:t>
            </a:r>
            <a:r>
              <a:rPr sz="4200" spc="-45" dirty="0">
                <a:latin typeface="Arial"/>
                <a:cs typeface="Arial"/>
              </a:rPr>
              <a:t>births</a:t>
            </a:r>
            <a:endParaRPr sz="42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10" dirty="0">
                <a:latin typeface="Arial"/>
                <a:cs typeface="Arial"/>
              </a:rPr>
              <a:t>male:female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b="1" spc="-80" dirty="0">
                <a:latin typeface="Arial"/>
                <a:cs typeface="Arial"/>
              </a:rPr>
              <a:t>2:1</a:t>
            </a:r>
            <a:endParaRPr sz="4200">
              <a:latin typeface="Arial"/>
              <a:cs typeface="Arial"/>
            </a:endParaRPr>
          </a:p>
          <a:p>
            <a:pPr marL="546100" marR="5080" indent="-533400">
              <a:lnSpc>
                <a:spcPct val="101200"/>
              </a:lnSpc>
              <a:spcBef>
                <a:spcPts val="250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  <a:tab pos="7117080" algn="l"/>
              </a:tabLst>
            </a:pPr>
            <a:r>
              <a:rPr sz="4200" spc="-130" dirty="0">
                <a:latin typeface="Arial"/>
                <a:cs typeface="Arial"/>
              </a:rPr>
              <a:t>Asian </a:t>
            </a:r>
            <a:r>
              <a:rPr sz="4200" spc="-45" dirty="0">
                <a:latin typeface="Arial"/>
                <a:cs typeface="Arial"/>
              </a:rPr>
              <a:t>population </a:t>
            </a:r>
            <a:r>
              <a:rPr sz="4200" spc="-140" dirty="0">
                <a:latin typeface="Arial"/>
                <a:cs typeface="Arial"/>
              </a:rPr>
              <a:t>have </a:t>
            </a:r>
            <a:r>
              <a:rPr sz="4200" spc="-95" dirty="0">
                <a:latin typeface="Arial"/>
                <a:cs typeface="Arial"/>
              </a:rPr>
              <a:t>higher </a:t>
            </a:r>
            <a:r>
              <a:rPr sz="4200" spc="-65" dirty="0">
                <a:latin typeface="Arial"/>
                <a:cs typeface="Arial"/>
              </a:rPr>
              <a:t>incidence  </a:t>
            </a:r>
            <a:r>
              <a:rPr sz="4200" spc="-15" dirty="0">
                <a:latin typeface="Arial"/>
                <a:cs typeface="Arial"/>
              </a:rPr>
              <a:t>compa</a:t>
            </a:r>
            <a:r>
              <a:rPr sz="4200" spc="-90" dirty="0">
                <a:latin typeface="Arial"/>
                <a:cs typeface="Arial"/>
              </a:rPr>
              <a:t>r</a:t>
            </a:r>
            <a:r>
              <a:rPr sz="4200" spc="-45" dirty="0">
                <a:latin typeface="Arial"/>
                <a:cs typeface="Arial"/>
              </a:rPr>
              <a:t>ed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35" dirty="0">
                <a:latin typeface="Arial"/>
                <a:cs typeface="Arial"/>
              </a:rPr>
              <a:t>to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-55" dirty="0">
                <a:latin typeface="Arial"/>
                <a:cs typeface="Arial"/>
              </a:rPr>
              <a:t>the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-80" dirty="0">
                <a:latin typeface="Arial"/>
                <a:cs typeface="Arial"/>
              </a:rPr>
              <a:t>caucasian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45" dirty="0">
                <a:latin typeface="Arial"/>
                <a:cs typeface="Arial"/>
              </a:rPr>
              <a:t>population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3881" y="927100"/>
            <a:ext cx="29171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4305300"/>
            <a:ext cx="10071735" cy="26085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 algn="just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40" dirty="0">
                <a:latin typeface="Arial"/>
                <a:cs typeface="Arial"/>
              </a:rPr>
              <a:t>Oral </a:t>
            </a:r>
            <a:r>
              <a:rPr sz="4200" spc="-55" dirty="0">
                <a:latin typeface="Arial"/>
                <a:cs typeface="Arial"/>
              </a:rPr>
              <a:t>clefts </a:t>
            </a:r>
            <a:r>
              <a:rPr sz="4200" spc="-140" dirty="0">
                <a:latin typeface="Arial"/>
                <a:cs typeface="Arial"/>
              </a:rPr>
              <a:t>have </a:t>
            </a:r>
            <a:r>
              <a:rPr sz="4200" spc="-80" dirty="0">
                <a:latin typeface="Arial"/>
                <a:cs typeface="Arial"/>
              </a:rPr>
              <a:t>been linked </a:t>
            </a:r>
            <a:r>
              <a:rPr sz="4200" spc="35" dirty="0">
                <a:latin typeface="Arial"/>
                <a:cs typeface="Arial"/>
              </a:rPr>
              <a:t>to </a:t>
            </a:r>
            <a:r>
              <a:rPr sz="4200" spc="-95" dirty="0">
                <a:latin typeface="Arial"/>
                <a:cs typeface="Arial"/>
              </a:rPr>
              <a:t>genes  </a:t>
            </a:r>
            <a:r>
              <a:rPr sz="4200" spc="-160" dirty="0">
                <a:latin typeface="Arial"/>
                <a:cs typeface="Arial"/>
              </a:rPr>
              <a:t>l</a:t>
            </a:r>
            <a:r>
              <a:rPr sz="4200" spc="-500" dirty="0">
                <a:latin typeface="Arial"/>
                <a:cs typeface="Arial"/>
              </a:rPr>
              <a:t> </a:t>
            </a:r>
            <a:r>
              <a:rPr sz="4200" spc="-5" dirty="0">
                <a:latin typeface="Arial"/>
                <a:cs typeface="Arial"/>
              </a:rPr>
              <a:t>o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75" dirty="0">
                <a:latin typeface="Arial"/>
                <a:cs typeface="Arial"/>
              </a:rPr>
              <a:t>c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a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75" dirty="0">
                <a:latin typeface="Arial"/>
                <a:cs typeface="Arial"/>
              </a:rPr>
              <a:t>t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e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75" dirty="0">
                <a:latin typeface="Arial"/>
                <a:cs typeface="Arial"/>
              </a:rPr>
              <a:t>d</a:t>
            </a:r>
            <a:r>
              <a:rPr sz="4200" spc="1190" dirty="0">
                <a:latin typeface="Arial"/>
                <a:cs typeface="Arial"/>
              </a:rPr>
              <a:t> </a:t>
            </a:r>
            <a:r>
              <a:rPr sz="4200" spc="-5" dirty="0">
                <a:latin typeface="Arial"/>
                <a:cs typeface="Arial"/>
              </a:rPr>
              <a:t>o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85" dirty="0">
                <a:latin typeface="Arial"/>
                <a:cs typeface="Arial"/>
              </a:rPr>
              <a:t>n</a:t>
            </a:r>
            <a:r>
              <a:rPr sz="4200" spc="265" dirty="0">
                <a:latin typeface="Arial"/>
                <a:cs typeface="Arial"/>
              </a:rPr>
              <a:t> </a:t>
            </a:r>
            <a:r>
              <a:rPr sz="4200" dirty="0">
                <a:latin typeface="Arial"/>
                <a:cs typeface="Arial"/>
              </a:rPr>
              <a:t>m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5" dirty="0">
                <a:latin typeface="Arial"/>
                <a:cs typeface="Arial"/>
              </a:rPr>
              <a:t>o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80" dirty="0">
                <a:latin typeface="Arial"/>
                <a:cs typeface="Arial"/>
              </a:rPr>
              <a:t>r</a:t>
            </a:r>
            <a:r>
              <a:rPr sz="4200" spc="-570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e</a:t>
            </a:r>
            <a:r>
              <a:rPr sz="4200" spc="420" dirty="0">
                <a:latin typeface="Arial"/>
                <a:cs typeface="Arial"/>
              </a:rPr>
              <a:t> </a:t>
            </a:r>
            <a:r>
              <a:rPr sz="4200" spc="75" dirty="0">
                <a:latin typeface="Arial"/>
                <a:cs typeface="Arial"/>
              </a:rPr>
              <a:t>t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85" dirty="0">
                <a:latin typeface="Arial"/>
                <a:cs typeface="Arial"/>
              </a:rPr>
              <a:t>h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a</a:t>
            </a:r>
            <a:r>
              <a:rPr sz="4200" spc="-500" dirty="0">
                <a:latin typeface="Arial"/>
                <a:cs typeface="Arial"/>
              </a:rPr>
              <a:t> </a:t>
            </a:r>
            <a:r>
              <a:rPr sz="4200" spc="-85" dirty="0">
                <a:latin typeface="Arial"/>
                <a:cs typeface="Arial"/>
              </a:rPr>
              <a:t>n</a:t>
            </a:r>
            <a:r>
              <a:rPr sz="4200" spc="270" dirty="0">
                <a:latin typeface="Arial"/>
                <a:cs typeface="Arial"/>
              </a:rPr>
              <a:t> </a:t>
            </a:r>
            <a:r>
              <a:rPr sz="4200" spc="-80" dirty="0">
                <a:latin typeface="Arial"/>
                <a:cs typeface="Arial"/>
              </a:rPr>
              <a:t>s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e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v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e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80" dirty="0">
                <a:latin typeface="Arial"/>
                <a:cs typeface="Arial"/>
              </a:rPr>
              <a:t>r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a</a:t>
            </a:r>
            <a:r>
              <a:rPr sz="4200" spc="-495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l  </a:t>
            </a:r>
            <a:r>
              <a:rPr sz="4200" spc="-45" dirty="0">
                <a:latin typeface="Arial"/>
                <a:cs typeface="Arial"/>
              </a:rPr>
              <a:t>chromosomes </a:t>
            </a:r>
            <a:r>
              <a:rPr sz="4200" spc="-65" dirty="0">
                <a:latin typeface="Arial"/>
                <a:cs typeface="Arial"/>
              </a:rPr>
              <a:t>including </a:t>
            </a:r>
            <a:r>
              <a:rPr sz="4200" b="1" dirty="0">
                <a:latin typeface="Arial"/>
                <a:cs typeface="Arial"/>
              </a:rPr>
              <a:t>1</a:t>
            </a:r>
            <a:r>
              <a:rPr sz="4200" dirty="0">
                <a:latin typeface="Arial"/>
                <a:cs typeface="Arial"/>
              </a:rPr>
              <a:t>, </a:t>
            </a:r>
            <a:r>
              <a:rPr sz="4200" b="1" dirty="0">
                <a:latin typeface="Arial"/>
                <a:cs typeface="Arial"/>
              </a:rPr>
              <a:t>2</a:t>
            </a:r>
            <a:r>
              <a:rPr sz="4200" dirty="0">
                <a:latin typeface="Arial"/>
                <a:cs typeface="Arial"/>
              </a:rPr>
              <a:t>, </a:t>
            </a:r>
            <a:r>
              <a:rPr sz="4200" b="1" dirty="0">
                <a:latin typeface="Arial"/>
                <a:cs typeface="Arial"/>
              </a:rPr>
              <a:t>4</a:t>
            </a:r>
            <a:r>
              <a:rPr sz="4200" dirty="0">
                <a:latin typeface="Arial"/>
                <a:cs typeface="Arial"/>
              </a:rPr>
              <a:t>, </a:t>
            </a:r>
            <a:r>
              <a:rPr sz="4200" b="1" dirty="0">
                <a:latin typeface="Arial"/>
                <a:cs typeface="Arial"/>
              </a:rPr>
              <a:t>6</a:t>
            </a:r>
            <a:r>
              <a:rPr sz="4200" dirty="0">
                <a:latin typeface="Arial"/>
                <a:cs typeface="Arial"/>
              </a:rPr>
              <a:t>,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1055" dirty="0">
                <a:latin typeface="Arial"/>
                <a:cs typeface="Arial"/>
              </a:rPr>
              <a:t> </a:t>
            </a:r>
            <a:r>
              <a:rPr sz="4200" b="1" spc="-5" dirty="0">
                <a:latin typeface="Arial"/>
                <a:cs typeface="Arial"/>
              </a:rPr>
              <a:t>19</a:t>
            </a:r>
            <a:r>
              <a:rPr sz="4200" spc="-5" dirty="0">
                <a:latin typeface="Arial"/>
                <a:cs typeface="Arial"/>
              </a:rPr>
              <a:t>, </a:t>
            </a:r>
            <a:r>
              <a:rPr sz="4200" spc="-50" dirty="0">
                <a:latin typeface="Arial"/>
                <a:cs typeface="Arial"/>
              </a:rPr>
              <a:t>among</a:t>
            </a:r>
            <a:r>
              <a:rPr sz="4200" dirty="0">
                <a:latin typeface="Arial"/>
                <a:cs typeface="Arial"/>
              </a:rPr>
              <a:t> </a:t>
            </a:r>
            <a:r>
              <a:rPr sz="4200" spc="-55" dirty="0">
                <a:latin typeface="Arial"/>
                <a:cs typeface="Arial"/>
              </a:rPr>
              <a:t>others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3881" y="927100"/>
            <a:ext cx="29171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3200400"/>
            <a:ext cx="10071735" cy="13131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  <a:tab pos="2802890" algn="l"/>
                <a:tab pos="5010150" algn="l"/>
                <a:tab pos="7613015" algn="l"/>
                <a:tab pos="9050655" algn="l"/>
              </a:tabLst>
            </a:pPr>
            <a:r>
              <a:rPr sz="4200" spc="-70" dirty="0">
                <a:latin typeface="Arial"/>
                <a:cs typeface="Arial"/>
              </a:rPr>
              <a:t>mate</a:t>
            </a:r>
            <a:r>
              <a:rPr sz="4200" spc="30" dirty="0">
                <a:latin typeface="Arial"/>
                <a:cs typeface="Arial"/>
              </a:rPr>
              <a:t>r</a:t>
            </a:r>
            <a:r>
              <a:rPr sz="4200" spc="-135" dirty="0">
                <a:latin typeface="Arial"/>
                <a:cs typeface="Arial"/>
              </a:rPr>
              <a:t>nal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50" dirty="0">
                <a:latin typeface="Arial"/>
                <a:cs typeface="Arial"/>
              </a:rPr>
              <a:t>smoking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130" dirty="0">
                <a:latin typeface="Arial"/>
                <a:cs typeface="Arial"/>
              </a:rPr>
              <a:t>(especially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35" dirty="0">
                <a:latin typeface="Arial"/>
                <a:cs typeface="Arial"/>
              </a:rPr>
              <a:t>mo</a:t>
            </a:r>
            <a:r>
              <a:rPr sz="4200" spc="-95" dirty="0">
                <a:latin typeface="Arial"/>
                <a:cs typeface="Arial"/>
              </a:rPr>
              <a:t>r</a:t>
            </a:r>
            <a:r>
              <a:rPr sz="4200" spc="-160" dirty="0">
                <a:latin typeface="Arial"/>
                <a:cs typeface="Arial"/>
              </a:rPr>
              <a:t>e</a:t>
            </a:r>
            <a:r>
              <a:rPr sz="4200" dirty="0">
                <a:latin typeface="Arial"/>
                <a:cs typeface="Arial"/>
              </a:rPr>
              <a:t>	</a:t>
            </a:r>
            <a:r>
              <a:rPr sz="4200" spc="-55" dirty="0">
                <a:latin typeface="Arial"/>
                <a:cs typeface="Arial"/>
              </a:rPr>
              <a:t>than  </a:t>
            </a:r>
            <a:r>
              <a:rPr sz="4200" spc="-60" dirty="0">
                <a:latin typeface="Arial"/>
                <a:cs typeface="Arial"/>
              </a:rPr>
              <a:t>20/day)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-80" dirty="0">
                <a:latin typeface="Arial"/>
                <a:cs typeface="Arial"/>
              </a:rPr>
              <a:t>exposure </a:t>
            </a:r>
            <a:r>
              <a:rPr sz="4200" spc="35" dirty="0">
                <a:latin typeface="Arial"/>
                <a:cs typeface="Arial"/>
              </a:rPr>
              <a:t>to </a:t>
            </a:r>
            <a:r>
              <a:rPr sz="4200" spc="-105" dirty="0">
                <a:latin typeface="Arial"/>
                <a:cs typeface="Arial"/>
              </a:rPr>
              <a:t>passive</a:t>
            </a:r>
            <a:r>
              <a:rPr sz="4200" spc="145" dirty="0">
                <a:latin typeface="Arial"/>
                <a:cs typeface="Arial"/>
              </a:rPr>
              <a:t> </a:t>
            </a:r>
            <a:r>
              <a:rPr sz="4200" spc="-50" dirty="0">
                <a:latin typeface="Arial"/>
                <a:cs typeface="Arial"/>
              </a:rPr>
              <a:t>smoke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1316" y="4800600"/>
            <a:ext cx="1885314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30" dirty="0">
                <a:latin typeface="Arial"/>
                <a:cs typeface="Arial"/>
              </a:rPr>
              <a:t>w</a:t>
            </a:r>
            <a:r>
              <a:rPr sz="4200" spc="-105" dirty="0">
                <a:latin typeface="Arial"/>
                <a:cs typeface="Arial"/>
              </a:rPr>
              <a:t>a</a:t>
            </a:r>
            <a:r>
              <a:rPr sz="4200" spc="-25" dirty="0">
                <a:latin typeface="Arial"/>
                <a:cs typeface="Arial"/>
              </a:rPr>
              <a:t>rf</a:t>
            </a:r>
            <a:r>
              <a:rPr sz="4200" spc="-105" dirty="0">
                <a:latin typeface="Arial"/>
                <a:cs typeface="Arial"/>
              </a:rPr>
              <a:t>a</a:t>
            </a:r>
            <a:r>
              <a:rPr sz="4200" spc="-25" dirty="0">
                <a:latin typeface="Arial"/>
                <a:cs typeface="Arial"/>
              </a:rPr>
              <a:t>r</a:t>
            </a:r>
            <a:r>
              <a:rPr sz="4200" spc="-105" dirty="0">
                <a:latin typeface="Arial"/>
                <a:cs typeface="Arial"/>
              </a:rPr>
              <a:t>i</a:t>
            </a:r>
            <a:r>
              <a:rPr sz="4200" spc="-85" dirty="0">
                <a:latin typeface="Arial"/>
                <a:cs typeface="Arial"/>
              </a:rPr>
              <a:t>n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600" y="4800600"/>
            <a:ext cx="7792720" cy="32397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  <a:tab pos="2522220" algn="l"/>
                <a:tab pos="5322570" algn="l"/>
              </a:tabLst>
            </a:pPr>
            <a:r>
              <a:rPr sz="4200" spc="-105" dirty="0">
                <a:latin typeface="Arial"/>
                <a:cs typeface="Arial"/>
              </a:rPr>
              <a:t>D</a:t>
            </a:r>
            <a:r>
              <a:rPr sz="4200" spc="-25" dirty="0">
                <a:latin typeface="Arial"/>
                <a:cs typeface="Arial"/>
              </a:rPr>
              <a:t>r</a:t>
            </a:r>
            <a:r>
              <a:rPr sz="4200" spc="-30" dirty="0">
                <a:latin typeface="Arial"/>
                <a:cs typeface="Arial"/>
              </a:rPr>
              <a:t>u</a:t>
            </a:r>
            <a:r>
              <a:rPr sz="4200" spc="50" dirty="0">
                <a:latin typeface="Arial"/>
                <a:cs typeface="Arial"/>
              </a:rPr>
              <a:t>g</a:t>
            </a:r>
            <a:r>
              <a:rPr sz="4200" spc="-25" dirty="0">
                <a:latin typeface="Arial"/>
                <a:cs typeface="Arial"/>
              </a:rPr>
              <a:t>s</a:t>
            </a:r>
            <a:r>
              <a:rPr sz="4200" dirty="0">
                <a:latin typeface="Arial"/>
                <a:cs typeface="Arial"/>
              </a:rPr>
              <a:t>:	</a:t>
            </a:r>
            <a:r>
              <a:rPr sz="4200" spc="-105" dirty="0">
                <a:latin typeface="Arial"/>
                <a:cs typeface="Arial"/>
              </a:rPr>
              <a:t>A</a:t>
            </a:r>
            <a:r>
              <a:rPr sz="4200" spc="130" dirty="0">
                <a:latin typeface="Arial"/>
                <a:cs typeface="Arial"/>
              </a:rPr>
              <a:t>cc</a:t>
            </a:r>
            <a:r>
              <a:rPr sz="4200" spc="-30" dirty="0">
                <a:latin typeface="Arial"/>
                <a:cs typeface="Arial"/>
              </a:rPr>
              <a:t>u</a:t>
            </a:r>
            <a:r>
              <a:rPr sz="4200" spc="130" dirty="0">
                <a:latin typeface="Arial"/>
                <a:cs typeface="Arial"/>
              </a:rPr>
              <a:t>t</a:t>
            </a:r>
            <a:r>
              <a:rPr sz="4200" spc="-105" dirty="0">
                <a:latin typeface="Arial"/>
                <a:cs typeface="Arial"/>
              </a:rPr>
              <a:t>a</a:t>
            </a:r>
            <a:r>
              <a:rPr sz="4200" spc="-30" dirty="0">
                <a:latin typeface="Arial"/>
                <a:cs typeface="Arial"/>
              </a:rPr>
              <a:t>n</a:t>
            </a:r>
            <a:r>
              <a:rPr sz="4200" spc="-105" dirty="0">
                <a:latin typeface="Arial"/>
                <a:cs typeface="Arial"/>
              </a:rPr>
              <a:t>e</a:t>
            </a:r>
            <a:r>
              <a:rPr sz="4200" dirty="0">
                <a:latin typeface="Arial"/>
                <a:cs typeface="Arial"/>
              </a:rPr>
              <a:t>,	</a:t>
            </a:r>
            <a:r>
              <a:rPr sz="4200" spc="130" dirty="0">
                <a:latin typeface="Arial"/>
                <a:cs typeface="Arial"/>
              </a:rPr>
              <a:t>p</a:t>
            </a:r>
            <a:r>
              <a:rPr sz="4200" spc="-30" dirty="0">
                <a:latin typeface="Arial"/>
                <a:cs typeface="Arial"/>
              </a:rPr>
              <a:t>h</a:t>
            </a:r>
            <a:r>
              <a:rPr sz="4200" spc="-105" dirty="0">
                <a:latin typeface="Arial"/>
                <a:cs typeface="Arial"/>
              </a:rPr>
              <a:t>e</a:t>
            </a:r>
            <a:r>
              <a:rPr sz="4200" spc="-30" dirty="0">
                <a:latin typeface="Arial"/>
                <a:cs typeface="Arial"/>
              </a:rPr>
              <a:t>n</a:t>
            </a:r>
            <a:r>
              <a:rPr sz="4200" spc="-105" dirty="0">
                <a:latin typeface="Arial"/>
                <a:cs typeface="Arial"/>
              </a:rPr>
              <a:t>y</a:t>
            </a:r>
            <a:r>
              <a:rPr sz="4200" spc="130" dirty="0">
                <a:latin typeface="Arial"/>
                <a:cs typeface="Arial"/>
              </a:rPr>
              <a:t>t</a:t>
            </a:r>
            <a:r>
              <a:rPr sz="4200" spc="50" dirty="0">
                <a:latin typeface="Arial"/>
                <a:cs typeface="Arial"/>
              </a:rPr>
              <a:t>o</a:t>
            </a:r>
            <a:r>
              <a:rPr sz="4200" spc="-105" dirty="0">
                <a:latin typeface="Arial"/>
                <a:cs typeface="Arial"/>
              </a:rPr>
              <a:t>i</a:t>
            </a:r>
            <a:r>
              <a:rPr sz="4200" spc="-30" dirty="0">
                <a:latin typeface="Arial"/>
                <a:cs typeface="Arial"/>
              </a:rPr>
              <a:t>n</a:t>
            </a:r>
            <a:r>
              <a:rPr sz="4200" dirty="0">
                <a:latin typeface="Arial"/>
                <a:cs typeface="Arial"/>
              </a:rPr>
              <a:t>,  </a:t>
            </a:r>
            <a:r>
              <a:rPr sz="4200" spc="-80" dirty="0">
                <a:latin typeface="Arial"/>
                <a:cs typeface="Arial"/>
              </a:rPr>
              <a:t>ethanol</a:t>
            </a:r>
            <a:endParaRPr sz="42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80" dirty="0">
                <a:latin typeface="Arial"/>
                <a:cs typeface="Arial"/>
              </a:rPr>
              <a:t>maternal </a:t>
            </a:r>
            <a:r>
              <a:rPr sz="4200" spc="-65" dirty="0">
                <a:latin typeface="Arial"/>
                <a:cs typeface="Arial"/>
              </a:rPr>
              <a:t>folic </a:t>
            </a:r>
            <a:r>
              <a:rPr sz="4200" spc="-40" dirty="0">
                <a:latin typeface="Arial"/>
                <a:cs typeface="Arial"/>
              </a:rPr>
              <a:t>acid</a:t>
            </a:r>
            <a:r>
              <a:rPr sz="4200" spc="130" dirty="0">
                <a:latin typeface="Arial"/>
                <a:cs typeface="Arial"/>
              </a:rPr>
              <a:t> </a:t>
            </a:r>
            <a:r>
              <a:rPr sz="4200" spc="-75" dirty="0">
                <a:latin typeface="Arial"/>
                <a:cs typeface="Arial"/>
              </a:rPr>
              <a:t>deficiency</a:t>
            </a:r>
            <a:endParaRPr sz="42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70" dirty="0">
                <a:latin typeface="Arial"/>
                <a:cs typeface="Arial"/>
              </a:rPr>
              <a:t>ingest </a:t>
            </a:r>
            <a:r>
              <a:rPr sz="4200" spc="-110" dirty="0">
                <a:latin typeface="Arial"/>
                <a:cs typeface="Arial"/>
              </a:rPr>
              <a:t>large </a:t>
            </a:r>
            <a:r>
              <a:rPr sz="4200" spc="-65" dirty="0">
                <a:latin typeface="Arial"/>
                <a:cs typeface="Arial"/>
              </a:rPr>
              <a:t>quantities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125" dirty="0">
                <a:latin typeface="Arial"/>
                <a:cs typeface="Arial"/>
              </a:rPr>
              <a:t>Vit</a:t>
            </a:r>
            <a:r>
              <a:rPr sz="4200" spc="254" dirty="0">
                <a:latin typeface="Arial"/>
                <a:cs typeface="Arial"/>
              </a:rPr>
              <a:t> </a:t>
            </a:r>
            <a:r>
              <a:rPr sz="4200" spc="-160" dirty="0">
                <a:latin typeface="Arial"/>
                <a:cs typeface="Arial"/>
              </a:rPr>
              <a:t>A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703" y="927100"/>
            <a:ext cx="93738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Method of</a:t>
            </a:r>
            <a:r>
              <a:rPr spc="-45" dirty="0"/>
              <a:t> </a:t>
            </a:r>
            <a:r>
              <a:rPr spc="-35" dirty="0"/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3378200"/>
            <a:ext cx="10071735" cy="4312920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500"/>
              </a:spcBef>
              <a:buClr>
                <a:srgbClr val="01B2CA"/>
              </a:buClr>
              <a:buSzPct val="119736"/>
              <a:buChar char="•"/>
              <a:tabLst>
                <a:tab pos="545465" algn="l"/>
                <a:tab pos="546100" algn="l"/>
              </a:tabLst>
            </a:pPr>
            <a:r>
              <a:rPr sz="3800" spc="-65" dirty="0">
                <a:latin typeface="Arial"/>
                <a:cs typeface="Arial"/>
              </a:rPr>
              <a:t>Depends </a:t>
            </a:r>
            <a:r>
              <a:rPr sz="3800" spc="-40" dirty="0">
                <a:latin typeface="Arial"/>
                <a:cs typeface="Arial"/>
              </a:rPr>
              <a:t>on </a:t>
            </a:r>
            <a:r>
              <a:rPr sz="3800" spc="-50" dirty="0">
                <a:latin typeface="Arial"/>
                <a:cs typeface="Arial"/>
              </a:rPr>
              <a:t>the </a:t>
            </a:r>
            <a:r>
              <a:rPr sz="3800" spc="-45" dirty="0">
                <a:latin typeface="Arial"/>
                <a:cs typeface="Arial"/>
              </a:rPr>
              <a:t>specific </a:t>
            </a:r>
            <a:r>
              <a:rPr sz="3800" spc="-75" dirty="0">
                <a:latin typeface="Arial"/>
                <a:cs typeface="Arial"/>
              </a:rPr>
              <a:t>cause </a:t>
            </a:r>
            <a:r>
              <a:rPr sz="3800" spc="-40" dirty="0">
                <a:latin typeface="Arial"/>
                <a:cs typeface="Arial"/>
              </a:rPr>
              <a:t>of </a:t>
            </a:r>
            <a:r>
              <a:rPr sz="3800" spc="-50" dirty="0">
                <a:latin typeface="Arial"/>
                <a:cs typeface="Arial"/>
              </a:rPr>
              <a:t>the</a:t>
            </a:r>
            <a:r>
              <a:rPr sz="3800" spc="310" dirty="0">
                <a:latin typeface="Arial"/>
                <a:cs typeface="Arial"/>
              </a:rPr>
              <a:t> </a:t>
            </a:r>
            <a:r>
              <a:rPr sz="3800" spc="-50" dirty="0">
                <a:latin typeface="Arial"/>
                <a:cs typeface="Arial"/>
              </a:rPr>
              <a:t>clefting.</a:t>
            </a:r>
            <a:endParaRPr sz="3800">
              <a:latin typeface="Arial"/>
              <a:cs typeface="Arial"/>
            </a:endParaRPr>
          </a:p>
          <a:p>
            <a:pPr marL="546100" marR="5080" indent="-533400" algn="just">
              <a:lnSpc>
                <a:spcPct val="100899"/>
              </a:lnSpc>
              <a:spcBef>
                <a:spcPts val="2395"/>
              </a:spcBef>
              <a:buClr>
                <a:srgbClr val="01B2CA"/>
              </a:buClr>
              <a:buSzPct val="119736"/>
              <a:buChar char="•"/>
              <a:tabLst>
                <a:tab pos="546100" algn="l"/>
              </a:tabLst>
            </a:pPr>
            <a:r>
              <a:rPr sz="3800" spc="-65" dirty="0">
                <a:latin typeface="Arial"/>
                <a:cs typeface="Arial"/>
              </a:rPr>
              <a:t>Multifactorial </a:t>
            </a:r>
            <a:r>
              <a:rPr sz="3800" spc="-50" dirty="0">
                <a:latin typeface="Arial"/>
                <a:cs typeface="Arial"/>
              </a:rPr>
              <a:t>clefts can </a:t>
            </a:r>
            <a:r>
              <a:rPr sz="3800" spc="-65" dirty="0">
                <a:latin typeface="Arial"/>
                <a:cs typeface="Arial"/>
              </a:rPr>
              <a:t>exhibit </a:t>
            </a:r>
            <a:r>
              <a:rPr sz="3800" spc="-80" dirty="0">
                <a:latin typeface="Arial"/>
                <a:cs typeface="Arial"/>
              </a:rPr>
              <a:t>evidence </a:t>
            </a:r>
            <a:r>
              <a:rPr sz="3800" spc="-40" dirty="0">
                <a:latin typeface="Arial"/>
                <a:cs typeface="Arial"/>
              </a:rPr>
              <a:t>of  </a:t>
            </a:r>
            <a:r>
              <a:rPr sz="3800" spc="-60" dirty="0">
                <a:latin typeface="Arial"/>
                <a:cs typeface="Arial"/>
              </a:rPr>
              <a:t>autosomal </a:t>
            </a:r>
            <a:r>
              <a:rPr sz="3800" spc="-35" dirty="0">
                <a:latin typeface="Arial"/>
                <a:cs typeface="Arial"/>
              </a:rPr>
              <a:t>dominant, </a:t>
            </a:r>
            <a:r>
              <a:rPr sz="3800" spc="-60" dirty="0">
                <a:latin typeface="Arial"/>
                <a:cs typeface="Arial"/>
              </a:rPr>
              <a:t>autosomal </a:t>
            </a:r>
            <a:r>
              <a:rPr sz="3800" spc="-95" dirty="0">
                <a:latin typeface="Arial"/>
                <a:cs typeface="Arial"/>
              </a:rPr>
              <a:t>recessive,  </a:t>
            </a:r>
            <a:r>
              <a:rPr sz="3800" spc="-50" dirty="0">
                <a:latin typeface="Arial"/>
                <a:cs typeface="Arial"/>
              </a:rPr>
              <a:t>and </a:t>
            </a:r>
            <a:r>
              <a:rPr sz="3800" spc="-60" dirty="0">
                <a:latin typeface="Arial"/>
                <a:cs typeface="Arial"/>
              </a:rPr>
              <a:t>sex-linked </a:t>
            </a:r>
            <a:r>
              <a:rPr sz="3800" spc="-80" dirty="0">
                <a:latin typeface="Arial"/>
                <a:cs typeface="Arial"/>
              </a:rPr>
              <a:t>inheritance</a:t>
            </a:r>
            <a:r>
              <a:rPr sz="3800" spc="105" dirty="0">
                <a:latin typeface="Arial"/>
                <a:cs typeface="Arial"/>
              </a:rPr>
              <a:t> </a:t>
            </a:r>
            <a:r>
              <a:rPr sz="3800" spc="-30" dirty="0">
                <a:latin typeface="Arial"/>
                <a:cs typeface="Arial"/>
              </a:rPr>
              <a:t>patterns</a:t>
            </a:r>
            <a:endParaRPr sz="3800">
              <a:latin typeface="Arial"/>
              <a:cs typeface="Arial"/>
            </a:endParaRPr>
          </a:p>
          <a:p>
            <a:pPr marL="546100" marR="5080" indent="-533400" algn="just">
              <a:lnSpc>
                <a:spcPct val="100899"/>
              </a:lnSpc>
              <a:spcBef>
                <a:spcPts val="2400"/>
              </a:spcBef>
              <a:buClr>
                <a:srgbClr val="01B2CA"/>
              </a:buClr>
              <a:buSzPct val="119736"/>
              <a:buChar char="•"/>
              <a:tabLst>
                <a:tab pos="546100" algn="l"/>
              </a:tabLst>
            </a:pPr>
            <a:r>
              <a:rPr sz="3800" spc="-50" dirty="0">
                <a:latin typeface="Arial"/>
                <a:cs typeface="Arial"/>
              </a:rPr>
              <a:t>spontaneous </a:t>
            </a:r>
            <a:r>
              <a:rPr sz="3800" spc="-40" dirty="0">
                <a:latin typeface="Arial"/>
                <a:cs typeface="Arial"/>
              </a:rPr>
              <a:t>mutation </a:t>
            </a:r>
            <a:r>
              <a:rPr sz="3800" spc="-35" dirty="0">
                <a:latin typeface="Arial"/>
                <a:cs typeface="Arial"/>
              </a:rPr>
              <a:t>or </a:t>
            </a:r>
            <a:r>
              <a:rPr sz="3800" spc="-45" dirty="0">
                <a:latin typeface="Arial"/>
                <a:cs typeface="Arial"/>
              </a:rPr>
              <a:t>mutations </a:t>
            </a:r>
            <a:r>
              <a:rPr sz="3800" spc="-110" dirty="0">
                <a:latin typeface="Arial"/>
                <a:cs typeface="Arial"/>
              </a:rPr>
              <a:t>in </a:t>
            </a:r>
            <a:r>
              <a:rPr sz="3800" spc="-75" dirty="0">
                <a:latin typeface="Arial"/>
                <a:cs typeface="Arial"/>
              </a:rPr>
              <a:t>one </a:t>
            </a:r>
            <a:r>
              <a:rPr sz="3800" spc="-35" dirty="0">
                <a:latin typeface="Arial"/>
                <a:cs typeface="Arial"/>
              </a:rPr>
              <a:t>or  </a:t>
            </a:r>
            <a:r>
              <a:rPr sz="3800" spc="-75" dirty="0">
                <a:latin typeface="Arial"/>
                <a:cs typeface="Arial"/>
              </a:rPr>
              <a:t>more</a:t>
            </a:r>
            <a:r>
              <a:rPr sz="3800" spc="-5" dirty="0">
                <a:latin typeface="Arial"/>
                <a:cs typeface="Arial"/>
              </a:rPr>
              <a:t> </a:t>
            </a:r>
            <a:r>
              <a:rPr sz="3800" spc="-75" dirty="0">
                <a:latin typeface="Arial"/>
                <a:cs typeface="Arial"/>
              </a:rPr>
              <a:t>genes.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703" y="927100"/>
            <a:ext cx="93738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Method of</a:t>
            </a:r>
            <a:r>
              <a:rPr spc="-45" dirty="0"/>
              <a:t> </a:t>
            </a:r>
            <a:r>
              <a:rPr spc="-35" dirty="0"/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3556000"/>
            <a:ext cx="10071735" cy="4135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546100" marR="5080" indent="-533400">
              <a:lnSpc>
                <a:spcPct val="100899"/>
              </a:lnSpc>
              <a:spcBef>
                <a:spcPts val="55"/>
              </a:spcBef>
              <a:buClr>
                <a:srgbClr val="01B2CA"/>
              </a:buClr>
              <a:buSzPct val="119736"/>
              <a:buChar char="•"/>
              <a:tabLst>
                <a:tab pos="545465" algn="l"/>
                <a:tab pos="546100" algn="l"/>
                <a:tab pos="1032510" algn="l"/>
                <a:tab pos="2065020" algn="l"/>
                <a:tab pos="2712720" algn="l"/>
                <a:tab pos="3619500" algn="l"/>
                <a:tab pos="5197475" algn="l"/>
                <a:tab pos="6193790" algn="l"/>
                <a:tab pos="6698615" algn="l"/>
                <a:tab pos="7811134" algn="l"/>
                <a:tab pos="8655050" algn="l"/>
              </a:tabLst>
            </a:pPr>
            <a:r>
              <a:rPr sz="3800" spc="-145" dirty="0">
                <a:latin typeface="Arial"/>
                <a:cs typeface="Arial"/>
              </a:rPr>
              <a:t>If	</a:t>
            </a:r>
            <a:r>
              <a:rPr sz="3800" spc="-75" dirty="0">
                <a:latin typeface="Arial"/>
                <a:cs typeface="Arial"/>
              </a:rPr>
              <a:t>one	</a:t>
            </a:r>
            <a:r>
              <a:rPr sz="3800" spc="-40" dirty="0">
                <a:latin typeface="Arial"/>
                <a:cs typeface="Arial"/>
              </a:rPr>
              <a:t>of	</a:t>
            </a:r>
            <a:r>
              <a:rPr sz="3800" spc="-50" dirty="0">
                <a:latin typeface="Arial"/>
                <a:cs typeface="Arial"/>
              </a:rPr>
              <a:t>the	</a:t>
            </a:r>
            <a:r>
              <a:rPr sz="3800" spc="-55" dirty="0">
                <a:latin typeface="Arial"/>
                <a:cs typeface="Arial"/>
              </a:rPr>
              <a:t>pa</a:t>
            </a:r>
            <a:r>
              <a:rPr sz="3800" spc="-105" dirty="0">
                <a:latin typeface="Arial"/>
                <a:cs typeface="Arial"/>
              </a:rPr>
              <a:t>r</a:t>
            </a:r>
            <a:r>
              <a:rPr sz="3800" spc="-50" dirty="0">
                <a:latin typeface="Arial"/>
                <a:cs typeface="Arial"/>
              </a:rPr>
              <a:t>ent</a:t>
            </a:r>
            <a:r>
              <a:rPr sz="3800" dirty="0">
                <a:latin typeface="Arial"/>
                <a:cs typeface="Arial"/>
              </a:rPr>
              <a:t>	</a:t>
            </a:r>
            <a:r>
              <a:rPr sz="3800" spc="-100" dirty="0">
                <a:latin typeface="Arial"/>
                <a:cs typeface="Arial"/>
              </a:rPr>
              <a:t>has</a:t>
            </a:r>
            <a:r>
              <a:rPr sz="3800" dirty="0">
                <a:latin typeface="Arial"/>
                <a:cs typeface="Arial"/>
              </a:rPr>
              <a:t>	</a:t>
            </a:r>
            <a:r>
              <a:rPr sz="3800" spc="-145" dirty="0">
                <a:latin typeface="Arial"/>
                <a:cs typeface="Arial"/>
              </a:rPr>
              <a:t>a</a:t>
            </a:r>
            <a:r>
              <a:rPr sz="3800" dirty="0">
                <a:latin typeface="Arial"/>
                <a:cs typeface="Arial"/>
              </a:rPr>
              <a:t>	</a:t>
            </a:r>
            <a:r>
              <a:rPr sz="3800" spc="-45" dirty="0">
                <a:latin typeface="Arial"/>
                <a:cs typeface="Arial"/>
              </a:rPr>
              <a:t>cleft</a:t>
            </a:r>
            <a:r>
              <a:rPr sz="3800" dirty="0">
                <a:latin typeface="Arial"/>
                <a:cs typeface="Arial"/>
              </a:rPr>
              <a:t>	</a:t>
            </a:r>
            <a:r>
              <a:rPr sz="3800" spc="-55" dirty="0">
                <a:latin typeface="Arial"/>
                <a:cs typeface="Arial"/>
              </a:rPr>
              <a:t>lip,</a:t>
            </a:r>
            <a:r>
              <a:rPr sz="3800" dirty="0">
                <a:latin typeface="Arial"/>
                <a:cs typeface="Arial"/>
              </a:rPr>
              <a:t>	</a:t>
            </a:r>
            <a:r>
              <a:rPr sz="3800" spc="-50" dirty="0">
                <a:latin typeface="Arial"/>
                <a:cs typeface="Arial"/>
              </a:rPr>
              <a:t>his/her  </a:t>
            </a:r>
            <a:r>
              <a:rPr sz="3800" spc="-45" dirty="0">
                <a:latin typeface="Arial"/>
                <a:cs typeface="Arial"/>
              </a:rPr>
              <a:t>child </a:t>
            </a:r>
            <a:r>
              <a:rPr sz="3800" spc="-75" dirty="0">
                <a:latin typeface="Arial"/>
                <a:cs typeface="Arial"/>
              </a:rPr>
              <a:t>face </a:t>
            </a:r>
            <a:r>
              <a:rPr sz="3800" spc="-145" dirty="0">
                <a:latin typeface="Arial"/>
                <a:cs typeface="Arial"/>
              </a:rPr>
              <a:t>a </a:t>
            </a:r>
            <a:r>
              <a:rPr sz="3800" spc="-75" dirty="0">
                <a:latin typeface="Arial"/>
                <a:cs typeface="Arial"/>
              </a:rPr>
              <a:t>risk </a:t>
            </a:r>
            <a:r>
              <a:rPr sz="3800" spc="-40" dirty="0">
                <a:latin typeface="Arial"/>
                <a:cs typeface="Arial"/>
              </a:rPr>
              <a:t>of</a:t>
            </a:r>
            <a:r>
              <a:rPr sz="3800" spc="335" dirty="0">
                <a:latin typeface="Arial"/>
                <a:cs typeface="Arial"/>
              </a:rPr>
              <a:t> </a:t>
            </a:r>
            <a:r>
              <a:rPr sz="3800" spc="-5" dirty="0">
                <a:latin typeface="Arial"/>
                <a:cs typeface="Arial"/>
              </a:rPr>
              <a:t>20%</a:t>
            </a:r>
            <a:endParaRPr sz="3800">
              <a:latin typeface="Arial"/>
              <a:cs typeface="Arial"/>
            </a:endParaRPr>
          </a:p>
          <a:p>
            <a:pPr marL="546100" marR="5080" indent="-533400">
              <a:lnSpc>
                <a:spcPct val="100899"/>
              </a:lnSpc>
              <a:spcBef>
                <a:spcPts val="2400"/>
              </a:spcBef>
              <a:buClr>
                <a:srgbClr val="01B2CA"/>
              </a:buClr>
              <a:buSzPct val="119736"/>
              <a:buChar char="•"/>
              <a:tabLst>
                <a:tab pos="545465" algn="l"/>
                <a:tab pos="546100" algn="l"/>
              </a:tabLst>
            </a:pPr>
            <a:r>
              <a:rPr sz="3800" spc="-145" dirty="0">
                <a:latin typeface="Arial"/>
                <a:cs typeface="Arial"/>
              </a:rPr>
              <a:t>If </a:t>
            </a:r>
            <a:r>
              <a:rPr sz="3800" spc="-75" dirty="0">
                <a:latin typeface="Arial"/>
                <a:cs typeface="Arial"/>
              </a:rPr>
              <a:t>their </a:t>
            </a:r>
            <a:r>
              <a:rPr sz="3800" spc="-110" dirty="0">
                <a:latin typeface="Arial"/>
                <a:cs typeface="Arial"/>
              </a:rPr>
              <a:t>is </a:t>
            </a:r>
            <a:r>
              <a:rPr sz="3800" spc="-75" dirty="0">
                <a:latin typeface="Arial"/>
                <a:cs typeface="Arial"/>
              </a:rPr>
              <a:t>one </a:t>
            </a:r>
            <a:r>
              <a:rPr sz="3800" spc="-45" dirty="0">
                <a:latin typeface="Arial"/>
                <a:cs typeface="Arial"/>
              </a:rPr>
              <a:t>child </a:t>
            </a:r>
            <a:r>
              <a:rPr sz="3800" spc="-20" dirty="0">
                <a:latin typeface="Arial"/>
                <a:cs typeface="Arial"/>
              </a:rPr>
              <a:t>with </a:t>
            </a:r>
            <a:r>
              <a:rPr sz="3800" spc="-45" dirty="0">
                <a:latin typeface="Arial"/>
                <a:cs typeface="Arial"/>
              </a:rPr>
              <a:t>cleft </a:t>
            </a:r>
            <a:r>
              <a:rPr sz="3800" spc="-55" dirty="0">
                <a:latin typeface="Arial"/>
                <a:cs typeface="Arial"/>
              </a:rPr>
              <a:t>lip, </a:t>
            </a:r>
            <a:r>
              <a:rPr sz="3800" spc="-50" dirty="0">
                <a:latin typeface="Arial"/>
                <a:cs typeface="Arial"/>
              </a:rPr>
              <a:t>the </a:t>
            </a:r>
            <a:r>
              <a:rPr sz="3800" spc="-60" dirty="0">
                <a:latin typeface="Arial"/>
                <a:cs typeface="Arial"/>
              </a:rPr>
              <a:t>following  </a:t>
            </a:r>
            <a:r>
              <a:rPr sz="3800" spc="-45" dirty="0">
                <a:latin typeface="Arial"/>
                <a:cs typeface="Arial"/>
              </a:rPr>
              <a:t>child </a:t>
            </a:r>
            <a:r>
              <a:rPr sz="3800" spc="-75" dirty="0">
                <a:latin typeface="Arial"/>
                <a:cs typeface="Arial"/>
              </a:rPr>
              <a:t>faces risk </a:t>
            </a:r>
            <a:r>
              <a:rPr sz="3800" spc="-40" dirty="0">
                <a:latin typeface="Arial"/>
                <a:cs typeface="Arial"/>
              </a:rPr>
              <a:t>of</a:t>
            </a:r>
            <a:r>
              <a:rPr sz="3800" spc="190" dirty="0">
                <a:latin typeface="Arial"/>
                <a:cs typeface="Arial"/>
              </a:rPr>
              <a:t> </a:t>
            </a:r>
            <a:r>
              <a:rPr sz="3800" spc="-5" dirty="0">
                <a:latin typeface="Arial"/>
                <a:cs typeface="Arial"/>
              </a:rPr>
              <a:t>14%</a:t>
            </a:r>
            <a:endParaRPr sz="3800">
              <a:latin typeface="Arial"/>
              <a:cs typeface="Arial"/>
            </a:endParaRPr>
          </a:p>
          <a:p>
            <a:pPr marL="546100" marR="5080" indent="-533400">
              <a:lnSpc>
                <a:spcPct val="100899"/>
              </a:lnSpc>
              <a:spcBef>
                <a:spcPts val="2400"/>
              </a:spcBef>
              <a:buClr>
                <a:srgbClr val="01B2CA"/>
              </a:buClr>
              <a:buSzPct val="119736"/>
              <a:buChar char="•"/>
              <a:tabLst>
                <a:tab pos="545465" algn="l"/>
                <a:tab pos="546100" algn="l"/>
              </a:tabLst>
            </a:pPr>
            <a:r>
              <a:rPr sz="3800" spc="-145" dirty="0">
                <a:latin typeface="Arial"/>
                <a:cs typeface="Arial"/>
              </a:rPr>
              <a:t>A </a:t>
            </a:r>
            <a:r>
              <a:rPr sz="3800" spc="-50" dirty="0">
                <a:latin typeface="Arial"/>
                <a:cs typeface="Arial"/>
              </a:rPr>
              <a:t>non </a:t>
            </a:r>
            <a:r>
              <a:rPr sz="3800" spc="-45" dirty="0">
                <a:latin typeface="Arial"/>
                <a:cs typeface="Arial"/>
              </a:rPr>
              <a:t>cleft </a:t>
            </a:r>
            <a:r>
              <a:rPr sz="3800" spc="-60" dirty="0">
                <a:latin typeface="Arial"/>
                <a:cs typeface="Arial"/>
              </a:rPr>
              <a:t>parent </a:t>
            </a:r>
            <a:r>
              <a:rPr sz="3800" spc="-20" dirty="0">
                <a:latin typeface="Arial"/>
                <a:cs typeface="Arial"/>
              </a:rPr>
              <a:t>with </a:t>
            </a:r>
            <a:r>
              <a:rPr sz="3800" spc="-145" dirty="0">
                <a:latin typeface="Arial"/>
                <a:cs typeface="Arial"/>
              </a:rPr>
              <a:t>a </a:t>
            </a:r>
            <a:r>
              <a:rPr sz="3800" spc="-45" dirty="0">
                <a:latin typeface="Arial"/>
                <a:cs typeface="Arial"/>
              </a:rPr>
              <a:t>cleft </a:t>
            </a:r>
            <a:r>
              <a:rPr sz="3800" spc="-75" dirty="0">
                <a:latin typeface="Arial"/>
                <a:cs typeface="Arial"/>
              </a:rPr>
              <a:t>lip faces </a:t>
            </a:r>
            <a:r>
              <a:rPr sz="3800" spc="-145" dirty="0">
                <a:latin typeface="Arial"/>
                <a:cs typeface="Arial"/>
              </a:rPr>
              <a:t>a </a:t>
            </a:r>
            <a:r>
              <a:rPr sz="3800" spc="-75" dirty="0">
                <a:latin typeface="Arial"/>
                <a:cs typeface="Arial"/>
              </a:rPr>
              <a:t>risk  </a:t>
            </a:r>
            <a:r>
              <a:rPr sz="3800" spc="-40" dirty="0">
                <a:latin typeface="Arial"/>
                <a:cs typeface="Arial"/>
              </a:rPr>
              <a:t>of </a:t>
            </a:r>
            <a:r>
              <a:rPr sz="3800" spc="-5" dirty="0">
                <a:latin typeface="Arial"/>
                <a:cs typeface="Arial"/>
              </a:rPr>
              <a:t>4% </a:t>
            </a:r>
            <a:r>
              <a:rPr sz="3800" spc="-50" dirty="0">
                <a:latin typeface="Arial"/>
                <a:cs typeface="Arial"/>
              </a:rPr>
              <a:t>for the </a:t>
            </a:r>
            <a:r>
              <a:rPr sz="3800" spc="-60" dirty="0">
                <a:latin typeface="Arial"/>
                <a:cs typeface="Arial"/>
              </a:rPr>
              <a:t>following</a:t>
            </a:r>
            <a:r>
              <a:rPr sz="3800" spc="140" dirty="0">
                <a:latin typeface="Arial"/>
                <a:cs typeface="Arial"/>
              </a:rPr>
              <a:t> </a:t>
            </a:r>
            <a:r>
              <a:rPr sz="3800" spc="-45" dirty="0">
                <a:latin typeface="Arial"/>
                <a:cs typeface="Arial"/>
              </a:rPr>
              <a:t>child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300" y="927100"/>
            <a:ext cx="53105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4318000"/>
            <a:ext cx="10071735" cy="26085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 algn="just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80" dirty="0">
                <a:latin typeface="Arial"/>
                <a:cs typeface="Arial"/>
              </a:rPr>
              <a:t>face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-105" dirty="0">
                <a:latin typeface="Arial"/>
                <a:cs typeface="Arial"/>
              </a:rPr>
              <a:t>facial </a:t>
            </a:r>
            <a:r>
              <a:rPr sz="4200" spc="-50" dirty="0">
                <a:latin typeface="Arial"/>
                <a:cs typeface="Arial"/>
              </a:rPr>
              <a:t>structures </a:t>
            </a:r>
            <a:r>
              <a:rPr sz="4200" spc="-160" dirty="0">
                <a:latin typeface="Arial"/>
                <a:cs typeface="Arial"/>
              </a:rPr>
              <a:t>are </a:t>
            </a:r>
            <a:r>
              <a:rPr sz="4200" spc="-40" dirty="0">
                <a:latin typeface="Arial"/>
                <a:cs typeface="Arial"/>
              </a:rPr>
              <a:t>formed  </a:t>
            </a:r>
            <a:r>
              <a:rPr sz="4200" spc="65" dirty="0">
                <a:latin typeface="Arial"/>
                <a:cs typeface="Arial"/>
              </a:rPr>
              <a:t>out </a:t>
            </a:r>
            <a:r>
              <a:rPr sz="4200" spc="10" dirty="0">
                <a:latin typeface="Arial"/>
                <a:cs typeface="Arial"/>
              </a:rPr>
              <a:t>of </a:t>
            </a:r>
            <a:r>
              <a:rPr sz="4200" spc="-15" dirty="0">
                <a:latin typeface="Arial"/>
                <a:cs typeface="Arial"/>
              </a:rPr>
              <a:t>three </a:t>
            </a:r>
            <a:r>
              <a:rPr sz="4200" spc="25" dirty="0">
                <a:latin typeface="Arial"/>
                <a:cs typeface="Arial"/>
              </a:rPr>
              <a:t>plates, </a:t>
            </a:r>
            <a:r>
              <a:rPr sz="4200" spc="-5" dirty="0">
                <a:latin typeface="Arial"/>
                <a:cs typeface="Arial"/>
              </a:rPr>
              <a:t>each</a:t>
            </a:r>
            <a:r>
              <a:rPr sz="4200" spc="1155" dirty="0">
                <a:latin typeface="Arial"/>
                <a:cs typeface="Arial"/>
              </a:rPr>
              <a:t> </a:t>
            </a:r>
            <a:r>
              <a:rPr sz="4200" spc="25" dirty="0">
                <a:latin typeface="Arial"/>
                <a:cs typeface="Arial"/>
              </a:rPr>
              <a:t>migrating  </a:t>
            </a:r>
            <a:r>
              <a:rPr sz="4200" spc="-15" dirty="0">
                <a:latin typeface="Arial"/>
                <a:cs typeface="Arial"/>
              </a:rPr>
              <a:t>toward </a:t>
            </a:r>
            <a:r>
              <a:rPr sz="4200" spc="-160" dirty="0">
                <a:latin typeface="Arial"/>
                <a:cs typeface="Arial"/>
              </a:rPr>
              <a:t>a </a:t>
            </a:r>
            <a:r>
              <a:rPr sz="4200" spc="-70" dirty="0">
                <a:latin typeface="Arial"/>
                <a:cs typeface="Arial"/>
              </a:rPr>
              <a:t>meeting </a:t>
            </a:r>
            <a:r>
              <a:rPr sz="4200" spc="-20" dirty="0">
                <a:latin typeface="Arial"/>
                <a:cs typeface="Arial"/>
              </a:rPr>
              <a:t>point </a:t>
            </a:r>
            <a:r>
              <a:rPr sz="4200" spc="-120" dirty="0">
                <a:latin typeface="Arial"/>
                <a:cs typeface="Arial"/>
              </a:rPr>
              <a:t>in </a:t>
            </a:r>
            <a:r>
              <a:rPr sz="4200" spc="-55" dirty="0">
                <a:latin typeface="Arial"/>
                <a:cs typeface="Arial"/>
              </a:rPr>
              <a:t>the middle  </a:t>
            </a:r>
            <a:r>
              <a:rPr sz="4200" spc="-160" dirty="0">
                <a:latin typeface="Arial"/>
                <a:cs typeface="Arial"/>
              </a:rPr>
              <a:t>area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55" dirty="0">
                <a:latin typeface="Arial"/>
                <a:cs typeface="Arial"/>
              </a:rPr>
              <a:t>the</a:t>
            </a:r>
            <a:r>
              <a:rPr sz="4200" spc="195" dirty="0">
                <a:latin typeface="Arial"/>
                <a:cs typeface="Arial"/>
              </a:rPr>
              <a:t> </a:t>
            </a:r>
            <a:r>
              <a:rPr sz="4200" spc="-65" dirty="0">
                <a:latin typeface="Arial"/>
                <a:cs typeface="Arial"/>
              </a:rPr>
              <a:t>face.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600" y="4152900"/>
            <a:ext cx="10071735" cy="29349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 algn="just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105" dirty="0">
                <a:latin typeface="Arial"/>
                <a:cs typeface="Arial"/>
              </a:rPr>
              <a:t>facial </a:t>
            </a:r>
            <a:r>
              <a:rPr sz="4200" spc="-50" dirty="0">
                <a:latin typeface="Arial"/>
                <a:cs typeface="Arial"/>
              </a:rPr>
              <a:t>structures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b="1" spc="-25" dirty="0">
                <a:latin typeface="Arial"/>
                <a:cs typeface="Arial"/>
              </a:rPr>
              <a:t>orbicularis  </a:t>
            </a:r>
            <a:r>
              <a:rPr sz="4200" b="1" spc="-5" dirty="0">
                <a:latin typeface="Arial"/>
                <a:cs typeface="Arial"/>
              </a:rPr>
              <a:t>muscle </a:t>
            </a:r>
            <a:r>
              <a:rPr sz="4200" spc="-40" dirty="0">
                <a:latin typeface="Arial"/>
                <a:cs typeface="Arial"/>
              </a:rPr>
              <a:t>form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60" dirty="0">
                <a:latin typeface="Arial"/>
                <a:cs typeface="Arial"/>
              </a:rPr>
              <a:t>lip. </a:t>
            </a:r>
            <a:r>
              <a:rPr sz="4200" spc="-160" dirty="0">
                <a:latin typeface="Arial"/>
                <a:cs typeface="Arial"/>
              </a:rPr>
              <a:t>They are </a:t>
            </a:r>
            <a:r>
              <a:rPr sz="4200" spc="-80" dirty="0">
                <a:latin typeface="Arial"/>
                <a:cs typeface="Arial"/>
              </a:rPr>
              <a:t>joined </a:t>
            </a:r>
            <a:r>
              <a:rPr sz="4200" spc="-40" dirty="0">
                <a:latin typeface="Arial"/>
                <a:cs typeface="Arial"/>
              </a:rPr>
              <a:t>at 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65" dirty="0">
                <a:latin typeface="Arial"/>
                <a:cs typeface="Arial"/>
              </a:rPr>
              <a:t>philitrum</a:t>
            </a:r>
            <a:r>
              <a:rPr sz="4200" spc="50" dirty="0">
                <a:latin typeface="Arial"/>
                <a:cs typeface="Arial"/>
              </a:rPr>
              <a:t> </a:t>
            </a:r>
            <a:r>
              <a:rPr sz="4200" spc="-105" dirty="0">
                <a:latin typeface="Arial"/>
                <a:cs typeface="Arial"/>
              </a:rPr>
              <a:t>lines.</a:t>
            </a:r>
            <a:endParaRPr sz="42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00" dirty="0">
                <a:latin typeface="Arial"/>
                <a:cs typeface="Arial"/>
              </a:rPr>
              <a:t>join </a:t>
            </a:r>
            <a:r>
              <a:rPr sz="4200" spc="-45" dirty="0">
                <a:latin typeface="Arial"/>
                <a:cs typeface="Arial"/>
              </a:rPr>
              <a:t>by </a:t>
            </a:r>
            <a:r>
              <a:rPr sz="4200" spc="-5" dirty="0">
                <a:latin typeface="Arial"/>
                <a:cs typeface="Arial"/>
              </a:rPr>
              <a:t>4th </a:t>
            </a:r>
            <a:r>
              <a:rPr sz="4200" spc="-60" dirty="0">
                <a:latin typeface="Arial"/>
                <a:cs typeface="Arial"/>
              </a:rPr>
              <a:t>week </a:t>
            </a:r>
            <a:r>
              <a:rPr sz="4200" spc="-40" dirty="0">
                <a:latin typeface="Arial"/>
                <a:cs typeface="Arial"/>
              </a:rPr>
              <a:t>of</a:t>
            </a:r>
            <a:r>
              <a:rPr sz="4200" spc="195" dirty="0">
                <a:latin typeface="Arial"/>
                <a:cs typeface="Arial"/>
              </a:rPr>
              <a:t> </a:t>
            </a:r>
            <a:r>
              <a:rPr sz="4200" spc="-70" dirty="0">
                <a:latin typeface="Arial"/>
                <a:cs typeface="Arial"/>
              </a:rPr>
              <a:t>pregnancy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600" y="2870200"/>
            <a:ext cx="9994900" cy="55041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400685" indent="-533400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80" dirty="0">
                <a:latin typeface="Arial"/>
                <a:cs typeface="Arial"/>
              </a:rPr>
              <a:t>palate </a:t>
            </a:r>
            <a:r>
              <a:rPr sz="4200" spc="-120" dirty="0">
                <a:latin typeface="Arial"/>
                <a:cs typeface="Arial"/>
              </a:rPr>
              <a:t>is </a:t>
            </a:r>
            <a:r>
              <a:rPr sz="4200" spc="-65" dirty="0">
                <a:latin typeface="Arial"/>
                <a:cs typeface="Arial"/>
              </a:rPr>
              <a:t>then </a:t>
            </a:r>
            <a:r>
              <a:rPr sz="4200" spc="-40" dirty="0">
                <a:latin typeface="Arial"/>
                <a:cs typeface="Arial"/>
              </a:rPr>
              <a:t>formed </a:t>
            </a:r>
            <a:r>
              <a:rPr sz="4200" spc="-5" dirty="0">
                <a:latin typeface="Arial"/>
                <a:cs typeface="Arial"/>
              </a:rPr>
              <a:t>out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55" dirty="0">
                <a:latin typeface="Arial"/>
                <a:cs typeface="Arial"/>
              </a:rPr>
              <a:t>the  </a:t>
            </a:r>
            <a:r>
              <a:rPr sz="4200" spc="-45" dirty="0">
                <a:latin typeface="Arial"/>
                <a:cs typeface="Arial"/>
              </a:rPr>
              <a:t>structure </a:t>
            </a:r>
            <a:r>
              <a:rPr sz="4200" spc="-25" dirty="0">
                <a:latin typeface="Arial"/>
                <a:cs typeface="Arial"/>
              </a:rPr>
              <a:t>that </a:t>
            </a:r>
            <a:r>
              <a:rPr sz="4200" spc="-70" dirty="0">
                <a:latin typeface="Arial"/>
                <a:cs typeface="Arial"/>
              </a:rPr>
              <a:t>begins </a:t>
            </a:r>
            <a:r>
              <a:rPr sz="4200" spc="-120" dirty="0">
                <a:latin typeface="Arial"/>
                <a:cs typeface="Arial"/>
              </a:rPr>
              <a:t>as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45" dirty="0">
                <a:latin typeface="Arial"/>
                <a:cs typeface="Arial"/>
              </a:rPr>
              <a:t>tongue </a:t>
            </a:r>
            <a:r>
              <a:rPr sz="4200" spc="-55" dirty="0">
                <a:latin typeface="Arial"/>
                <a:cs typeface="Arial"/>
              </a:rPr>
              <a:t>and  </a:t>
            </a:r>
            <a:r>
              <a:rPr sz="4200" spc="-70" dirty="0">
                <a:latin typeface="Arial"/>
                <a:cs typeface="Arial"/>
              </a:rPr>
              <a:t>palate.</a:t>
            </a:r>
            <a:endParaRPr sz="4200">
              <a:latin typeface="Arial"/>
              <a:cs typeface="Arial"/>
            </a:endParaRPr>
          </a:p>
          <a:p>
            <a:pPr marL="546100" marR="5080" indent="-533400">
              <a:lnSpc>
                <a:spcPct val="101200"/>
              </a:lnSpc>
              <a:spcBef>
                <a:spcPts val="240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60" dirty="0">
                <a:latin typeface="Arial"/>
                <a:cs typeface="Arial"/>
              </a:rPr>
              <a:t>Between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40" dirty="0">
                <a:latin typeface="Arial"/>
                <a:cs typeface="Arial"/>
              </a:rPr>
              <a:t>fourth </a:t>
            </a:r>
            <a:r>
              <a:rPr sz="4200" spc="-55" dirty="0">
                <a:latin typeface="Arial"/>
                <a:cs typeface="Arial"/>
              </a:rPr>
              <a:t>and the </a:t>
            </a:r>
            <a:r>
              <a:rPr sz="4200" spc="-70" dirty="0">
                <a:latin typeface="Arial"/>
                <a:cs typeface="Arial"/>
              </a:rPr>
              <a:t>eighth </a:t>
            </a:r>
            <a:r>
              <a:rPr sz="4200" spc="-65" dirty="0">
                <a:latin typeface="Arial"/>
                <a:cs typeface="Arial"/>
              </a:rPr>
              <a:t>weeks 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50" dirty="0">
                <a:latin typeface="Arial"/>
                <a:cs typeface="Arial"/>
              </a:rPr>
              <a:t>gestation,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45" dirty="0">
                <a:latin typeface="Arial"/>
                <a:cs typeface="Arial"/>
              </a:rPr>
              <a:t>tongue </a:t>
            </a:r>
            <a:r>
              <a:rPr sz="4200" spc="-20" dirty="0">
                <a:latin typeface="Arial"/>
                <a:cs typeface="Arial"/>
              </a:rPr>
              <a:t>drops </a:t>
            </a:r>
            <a:r>
              <a:rPr sz="4200" spc="15" dirty="0">
                <a:latin typeface="Arial"/>
                <a:cs typeface="Arial"/>
              </a:rPr>
              <a:t>down </a:t>
            </a:r>
            <a:r>
              <a:rPr sz="4200" spc="-55" dirty="0">
                <a:latin typeface="Arial"/>
                <a:cs typeface="Arial"/>
              </a:rPr>
              <a:t>and  the </a:t>
            </a:r>
            <a:r>
              <a:rPr sz="4200" spc="-90" dirty="0">
                <a:latin typeface="Arial"/>
                <a:cs typeface="Arial"/>
              </a:rPr>
              <a:t>palatal </a:t>
            </a:r>
            <a:r>
              <a:rPr sz="4200" spc="-60" dirty="0">
                <a:latin typeface="Arial"/>
                <a:cs typeface="Arial"/>
              </a:rPr>
              <a:t>segments </a:t>
            </a:r>
            <a:r>
              <a:rPr sz="4200" spc="-65" dirty="0">
                <a:latin typeface="Arial"/>
                <a:cs typeface="Arial"/>
              </a:rPr>
              <a:t>then </a:t>
            </a:r>
            <a:r>
              <a:rPr sz="4200" spc="-80" dirty="0">
                <a:latin typeface="Arial"/>
                <a:cs typeface="Arial"/>
              </a:rPr>
              <a:t>move </a:t>
            </a:r>
            <a:r>
              <a:rPr sz="4200" spc="-60" dirty="0">
                <a:latin typeface="Arial"/>
                <a:cs typeface="Arial"/>
              </a:rPr>
              <a:t>from </a:t>
            </a:r>
            <a:r>
              <a:rPr sz="4200" spc="-55" dirty="0">
                <a:latin typeface="Arial"/>
                <a:cs typeface="Arial"/>
              </a:rPr>
              <a:t>the  </a:t>
            </a:r>
            <a:r>
              <a:rPr sz="4200" spc="-80" dirty="0">
                <a:latin typeface="Arial"/>
                <a:cs typeface="Arial"/>
              </a:rPr>
              <a:t>sides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-15" dirty="0">
                <a:latin typeface="Arial"/>
                <a:cs typeface="Arial"/>
              </a:rPr>
              <a:t>toward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50" dirty="0">
                <a:latin typeface="Arial"/>
                <a:cs typeface="Arial"/>
              </a:rPr>
              <a:t>middle, </a:t>
            </a:r>
            <a:r>
              <a:rPr sz="4200" spc="-80" dirty="0">
                <a:latin typeface="Arial"/>
                <a:cs typeface="Arial"/>
              </a:rPr>
              <a:t>fusing </a:t>
            </a:r>
            <a:r>
              <a:rPr sz="4200" spc="-120" dirty="0">
                <a:latin typeface="Arial"/>
                <a:cs typeface="Arial"/>
              </a:rPr>
              <a:t>in  </a:t>
            </a:r>
            <a:r>
              <a:rPr sz="4200" spc="-55" dirty="0">
                <a:latin typeface="Arial"/>
                <a:cs typeface="Arial"/>
              </a:rPr>
              <a:t>the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105" dirty="0">
                <a:latin typeface="Arial"/>
                <a:cs typeface="Arial"/>
              </a:rPr>
              <a:t>center.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600" y="4635500"/>
            <a:ext cx="10051415" cy="19608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 algn="just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A </a:t>
            </a:r>
            <a:r>
              <a:rPr sz="4200" spc="-40" dirty="0">
                <a:latin typeface="Arial"/>
                <a:cs typeface="Arial"/>
              </a:rPr>
              <a:t>cleft, </a:t>
            </a:r>
            <a:r>
              <a:rPr sz="4200" spc="-90" dirty="0">
                <a:latin typeface="Arial"/>
                <a:cs typeface="Arial"/>
              </a:rPr>
              <a:t>therefore, </a:t>
            </a:r>
            <a:r>
              <a:rPr sz="4200" spc="-120" dirty="0">
                <a:latin typeface="Arial"/>
                <a:cs typeface="Arial"/>
              </a:rPr>
              <a:t>is </a:t>
            </a:r>
            <a:r>
              <a:rPr sz="4200" spc="-5" dirty="0">
                <a:latin typeface="Arial"/>
                <a:cs typeface="Arial"/>
              </a:rPr>
              <a:t>not </a:t>
            </a:r>
            <a:r>
              <a:rPr sz="4200" spc="-55" dirty="0">
                <a:latin typeface="Arial"/>
                <a:cs typeface="Arial"/>
              </a:rPr>
              <a:t>something </a:t>
            </a:r>
            <a:r>
              <a:rPr sz="4200" spc="-25" dirty="0">
                <a:latin typeface="Arial"/>
                <a:cs typeface="Arial"/>
              </a:rPr>
              <a:t>that </a:t>
            </a:r>
            <a:r>
              <a:rPr sz="4200" spc="-120" dirty="0">
                <a:latin typeface="Arial"/>
                <a:cs typeface="Arial"/>
              </a:rPr>
              <a:t>is  </a:t>
            </a:r>
            <a:r>
              <a:rPr sz="4200" spc="-35" dirty="0">
                <a:latin typeface="Arial"/>
                <a:cs typeface="Arial"/>
              </a:rPr>
              <a:t>formed, </a:t>
            </a:r>
            <a:r>
              <a:rPr sz="4200" spc="-45" dirty="0">
                <a:latin typeface="Arial"/>
                <a:cs typeface="Arial"/>
              </a:rPr>
              <a:t>so </a:t>
            </a:r>
            <a:r>
              <a:rPr sz="4200" spc="-25" dirty="0">
                <a:latin typeface="Arial"/>
                <a:cs typeface="Arial"/>
              </a:rPr>
              <a:t>much </a:t>
            </a:r>
            <a:r>
              <a:rPr sz="4200" spc="-120" dirty="0">
                <a:latin typeface="Arial"/>
                <a:cs typeface="Arial"/>
              </a:rPr>
              <a:t>as </a:t>
            </a:r>
            <a:r>
              <a:rPr sz="4200" spc="-40" dirty="0">
                <a:latin typeface="Arial"/>
                <a:cs typeface="Arial"/>
              </a:rPr>
              <a:t>it </a:t>
            </a:r>
            <a:r>
              <a:rPr sz="4200" spc="-120" dirty="0">
                <a:latin typeface="Arial"/>
                <a:cs typeface="Arial"/>
              </a:rPr>
              <a:t>is </a:t>
            </a:r>
            <a:r>
              <a:rPr sz="4200" b="1" spc="-10" dirty="0">
                <a:solidFill>
                  <a:srgbClr val="4475A0"/>
                </a:solidFill>
                <a:latin typeface="Arial"/>
                <a:cs typeface="Arial"/>
              </a:rPr>
              <a:t>something </a:t>
            </a:r>
            <a:r>
              <a:rPr sz="4200" b="1" spc="35" dirty="0">
                <a:solidFill>
                  <a:srgbClr val="4475A0"/>
                </a:solidFill>
                <a:latin typeface="Arial"/>
                <a:cs typeface="Arial"/>
              </a:rPr>
              <a:t>that  </a:t>
            </a:r>
            <a:r>
              <a:rPr sz="4200" b="1" spc="-5" dirty="0">
                <a:solidFill>
                  <a:srgbClr val="4475A0"/>
                </a:solidFill>
                <a:latin typeface="Arial"/>
                <a:cs typeface="Arial"/>
              </a:rPr>
              <a:t>does </a:t>
            </a:r>
            <a:r>
              <a:rPr sz="4200" b="1" dirty="0">
                <a:solidFill>
                  <a:srgbClr val="4475A0"/>
                </a:solidFill>
                <a:latin typeface="Arial"/>
                <a:cs typeface="Arial"/>
              </a:rPr>
              <a:t>not </a:t>
            </a:r>
            <a:r>
              <a:rPr sz="4200" b="1" spc="10" dirty="0">
                <a:solidFill>
                  <a:srgbClr val="4475A0"/>
                </a:solidFill>
                <a:latin typeface="Arial"/>
                <a:cs typeface="Arial"/>
              </a:rPr>
              <a:t>form</a:t>
            </a:r>
            <a:r>
              <a:rPr sz="4200" spc="10" dirty="0">
                <a:latin typeface="Arial"/>
                <a:cs typeface="Arial"/>
              </a:rPr>
              <a:t>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5087" y="927100"/>
            <a:ext cx="779462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spc="-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4375493"/>
            <a:ext cx="238760" cy="2971800"/>
          </a:xfrm>
          <a:prstGeom prst="rect">
            <a:avLst/>
          </a:prstGeom>
        </p:spPr>
        <p:txBody>
          <a:bodyPr vert="horz" wrap="square" lIns="0" tIns="238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3350" spc="505" dirty="0">
                <a:solidFill>
                  <a:srgbClr val="01B2CA"/>
                </a:solidFill>
                <a:latin typeface="Arial"/>
                <a:cs typeface="Arial"/>
              </a:rPr>
              <a:t>•</a:t>
            </a:r>
            <a:endParaRPr sz="3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3350" spc="505" dirty="0">
                <a:solidFill>
                  <a:srgbClr val="01B2CA"/>
                </a:solidFill>
                <a:latin typeface="Arial"/>
                <a:cs typeface="Arial"/>
              </a:rPr>
              <a:t>•</a:t>
            </a:r>
            <a:endParaRPr sz="3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3350" spc="505" dirty="0">
                <a:solidFill>
                  <a:srgbClr val="01B2CA"/>
                </a:solidFill>
                <a:latin typeface="Arial"/>
                <a:cs typeface="Arial"/>
              </a:rPr>
              <a:t>•</a:t>
            </a:r>
            <a:endParaRPr sz="3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3350" spc="505" dirty="0">
                <a:solidFill>
                  <a:srgbClr val="01B2CA"/>
                </a:solidFill>
                <a:latin typeface="Arial"/>
                <a:cs typeface="Arial"/>
              </a:rPr>
              <a:t>•</a:t>
            </a:r>
            <a:endParaRPr sz="3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1500" y="3911600"/>
            <a:ext cx="8449945" cy="339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Arial"/>
                <a:cs typeface="Arial"/>
              </a:rPr>
              <a:t>At </a:t>
            </a:r>
            <a:r>
              <a:rPr sz="2800" spc="-40" dirty="0">
                <a:latin typeface="Arial"/>
                <a:cs typeface="Arial"/>
              </a:rPr>
              <a:t>the end </a:t>
            </a:r>
            <a:r>
              <a:rPr sz="2800" spc="-30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this </a:t>
            </a:r>
            <a:r>
              <a:rPr sz="2800" spc="-50" dirty="0">
                <a:latin typeface="Arial"/>
                <a:cs typeface="Arial"/>
              </a:rPr>
              <a:t>lecture, </a:t>
            </a:r>
            <a:r>
              <a:rPr sz="2800" spc="-25" dirty="0">
                <a:latin typeface="Arial"/>
                <a:cs typeface="Arial"/>
              </a:rPr>
              <a:t>students </a:t>
            </a:r>
            <a:r>
              <a:rPr sz="2800" spc="-40" dirty="0">
                <a:latin typeface="Arial"/>
                <a:cs typeface="Arial"/>
              </a:rPr>
              <a:t>should </a:t>
            </a:r>
            <a:r>
              <a:rPr sz="2800" spc="-30" dirty="0">
                <a:latin typeface="Arial"/>
                <a:cs typeface="Arial"/>
              </a:rPr>
              <a:t>be </a:t>
            </a:r>
            <a:r>
              <a:rPr sz="2800" spc="-70" dirty="0">
                <a:latin typeface="Arial"/>
                <a:cs typeface="Arial"/>
              </a:rPr>
              <a:t>able</a:t>
            </a:r>
            <a:r>
              <a:rPr sz="2800" spc="370" dirty="0">
                <a:latin typeface="Arial"/>
                <a:cs typeface="Arial"/>
              </a:rPr>
              <a:t> </a:t>
            </a:r>
            <a:r>
              <a:rPr sz="2800" spc="15" dirty="0"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72600"/>
              </a:lnSpc>
            </a:pPr>
            <a:r>
              <a:rPr sz="2800" spc="-70" dirty="0">
                <a:latin typeface="Arial"/>
                <a:cs typeface="Arial"/>
              </a:rPr>
              <a:t>Develop </a:t>
            </a:r>
            <a:r>
              <a:rPr sz="2800" spc="-80" dirty="0">
                <a:latin typeface="Arial"/>
                <a:cs typeface="Arial"/>
              </a:rPr>
              <a:t>an </a:t>
            </a:r>
            <a:r>
              <a:rPr sz="2800" spc="-40" dirty="0">
                <a:latin typeface="Arial"/>
                <a:cs typeface="Arial"/>
              </a:rPr>
              <a:t>understanding </a:t>
            </a:r>
            <a:r>
              <a:rPr sz="2800" spc="-35" dirty="0">
                <a:latin typeface="Arial"/>
                <a:cs typeface="Arial"/>
              </a:rPr>
              <a:t>terms </a:t>
            </a:r>
            <a:r>
              <a:rPr sz="2800" spc="-55" dirty="0">
                <a:latin typeface="Arial"/>
                <a:cs typeface="Arial"/>
              </a:rPr>
              <a:t>Cleft lip </a:t>
            </a:r>
            <a:r>
              <a:rPr sz="2800" spc="-160" dirty="0">
                <a:latin typeface="Arial"/>
                <a:cs typeface="Arial"/>
              </a:rPr>
              <a:t>&amp; </a:t>
            </a:r>
            <a:r>
              <a:rPr sz="2800" spc="-80" dirty="0">
                <a:latin typeface="Arial"/>
                <a:cs typeface="Arial"/>
              </a:rPr>
              <a:t>Palate  </a:t>
            </a:r>
            <a:r>
              <a:rPr sz="2800" spc="-70" dirty="0">
                <a:latin typeface="Arial"/>
                <a:cs typeface="Arial"/>
              </a:rPr>
              <a:t>Develop </a:t>
            </a:r>
            <a:r>
              <a:rPr sz="2800" spc="-80" dirty="0">
                <a:latin typeface="Arial"/>
                <a:cs typeface="Arial"/>
              </a:rPr>
              <a:t>an </a:t>
            </a:r>
            <a:r>
              <a:rPr sz="2800" spc="-40" dirty="0">
                <a:latin typeface="Arial"/>
                <a:cs typeface="Arial"/>
              </a:rPr>
              <a:t>understanding </a:t>
            </a:r>
            <a:r>
              <a:rPr sz="2800" spc="-30" dirty="0">
                <a:latin typeface="Arial"/>
                <a:cs typeface="Arial"/>
              </a:rPr>
              <a:t>of </a:t>
            </a:r>
            <a:r>
              <a:rPr sz="2800" spc="-45" dirty="0">
                <a:latin typeface="Arial"/>
                <a:cs typeface="Arial"/>
              </a:rPr>
              <a:t>incidence </a:t>
            </a:r>
            <a:r>
              <a:rPr sz="2800" spc="-30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20" dirty="0">
                <a:latin typeface="Arial"/>
                <a:cs typeface="Arial"/>
              </a:rPr>
              <a:t>condition  </a:t>
            </a:r>
            <a:r>
              <a:rPr sz="2800" spc="-55" dirty="0">
                <a:latin typeface="Arial"/>
                <a:cs typeface="Arial"/>
              </a:rPr>
              <a:t>Describe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50" dirty="0">
                <a:latin typeface="Arial"/>
                <a:cs typeface="Arial"/>
              </a:rPr>
              <a:t>etiology </a:t>
            </a:r>
            <a:r>
              <a:rPr sz="2800" spc="-40" dirty="0">
                <a:latin typeface="Arial"/>
                <a:cs typeface="Arial"/>
              </a:rPr>
              <a:t>and</a:t>
            </a:r>
            <a:r>
              <a:rPr sz="2800" spc="14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pathogenesis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0"/>
              </a:spcBef>
            </a:pPr>
            <a:r>
              <a:rPr sz="2800" spc="-55" dirty="0">
                <a:latin typeface="Arial"/>
                <a:cs typeface="Arial"/>
              </a:rPr>
              <a:t>Describe </a:t>
            </a:r>
            <a:r>
              <a:rPr sz="2800" spc="-50" dirty="0">
                <a:latin typeface="Arial"/>
                <a:cs typeface="Arial"/>
              </a:rPr>
              <a:t>classification </a:t>
            </a:r>
            <a:r>
              <a:rPr sz="2800" spc="-40" dirty="0">
                <a:latin typeface="Arial"/>
                <a:cs typeface="Arial"/>
              </a:rPr>
              <a:t>and </a:t>
            </a:r>
            <a:r>
              <a:rPr sz="2800" spc="-45" dirty="0">
                <a:latin typeface="Arial"/>
                <a:cs typeface="Arial"/>
              </a:rPr>
              <a:t>dental</a:t>
            </a:r>
            <a:r>
              <a:rPr sz="2800" spc="13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implications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Normal</a:t>
            </a:r>
            <a:r>
              <a:rPr spc="-50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1500" y="3077744"/>
            <a:ext cx="8872220" cy="4883150"/>
          </a:xfrm>
          <a:prstGeom prst="rect">
            <a:avLst/>
          </a:prstGeom>
        </p:spPr>
        <p:txBody>
          <a:bodyPr vert="horz" wrap="square" lIns="0" tIns="2114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4200" b="1" spc="-5" dirty="0">
                <a:latin typeface="Arial"/>
                <a:cs typeface="Arial"/>
              </a:rPr>
              <a:t>6 </a:t>
            </a:r>
            <a:r>
              <a:rPr sz="4200" b="1" spc="-20" dirty="0">
                <a:latin typeface="Arial"/>
                <a:cs typeface="Arial"/>
              </a:rPr>
              <a:t>Weeks</a:t>
            </a:r>
            <a:endParaRPr sz="4200">
              <a:latin typeface="Arial"/>
              <a:cs typeface="Arial"/>
            </a:endParaRPr>
          </a:p>
          <a:p>
            <a:pPr marL="7747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19736"/>
              <a:buChar char="•"/>
              <a:tabLst>
                <a:tab pos="774065" algn="l"/>
                <a:tab pos="774700" algn="l"/>
              </a:tabLst>
            </a:pPr>
            <a:r>
              <a:rPr sz="3800" spc="-110" dirty="0">
                <a:latin typeface="Arial"/>
                <a:cs typeface="Arial"/>
              </a:rPr>
              <a:t>Maxillary</a:t>
            </a:r>
            <a:r>
              <a:rPr sz="3800" spc="-5" dirty="0">
                <a:latin typeface="Arial"/>
                <a:cs typeface="Arial"/>
              </a:rPr>
              <a:t> </a:t>
            </a:r>
            <a:r>
              <a:rPr sz="3800" spc="-45" dirty="0">
                <a:latin typeface="Arial"/>
                <a:cs typeface="Arial"/>
              </a:rPr>
              <a:t>process</a:t>
            </a:r>
            <a:endParaRPr sz="3800">
              <a:latin typeface="Arial"/>
              <a:cs typeface="Arial"/>
            </a:endParaRPr>
          </a:p>
          <a:p>
            <a:pPr marL="774700" indent="-533400">
              <a:lnSpc>
                <a:spcPct val="100000"/>
              </a:lnSpc>
              <a:spcBef>
                <a:spcPts val="2440"/>
              </a:spcBef>
              <a:buClr>
                <a:srgbClr val="01B2CA"/>
              </a:buClr>
              <a:buSzPct val="119736"/>
              <a:buChar char="•"/>
              <a:tabLst>
                <a:tab pos="774065" algn="l"/>
                <a:tab pos="774700" algn="l"/>
              </a:tabLst>
            </a:pPr>
            <a:r>
              <a:rPr sz="3800" spc="-95" dirty="0">
                <a:latin typeface="Arial"/>
                <a:cs typeface="Arial"/>
              </a:rPr>
              <a:t>Lateral </a:t>
            </a:r>
            <a:r>
              <a:rPr sz="3800" spc="-114" dirty="0">
                <a:latin typeface="Arial"/>
                <a:cs typeface="Arial"/>
              </a:rPr>
              <a:t>nasal</a:t>
            </a:r>
            <a:r>
              <a:rPr sz="3800" spc="90" dirty="0">
                <a:latin typeface="Arial"/>
                <a:cs typeface="Arial"/>
              </a:rPr>
              <a:t> </a:t>
            </a:r>
            <a:r>
              <a:rPr sz="3800" spc="-45" dirty="0">
                <a:latin typeface="Arial"/>
                <a:cs typeface="Arial"/>
              </a:rPr>
              <a:t>process</a:t>
            </a:r>
            <a:endParaRPr sz="3800">
              <a:latin typeface="Arial"/>
              <a:cs typeface="Arial"/>
            </a:endParaRPr>
          </a:p>
          <a:p>
            <a:pPr marL="774700" indent="-533400">
              <a:lnSpc>
                <a:spcPct val="100000"/>
              </a:lnSpc>
              <a:spcBef>
                <a:spcPts val="2440"/>
              </a:spcBef>
              <a:buClr>
                <a:srgbClr val="01B2CA"/>
              </a:buClr>
              <a:buSzPct val="119736"/>
              <a:buChar char="•"/>
              <a:tabLst>
                <a:tab pos="774065" algn="l"/>
                <a:tab pos="774700" algn="l"/>
              </a:tabLst>
            </a:pPr>
            <a:r>
              <a:rPr sz="3800" spc="-75" dirty="0">
                <a:latin typeface="Arial"/>
                <a:cs typeface="Arial"/>
              </a:rPr>
              <a:t>Median </a:t>
            </a:r>
            <a:r>
              <a:rPr sz="3800" spc="-114" dirty="0">
                <a:latin typeface="Arial"/>
                <a:cs typeface="Arial"/>
              </a:rPr>
              <a:t>nasal</a:t>
            </a:r>
            <a:r>
              <a:rPr sz="3800" spc="70" dirty="0">
                <a:latin typeface="Arial"/>
                <a:cs typeface="Arial"/>
              </a:rPr>
              <a:t> </a:t>
            </a:r>
            <a:r>
              <a:rPr sz="3800" spc="-45" dirty="0">
                <a:latin typeface="Arial"/>
                <a:cs typeface="Arial"/>
              </a:rPr>
              <a:t>process</a:t>
            </a:r>
            <a:endParaRPr sz="3800">
              <a:latin typeface="Arial"/>
              <a:cs typeface="Arial"/>
            </a:endParaRPr>
          </a:p>
          <a:p>
            <a:pPr marL="12700" marR="5080">
              <a:lnSpc>
                <a:spcPct val="100499"/>
              </a:lnSpc>
              <a:spcBef>
                <a:spcPts val="2420"/>
              </a:spcBef>
            </a:pPr>
            <a:r>
              <a:rPr sz="3400" spc="-114" dirty="0">
                <a:latin typeface="Arial"/>
                <a:cs typeface="Arial"/>
              </a:rPr>
              <a:t>These </a:t>
            </a:r>
            <a:r>
              <a:rPr sz="3400" spc="-80" dirty="0">
                <a:latin typeface="Arial"/>
                <a:cs typeface="Arial"/>
              </a:rPr>
              <a:t>three </a:t>
            </a:r>
            <a:r>
              <a:rPr sz="3400" spc="-50" dirty="0">
                <a:latin typeface="Arial"/>
                <a:cs typeface="Arial"/>
              </a:rPr>
              <a:t>processes </a:t>
            </a:r>
            <a:r>
              <a:rPr sz="3400" spc="-80" dirty="0">
                <a:latin typeface="Arial"/>
                <a:cs typeface="Arial"/>
              </a:rPr>
              <a:t>join </a:t>
            </a:r>
            <a:r>
              <a:rPr sz="3400" spc="-45" dirty="0">
                <a:latin typeface="Arial"/>
                <a:cs typeface="Arial"/>
              </a:rPr>
              <a:t>and </a:t>
            </a:r>
            <a:r>
              <a:rPr sz="3400" spc="-80" dirty="0">
                <a:latin typeface="Arial"/>
                <a:cs typeface="Arial"/>
              </a:rPr>
              <a:t>fuse </a:t>
            </a:r>
            <a:r>
              <a:rPr sz="3400" spc="30" dirty="0">
                <a:latin typeface="Arial"/>
                <a:cs typeface="Arial"/>
              </a:rPr>
              <a:t>to </a:t>
            </a:r>
            <a:r>
              <a:rPr sz="3400" spc="-35" dirty="0">
                <a:latin typeface="Arial"/>
                <a:cs typeface="Arial"/>
              </a:rPr>
              <a:t>form </a:t>
            </a:r>
            <a:r>
              <a:rPr sz="3400" spc="-45" dirty="0">
                <a:latin typeface="Arial"/>
                <a:cs typeface="Arial"/>
              </a:rPr>
              <a:t>the  </a:t>
            </a:r>
            <a:r>
              <a:rPr sz="3400" spc="-65" dirty="0">
                <a:latin typeface="Arial"/>
                <a:cs typeface="Arial"/>
              </a:rPr>
              <a:t>primary</a:t>
            </a:r>
            <a:r>
              <a:rPr sz="3400" spc="-5" dirty="0">
                <a:latin typeface="Arial"/>
                <a:cs typeface="Arial"/>
              </a:rPr>
              <a:t> </a:t>
            </a:r>
            <a:r>
              <a:rPr sz="3400" spc="-65" dirty="0">
                <a:latin typeface="Arial"/>
                <a:cs typeface="Arial"/>
              </a:rPr>
              <a:t>palate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Normal</a:t>
            </a:r>
            <a:r>
              <a:rPr spc="-50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1500" y="3937000"/>
            <a:ext cx="9855835" cy="253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latin typeface="Arial"/>
                <a:cs typeface="Arial"/>
              </a:rPr>
              <a:t>7 </a:t>
            </a:r>
            <a:r>
              <a:rPr sz="4200" b="1" spc="-20" dirty="0">
                <a:latin typeface="Arial"/>
                <a:cs typeface="Arial"/>
              </a:rPr>
              <a:t>Weeks</a:t>
            </a:r>
            <a:endParaRPr sz="4200">
              <a:latin typeface="Arial"/>
              <a:cs typeface="Arial"/>
            </a:endParaRPr>
          </a:p>
          <a:p>
            <a:pPr marL="12700" marR="5080" algn="just">
              <a:lnSpc>
                <a:spcPct val="100499"/>
              </a:lnSpc>
              <a:spcBef>
                <a:spcPts val="2440"/>
              </a:spcBef>
            </a:pPr>
            <a:r>
              <a:rPr sz="3400" spc="-65" dirty="0">
                <a:latin typeface="Arial"/>
                <a:cs typeface="Arial"/>
              </a:rPr>
              <a:t>Median </a:t>
            </a:r>
            <a:r>
              <a:rPr sz="3400" spc="-105" dirty="0">
                <a:latin typeface="Arial"/>
                <a:cs typeface="Arial"/>
              </a:rPr>
              <a:t>nasal </a:t>
            </a:r>
            <a:r>
              <a:rPr sz="3400" spc="-40" dirty="0">
                <a:latin typeface="Arial"/>
                <a:cs typeface="Arial"/>
              </a:rPr>
              <a:t>process </a:t>
            </a:r>
            <a:r>
              <a:rPr sz="3400" spc="-45" dirty="0">
                <a:latin typeface="Arial"/>
                <a:cs typeface="Arial"/>
              </a:rPr>
              <a:t>and </a:t>
            </a:r>
            <a:r>
              <a:rPr sz="3400" spc="-100" dirty="0">
                <a:latin typeface="Arial"/>
                <a:cs typeface="Arial"/>
              </a:rPr>
              <a:t>maxillary </a:t>
            </a:r>
            <a:r>
              <a:rPr sz="3400" spc="-40" dirty="0">
                <a:latin typeface="Arial"/>
                <a:cs typeface="Arial"/>
              </a:rPr>
              <a:t>process </a:t>
            </a:r>
            <a:r>
              <a:rPr sz="3400" spc="-114" dirty="0">
                <a:latin typeface="Arial"/>
                <a:cs typeface="Arial"/>
              </a:rPr>
              <a:t>have  </a:t>
            </a:r>
            <a:r>
              <a:rPr sz="3400" spc="-35" dirty="0">
                <a:latin typeface="Arial"/>
                <a:cs typeface="Arial"/>
              </a:rPr>
              <a:t>fused creating </a:t>
            </a:r>
            <a:r>
              <a:rPr sz="3400" spc="-10" dirty="0">
                <a:latin typeface="Arial"/>
                <a:cs typeface="Arial"/>
              </a:rPr>
              <a:t>upper </a:t>
            </a:r>
            <a:r>
              <a:rPr sz="3400" spc="-50" dirty="0">
                <a:latin typeface="Arial"/>
                <a:cs typeface="Arial"/>
              </a:rPr>
              <a:t>lip </a:t>
            </a:r>
            <a:r>
              <a:rPr sz="3400" spc="-30" dirty="0">
                <a:latin typeface="Arial"/>
                <a:cs typeface="Arial"/>
              </a:rPr>
              <a:t>and </a:t>
            </a:r>
            <a:r>
              <a:rPr sz="3400" spc="-45" dirty="0">
                <a:latin typeface="Arial"/>
                <a:cs typeface="Arial"/>
              </a:rPr>
              <a:t>anterior </a:t>
            </a:r>
            <a:r>
              <a:rPr sz="3400" spc="-80" dirty="0">
                <a:latin typeface="Arial"/>
                <a:cs typeface="Arial"/>
              </a:rPr>
              <a:t>maxillary  </a:t>
            </a:r>
            <a:r>
              <a:rPr sz="3400" spc="-100" dirty="0">
                <a:latin typeface="Arial"/>
                <a:cs typeface="Arial"/>
              </a:rPr>
              <a:t>alveolus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Normal</a:t>
            </a:r>
            <a:r>
              <a:rPr spc="-50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1500" y="3149600"/>
            <a:ext cx="9855835" cy="409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latin typeface="Arial"/>
                <a:cs typeface="Arial"/>
              </a:rPr>
              <a:t>8 </a:t>
            </a:r>
            <a:r>
              <a:rPr sz="4200" b="1" spc="-20" dirty="0">
                <a:latin typeface="Arial"/>
                <a:cs typeface="Arial"/>
              </a:rPr>
              <a:t>Weeks</a:t>
            </a:r>
            <a:endParaRPr sz="4200">
              <a:latin typeface="Arial"/>
              <a:cs typeface="Arial"/>
            </a:endParaRPr>
          </a:p>
          <a:p>
            <a:pPr marL="12700" marR="5080" algn="just">
              <a:lnSpc>
                <a:spcPct val="100499"/>
              </a:lnSpc>
              <a:spcBef>
                <a:spcPts val="2440"/>
              </a:spcBef>
            </a:pPr>
            <a:r>
              <a:rPr sz="3400" spc="-50" dirty="0">
                <a:latin typeface="Arial"/>
                <a:cs typeface="Arial"/>
              </a:rPr>
              <a:t>Complex </a:t>
            </a:r>
            <a:r>
              <a:rPr sz="3400" spc="-55" dirty="0">
                <a:latin typeface="Arial"/>
                <a:cs typeface="Arial"/>
              </a:rPr>
              <a:t>totally fused </a:t>
            </a:r>
            <a:r>
              <a:rPr sz="3400" spc="-45" dirty="0">
                <a:latin typeface="Arial"/>
                <a:cs typeface="Arial"/>
              </a:rPr>
              <a:t>and </a:t>
            </a:r>
            <a:r>
              <a:rPr sz="3400" spc="-60" dirty="0">
                <a:latin typeface="Arial"/>
                <a:cs typeface="Arial"/>
              </a:rPr>
              <a:t>mesodermal </a:t>
            </a:r>
            <a:r>
              <a:rPr sz="3400" spc="-50" dirty="0">
                <a:latin typeface="Arial"/>
                <a:cs typeface="Arial"/>
              </a:rPr>
              <a:t>migration  </a:t>
            </a:r>
            <a:r>
              <a:rPr sz="3400" spc="60" dirty="0">
                <a:latin typeface="Arial"/>
                <a:cs typeface="Arial"/>
              </a:rPr>
              <a:t>completed </a:t>
            </a:r>
            <a:r>
              <a:rPr sz="3400" spc="-45" dirty="0">
                <a:latin typeface="Arial"/>
                <a:cs typeface="Arial"/>
              </a:rPr>
              <a:t>Tongue, </a:t>
            </a:r>
            <a:r>
              <a:rPr sz="3400" spc="40" dirty="0">
                <a:latin typeface="Arial"/>
                <a:cs typeface="Arial"/>
              </a:rPr>
              <a:t>which </a:t>
            </a:r>
            <a:r>
              <a:rPr sz="3400" spc="-30" dirty="0">
                <a:latin typeface="Arial"/>
                <a:cs typeface="Arial"/>
              </a:rPr>
              <a:t>has </a:t>
            </a:r>
            <a:r>
              <a:rPr sz="3400" spc="-5" dirty="0">
                <a:latin typeface="Arial"/>
                <a:cs typeface="Arial"/>
              </a:rPr>
              <a:t>been </a:t>
            </a:r>
            <a:r>
              <a:rPr sz="3400" spc="50" dirty="0">
                <a:latin typeface="Arial"/>
                <a:cs typeface="Arial"/>
              </a:rPr>
              <a:t>postured  </a:t>
            </a:r>
            <a:r>
              <a:rPr sz="3400" spc="-70" dirty="0">
                <a:latin typeface="Arial"/>
                <a:cs typeface="Arial"/>
              </a:rPr>
              <a:t>superiorly </a:t>
            </a:r>
            <a:r>
              <a:rPr sz="3400" spc="-40" dirty="0">
                <a:latin typeface="Arial"/>
                <a:cs typeface="Arial"/>
              </a:rPr>
              <a:t>between </a:t>
            </a:r>
            <a:r>
              <a:rPr sz="3400" spc="-95" dirty="0">
                <a:latin typeface="Arial"/>
                <a:cs typeface="Arial"/>
              </a:rPr>
              <a:t>lateral </a:t>
            </a:r>
            <a:r>
              <a:rPr sz="3400" spc="-75" dirty="0">
                <a:latin typeface="Arial"/>
                <a:cs typeface="Arial"/>
              </a:rPr>
              <a:t>palatal </a:t>
            </a:r>
            <a:r>
              <a:rPr sz="3400" spc="-100" dirty="0">
                <a:latin typeface="Arial"/>
                <a:cs typeface="Arial"/>
              </a:rPr>
              <a:t>shelves </a:t>
            </a:r>
            <a:r>
              <a:rPr sz="3400" spc="-35" dirty="0">
                <a:latin typeface="Arial"/>
                <a:cs typeface="Arial"/>
              </a:rPr>
              <a:t>of </a:t>
            </a:r>
            <a:r>
              <a:rPr sz="3400" spc="-90" dirty="0">
                <a:latin typeface="Arial"/>
                <a:cs typeface="Arial"/>
              </a:rPr>
              <a:t>maxilla,  </a:t>
            </a:r>
            <a:r>
              <a:rPr sz="3400" spc="-65" dirty="0">
                <a:latin typeface="Arial"/>
                <a:cs typeface="Arial"/>
              </a:rPr>
              <a:t>moves </a:t>
            </a:r>
            <a:r>
              <a:rPr sz="3400" spc="-90" dirty="0">
                <a:latin typeface="Arial"/>
                <a:cs typeface="Arial"/>
              </a:rPr>
              <a:t>inferiorly </a:t>
            </a:r>
            <a:r>
              <a:rPr sz="3400" spc="-65" dirty="0">
                <a:latin typeface="Arial"/>
                <a:cs typeface="Arial"/>
              </a:rPr>
              <a:t>allowing </a:t>
            </a:r>
            <a:r>
              <a:rPr sz="3400" spc="-75" dirty="0">
                <a:latin typeface="Arial"/>
                <a:cs typeface="Arial"/>
              </a:rPr>
              <a:t>palatal </a:t>
            </a:r>
            <a:r>
              <a:rPr sz="3400" spc="-50" dirty="0">
                <a:latin typeface="Arial"/>
                <a:cs typeface="Arial"/>
              </a:rPr>
              <a:t>processes </a:t>
            </a:r>
            <a:r>
              <a:rPr sz="3400" spc="30" dirty="0">
                <a:latin typeface="Arial"/>
                <a:cs typeface="Arial"/>
              </a:rPr>
              <a:t>to </a:t>
            </a:r>
            <a:r>
              <a:rPr sz="3400" spc="-20" dirty="0">
                <a:latin typeface="Arial"/>
                <a:cs typeface="Arial"/>
              </a:rPr>
              <a:t>grow  </a:t>
            </a:r>
            <a:r>
              <a:rPr sz="3400" spc="-15" dirty="0">
                <a:latin typeface="Arial"/>
                <a:cs typeface="Arial"/>
              </a:rPr>
              <a:t>toward </a:t>
            </a:r>
            <a:r>
              <a:rPr sz="3400" spc="-75" dirty="0">
                <a:latin typeface="Arial"/>
                <a:cs typeface="Arial"/>
              </a:rPr>
              <a:t>midline </a:t>
            </a:r>
            <a:r>
              <a:rPr sz="3400" spc="-45" dirty="0">
                <a:latin typeface="Arial"/>
                <a:cs typeface="Arial"/>
              </a:rPr>
              <a:t>and </a:t>
            </a:r>
            <a:r>
              <a:rPr sz="3400" spc="-65" dirty="0">
                <a:latin typeface="Arial"/>
                <a:cs typeface="Arial"/>
              </a:rPr>
              <a:t>fuse, </a:t>
            </a:r>
            <a:r>
              <a:rPr sz="3400" spc="-35" dirty="0">
                <a:latin typeface="Arial"/>
                <a:cs typeface="Arial"/>
              </a:rPr>
              <a:t>form </a:t>
            </a:r>
            <a:r>
              <a:rPr sz="3400" spc="-70" dirty="0">
                <a:latin typeface="Arial"/>
                <a:cs typeface="Arial"/>
              </a:rPr>
              <a:t>nasopalatine </a:t>
            </a:r>
            <a:r>
              <a:rPr sz="3400" spc="-65" dirty="0">
                <a:latin typeface="Arial"/>
                <a:cs typeface="Arial"/>
              </a:rPr>
              <a:t>foramen  </a:t>
            </a:r>
            <a:r>
              <a:rPr sz="3400" spc="30" dirty="0">
                <a:latin typeface="Arial"/>
                <a:cs typeface="Arial"/>
              </a:rPr>
              <a:t>to</a:t>
            </a:r>
            <a:r>
              <a:rPr sz="3400" spc="-5" dirty="0">
                <a:latin typeface="Arial"/>
                <a:cs typeface="Arial"/>
              </a:rPr>
              <a:t> </a:t>
            </a:r>
            <a:r>
              <a:rPr sz="3400" spc="-105" dirty="0">
                <a:latin typeface="Arial"/>
                <a:cs typeface="Arial"/>
              </a:rPr>
              <a:t>uvula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Normal</a:t>
            </a:r>
            <a:r>
              <a:rPr spc="-50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1500" y="4876800"/>
            <a:ext cx="3673475" cy="149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latin typeface="Arial"/>
                <a:cs typeface="Arial"/>
              </a:rPr>
              <a:t>11</a:t>
            </a:r>
            <a:r>
              <a:rPr sz="4200" b="1" spc="-10" dirty="0">
                <a:latin typeface="Arial"/>
                <a:cs typeface="Arial"/>
              </a:rPr>
              <a:t> </a:t>
            </a:r>
            <a:r>
              <a:rPr sz="4200" b="1" spc="-20" dirty="0">
                <a:latin typeface="Arial"/>
                <a:cs typeface="Arial"/>
              </a:rPr>
              <a:t>Weeks</a:t>
            </a:r>
            <a:endParaRPr sz="4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60"/>
              </a:spcBef>
            </a:pPr>
            <a:r>
              <a:rPr sz="3400" spc="-155" dirty="0">
                <a:latin typeface="Arial"/>
                <a:cs typeface="Arial"/>
              </a:rPr>
              <a:t>Total </a:t>
            </a:r>
            <a:r>
              <a:rPr sz="3400" spc="-75" dirty="0">
                <a:latin typeface="Arial"/>
                <a:cs typeface="Arial"/>
              </a:rPr>
              <a:t>palatal</a:t>
            </a:r>
            <a:r>
              <a:rPr sz="3400" spc="100" dirty="0">
                <a:latin typeface="Arial"/>
                <a:cs typeface="Arial"/>
              </a:rPr>
              <a:t> </a:t>
            </a:r>
            <a:r>
              <a:rPr sz="3400" spc="-65" dirty="0">
                <a:latin typeface="Arial"/>
                <a:cs typeface="Arial"/>
              </a:rPr>
              <a:t>closure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300" y="927100"/>
            <a:ext cx="53105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Classification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4629150"/>
            <a:ext cx="9405620" cy="181102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45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  <a:tab pos="7757795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235" dirty="0">
                <a:latin typeface="Arial"/>
                <a:cs typeface="Arial"/>
              </a:rPr>
              <a:t>Veau</a:t>
            </a:r>
            <a:r>
              <a:rPr sz="4200" spc="185" dirty="0">
                <a:latin typeface="Arial"/>
                <a:cs typeface="Arial"/>
              </a:rPr>
              <a:t> </a:t>
            </a:r>
            <a:r>
              <a:rPr sz="4200" spc="-85" dirty="0">
                <a:latin typeface="Arial"/>
                <a:cs typeface="Arial"/>
              </a:rPr>
              <a:t>Classification</a:t>
            </a:r>
            <a:r>
              <a:rPr sz="4200" spc="15" dirty="0">
                <a:latin typeface="Arial"/>
                <a:cs typeface="Arial"/>
              </a:rPr>
              <a:t> </a:t>
            </a:r>
            <a:r>
              <a:rPr sz="4200" spc="-70" dirty="0">
                <a:latin typeface="Arial"/>
                <a:cs typeface="Arial"/>
              </a:rPr>
              <a:t>system	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 action="ppaction://hlinksldjump"/>
              </a:rPr>
              <a:t>(table.1)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45" dirty="0">
                <a:latin typeface="Arial"/>
                <a:cs typeface="Arial"/>
              </a:rPr>
              <a:t>Striped-Y </a:t>
            </a:r>
            <a:r>
              <a:rPr sz="4200" spc="-85" dirty="0">
                <a:latin typeface="Arial"/>
                <a:cs typeface="Arial"/>
              </a:rPr>
              <a:t>Classification </a:t>
            </a:r>
            <a:r>
              <a:rPr sz="4200" spc="-70" dirty="0">
                <a:latin typeface="Arial"/>
                <a:cs typeface="Arial"/>
              </a:rPr>
              <a:t>system</a:t>
            </a:r>
            <a:r>
              <a:rPr sz="4200" spc="254" dirty="0">
                <a:latin typeface="Arial"/>
                <a:cs typeface="Arial"/>
              </a:rPr>
              <a:t> </a:t>
            </a:r>
            <a:r>
              <a:rPr sz="20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 action="ppaction://hlinksldjump"/>
              </a:rPr>
              <a:t>(fig.6)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364" y="647700"/>
            <a:ext cx="986218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9695" algn="l"/>
              </a:tabLst>
            </a:pPr>
            <a:r>
              <a:rPr sz="5200" spc="-5" dirty="0"/>
              <a:t>The	</a:t>
            </a:r>
            <a:r>
              <a:rPr sz="5200" spc="-75" dirty="0"/>
              <a:t>Veau </a:t>
            </a:r>
            <a:r>
              <a:rPr sz="5200" spc="-5" dirty="0"/>
              <a:t>Classification</a:t>
            </a:r>
            <a:r>
              <a:rPr sz="5200" spc="20" dirty="0"/>
              <a:t> </a:t>
            </a:r>
            <a:r>
              <a:rPr sz="5200" dirty="0"/>
              <a:t>system</a:t>
            </a:r>
            <a:endParaRPr sz="5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36700" y="2019300"/>
          <a:ext cx="9728835" cy="5116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1330"/>
                <a:gridCol w="7977505"/>
              </a:tblGrid>
              <a:tr h="102361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3600" spc="-15" dirty="0">
                          <a:latin typeface="Arial"/>
                          <a:cs typeface="Arial"/>
                        </a:rPr>
                        <a:t>Class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3600" spc="25" dirty="0">
                          <a:latin typeface="Arial"/>
                          <a:cs typeface="Arial"/>
                        </a:rPr>
                        <a:t>Description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298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I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sz="3000" spc="40" dirty="0">
                          <a:latin typeface="Arial"/>
                          <a:cs typeface="Arial"/>
                        </a:rPr>
                        <a:t>Soft </a:t>
                      </a:r>
                      <a:r>
                        <a:rPr sz="3000" spc="5" dirty="0">
                          <a:latin typeface="Arial"/>
                          <a:cs typeface="Arial"/>
                        </a:rPr>
                        <a:t>palate</a:t>
                      </a:r>
                      <a:r>
                        <a:rPr sz="3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spc="10" dirty="0">
                          <a:latin typeface="Arial"/>
                          <a:cs typeface="Arial"/>
                        </a:rPr>
                        <a:t>only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66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361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3600" spc="-70" dirty="0">
                          <a:latin typeface="Arial"/>
                          <a:cs typeface="Arial"/>
                        </a:rPr>
                        <a:t>II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Hard </a:t>
                      </a:r>
                      <a:r>
                        <a:rPr sz="3000" spc="-114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3000" spc="50" dirty="0">
                          <a:latin typeface="Arial"/>
                          <a:cs typeface="Arial"/>
                        </a:rPr>
                        <a:t>soft </a:t>
                      </a:r>
                      <a:r>
                        <a:rPr sz="3000" spc="5" dirty="0">
                          <a:latin typeface="Arial"/>
                          <a:cs typeface="Arial"/>
                        </a:rPr>
                        <a:t>palate </a:t>
                      </a:r>
                      <a:r>
                        <a:rPr sz="3000" spc="8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3000" spc="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3000" spc="5" dirty="0">
                          <a:latin typeface="Arial"/>
                          <a:cs typeface="Arial"/>
                        </a:rPr>
                        <a:t>incisive</a:t>
                      </a:r>
                      <a:r>
                        <a:rPr sz="3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spc="5" dirty="0">
                          <a:latin typeface="Arial"/>
                          <a:cs typeface="Arial"/>
                        </a:rPr>
                        <a:t>foramen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66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298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3600" spc="-70" dirty="0">
                          <a:latin typeface="Arial"/>
                          <a:cs typeface="Arial"/>
                        </a:rPr>
                        <a:t>III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8135" marR="707390" indent="-211772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3000" spc="2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3000" spc="-10" dirty="0">
                          <a:latin typeface="Arial"/>
                          <a:cs typeface="Arial"/>
                        </a:rPr>
                        <a:t>unilateral </a:t>
                      </a:r>
                      <a:r>
                        <a:rPr sz="3000" spc="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3000" spc="40" dirty="0">
                          <a:latin typeface="Arial"/>
                          <a:cs typeface="Arial"/>
                        </a:rPr>
                        <a:t>soft, </a:t>
                      </a:r>
                      <a:r>
                        <a:rPr sz="3000" spc="-5" dirty="0">
                          <a:latin typeface="Arial"/>
                          <a:cs typeface="Arial"/>
                        </a:rPr>
                        <a:t>hard, </a:t>
                      </a:r>
                      <a:r>
                        <a:rPr sz="3000" spc="25" dirty="0">
                          <a:latin typeface="Arial"/>
                          <a:cs typeface="Arial"/>
                        </a:rPr>
                        <a:t>lip,</a:t>
                      </a:r>
                      <a:r>
                        <a:rPr sz="3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spc="-114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3000" spc="-15" dirty="0">
                          <a:latin typeface="Arial"/>
                          <a:cs typeface="Arial"/>
                        </a:rPr>
                        <a:t>alveolar</a:t>
                      </a:r>
                      <a:r>
                        <a:rPr sz="3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spc="20" dirty="0">
                          <a:latin typeface="Arial"/>
                          <a:cs typeface="Arial"/>
                        </a:rPr>
                        <a:t>ridge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361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3600" spc="-135" dirty="0">
                          <a:latin typeface="Arial"/>
                          <a:cs typeface="Arial"/>
                        </a:rPr>
                        <a:t>IV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8135" marR="52069" indent="-27819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3000" spc="2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3000" spc="5" dirty="0">
                          <a:latin typeface="Arial"/>
                          <a:cs typeface="Arial"/>
                        </a:rPr>
                        <a:t>bilateral </a:t>
                      </a:r>
                      <a:r>
                        <a:rPr sz="3000" spc="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3000" spc="40" dirty="0">
                          <a:latin typeface="Arial"/>
                          <a:cs typeface="Arial"/>
                        </a:rPr>
                        <a:t>soft, </a:t>
                      </a:r>
                      <a:r>
                        <a:rPr sz="3000" spc="-5" dirty="0">
                          <a:latin typeface="Arial"/>
                          <a:cs typeface="Arial"/>
                        </a:rPr>
                        <a:t>hard, </a:t>
                      </a:r>
                      <a:r>
                        <a:rPr sz="3000" spc="45" dirty="0">
                          <a:latin typeface="Arial"/>
                          <a:cs typeface="Arial"/>
                        </a:rPr>
                        <a:t>and/or </a:t>
                      </a:r>
                      <a:r>
                        <a:rPr sz="3000" spc="35" dirty="0">
                          <a:latin typeface="Arial"/>
                          <a:cs typeface="Arial"/>
                        </a:rPr>
                        <a:t>lip</a:t>
                      </a:r>
                      <a:r>
                        <a:rPr sz="3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spc="1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3000" spc="-15" dirty="0">
                          <a:latin typeface="Arial"/>
                          <a:cs typeface="Arial"/>
                        </a:rPr>
                        <a:t>alveolar</a:t>
                      </a:r>
                      <a:r>
                        <a:rPr sz="3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spc="20" dirty="0">
                          <a:latin typeface="Arial"/>
                          <a:cs typeface="Arial"/>
                        </a:rPr>
                        <a:t>ridge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880717" y="7543800"/>
            <a:ext cx="8126730" cy="136525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"/>
              </a:spcBef>
            </a:pPr>
            <a:r>
              <a:rPr sz="2800" spc="-45" dirty="0">
                <a:latin typeface="Arial"/>
                <a:cs typeface="Arial"/>
              </a:rPr>
              <a:t>These </a:t>
            </a:r>
            <a:r>
              <a:rPr sz="2800" spc="30" dirty="0">
                <a:latin typeface="Arial"/>
                <a:cs typeface="Arial"/>
              </a:rPr>
              <a:t>descriptions </a:t>
            </a:r>
            <a:r>
              <a:rPr sz="2800" spc="15" dirty="0">
                <a:latin typeface="Arial"/>
                <a:cs typeface="Arial"/>
              </a:rPr>
              <a:t>can </a:t>
            </a:r>
            <a:r>
              <a:rPr sz="2800" spc="20" dirty="0">
                <a:latin typeface="Arial"/>
                <a:cs typeface="Arial"/>
              </a:rPr>
              <a:t>be </a:t>
            </a:r>
            <a:r>
              <a:rPr sz="2800" spc="35" dirty="0">
                <a:latin typeface="Arial"/>
                <a:cs typeface="Arial"/>
              </a:rPr>
              <a:t>modified </a:t>
            </a:r>
            <a:r>
              <a:rPr sz="2800" spc="50" dirty="0">
                <a:latin typeface="Arial"/>
                <a:cs typeface="Arial"/>
              </a:rPr>
              <a:t>with </a:t>
            </a:r>
            <a:r>
              <a:rPr sz="2800" spc="15" dirty="0">
                <a:latin typeface="Arial"/>
                <a:cs typeface="Arial"/>
              </a:rPr>
              <a:t>the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words  </a:t>
            </a:r>
            <a:r>
              <a:rPr sz="2800" spc="25" dirty="0">
                <a:latin typeface="Arial"/>
                <a:cs typeface="Arial"/>
              </a:rPr>
              <a:t>incomplete, right, </a:t>
            </a:r>
            <a:r>
              <a:rPr sz="2800" spc="20" dirty="0">
                <a:latin typeface="Arial"/>
                <a:cs typeface="Arial"/>
              </a:rPr>
              <a:t>left, </a:t>
            </a:r>
            <a:r>
              <a:rPr sz="2800" spc="30" dirty="0">
                <a:latin typeface="Arial"/>
                <a:cs typeface="Arial"/>
              </a:rPr>
              <a:t>one/third, </a:t>
            </a:r>
            <a:r>
              <a:rPr sz="2800" spc="15" dirty="0">
                <a:latin typeface="Arial"/>
                <a:cs typeface="Arial"/>
              </a:rPr>
              <a:t>and </a:t>
            </a:r>
            <a:r>
              <a:rPr sz="2800" spc="25" dirty="0">
                <a:latin typeface="Arial"/>
                <a:cs typeface="Arial"/>
              </a:rPr>
              <a:t>so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15" dirty="0">
                <a:latin typeface="Arial"/>
                <a:cs typeface="Arial"/>
              </a:rPr>
              <a:t>on.</a:t>
            </a:r>
            <a:endParaRPr sz="2800">
              <a:latin typeface="Arial"/>
              <a:cs typeface="Arial"/>
            </a:endParaRPr>
          </a:p>
          <a:p>
            <a:pPr marL="456565" algn="ctr">
              <a:lnSpc>
                <a:spcPct val="100000"/>
              </a:lnSpc>
              <a:spcBef>
                <a:spcPts val="1390"/>
              </a:spcBef>
            </a:pPr>
            <a:r>
              <a:rPr sz="2000" spc="-70" dirty="0">
                <a:solidFill>
                  <a:srgbClr val="9D000C"/>
                </a:solidFill>
                <a:latin typeface="Arial"/>
                <a:cs typeface="Arial"/>
              </a:rPr>
              <a:t>(Table.1)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8948" y="673100"/>
            <a:ext cx="8446770" cy="15240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128645" marR="5080" indent="-3116580">
              <a:lnSpc>
                <a:spcPts val="5800"/>
              </a:lnSpc>
              <a:spcBef>
                <a:spcPts val="459"/>
              </a:spcBef>
              <a:tabLst>
                <a:tab pos="1317625" algn="l"/>
              </a:tabLst>
            </a:pPr>
            <a:r>
              <a:rPr sz="5000" spc="-5" dirty="0"/>
              <a:t>The	Striped-Y</a:t>
            </a:r>
            <a:r>
              <a:rPr sz="5000" spc="-120" dirty="0"/>
              <a:t> </a:t>
            </a:r>
            <a:r>
              <a:rPr sz="5000" spc="-5" dirty="0"/>
              <a:t>Classification  </a:t>
            </a:r>
            <a:r>
              <a:rPr sz="5000" dirty="0"/>
              <a:t>system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5803224" y="4710953"/>
            <a:ext cx="824230" cy="3126105"/>
          </a:xfrm>
          <a:custGeom>
            <a:avLst/>
            <a:gdLst/>
            <a:ahLst/>
            <a:cxnLst/>
            <a:rect l="l" t="t" r="r" b="b"/>
            <a:pathLst>
              <a:path w="824229" h="3126104">
                <a:moveTo>
                  <a:pt x="0" y="0"/>
                </a:moveTo>
                <a:lnTo>
                  <a:pt x="824104" y="0"/>
                </a:lnTo>
                <a:lnTo>
                  <a:pt x="824104" y="3125829"/>
                </a:lnTo>
                <a:lnTo>
                  <a:pt x="0" y="3125829"/>
                </a:lnTo>
                <a:lnTo>
                  <a:pt x="0" y="0"/>
                </a:lnTo>
                <a:close/>
              </a:path>
            </a:pathLst>
          </a:custGeom>
          <a:ln w="1728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7853" y="2938289"/>
            <a:ext cx="3931920" cy="1962150"/>
          </a:xfrm>
          <a:custGeom>
            <a:avLst/>
            <a:gdLst/>
            <a:ahLst/>
            <a:cxnLst/>
            <a:rect l="l" t="t" r="r" b="b"/>
            <a:pathLst>
              <a:path w="3931920" h="1962150">
                <a:moveTo>
                  <a:pt x="0" y="24472"/>
                </a:moveTo>
                <a:lnTo>
                  <a:pt x="1191" y="72466"/>
                </a:lnTo>
                <a:lnTo>
                  <a:pt x="3547" y="120175"/>
                </a:lnTo>
                <a:lnTo>
                  <a:pt x="7055" y="167585"/>
                </a:lnTo>
                <a:lnTo>
                  <a:pt x="11699" y="214682"/>
                </a:lnTo>
                <a:lnTo>
                  <a:pt x="17466" y="261455"/>
                </a:lnTo>
                <a:lnTo>
                  <a:pt x="24364" y="308008"/>
                </a:lnTo>
                <a:lnTo>
                  <a:pt x="32314" y="353968"/>
                </a:lnTo>
                <a:lnTo>
                  <a:pt x="41367" y="399682"/>
                </a:lnTo>
                <a:lnTo>
                  <a:pt x="51488" y="445016"/>
                </a:lnTo>
                <a:lnTo>
                  <a:pt x="62661" y="489956"/>
                </a:lnTo>
                <a:lnTo>
                  <a:pt x="74875" y="534490"/>
                </a:lnTo>
                <a:lnTo>
                  <a:pt x="88114" y="578604"/>
                </a:lnTo>
                <a:lnTo>
                  <a:pt x="102365" y="622284"/>
                </a:lnTo>
                <a:lnTo>
                  <a:pt x="117613" y="665516"/>
                </a:lnTo>
                <a:lnTo>
                  <a:pt x="133845" y="708287"/>
                </a:lnTo>
                <a:lnTo>
                  <a:pt x="151048" y="750584"/>
                </a:lnTo>
                <a:lnTo>
                  <a:pt x="169206" y="792393"/>
                </a:lnTo>
                <a:lnTo>
                  <a:pt x="188306" y="833700"/>
                </a:lnTo>
                <a:lnTo>
                  <a:pt x="208335" y="874493"/>
                </a:lnTo>
                <a:lnTo>
                  <a:pt x="229316" y="914826"/>
                </a:lnTo>
                <a:lnTo>
                  <a:pt x="251121" y="954478"/>
                </a:lnTo>
                <a:lnTo>
                  <a:pt x="273851" y="993644"/>
                </a:lnTo>
                <a:lnTo>
                  <a:pt x="297453" y="1032241"/>
                </a:lnTo>
                <a:lnTo>
                  <a:pt x="321914" y="1070256"/>
                </a:lnTo>
                <a:lnTo>
                  <a:pt x="347219" y="1107674"/>
                </a:lnTo>
                <a:lnTo>
                  <a:pt x="373355" y="1144482"/>
                </a:lnTo>
                <a:lnTo>
                  <a:pt x="400308" y="1180668"/>
                </a:lnTo>
                <a:lnTo>
                  <a:pt x="428064" y="1216216"/>
                </a:lnTo>
                <a:lnTo>
                  <a:pt x="456609" y="1251114"/>
                </a:lnTo>
                <a:lnTo>
                  <a:pt x="485929" y="1285349"/>
                </a:lnTo>
                <a:lnTo>
                  <a:pt x="516010" y="1318906"/>
                </a:lnTo>
                <a:lnTo>
                  <a:pt x="546838" y="1351772"/>
                </a:lnTo>
                <a:lnTo>
                  <a:pt x="578400" y="1383934"/>
                </a:lnTo>
                <a:lnTo>
                  <a:pt x="610681" y="1415379"/>
                </a:lnTo>
                <a:lnTo>
                  <a:pt x="643668" y="1446091"/>
                </a:lnTo>
                <a:lnTo>
                  <a:pt x="677346" y="1476059"/>
                </a:lnTo>
                <a:lnTo>
                  <a:pt x="711702" y="1505269"/>
                </a:lnTo>
                <a:lnTo>
                  <a:pt x="746721" y="1533706"/>
                </a:lnTo>
                <a:lnTo>
                  <a:pt x="782390" y="1561358"/>
                </a:lnTo>
                <a:lnTo>
                  <a:pt x="818696" y="1588211"/>
                </a:lnTo>
                <a:lnTo>
                  <a:pt x="855623" y="1614251"/>
                </a:lnTo>
                <a:lnTo>
                  <a:pt x="893158" y="1639466"/>
                </a:lnTo>
                <a:lnTo>
                  <a:pt x="931287" y="1663840"/>
                </a:lnTo>
                <a:lnTo>
                  <a:pt x="969997" y="1687362"/>
                </a:lnTo>
                <a:lnTo>
                  <a:pt x="1009272" y="1710017"/>
                </a:lnTo>
                <a:lnTo>
                  <a:pt x="1049100" y="1731792"/>
                </a:lnTo>
                <a:lnTo>
                  <a:pt x="1089467" y="1752673"/>
                </a:lnTo>
                <a:lnTo>
                  <a:pt x="1130358" y="1772647"/>
                </a:lnTo>
                <a:lnTo>
                  <a:pt x="1171760" y="1791700"/>
                </a:lnTo>
                <a:lnTo>
                  <a:pt x="1213658" y="1809819"/>
                </a:lnTo>
                <a:lnTo>
                  <a:pt x="1256039" y="1826990"/>
                </a:lnTo>
                <a:lnTo>
                  <a:pt x="1298889" y="1843200"/>
                </a:lnTo>
                <a:lnTo>
                  <a:pt x="1342194" y="1858436"/>
                </a:lnTo>
                <a:lnTo>
                  <a:pt x="1385940" y="1872682"/>
                </a:lnTo>
                <a:lnTo>
                  <a:pt x="1430113" y="1885927"/>
                </a:lnTo>
                <a:lnTo>
                  <a:pt x="1474699" y="1898157"/>
                </a:lnTo>
                <a:lnTo>
                  <a:pt x="1519685" y="1909358"/>
                </a:lnTo>
                <a:lnTo>
                  <a:pt x="1565056" y="1919516"/>
                </a:lnTo>
                <a:lnTo>
                  <a:pt x="1610798" y="1928618"/>
                </a:lnTo>
                <a:lnTo>
                  <a:pt x="1656897" y="1936651"/>
                </a:lnTo>
                <a:lnTo>
                  <a:pt x="1703341" y="1943601"/>
                </a:lnTo>
                <a:lnTo>
                  <a:pt x="1750113" y="1949454"/>
                </a:lnTo>
                <a:lnTo>
                  <a:pt x="1797202" y="1954197"/>
                </a:lnTo>
                <a:lnTo>
                  <a:pt x="1844593" y="1957817"/>
                </a:lnTo>
                <a:lnTo>
                  <a:pt x="1892271" y="1960299"/>
                </a:lnTo>
                <a:lnTo>
                  <a:pt x="1940223" y="1961631"/>
                </a:lnTo>
                <a:lnTo>
                  <a:pt x="1988436" y="1961799"/>
                </a:lnTo>
                <a:lnTo>
                  <a:pt x="2036630" y="1960802"/>
                </a:lnTo>
                <a:lnTo>
                  <a:pt x="2084528" y="1958659"/>
                </a:lnTo>
                <a:lnTo>
                  <a:pt x="2132118" y="1955382"/>
                </a:lnTo>
                <a:lnTo>
                  <a:pt x="2179385" y="1950985"/>
                </a:lnTo>
                <a:lnTo>
                  <a:pt x="2226317" y="1945481"/>
                </a:lnTo>
                <a:lnTo>
                  <a:pt x="2272901" y="1938884"/>
                </a:lnTo>
                <a:lnTo>
                  <a:pt x="2319123" y="1931206"/>
                </a:lnTo>
                <a:lnTo>
                  <a:pt x="2364970" y="1922463"/>
                </a:lnTo>
                <a:lnTo>
                  <a:pt x="2410429" y="1912666"/>
                </a:lnTo>
                <a:lnTo>
                  <a:pt x="2455487" y="1901829"/>
                </a:lnTo>
                <a:lnTo>
                  <a:pt x="2500130" y="1889965"/>
                </a:lnTo>
                <a:lnTo>
                  <a:pt x="2544346" y="1877089"/>
                </a:lnTo>
                <a:lnTo>
                  <a:pt x="2588121" y="1863212"/>
                </a:lnTo>
                <a:lnTo>
                  <a:pt x="2631442" y="1848349"/>
                </a:lnTo>
                <a:lnTo>
                  <a:pt x="2674296" y="1832514"/>
                </a:lnTo>
                <a:lnTo>
                  <a:pt x="2716669" y="1815718"/>
                </a:lnTo>
                <a:lnTo>
                  <a:pt x="2758549" y="1797977"/>
                </a:lnTo>
                <a:lnTo>
                  <a:pt x="2799922" y="1779303"/>
                </a:lnTo>
                <a:lnTo>
                  <a:pt x="2840776" y="1759709"/>
                </a:lnTo>
                <a:lnTo>
                  <a:pt x="2881096" y="1739209"/>
                </a:lnTo>
                <a:lnTo>
                  <a:pt x="2920870" y="1717816"/>
                </a:lnTo>
                <a:lnTo>
                  <a:pt x="2960084" y="1695544"/>
                </a:lnTo>
                <a:lnTo>
                  <a:pt x="2998726" y="1672406"/>
                </a:lnTo>
                <a:lnTo>
                  <a:pt x="3036782" y="1648415"/>
                </a:lnTo>
                <a:lnTo>
                  <a:pt x="3074239" y="1623585"/>
                </a:lnTo>
                <a:lnTo>
                  <a:pt x="3111084" y="1597929"/>
                </a:lnTo>
                <a:lnTo>
                  <a:pt x="3147304" y="1571460"/>
                </a:lnTo>
                <a:lnTo>
                  <a:pt x="3182885" y="1544193"/>
                </a:lnTo>
                <a:lnTo>
                  <a:pt x="3217814" y="1516140"/>
                </a:lnTo>
                <a:lnTo>
                  <a:pt x="3252078" y="1487314"/>
                </a:lnTo>
                <a:lnTo>
                  <a:pt x="3285664" y="1457730"/>
                </a:lnTo>
                <a:lnTo>
                  <a:pt x="3318559" y="1427399"/>
                </a:lnTo>
                <a:lnTo>
                  <a:pt x="3350750" y="1396337"/>
                </a:lnTo>
                <a:lnTo>
                  <a:pt x="3382222" y="1364555"/>
                </a:lnTo>
                <a:lnTo>
                  <a:pt x="3412964" y="1332069"/>
                </a:lnTo>
                <a:lnTo>
                  <a:pt x="3442962" y="1298890"/>
                </a:lnTo>
                <a:lnTo>
                  <a:pt x="3472203" y="1265032"/>
                </a:lnTo>
                <a:lnTo>
                  <a:pt x="3500673" y="1230509"/>
                </a:lnTo>
                <a:lnTo>
                  <a:pt x="3528359" y="1195334"/>
                </a:lnTo>
                <a:lnTo>
                  <a:pt x="3555249" y="1159520"/>
                </a:lnTo>
                <a:lnTo>
                  <a:pt x="3575535" y="1131177"/>
                </a:lnTo>
                <a:lnTo>
                  <a:pt x="1981197" y="1131177"/>
                </a:lnTo>
                <a:lnTo>
                  <a:pt x="1932541" y="1130571"/>
                </a:lnTo>
                <a:lnTo>
                  <a:pt x="1884393" y="1127933"/>
                </a:lnTo>
                <a:lnTo>
                  <a:pt x="1836797" y="1123304"/>
                </a:lnTo>
                <a:lnTo>
                  <a:pt x="1789793" y="1116725"/>
                </a:lnTo>
                <a:lnTo>
                  <a:pt x="1743425" y="1108238"/>
                </a:lnTo>
                <a:lnTo>
                  <a:pt x="1697734" y="1097884"/>
                </a:lnTo>
                <a:lnTo>
                  <a:pt x="1652762" y="1085703"/>
                </a:lnTo>
                <a:lnTo>
                  <a:pt x="1608552" y="1071737"/>
                </a:lnTo>
                <a:lnTo>
                  <a:pt x="1565146" y="1056027"/>
                </a:lnTo>
                <a:lnTo>
                  <a:pt x="1522585" y="1038615"/>
                </a:lnTo>
                <a:lnTo>
                  <a:pt x="1480913" y="1019541"/>
                </a:lnTo>
                <a:lnTo>
                  <a:pt x="1440170" y="998846"/>
                </a:lnTo>
                <a:lnTo>
                  <a:pt x="1400400" y="976572"/>
                </a:lnTo>
                <a:lnTo>
                  <a:pt x="1361644" y="952760"/>
                </a:lnTo>
                <a:lnTo>
                  <a:pt x="1323944" y="927451"/>
                </a:lnTo>
                <a:lnTo>
                  <a:pt x="1287343" y="900685"/>
                </a:lnTo>
                <a:lnTo>
                  <a:pt x="1251883" y="872505"/>
                </a:lnTo>
                <a:lnTo>
                  <a:pt x="1217605" y="842952"/>
                </a:lnTo>
                <a:lnTo>
                  <a:pt x="1184552" y="812065"/>
                </a:lnTo>
                <a:lnTo>
                  <a:pt x="1152767" y="779888"/>
                </a:lnTo>
                <a:lnTo>
                  <a:pt x="1122291" y="746460"/>
                </a:lnTo>
                <a:lnTo>
                  <a:pt x="1093166" y="711823"/>
                </a:lnTo>
                <a:lnTo>
                  <a:pt x="1065434" y="676018"/>
                </a:lnTo>
                <a:lnTo>
                  <a:pt x="1039138" y="639087"/>
                </a:lnTo>
                <a:lnTo>
                  <a:pt x="1014320" y="601070"/>
                </a:lnTo>
                <a:lnTo>
                  <a:pt x="991021" y="562008"/>
                </a:lnTo>
                <a:lnTo>
                  <a:pt x="969284" y="521943"/>
                </a:lnTo>
                <a:lnTo>
                  <a:pt x="949152" y="480916"/>
                </a:lnTo>
                <a:lnTo>
                  <a:pt x="930666" y="438968"/>
                </a:lnTo>
                <a:lnTo>
                  <a:pt x="913868" y="396140"/>
                </a:lnTo>
                <a:lnTo>
                  <a:pt x="898800" y="352473"/>
                </a:lnTo>
                <a:lnTo>
                  <a:pt x="885475" y="307888"/>
                </a:lnTo>
                <a:lnTo>
                  <a:pt x="874025" y="262787"/>
                </a:lnTo>
                <a:lnTo>
                  <a:pt x="864402" y="216851"/>
                </a:lnTo>
                <a:lnTo>
                  <a:pt x="856677" y="170240"/>
                </a:lnTo>
                <a:lnTo>
                  <a:pt x="850894" y="122996"/>
                </a:lnTo>
                <a:lnTo>
                  <a:pt x="847094" y="75161"/>
                </a:lnTo>
                <a:lnTo>
                  <a:pt x="845319" y="26775"/>
                </a:lnTo>
                <a:lnTo>
                  <a:pt x="0" y="24472"/>
                </a:lnTo>
                <a:close/>
              </a:path>
              <a:path w="3931920" h="1962150">
                <a:moveTo>
                  <a:pt x="3931917" y="23"/>
                </a:moveTo>
                <a:lnTo>
                  <a:pt x="3098669" y="94"/>
                </a:lnTo>
                <a:lnTo>
                  <a:pt x="3098053" y="48753"/>
                </a:lnTo>
                <a:lnTo>
                  <a:pt x="3095377" y="96984"/>
                </a:lnTo>
                <a:lnTo>
                  <a:pt x="3090683" y="144651"/>
                </a:lnTo>
                <a:lnTo>
                  <a:pt x="3084014" y="191711"/>
                </a:lnTo>
                <a:lnTo>
                  <a:pt x="3075411" y="238124"/>
                </a:lnTo>
                <a:lnTo>
                  <a:pt x="3064916" y="283846"/>
                </a:lnTo>
                <a:lnTo>
                  <a:pt x="3052572" y="328837"/>
                </a:lnTo>
                <a:lnTo>
                  <a:pt x="3038420" y="373053"/>
                </a:lnTo>
                <a:lnTo>
                  <a:pt x="3022502" y="416453"/>
                </a:lnTo>
                <a:lnTo>
                  <a:pt x="3004861" y="458994"/>
                </a:lnTo>
                <a:lnTo>
                  <a:pt x="2985537" y="500636"/>
                </a:lnTo>
                <a:lnTo>
                  <a:pt x="2964573" y="541335"/>
                </a:lnTo>
                <a:lnTo>
                  <a:pt x="2942011" y="581050"/>
                </a:lnTo>
                <a:lnTo>
                  <a:pt x="2917892" y="619739"/>
                </a:lnTo>
                <a:lnTo>
                  <a:pt x="2892260" y="657359"/>
                </a:lnTo>
                <a:lnTo>
                  <a:pt x="2865155" y="693870"/>
                </a:lnTo>
                <a:lnTo>
                  <a:pt x="2836619" y="729228"/>
                </a:lnTo>
                <a:lnTo>
                  <a:pt x="2806696" y="763391"/>
                </a:lnTo>
                <a:lnTo>
                  <a:pt x="2775425" y="796319"/>
                </a:lnTo>
                <a:lnTo>
                  <a:pt x="2742850" y="827968"/>
                </a:lnTo>
                <a:lnTo>
                  <a:pt x="2709012" y="858297"/>
                </a:lnTo>
                <a:lnTo>
                  <a:pt x="2673953" y="887264"/>
                </a:lnTo>
                <a:lnTo>
                  <a:pt x="2637716" y="914826"/>
                </a:lnTo>
                <a:lnTo>
                  <a:pt x="2600341" y="940942"/>
                </a:lnTo>
                <a:lnTo>
                  <a:pt x="2561872" y="965569"/>
                </a:lnTo>
                <a:lnTo>
                  <a:pt x="2522349" y="988667"/>
                </a:lnTo>
                <a:lnTo>
                  <a:pt x="2481815" y="1010192"/>
                </a:lnTo>
                <a:lnTo>
                  <a:pt x="2440312" y="1030102"/>
                </a:lnTo>
                <a:lnTo>
                  <a:pt x="2397817" y="1048381"/>
                </a:lnTo>
                <a:lnTo>
                  <a:pt x="2354566" y="1064912"/>
                </a:lnTo>
                <a:lnTo>
                  <a:pt x="2310407" y="1079728"/>
                </a:lnTo>
                <a:lnTo>
                  <a:pt x="2265446" y="1092761"/>
                </a:lnTo>
                <a:lnTo>
                  <a:pt x="2219725" y="1103970"/>
                </a:lnTo>
                <a:lnTo>
                  <a:pt x="2173287" y="1113312"/>
                </a:lnTo>
                <a:lnTo>
                  <a:pt x="2126174" y="1120746"/>
                </a:lnTo>
                <a:lnTo>
                  <a:pt x="2078426" y="1126229"/>
                </a:lnTo>
                <a:lnTo>
                  <a:pt x="2030087" y="1129720"/>
                </a:lnTo>
                <a:lnTo>
                  <a:pt x="1981197" y="1131177"/>
                </a:lnTo>
                <a:lnTo>
                  <a:pt x="3575535" y="1131177"/>
                </a:lnTo>
                <a:lnTo>
                  <a:pt x="3606586" y="1086030"/>
                </a:lnTo>
                <a:lnTo>
                  <a:pt x="3631021" y="1048357"/>
                </a:lnTo>
                <a:lnTo>
                  <a:pt x="3654577" y="1010147"/>
                </a:lnTo>
                <a:lnTo>
                  <a:pt x="3677285" y="971340"/>
                </a:lnTo>
                <a:lnTo>
                  <a:pt x="3699118" y="931976"/>
                </a:lnTo>
                <a:lnTo>
                  <a:pt x="3720061" y="892066"/>
                </a:lnTo>
                <a:lnTo>
                  <a:pt x="3740102" y="851625"/>
                </a:lnTo>
                <a:lnTo>
                  <a:pt x="3759227" y="810666"/>
                </a:lnTo>
                <a:lnTo>
                  <a:pt x="3777424" y="769201"/>
                </a:lnTo>
                <a:lnTo>
                  <a:pt x="3794679" y="727246"/>
                </a:lnTo>
                <a:lnTo>
                  <a:pt x="3810980" y="684812"/>
                </a:lnTo>
                <a:lnTo>
                  <a:pt x="3826312" y="641913"/>
                </a:lnTo>
                <a:lnTo>
                  <a:pt x="3840662" y="598563"/>
                </a:lnTo>
                <a:lnTo>
                  <a:pt x="3854018" y="554775"/>
                </a:lnTo>
                <a:lnTo>
                  <a:pt x="3866367" y="510562"/>
                </a:lnTo>
                <a:lnTo>
                  <a:pt x="3877694" y="465938"/>
                </a:lnTo>
                <a:lnTo>
                  <a:pt x="3887987" y="420917"/>
                </a:lnTo>
                <a:lnTo>
                  <a:pt x="3897233" y="375510"/>
                </a:lnTo>
                <a:lnTo>
                  <a:pt x="3905419" y="329733"/>
                </a:lnTo>
                <a:lnTo>
                  <a:pt x="3912531" y="283598"/>
                </a:lnTo>
                <a:lnTo>
                  <a:pt x="3918556" y="237118"/>
                </a:lnTo>
                <a:lnTo>
                  <a:pt x="3923481" y="190308"/>
                </a:lnTo>
                <a:lnTo>
                  <a:pt x="3927293" y="143180"/>
                </a:lnTo>
                <a:lnTo>
                  <a:pt x="3929978" y="95747"/>
                </a:lnTo>
                <a:lnTo>
                  <a:pt x="3931524" y="48024"/>
                </a:lnTo>
                <a:lnTo>
                  <a:pt x="3931917" y="23"/>
                </a:lnTo>
                <a:close/>
              </a:path>
              <a:path w="3931920" h="1962150">
                <a:moveTo>
                  <a:pt x="3098670" y="0"/>
                </a:moveTo>
                <a:lnTo>
                  <a:pt x="3088860" y="94"/>
                </a:lnTo>
                <a:lnTo>
                  <a:pt x="3098669" y="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37853" y="2938288"/>
            <a:ext cx="3931920" cy="1962150"/>
          </a:xfrm>
          <a:custGeom>
            <a:avLst/>
            <a:gdLst/>
            <a:ahLst/>
            <a:cxnLst/>
            <a:rect l="l" t="t" r="r" b="b"/>
            <a:pathLst>
              <a:path w="3931920" h="1962150">
                <a:moveTo>
                  <a:pt x="0" y="24472"/>
                </a:moveTo>
                <a:lnTo>
                  <a:pt x="845319" y="26775"/>
                </a:lnTo>
                <a:lnTo>
                  <a:pt x="847094" y="75161"/>
                </a:lnTo>
                <a:lnTo>
                  <a:pt x="850894" y="122996"/>
                </a:lnTo>
                <a:lnTo>
                  <a:pt x="856677" y="170240"/>
                </a:lnTo>
                <a:lnTo>
                  <a:pt x="864402" y="216851"/>
                </a:lnTo>
                <a:lnTo>
                  <a:pt x="874025" y="262787"/>
                </a:lnTo>
                <a:lnTo>
                  <a:pt x="885505" y="308008"/>
                </a:lnTo>
                <a:lnTo>
                  <a:pt x="898800" y="352473"/>
                </a:lnTo>
                <a:lnTo>
                  <a:pt x="913868" y="396140"/>
                </a:lnTo>
                <a:lnTo>
                  <a:pt x="930666" y="438968"/>
                </a:lnTo>
                <a:lnTo>
                  <a:pt x="949152" y="480916"/>
                </a:lnTo>
                <a:lnTo>
                  <a:pt x="969285" y="521943"/>
                </a:lnTo>
                <a:lnTo>
                  <a:pt x="991021" y="562008"/>
                </a:lnTo>
                <a:lnTo>
                  <a:pt x="1014320" y="601070"/>
                </a:lnTo>
                <a:lnTo>
                  <a:pt x="1039138" y="639087"/>
                </a:lnTo>
                <a:lnTo>
                  <a:pt x="1065434" y="676019"/>
                </a:lnTo>
                <a:lnTo>
                  <a:pt x="1093166" y="711823"/>
                </a:lnTo>
                <a:lnTo>
                  <a:pt x="1122291" y="746460"/>
                </a:lnTo>
                <a:lnTo>
                  <a:pt x="1152767" y="779888"/>
                </a:lnTo>
                <a:lnTo>
                  <a:pt x="1184552" y="812065"/>
                </a:lnTo>
                <a:lnTo>
                  <a:pt x="1217605" y="842952"/>
                </a:lnTo>
                <a:lnTo>
                  <a:pt x="1251883" y="872505"/>
                </a:lnTo>
                <a:lnTo>
                  <a:pt x="1287343" y="900685"/>
                </a:lnTo>
                <a:lnTo>
                  <a:pt x="1323944" y="927451"/>
                </a:lnTo>
                <a:lnTo>
                  <a:pt x="1361644" y="952760"/>
                </a:lnTo>
                <a:lnTo>
                  <a:pt x="1400400" y="976572"/>
                </a:lnTo>
                <a:lnTo>
                  <a:pt x="1440170" y="998846"/>
                </a:lnTo>
                <a:lnTo>
                  <a:pt x="1480913" y="1019541"/>
                </a:lnTo>
                <a:lnTo>
                  <a:pt x="1522585" y="1038615"/>
                </a:lnTo>
                <a:lnTo>
                  <a:pt x="1565146" y="1056028"/>
                </a:lnTo>
                <a:lnTo>
                  <a:pt x="1608552" y="1071737"/>
                </a:lnTo>
                <a:lnTo>
                  <a:pt x="1652762" y="1085703"/>
                </a:lnTo>
                <a:lnTo>
                  <a:pt x="1697734" y="1097884"/>
                </a:lnTo>
                <a:lnTo>
                  <a:pt x="1743425" y="1108238"/>
                </a:lnTo>
                <a:lnTo>
                  <a:pt x="1789793" y="1116725"/>
                </a:lnTo>
                <a:lnTo>
                  <a:pt x="1836797" y="1123304"/>
                </a:lnTo>
                <a:lnTo>
                  <a:pt x="1884393" y="1127933"/>
                </a:lnTo>
                <a:lnTo>
                  <a:pt x="1932541" y="1130571"/>
                </a:lnTo>
                <a:lnTo>
                  <a:pt x="1981197" y="1131177"/>
                </a:lnTo>
                <a:lnTo>
                  <a:pt x="2030087" y="1129720"/>
                </a:lnTo>
                <a:lnTo>
                  <a:pt x="2078426" y="1126229"/>
                </a:lnTo>
                <a:lnTo>
                  <a:pt x="2126174" y="1120746"/>
                </a:lnTo>
                <a:lnTo>
                  <a:pt x="2173287" y="1113312"/>
                </a:lnTo>
                <a:lnTo>
                  <a:pt x="2219725" y="1103970"/>
                </a:lnTo>
                <a:lnTo>
                  <a:pt x="2265446" y="1092761"/>
                </a:lnTo>
                <a:lnTo>
                  <a:pt x="2310407" y="1079728"/>
                </a:lnTo>
                <a:lnTo>
                  <a:pt x="2354566" y="1064912"/>
                </a:lnTo>
                <a:lnTo>
                  <a:pt x="2397882" y="1048357"/>
                </a:lnTo>
                <a:lnTo>
                  <a:pt x="2440312" y="1030102"/>
                </a:lnTo>
                <a:lnTo>
                  <a:pt x="2481815" y="1010192"/>
                </a:lnTo>
                <a:lnTo>
                  <a:pt x="2522349" y="988667"/>
                </a:lnTo>
                <a:lnTo>
                  <a:pt x="2561872" y="965570"/>
                </a:lnTo>
                <a:lnTo>
                  <a:pt x="2600341" y="940942"/>
                </a:lnTo>
                <a:lnTo>
                  <a:pt x="2637716" y="914826"/>
                </a:lnTo>
                <a:lnTo>
                  <a:pt x="2673953" y="887264"/>
                </a:lnTo>
                <a:lnTo>
                  <a:pt x="2709012" y="858297"/>
                </a:lnTo>
                <a:lnTo>
                  <a:pt x="2742850" y="827968"/>
                </a:lnTo>
                <a:lnTo>
                  <a:pt x="2775425" y="796319"/>
                </a:lnTo>
                <a:lnTo>
                  <a:pt x="2806696" y="763391"/>
                </a:lnTo>
                <a:lnTo>
                  <a:pt x="2836620" y="729228"/>
                </a:lnTo>
                <a:lnTo>
                  <a:pt x="2865155" y="693870"/>
                </a:lnTo>
                <a:lnTo>
                  <a:pt x="2892260" y="657359"/>
                </a:lnTo>
                <a:lnTo>
                  <a:pt x="2917892" y="619739"/>
                </a:lnTo>
                <a:lnTo>
                  <a:pt x="2942011" y="581050"/>
                </a:lnTo>
                <a:lnTo>
                  <a:pt x="2964573" y="541335"/>
                </a:lnTo>
                <a:lnTo>
                  <a:pt x="2985537" y="500636"/>
                </a:lnTo>
                <a:lnTo>
                  <a:pt x="3004861" y="458994"/>
                </a:lnTo>
                <a:lnTo>
                  <a:pt x="3022502" y="416453"/>
                </a:lnTo>
                <a:lnTo>
                  <a:pt x="3038420" y="373053"/>
                </a:lnTo>
                <a:lnTo>
                  <a:pt x="3052572" y="328837"/>
                </a:lnTo>
                <a:lnTo>
                  <a:pt x="3064916" y="283847"/>
                </a:lnTo>
                <a:lnTo>
                  <a:pt x="3075411" y="238124"/>
                </a:lnTo>
                <a:lnTo>
                  <a:pt x="3084014" y="191711"/>
                </a:lnTo>
                <a:lnTo>
                  <a:pt x="3090683" y="144651"/>
                </a:lnTo>
                <a:lnTo>
                  <a:pt x="3095377" y="96984"/>
                </a:lnTo>
                <a:lnTo>
                  <a:pt x="3098053" y="48753"/>
                </a:lnTo>
                <a:lnTo>
                  <a:pt x="3098670" y="0"/>
                </a:lnTo>
                <a:lnTo>
                  <a:pt x="3088860" y="94"/>
                </a:lnTo>
                <a:lnTo>
                  <a:pt x="3931917" y="23"/>
                </a:lnTo>
                <a:lnTo>
                  <a:pt x="3931524" y="48024"/>
                </a:lnTo>
                <a:lnTo>
                  <a:pt x="3929978" y="95747"/>
                </a:lnTo>
                <a:lnTo>
                  <a:pt x="3927293" y="143180"/>
                </a:lnTo>
                <a:lnTo>
                  <a:pt x="3923481" y="190308"/>
                </a:lnTo>
                <a:lnTo>
                  <a:pt x="3918556" y="237118"/>
                </a:lnTo>
                <a:lnTo>
                  <a:pt x="3912531" y="283598"/>
                </a:lnTo>
                <a:lnTo>
                  <a:pt x="3905419" y="329733"/>
                </a:lnTo>
                <a:lnTo>
                  <a:pt x="3897233" y="375510"/>
                </a:lnTo>
                <a:lnTo>
                  <a:pt x="3887987" y="420917"/>
                </a:lnTo>
                <a:lnTo>
                  <a:pt x="3877694" y="465938"/>
                </a:lnTo>
                <a:lnTo>
                  <a:pt x="3866367" y="510562"/>
                </a:lnTo>
                <a:lnTo>
                  <a:pt x="3854018" y="554775"/>
                </a:lnTo>
                <a:lnTo>
                  <a:pt x="3840662" y="598563"/>
                </a:lnTo>
                <a:lnTo>
                  <a:pt x="3826312" y="641913"/>
                </a:lnTo>
                <a:lnTo>
                  <a:pt x="3810980" y="684812"/>
                </a:lnTo>
                <a:lnTo>
                  <a:pt x="3794680" y="727246"/>
                </a:lnTo>
                <a:lnTo>
                  <a:pt x="3777424" y="769201"/>
                </a:lnTo>
                <a:lnTo>
                  <a:pt x="3759227" y="810666"/>
                </a:lnTo>
                <a:lnTo>
                  <a:pt x="3740102" y="851625"/>
                </a:lnTo>
                <a:lnTo>
                  <a:pt x="3720061" y="892066"/>
                </a:lnTo>
                <a:lnTo>
                  <a:pt x="3699118" y="931976"/>
                </a:lnTo>
                <a:lnTo>
                  <a:pt x="3677285" y="971340"/>
                </a:lnTo>
                <a:lnTo>
                  <a:pt x="3654577" y="1010147"/>
                </a:lnTo>
                <a:lnTo>
                  <a:pt x="3631006" y="1048381"/>
                </a:lnTo>
                <a:lnTo>
                  <a:pt x="3606586" y="1086030"/>
                </a:lnTo>
                <a:lnTo>
                  <a:pt x="3581329" y="1123081"/>
                </a:lnTo>
                <a:lnTo>
                  <a:pt x="3555249" y="1159520"/>
                </a:lnTo>
                <a:lnTo>
                  <a:pt x="3528359" y="1195334"/>
                </a:lnTo>
                <a:lnTo>
                  <a:pt x="3500673" y="1230509"/>
                </a:lnTo>
                <a:lnTo>
                  <a:pt x="3472203" y="1265032"/>
                </a:lnTo>
                <a:lnTo>
                  <a:pt x="3442962" y="1298890"/>
                </a:lnTo>
                <a:lnTo>
                  <a:pt x="3412964" y="1332069"/>
                </a:lnTo>
                <a:lnTo>
                  <a:pt x="3382222" y="1364556"/>
                </a:lnTo>
                <a:lnTo>
                  <a:pt x="3350750" y="1396337"/>
                </a:lnTo>
                <a:lnTo>
                  <a:pt x="3318559" y="1427399"/>
                </a:lnTo>
                <a:lnTo>
                  <a:pt x="3285664" y="1457730"/>
                </a:lnTo>
                <a:lnTo>
                  <a:pt x="3252078" y="1487314"/>
                </a:lnTo>
                <a:lnTo>
                  <a:pt x="3217814" y="1516140"/>
                </a:lnTo>
                <a:lnTo>
                  <a:pt x="3182885" y="1544193"/>
                </a:lnTo>
                <a:lnTo>
                  <a:pt x="3147304" y="1571461"/>
                </a:lnTo>
                <a:lnTo>
                  <a:pt x="3111084" y="1597929"/>
                </a:lnTo>
                <a:lnTo>
                  <a:pt x="3074239" y="1623585"/>
                </a:lnTo>
                <a:lnTo>
                  <a:pt x="3036782" y="1648415"/>
                </a:lnTo>
                <a:lnTo>
                  <a:pt x="2998726" y="1672406"/>
                </a:lnTo>
                <a:lnTo>
                  <a:pt x="2960084" y="1695544"/>
                </a:lnTo>
                <a:lnTo>
                  <a:pt x="2920870" y="1717816"/>
                </a:lnTo>
                <a:lnTo>
                  <a:pt x="2881096" y="1739209"/>
                </a:lnTo>
                <a:lnTo>
                  <a:pt x="2840776" y="1759709"/>
                </a:lnTo>
                <a:lnTo>
                  <a:pt x="2799922" y="1779303"/>
                </a:lnTo>
                <a:lnTo>
                  <a:pt x="2758549" y="1797977"/>
                </a:lnTo>
                <a:lnTo>
                  <a:pt x="2716669" y="1815719"/>
                </a:lnTo>
                <a:lnTo>
                  <a:pt x="2674296" y="1832514"/>
                </a:lnTo>
                <a:lnTo>
                  <a:pt x="2631442" y="1848350"/>
                </a:lnTo>
                <a:lnTo>
                  <a:pt x="2588121" y="1863212"/>
                </a:lnTo>
                <a:lnTo>
                  <a:pt x="2544346" y="1877089"/>
                </a:lnTo>
                <a:lnTo>
                  <a:pt x="2500130" y="1889965"/>
                </a:lnTo>
                <a:lnTo>
                  <a:pt x="2455487" y="1901829"/>
                </a:lnTo>
                <a:lnTo>
                  <a:pt x="2410429" y="1912666"/>
                </a:lnTo>
                <a:lnTo>
                  <a:pt x="2364970" y="1922463"/>
                </a:lnTo>
                <a:lnTo>
                  <a:pt x="2319123" y="1931207"/>
                </a:lnTo>
                <a:lnTo>
                  <a:pt x="2272901" y="1938884"/>
                </a:lnTo>
                <a:lnTo>
                  <a:pt x="2226317" y="1945481"/>
                </a:lnTo>
                <a:lnTo>
                  <a:pt x="2179385" y="1950985"/>
                </a:lnTo>
                <a:lnTo>
                  <a:pt x="2132118" y="1955382"/>
                </a:lnTo>
                <a:lnTo>
                  <a:pt x="2084528" y="1958659"/>
                </a:lnTo>
                <a:lnTo>
                  <a:pt x="2036630" y="1960803"/>
                </a:lnTo>
                <a:lnTo>
                  <a:pt x="1988436" y="1961799"/>
                </a:lnTo>
                <a:lnTo>
                  <a:pt x="1940223" y="1961631"/>
                </a:lnTo>
                <a:lnTo>
                  <a:pt x="1892271" y="1960299"/>
                </a:lnTo>
                <a:lnTo>
                  <a:pt x="1844593" y="1957817"/>
                </a:lnTo>
                <a:lnTo>
                  <a:pt x="1797202" y="1954197"/>
                </a:lnTo>
                <a:lnTo>
                  <a:pt x="1750114" y="1949454"/>
                </a:lnTo>
                <a:lnTo>
                  <a:pt x="1703341" y="1943601"/>
                </a:lnTo>
                <a:lnTo>
                  <a:pt x="1656897" y="1936651"/>
                </a:lnTo>
                <a:lnTo>
                  <a:pt x="1610798" y="1928618"/>
                </a:lnTo>
                <a:lnTo>
                  <a:pt x="1565056" y="1919516"/>
                </a:lnTo>
                <a:lnTo>
                  <a:pt x="1519685" y="1909358"/>
                </a:lnTo>
                <a:lnTo>
                  <a:pt x="1474699" y="1898157"/>
                </a:lnTo>
                <a:lnTo>
                  <a:pt x="1430113" y="1885927"/>
                </a:lnTo>
                <a:lnTo>
                  <a:pt x="1385940" y="1872682"/>
                </a:lnTo>
                <a:lnTo>
                  <a:pt x="1342194" y="1858436"/>
                </a:lnTo>
                <a:lnTo>
                  <a:pt x="1298889" y="1843201"/>
                </a:lnTo>
                <a:lnTo>
                  <a:pt x="1256039" y="1826991"/>
                </a:lnTo>
                <a:lnTo>
                  <a:pt x="1213658" y="1809819"/>
                </a:lnTo>
                <a:lnTo>
                  <a:pt x="1171760" y="1791700"/>
                </a:lnTo>
                <a:lnTo>
                  <a:pt x="1130358" y="1772647"/>
                </a:lnTo>
                <a:lnTo>
                  <a:pt x="1089467" y="1752673"/>
                </a:lnTo>
                <a:lnTo>
                  <a:pt x="1049100" y="1731792"/>
                </a:lnTo>
                <a:lnTo>
                  <a:pt x="1009272" y="1710017"/>
                </a:lnTo>
                <a:lnTo>
                  <a:pt x="969997" y="1687362"/>
                </a:lnTo>
                <a:lnTo>
                  <a:pt x="931287" y="1663840"/>
                </a:lnTo>
                <a:lnTo>
                  <a:pt x="893158" y="1639466"/>
                </a:lnTo>
                <a:lnTo>
                  <a:pt x="855623" y="1614251"/>
                </a:lnTo>
                <a:lnTo>
                  <a:pt x="818696" y="1588211"/>
                </a:lnTo>
                <a:lnTo>
                  <a:pt x="782390" y="1561358"/>
                </a:lnTo>
                <a:lnTo>
                  <a:pt x="746721" y="1533706"/>
                </a:lnTo>
                <a:lnTo>
                  <a:pt x="711702" y="1505269"/>
                </a:lnTo>
                <a:lnTo>
                  <a:pt x="677346" y="1476059"/>
                </a:lnTo>
                <a:lnTo>
                  <a:pt x="643668" y="1446091"/>
                </a:lnTo>
                <a:lnTo>
                  <a:pt x="610681" y="1415379"/>
                </a:lnTo>
                <a:lnTo>
                  <a:pt x="578400" y="1383935"/>
                </a:lnTo>
                <a:lnTo>
                  <a:pt x="546838" y="1351773"/>
                </a:lnTo>
                <a:lnTo>
                  <a:pt x="516010" y="1318906"/>
                </a:lnTo>
                <a:lnTo>
                  <a:pt x="485929" y="1285349"/>
                </a:lnTo>
                <a:lnTo>
                  <a:pt x="456609" y="1251114"/>
                </a:lnTo>
                <a:lnTo>
                  <a:pt x="428064" y="1216216"/>
                </a:lnTo>
                <a:lnTo>
                  <a:pt x="400308" y="1180668"/>
                </a:lnTo>
                <a:lnTo>
                  <a:pt x="373355" y="1144482"/>
                </a:lnTo>
                <a:lnTo>
                  <a:pt x="347219" y="1107674"/>
                </a:lnTo>
                <a:lnTo>
                  <a:pt x="321914" y="1070256"/>
                </a:lnTo>
                <a:lnTo>
                  <a:pt x="297453" y="1032241"/>
                </a:lnTo>
                <a:lnTo>
                  <a:pt x="273851" y="993644"/>
                </a:lnTo>
                <a:lnTo>
                  <a:pt x="251121" y="954478"/>
                </a:lnTo>
                <a:lnTo>
                  <a:pt x="229278" y="914756"/>
                </a:lnTo>
                <a:lnTo>
                  <a:pt x="208335" y="874493"/>
                </a:lnTo>
                <a:lnTo>
                  <a:pt x="188306" y="833700"/>
                </a:lnTo>
                <a:lnTo>
                  <a:pt x="169206" y="792393"/>
                </a:lnTo>
                <a:lnTo>
                  <a:pt x="151048" y="750584"/>
                </a:lnTo>
                <a:lnTo>
                  <a:pt x="133845" y="708287"/>
                </a:lnTo>
                <a:lnTo>
                  <a:pt x="117613" y="665516"/>
                </a:lnTo>
                <a:lnTo>
                  <a:pt x="102365" y="622284"/>
                </a:lnTo>
                <a:lnTo>
                  <a:pt x="88114" y="578604"/>
                </a:lnTo>
                <a:lnTo>
                  <a:pt x="74875" y="534490"/>
                </a:lnTo>
                <a:lnTo>
                  <a:pt x="62661" y="489956"/>
                </a:lnTo>
                <a:lnTo>
                  <a:pt x="51488" y="445016"/>
                </a:lnTo>
                <a:lnTo>
                  <a:pt x="41367" y="399682"/>
                </a:lnTo>
                <a:lnTo>
                  <a:pt x="32314" y="353968"/>
                </a:lnTo>
                <a:lnTo>
                  <a:pt x="24343" y="307888"/>
                </a:lnTo>
                <a:lnTo>
                  <a:pt x="17466" y="261455"/>
                </a:lnTo>
                <a:lnTo>
                  <a:pt x="11699" y="214682"/>
                </a:lnTo>
                <a:lnTo>
                  <a:pt x="7055" y="167585"/>
                </a:lnTo>
                <a:lnTo>
                  <a:pt x="3547" y="120175"/>
                </a:lnTo>
                <a:lnTo>
                  <a:pt x="1191" y="72466"/>
                </a:lnTo>
                <a:lnTo>
                  <a:pt x="0" y="24472"/>
                </a:lnTo>
                <a:close/>
              </a:path>
            </a:pathLst>
          </a:custGeom>
          <a:ln w="172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15265" y="4068753"/>
            <a:ext cx="0" cy="3768090"/>
          </a:xfrm>
          <a:custGeom>
            <a:avLst/>
            <a:gdLst/>
            <a:ahLst/>
            <a:cxnLst/>
            <a:rect l="l" t="t" r="r" b="b"/>
            <a:pathLst>
              <a:path h="3768090">
                <a:moveTo>
                  <a:pt x="0" y="0"/>
                </a:moveTo>
                <a:lnTo>
                  <a:pt x="0" y="3768028"/>
                </a:lnTo>
              </a:path>
            </a:pathLst>
          </a:custGeom>
          <a:ln w="1728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00224" y="584006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080" y="0"/>
                </a:lnTo>
              </a:path>
            </a:pathLst>
          </a:custGeom>
          <a:ln w="172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00224" y="6838436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>
                <a:moveTo>
                  <a:pt x="0" y="0"/>
                </a:moveTo>
                <a:lnTo>
                  <a:pt x="830080" y="0"/>
                </a:lnTo>
              </a:path>
            </a:pathLst>
          </a:custGeom>
          <a:ln w="172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5939" y="3925454"/>
            <a:ext cx="442595" cy="691515"/>
          </a:xfrm>
          <a:custGeom>
            <a:avLst/>
            <a:gdLst/>
            <a:ahLst/>
            <a:cxnLst/>
            <a:rect l="l" t="t" r="r" b="b"/>
            <a:pathLst>
              <a:path w="442595" h="691514">
                <a:moveTo>
                  <a:pt x="442160" y="0"/>
                </a:moveTo>
                <a:lnTo>
                  <a:pt x="0" y="691168"/>
                </a:lnTo>
              </a:path>
            </a:pathLst>
          </a:custGeom>
          <a:ln w="17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2361" y="3436999"/>
            <a:ext cx="746760" cy="363220"/>
          </a:xfrm>
          <a:custGeom>
            <a:avLst/>
            <a:gdLst/>
            <a:ahLst/>
            <a:cxnLst/>
            <a:rect l="l" t="t" r="r" b="b"/>
            <a:pathLst>
              <a:path w="746760" h="363220">
                <a:moveTo>
                  <a:pt x="746386" y="0"/>
                </a:moveTo>
                <a:lnTo>
                  <a:pt x="0" y="363007"/>
                </a:lnTo>
              </a:path>
            </a:pathLst>
          </a:custGeom>
          <a:ln w="172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65667" y="3925454"/>
            <a:ext cx="443230" cy="691515"/>
          </a:xfrm>
          <a:custGeom>
            <a:avLst/>
            <a:gdLst/>
            <a:ahLst/>
            <a:cxnLst/>
            <a:rect l="l" t="t" r="r" b="b"/>
            <a:pathLst>
              <a:path w="443229" h="691514">
                <a:moveTo>
                  <a:pt x="0" y="0"/>
                </a:moveTo>
                <a:lnTo>
                  <a:pt x="442731" y="691168"/>
                </a:lnTo>
              </a:path>
            </a:pathLst>
          </a:custGeom>
          <a:ln w="17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15590" y="3436999"/>
            <a:ext cx="746760" cy="363220"/>
          </a:xfrm>
          <a:custGeom>
            <a:avLst/>
            <a:gdLst/>
            <a:ahLst/>
            <a:cxnLst/>
            <a:rect l="l" t="t" r="r" b="b"/>
            <a:pathLst>
              <a:path w="746759" h="363220">
                <a:moveTo>
                  <a:pt x="0" y="0"/>
                </a:moveTo>
                <a:lnTo>
                  <a:pt x="746386" y="363007"/>
                </a:lnTo>
              </a:path>
            </a:pathLst>
          </a:custGeom>
          <a:ln w="172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83740" y="2628791"/>
            <a:ext cx="175260" cy="2736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spc="2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96625" y="6800005"/>
            <a:ext cx="73660" cy="77470"/>
          </a:xfrm>
          <a:custGeom>
            <a:avLst/>
            <a:gdLst/>
            <a:ahLst/>
            <a:cxnLst/>
            <a:rect l="l" t="t" r="r" b="b"/>
            <a:pathLst>
              <a:path w="73660" h="77470">
                <a:moveTo>
                  <a:pt x="0" y="0"/>
                </a:moveTo>
                <a:lnTo>
                  <a:pt x="73645" y="38690"/>
                </a:lnTo>
                <a:lnTo>
                  <a:pt x="3214" y="77381"/>
                </a:lnTo>
              </a:path>
            </a:pathLst>
          </a:custGeom>
          <a:ln w="9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65045" y="6800005"/>
            <a:ext cx="73660" cy="77470"/>
          </a:xfrm>
          <a:custGeom>
            <a:avLst/>
            <a:gdLst/>
            <a:ahLst/>
            <a:cxnLst/>
            <a:rect l="l" t="t" r="r" b="b"/>
            <a:pathLst>
              <a:path w="73659" h="77470">
                <a:moveTo>
                  <a:pt x="73645" y="0"/>
                </a:moveTo>
                <a:lnTo>
                  <a:pt x="0" y="38690"/>
                </a:lnTo>
                <a:lnTo>
                  <a:pt x="70431" y="77381"/>
                </a:lnTo>
              </a:path>
            </a:pathLst>
          </a:custGeom>
          <a:ln w="9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565324" y="2515289"/>
            <a:ext cx="329565" cy="90170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55880" algn="ctr">
              <a:lnSpc>
                <a:spcPct val="100000"/>
              </a:lnSpc>
              <a:spcBef>
                <a:spcPts val="1019"/>
              </a:spcBef>
            </a:pPr>
            <a:r>
              <a:rPr sz="1600" spc="1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sz="2300" b="1" spc="-355" dirty="0">
                <a:solidFill>
                  <a:srgbClr val="007AC2"/>
                </a:solidFill>
                <a:latin typeface="Arial"/>
                <a:cs typeface="Arial"/>
              </a:rPr>
              <a:t>Lip</a:t>
            </a:r>
            <a:endParaRPr sz="2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37534" y="3755143"/>
            <a:ext cx="1532255" cy="16459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662940">
              <a:lnSpc>
                <a:spcPts val="2640"/>
              </a:lnSpc>
              <a:spcBef>
                <a:spcPts val="300"/>
              </a:spcBef>
            </a:pPr>
            <a:r>
              <a:rPr sz="2300" b="1" spc="-335" dirty="0">
                <a:solidFill>
                  <a:srgbClr val="007AC2"/>
                </a:solidFill>
                <a:latin typeface="Arial"/>
                <a:cs typeface="Arial"/>
              </a:rPr>
              <a:t>Alveolus  </a:t>
            </a:r>
            <a:r>
              <a:rPr sz="2300" b="1" spc="-380" dirty="0">
                <a:solidFill>
                  <a:srgbClr val="007AC2"/>
                </a:solidFill>
                <a:latin typeface="Arial"/>
                <a:cs typeface="Arial"/>
              </a:rPr>
              <a:t>Primary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115"/>
              </a:lnSpc>
            </a:pPr>
            <a:r>
              <a:rPr sz="2300" b="1" spc="-345" dirty="0">
                <a:solidFill>
                  <a:srgbClr val="007AC2"/>
                </a:solidFill>
                <a:latin typeface="Arial"/>
                <a:cs typeface="Arial"/>
              </a:rPr>
              <a:t>palate</a:t>
            </a:r>
            <a:endParaRPr sz="2300">
              <a:latin typeface="Arial"/>
              <a:cs typeface="Arial"/>
            </a:endParaRPr>
          </a:p>
          <a:p>
            <a:pPr marL="571500" marR="19050">
              <a:lnSpc>
                <a:spcPct val="79000"/>
              </a:lnSpc>
              <a:spcBef>
                <a:spcPts val="800"/>
              </a:spcBef>
            </a:pPr>
            <a:r>
              <a:rPr sz="2300" b="1" spc="-430" dirty="0">
                <a:solidFill>
                  <a:srgbClr val="007AC2"/>
                </a:solidFill>
                <a:latin typeface="Arial"/>
                <a:cs typeface="Arial"/>
              </a:rPr>
              <a:t>Foramen  </a:t>
            </a:r>
            <a:r>
              <a:rPr sz="2300" b="1" spc="-365" dirty="0">
                <a:solidFill>
                  <a:srgbClr val="007AC2"/>
                </a:solidFill>
                <a:latin typeface="Arial"/>
                <a:cs typeface="Arial"/>
              </a:rPr>
              <a:t>incisivum</a:t>
            </a:r>
            <a:endParaRPr sz="2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15655" y="4789034"/>
            <a:ext cx="228387" cy="227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89247" y="4958196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395" y="0"/>
                </a:lnTo>
              </a:path>
            </a:pathLst>
          </a:custGeom>
          <a:ln w="17232">
            <a:solidFill>
              <a:srgbClr val="007A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823844" y="6629663"/>
            <a:ext cx="689610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b="1" spc="-390" dirty="0">
                <a:solidFill>
                  <a:srgbClr val="007AC2"/>
                </a:solidFill>
                <a:latin typeface="Arial"/>
                <a:cs typeface="Arial"/>
              </a:rPr>
              <a:t>Spinae</a:t>
            </a:r>
            <a:endParaRPr sz="2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03224" y="6838436"/>
            <a:ext cx="412115" cy="998855"/>
          </a:xfrm>
          <a:prstGeom prst="rect">
            <a:avLst/>
          </a:prstGeom>
          <a:ln w="17286">
            <a:solidFill>
              <a:srgbClr val="231F20"/>
            </a:solidFill>
          </a:ln>
        </p:spPr>
        <p:txBody>
          <a:bodyPr vert="horz" wrap="square" lIns="0" tIns="284480" rIns="0" bIns="0" rtlCol="0">
            <a:spAutoFit/>
          </a:bodyPr>
          <a:lstStyle/>
          <a:p>
            <a:pPr marL="131445">
              <a:lnSpc>
                <a:spcPct val="79000"/>
              </a:lnSpc>
              <a:spcBef>
                <a:spcPts val="2240"/>
              </a:spcBef>
            </a:pPr>
            <a:r>
              <a:rPr sz="2300" b="1" spc="-265" dirty="0">
                <a:solidFill>
                  <a:srgbClr val="007AC2"/>
                </a:solidFill>
                <a:latin typeface="Arial"/>
                <a:cs typeface="Arial"/>
              </a:rPr>
              <a:t>So  </a:t>
            </a:r>
            <a:r>
              <a:rPr sz="2300" b="1" spc="-355" dirty="0">
                <a:solidFill>
                  <a:srgbClr val="007AC2"/>
                </a:solidFill>
                <a:latin typeface="Arial"/>
                <a:cs typeface="Arial"/>
              </a:rPr>
              <a:t>pa</a:t>
            </a:r>
            <a:endParaRPr sz="2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5265" y="6838436"/>
            <a:ext cx="412115" cy="998855"/>
          </a:xfrm>
          <a:prstGeom prst="rect">
            <a:avLst/>
          </a:prstGeom>
          <a:ln w="17282">
            <a:solidFill>
              <a:srgbClr val="231F20"/>
            </a:solidFill>
          </a:ln>
        </p:spPr>
        <p:txBody>
          <a:bodyPr vert="horz" wrap="square" lIns="0" tIns="284480" rIns="0" bIns="0" rtlCol="0">
            <a:spAutoFit/>
          </a:bodyPr>
          <a:lstStyle/>
          <a:p>
            <a:pPr marL="10160" marR="12065" indent="1905">
              <a:lnSpc>
                <a:spcPct val="79000"/>
              </a:lnSpc>
              <a:spcBef>
                <a:spcPts val="2240"/>
              </a:spcBef>
            </a:pPr>
            <a:r>
              <a:rPr sz="2300" b="1" spc="-180" dirty="0">
                <a:solidFill>
                  <a:srgbClr val="007AC2"/>
                </a:solidFill>
                <a:latin typeface="Arial"/>
                <a:cs typeface="Arial"/>
              </a:rPr>
              <a:t>ft  </a:t>
            </a:r>
            <a:r>
              <a:rPr sz="2300" b="1" spc="-245" dirty="0">
                <a:solidFill>
                  <a:srgbClr val="007AC2"/>
                </a:solidFill>
                <a:latin typeface="Arial"/>
                <a:cs typeface="Arial"/>
              </a:rPr>
              <a:t>late</a:t>
            </a:r>
            <a:endParaRPr sz="2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10969" y="5531020"/>
            <a:ext cx="376555" cy="63881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300" b="1" spc="-120" dirty="0">
                <a:solidFill>
                  <a:srgbClr val="007AC2"/>
                </a:solidFill>
                <a:latin typeface="Arial"/>
                <a:cs typeface="Arial"/>
              </a:rPr>
              <a:t>V</a:t>
            </a:r>
            <a:r>
              <a:rPr sz="2300" b="1" dirty="0">
                <a:solidFill>
                  <a:srgbClr val="007AC2"/>
                </a:solidFill>
                <a:latin typeface="Arial"/>
                <a:cs typeface="Arial"/>
              </a:rPr>
              <a:t>omer</a:t>
            </a:r>
            <a:endParaRPr sz="2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8049" y="8032750"/>
            <a:ext cx="646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(fig.6)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5426" y="3156165"/>
            <a:ext cx="3411910" cy="3585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98904" y="4563560"/>
            <a:ext cx="529590" cy="2010410"/>
          </a:xfrm>
          <a:custGeom>
            <a:avLst/>
            <a:gdLst/>
            <a:ahLst/>
            <a:cxnLst/>
            <a:rect l="l" t="t" r="r" b="b"/>
            <a:pathLst>
              <a:path w="529590" h="2010409">
                <a:moveTo>
                  <a:pt x="0" y="0"/>
                </a:moveTo>
                <a:lnTo>
                  <a:pt x="529096" y="0"/>
                </a:lnTo>
                <a:lnTo>
                  <a:pt x="529096" y="2010116"/>
                </a:lnTo>
                <a:lnTo>
                  <a:pt x="0" y="201011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93890" y="3423602"/>
            <a:ext cx="2524760" cy="1261745"/>
          </a:xfrm>
          <a:custGeom>
            <a:avLst/>
            <a:gdLst/>
            <a:ahLst/>
            <a:cxnLst/>
            <a:rect l="l" t="t" r="r" b="b"/>
            <a:pathLst>
              <a:path w="2524759" h="1261745">
                <a:moveTo>
                  <a:pt x="0" y="15739"/>
                </a:moveTo>
                <a:lnTo>
                  <a:pt x="1516" y="63750"/>
                </a:lnTo>
                <a:lnTo>
                  <a:pt x="4837" y="111304"/>
                </a:lnTo>
                <a:lnTo>
                  <a:pt x="9927" y="158368"/>
                </a:lnTo>
                <a:lnTo>
                  <a:pt x="16754" y="204909"/>
                </a:lnTo>
                <a:lnTo>
                  <a:pt x="25283" y="250894"/>
                </a:lnTo>
                <a:lnTo>
                  <a:pt x="35480" y="296291"/>
                </a:lnTo>
                <a:lnTo>
                  <a:pt x="47312" y="341067"/>
                </a:lnTo>
                <a:lnTo>
                  <a:pt x="60744" y="385187"/>
                </a:lnTo>
                <a:lnTo>
                  <a:pt x="75744" y="428621"/>
                </a:lnTo>
                <a:lnTo>
                  <a:pt x="92276" y="471334"/>
                </a:lnTo>
                <a:lnTo>
                  <a:pt x="110309" y="513295"/>
                </a:lnTo>
                <a:lnTo>
                  <a:pt x="129806" y="554469"/>
                </a:lnTo>
                <a:lnTo>
                  <a:pt x="150736" y="594825"/>
                </a:lnTo>
                <a:lnTo>
                  <a:pt x="173063" y="634328"/>
                </a:lnTo>
                <a:lnTo>
                  <a:pt x="196754" y="672947"/>
                </a:lnTo>
                <a:lnTo>
                  <a:pt x="221776" y="710649"/>
                </a:lnTo>
                <a:lnTo>
                  <a:pt x="248094" y="747400"/>
                </a:lnTo>
                <a:lnTo>
                  <a:pt x="275675" y="783168"/>
                </a:lnTo>
                <a:lnTo>
                  <a:pt x="304485" y="817919"/>
                </a:lnTo>
                <a:lnTo>
                  <a:pt x="334490" y="851622"/>
                </a:lnTo>
                <a:lnTo>
                  <a:pt x="365656" y="884242"/>
                </a:lnTo>
                <a:lnTo>
                  <a:pt x="397949" y="915748"/>
                </a:lnTo>
                <a:lnTo>
                  <a:pt x="431336" y="946105"/>
                </a:lnTo>
                <a:lnTo>
                  <a:pt x="465783" y="975282"/>
                </a:lnTo>
                <a:lnTo>
                  <a:pt x="501256" y="1003246"/>
                </a:lnTo>
                <a:lnTo>
                  <a:pt x="537721" y="1029963"/>
                </a:lnTo>
                <a:lnTo>
                  <a:pt x="575145" y="1055400"/>
                </a:lnTo>
                <a:lnTo>
                  <a:pt x="613493" y="1079526"/>
                </a:lnTo>
                <a:lnTo>
                  <a:pt x="652732" y="1102306"/>
                </a:lnTo>
                <a:lnTo>
                  <a:pt x="692828" y="1123708"/>
                </a:lnTo>
                <a:lnTo>
                  <a:pt x="733746" y="1143699"/>
                </a:lnTo>
                <a:lnTo>
                  <a:pt x="775455" y="1162247"/>
                </a:lnTo>
                <a:lnTo>
                  <a:pt x="817918" y="1179317"/>
                </a:lnTo>
                <a:lnTo>
                  <a:pt x="861104" y="1194878"/>
                </a:lnTo>
                <a:lnTo>
                  <a:pt x="904977" y="1208897"/>
                </a:lnTo>
                <a:lnTo>
                  <a:pt x="949504" y="1221340"/>
                </a:lnTo>
                <a:lnTo>
                  <a:pt x="994652" y="1232175"/>
                </a:lnTo>
                <a:lnTo>
                  <a:pt x="1040386" y="1241368"/>
                </a:lnTo>
                <a:lnTo>
                  <a:pt x="1086673" y="1248888"/>
                </a:lnTo>
                <a:lnTo>
                  <a:pt x="1133478" y="1254700"/>
                </a:lnTo>
                <a:lnTo>
                  <a:pt x="1180769" y="1258773"/>
                </a:lnTo>
                <a:lnTo>
                  <a:pt x="1228511" y="1261073"/>
                </a:lnTo>
                <a:lnTo>
                  <a:pt x="1276670" y="1261567"/>
                </a:lnTo>
                <a:lnTo>
                  <a:pt x="1324799" y="1260247"/>
                </a:lnTo>
                <a:lnTo>
                  <a:pt x="1372455" y="1257149"/>
                </a:lnTo>
                <a:lnTo>
                  <a:pt x="1419607" y="1252304"/>
                </a:lnTo>
                <a:lnTo>
                  <a:pt x="1466223" y="1245745"/>
                </a:lnTo>
                <a:lnTo>
                  <a:pt x="1512270" y="1237505"/>
                </a:lnTo>
                <a:lnTo>
                  <a:pt x="1557717" y="1227617"/>
                </a:lnTo>
                <a:lnTo>
                  <a:pt x="1602532" y="1216112"/>
                </a:lnTo>
                <a:lnTo>
                  <a:pt x="1646682" y="1203024"/>
                </a:lnTo>
                <a:lnTo>
                  <a:pt x="1690135" y="1188384"/>
                </a:lnTo>
                <a:lnTo>
                  <a:pt x="1732860" y="1172226"/>
                </a:lnTo>
                <a:lnTo>
                  <a:pt x="1774825" y="1154582"/>
                </a:lnTo>
                <a:lnTo>
                  <a:pt x="1815996" y="1135485"/>
                </a:lnTo>
                <a:lnTo>
                  <a:pt x="1856344" y="1114966"/>
                </a:lnTo>
                <a:lnTo>
                  <a:pt x="1895834" y="1093059"/>
                </a:lnTo>
                <a:lnTo>
                  <a:pt x="1934436" y="1069797"/>
                </a:lnTo>
                <a:lnTo>
                  <a:pt x="1972117" y="1045211"/>
                </a:lnTo>
                <a:lnTo>
                  <a:pt x="2008846" y="1019334"/>
                </a:lnTo>
                <a:lnTo>
                  <a:pt x="2044589" y="992198"/>
                </a:lnTo>
                <a:lnTo>
                  <a:pt x="2079316" y="963837"/>
                </a:lnTo>
                <a:lnTo>
                  <a:pt x="2112994" y="934283"/>
                </a:lnTo>
                <a:lnTo>
                  <a:pt x="2145591" y="903568"/>
                </a:lnTo>
                <a:lnTo>
                  <a:pt x="2177075" y="871725"/>
                </a:lnTo>
                <a:lnTo>
                  <a:pt x="2207415" y="838786"/>
                </a:lnTo>
                <a:lnTo>
                  <a:pt x="2236577" y="804785"/>
                </a:lnTo>
                <a:lnTo>
                  <a:pt x="2264531" y="769752"/>
                </a:lnTo>
                <a:lnTo>
                  <a:pt x="2291243" y="733722"/>
                </a:lnTo>
                <a:lnTo>
                  <a:pt x="2295577" y="727420"/>
                </a:lnTo>
                <a:lnTo>
                  <a:pt x="1271997" y="727420"/>
                </a:lnTo>
                <a:lnTo>
                  <a:pt x="1224640" y="726310"/>
                </a:lnTo>
                <a:lnTo>
                  <a:pt x="1178070" y="722212"/>
                </a:lnTo>
                <a:lnTo>
                  <a:pt x="1132382" y="715220"/>
                </a:lnTo>
                <a:lnTo>
                  <a:pt x="1087672" y="705427"/>
                </a:lnTo>
                <a:lnTo>
                  <a:pt x="1044034" y="692926"/>
                </a:lnTo>
                <a:lnTo>
                  <a:pt x="1001564" y="677809"/>
                </a:lnTo>
                <a:lnTo>
                  <a:pt x="960356" y="660170"/>
                </a:lnTo>
                <a:lnTo>
                  <a:pt x="920505" y="640101"/>
                </a:lnTo>
                <a:lnTo>
                  <a:pt x="882106" y="617695"/>
                </a:lnTo>
                <a:lnTo>
                  <a:pt x="845255" y="593046"/>
                </a:lnTo>
                <a:lnTo>
                  <a:pt x="810046" y="566245"/>
                </a:lnTo>
                <a:lnTo>
                  <a:pt x="776573" y="537387"/>
                </a:lnTo>
                <a:lnTo>
                  <a:pt x="744933" y="506563"/>
                </a:lnTo>
                <a:lnTo>
                  <a:pt x="715220" y="473867"/>
                </a:lnTo>
                <a:lnTo>
                  <a:pt x="687529" y="439392"/>
                </a:lnTo>
                <a:lnTo>
                  <a:pt x="661955" y="403231"/>
                </a:lnTo>
                <a:lnTo>
                  <a:pt x="638593" y="365476"/>
                </a:lnTo>
                <a:lnTo>
                  <a:pt x="617537" y="326220"/>
                </a:lnTo>
                <a:lnTo>
                  <a:pt x="598884" y="285557"/>
                </a:lnTo>
                <a:lnTo>
                  <a:pt x="582727" y="243578"/>
                </a:lnTo>
                <a:lnTo>
                  <a:pt x="569162" y="200378"/>
                </a:lnTo>
                <a:lnTo>
                  <a:pt x="558284" y="156049"/>
                </a:lnTo>
                <a:lnTo>
                  <a:pt x="550188" y="110684"/>
                </a:lnTo>
                <a:lnTo>
                  <a:pt x="544968" y="64376"/>
                </a:lnTo>
                <a:lnTo>
                  <a:pt x="542720" y="17217"/>
                </a:lnTo>
                <a:lnTo>
                  <a:pt x="0" y="15739"/>
                </a:lnTo>
                <a:close/>
              </a:path>
              <a:path w="2524759" h="1261745">
                <a:moveTo>
                  <a:pt x="2524447" y="32"/>
                </a:moveTo>
                <a:lnTo>
                  <a:pt x="1989458" y="65"/>
                </a:lnTo>
                <a:lnTo>
                  <a:pt x="1988335" y="47523"/>
                </a:lnTo>
                <a:lnTo>
                  <a:pt x="1984188" y="94238"/>
                </a:lnTo>
                <a:lnTo>
                  <a:pt x="1977114" y="140050"/>
                </a:lnTo>
                <a:lnTo>
                  <a:pt x="1967205" y="184865"/>
                </a:lnTo>
                <a:lnTo>
                  <a:pt x="1954557" y="228587"/>
                </a:lnTo>
                <a:lnTo>
                  <a:pt x="1939265" y="271121"/>
                </a:lnTo>
                <a:lnTo>
                  <a:pt x="1921423" y="312372"/>
                </a:lnTo>
                <a:lnTo>
                  <a:pt x="1901126" y="352246"/>
                </a:lnTo>
                <a:lnTo>
                  <a:pt x="1878468" y="390648"/>
                </a:lnTo>
                <a:lnTo>
                  <a:pt x="1853543" y="427483"/>
                </a:lnTo>
                <a:lnTo>
                  <a:pt x="1826447" y="462655"/>
                </a:lnTo>
                <a:lnTo>
                  <a:pt x="1797273" y="496071"/>
                </a:lnTo>
                <a:lnTo>
                  <a:pt x="1766117" y="527635"/>
                </a:lnTo>
                <a:lnTo>
                  <a:pt x="1733072" y="557252"/>
                </a:lnTo>
                <a:lnTo>
                  <a:pt x="1698234" y="584827"/>
                </a:lnTo>
                <a:lnTo>
                  <a:pt x="1661696" y="610266"/>
                </a:lnTo>
                <a:lnTo>
                  <a:pt x="1623554" y="633474"/>
                </a:lnTo>
                <a:lnTo>
                  <a:pt x="1583902" y="654356"/>
                </a:lnTo>
                <a:lnTo>
                  <a:pt x="1542835" y="672816"/>
                </a:lnTo>
                <a:lnTo>
                  <a:pt x="1500446" y="688760"/>
                </a:lnTo>
                <a:lnTo>
                  <a:pt x="1456831" y="702093"/>
                </a:lnTo>
                <a:lnTo>
                  <a:pt x="1412084" y="712721"/>
                </a:lnTo>
                <a:lnTo>
                  <a:pt x="1366300" y="720548"/>
                </a:lnTo>
                <a:lnTo>
                  <a:pt x="1319572" y="725479"/>
                </a:lnTo>
                <a:lnTo>
                  <a:pt x="1271997" y="727420"/>
                </a:lnTo>
                <a:lnTo>
                  <a:pt x="2295577" y="727420"/>
                </a:lnTo>
                <a:lnTo>
                  <a:pt x="2340817" y="658797"/>
                </a:lnTo>
                <a:lnTo>
                  <a:pt x="2363614" y="619968"/>
                </a:lnTo>
                <a:lnTo>
                  <a:pt x="2385042" y="580271"/>
                </a:lnTo>
                <a:lnTo>
                  <a:pt x="2405069" y="539738"/>
                </a:lnTo>
                <a:lnTo>
                  <a:pt x="2423663" y="498403"/>
                </a:lnTo>
                <a:lnTo>
                  <a:pt x="2440792" y="456297"/>
                </a:lnTo>
                <a:lnTo>
                  <a:pt x="2456423" y="413454"/>
                </a:lnTo>
                <a:lnTo>
                  <a:pt x="2470526" y="369905"/>
                </a:lnTo>
                <a:lnTo>
                  <a:pt x="2483067" y="325684"/>
                </a:lnTo>
                <a:lnTo>
                  <a:pt x="2494014" y="280823"/>
                </a:lnTo>
                <a:lnTo>
                  <a:pt x="2503336" y="235354"/>
                </a:lnTo>
                <a:lnTo>
                  <a:pt x="2511001" y="189309"/>
                </a:lnTo>
                <a:lnTo>
                  <a:pt x="2516977" y="142723"/>
                </a:lnTo>
                <a:lnTo>
                  <a:pt x="2521231" y="95626"/>
                </a:lnTo>
                <a:lnTo>
                  <a:pt x="2523732" y="48052"/>
                </a:lnTo>
                <a:lnTo>
                  <a:pt x="2524447" y="32"/>
                </a:lnTo>
                <a:close/>
              </a:path>
              <a:path w="2524759" h="1261745">
                <a:moveTo>
                  <a:pt x="1989460" y="0"/>
                </a:moveTo>
                <a:lnTo>
                  <a:pt x="1983174" y="65"/>
                </a:lnTo>
                <a:lnTo>
                  <a:pt x="1989458" y="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93890" y="3423602"/>
            <a:ext cx="2524760" cy="1261745"/>
          </a:xfrm>
          <a:custGeom>
            <a:avLst/>
            <a:gdLst/>
            <a:ahLst/>
            <a:cxnLst/>
            <a:rect l="l" t="t" r="r" b="b"/>
            <a:pathLst>
              <a:path w="2524759" h="1261745">
                <a:moveTo>
                  <a:pt x="0" y="15739"/>
                </a:moveTo>
                <a:lnTo>
                  <a:pt x="542720" y="17217"/>
                </a:lnTo>
                <a:lnTo>
                  <a:pt x="544968" y="64376"/>
                </a:lnTo>
                <a:lnTo>
                  <a:pt x="550188" y="110684"/>
                </a:lnTo>
                <a:lnTo>
                  <a:pt x="558284" y="156049"/>
                </a:lnTo>
                <a:lnTo>
                  <a:pt x="569162" y="200378"/>
                </a:lnTo>
                <a:lnTo>
                  <a:pt x="582727" y="243578"/>
                </a:lnTo>
                <a:lnTo>
                  <a:pt x="598884" y="285557"/>
                </a:lnTo>
                <a:lnTo>
                  <a:pt x="617537" y="326220"/>
                </a:lnTo>
                <a:lnTo>
                  <a:pt x="638593" y="365476"/>
                </a:lnTo>
                <a:lnTo>
                  <a:pt x="661955" y="403231"/>
                </a:lnTo>
                <a:lnTo>
                  <a:pt x="687529" y="439392"/>
                </a:lnTo>
                <a:lnTo>
                  <a:pt x="715220" y="473867"/>
                </a:lnTo>
                <a:lnTo>
                  <a:pt x="744933" y="506563"/>
                </a:lnTo>
                <a:lnTo>
                  <a:pt x="776573" y="537387"/>
                </a:lnTo>
                <a:lnTo>
                  <a:pt x="810046" y="566245"/>
                </a:lnTo>
                <a:lnTo>
                  <a:pt x="845255" y="593046"/>
                </a:lnTo>
                <a:lnTo>
                  <a:pt x="882106" y="617695"/>
                </a:lnTo>
                <a:lnTo>
                  <a:pt x="920505" y="640101"/>
                </a:lnTo>
                <a:lnTo>
                  <a:pt x="960356" y="660170"/>
                </a:lnTo>
                <a:lnTo>
                  <a:pt x="1001564" y="677809"/>
                </a:lnTo>
                <a:lnTo>
                  <a:pt x="1044034" y="692926"/>
                </a:lnTo>
                <a:lnTo>
                  <a:pt x="1087672" y="705427"/>
                </a:lnTo>
                <a:lnTo>
                  <a:pt x="1132382" y="715220"/>
                </a:lnTo>
                <a:lnTo>
                  <a:pt x="1178070" y="722212"/>
                </a:lnTo>
                <a:lnTo>
                  <a:pt x="1224640" y="726310"/>
                </a:lnTo>
                <a:lnTo>
                  <a:pt x="1271997" y="727420"/>
                </a:lnTo>
                <a:lnTo>
                  <a:pt x="1319572" y="725479"/>
                </a:lnTo>
                <a:lnTo>
                  <a:pt x="1366300" y="720548"/>
                </a:lnTo>
                <a:lnTo>
                  <a:pt x="1412084" y="712721"/>
                </a:lnTo>
                <a:lnTo>
                  <a:pt x="1456831" y="702093"/>
                </a:lnTo>
                <a:lnTo>
                  <a:pt x="1500446" y="688760"/>
                </a:lnTo>
                <a:lnTo>
                  <a:pt x="1542835" y="672816"/>
                </a:lnTo>
                <a:lnTo>
                  <a:pt x="1583902" y="654356"/>
                </a:lnTo>
                <a:lnTo>
                  <a:pt x="1623554" y="633474"/>
                </a:lnTo>
                <a:lnTo>
                  <a:pt x="1661696" y="610266"/>
                </a:lnTo>
                <a:lnTo>
                  <a:pt x="1698234" y="584827"/>
                </a:lnTo>
                <a:lnTo>
                  <a:pt x="1733072" y="557252"/>
                </a:lnTo>
                <a:lnTo>
                  <a:pt x="1766117" y="527635"/>
                </a:lnTo>
                <a:lnTo>
                  <a:pt x="1797273" y="496071"/>
                </a:lnTo>
                <a:lnTo>
                  <a:pt x="1826447" y="462655"/>
                </a:lnTo>
                <a:lnTo>
                  <a:pt x="1853543" y="427483"/>
                </a:lnTo>
                <a:lnTo>
                  <a:pt x="1878468" y="390648"/>
                </a:lnTo>
                <a:lnTo>
                  <a:pt x="1901126" y="352246"/>
                </a:lnTo>
                <a:lnTo>
                  <a:pt x="1921423" y="312372"/>
                </a:lnTo>
                <a:lnTo>
                  <a:pt x="1939265" y="271121"/>
                </a:lnTo>
                <a:lnTo>
                  <a:pt x="1954557" y="228587"/>
                </a:lnTo>
                <a:lnTo>
                  <a:pt x="1967205" y="184865"/>
                </a:lnTo>
                <a:lnTo>
                  <a:pt x="1977114" y="140050"/>
                </a:lnTo>
                <a:lnTo>
                  <a:pt x="1984188" y="94238"/>
                </a:lnTo>
                <a:lnTo>
                  <a:pt x="1988335" y="47523"/>
                </a:lnTo>
                <a:lnTo>
                  <a:pt x="1989460" y="0"/>
                </a:lnTo>
                <a:lnTo>
                  <a:pt x="1983174" y="65"/>
                </a:lnTo>
                <a:lnTo>
                  <a:pt x="2524447" y="32"/>
                </a:lnTo>
                <a:lnTo>
                  <a:pt x="2523732" y="48052"/>
                </a:lnTo>
                <a:lnTo>
                  <a:pt x="2521231" y="95626"/>
                </a:lnTo>
                <a:lnTo>
                  <a:pt x="2516977" y="142723"/>
                </a:lnTo>
                <a:lnTo>
                  <a:pt x="2511001" y="189309"/>
                </a:lnTo>
                <a:lnTo>
                  <a:pt x="2503336" y="235354"/>
                </a:lnTo>
                <a:lnTo>
                  <a:pt x="2494014" y="280823"/>
                </a:lnTo>
                <a:lnTo>
                  <a:pt x="2483067" y="325684"/>
                </a:lnTo>
                <a:lnTo>
                  <a:pt x="2470526" y="369905"/>
                </a:lnTo>
                <a:lnTo>
                  <a:pt x="2456423" y="413454"/>
                </a:lnTo>
                <a:lnTo>
                  <a:pt x="2440792" y="456297"/>
                </a:lnTo>
                <a:lnTo>
                  <a:pt x="2423663" y="498403"/>
                </a:lnTo>
                <a:lnTo>
                  <a:pt x="2405069" y="539738"/>
                </a:lnTo>
                <a:lnTo>
                  <a:pt x="2385042" y="580271"/>
                </a:lnTo>
                <a:lnTo>
                  <a:pt x="2363614" y="619968"/>
                </a:lnTo>
                <a:lnTo>
                  <a:pt x="2340817" y="658797"/>
                </a:lnTo>
                <a:lnTo>
                  <a:pt x="2316683" y="696726"/>
                </a:lnTo>
                <a:lnTo>
                  <a:pt x="2291243" y="733722"/>
                </a:lnTo>
                <a:lnTo>
                  <a:pt x="2264531" y="769752"/>
                </a:lnTo>
                <a:lnTo>
                  <a:pt x="2236577" y="804785"/>
                </a:lnTo>
                <a:lnTo>
                  <a:pt x="2207415" y="838786"/>
                </a:lnTo>
                <a:lnTo>
                  <a:pt x="2177075" y="871725"/>
                </a:lnTo>
                <a:lnTo>
                  <a:pt x="2145591" y="903568"/>
                </a:lnTo>
                <a:lnTo>
                  <a:pt x="2112994" y="934283"/>
                </a:lnTo>
                <a:lnTo>
                  <a:pt x="2079316" y="963837"/>
                </a:lnTo>
                <a:lnTo>
                  <a:pt x="2044589" y="992198"/>
                </a:lnTo>
                <a:lnTo>
                  <a:pt x="2008846" y="1019334"/>
                </a:lnTo>
                <a:lnTo>
                  <a:pt x="1972117" y="1045211"/>
                </a:lnTo>
                <a:lnTo>
                  <a:pt x="1934436" y="1069797"/>
                </a:lnTo>
                <a:lnTo>
                  <a:pt x="1895834" y="1093059"/>
                </a:lnTo>
                <a:lnTo>
                  <a:pt x="1856344" y="1114966"/>
                </a:lnTo>
                <a:lnTo>
                  <a:pt x="1815996" y="1135485"/>
                </a:lnTo>
                <a:lnTo>
                  <a:pt x="1774825" y="1154582"/>
                </a:lnTo>
                <a:lnTo>
                  <a:pt x="1732860" y="1172226"/>
                </a:lnTo>
                <a:lnTo>
                  <a:pt x="1690135" y="1188384"/>
                </a:lnTo>
                <a:lnTo>
                  <a:pt x="1646682" y="1203024"/>
                </a:lnTo>
                <a:lnTo>
                  <a:pt x="1602532" y="1216112"/>
                </a:lnTo>
                <a:lnTo>
                  <a:pt x="1557717" y="1227617"/>
                </a:lnTo>
                <a:lnTo>
                  <a:pt x="1512270" y="1237505"/>
                </a:lnTo>
                <a:lnTo>
                  <a:pt x="1466223" y="1245745"/>
                </a:lnTo>
                <a:lnTo>
                  <a:pt x="1419607" y="1252304"/>
                </a:lnTo>
                <a:lnTo>
                  <a:pt x="1372455" y="1257149"/>
                </a:lnTo>
                <a:lnTo>
                  <a:pt x="1324799" y="1260247"/>
                </a:lnTo>
                <a:lnTo>
                  <a:pt x="1276670" y="1261567"/>
                </a:lnTo>
                <a:lnTo>
                  <a:pt x="1228511" y="1261073"/>
                </a:lnTo>
                <a:lnTo>
                  <a:pt x="1180769" y="1258773"/>
                </a:lnTo>
                <a:lnTo>
                  <a:pt x="1133478" y="1254700"/>
                </a:lnTo>
                <a:lnTo>
                  <a:pt x="1086673" y="1248888"/>
                </a:lnTo>
                <a:lnTo>
                  <a:pt x="1040386" y="1241368"/>
                </a:lnTo>
                <a:lnTo>
                  <a:pt x="994652" y="1232175"/>
                </a:lnTo>
                <a:lnTo>
                  <a:pt x="949504" y="1221340"/>
                </a:lnTo>
                <a:lnTo>
                  <a:pt x="904977" y="1208897"/>
                </a:lnTo>
                <a:lnTo>
                  <a:pt x="861104" y="1194878"/>
                </a:lnTo>
                <a:lnTo>
                  <a:pt x="817918" y="1179317"/>
                </a:lnTo>
                <a:lnTo>
                  <a:pt x="775455" y="1162247"/>
                </a:lnTo>
                <a:lnTo>
                  <a:pt x="733746" y="1143699"/>
                </a:lnTo>
                <a:lnTo>
                  <a:pt x="692828" y="1123708"/>
                </a:lnTo>
                <a:lnTo>
                  <a:pt x="652732" y="1102306"/>
                </a:lnTo>
                <a:lnTo>
                  <a:pt x="613493" y="1079526"/>
                </a:lnTo>
                <a:lnTo>
                  <a:pt x="575145" y="1055400"/>
                </a:lnTo>
                <a:lnTo>
                  <a:pt x="537721" y="1029963"/>
                </a:lnTo>
                <a:lnTo>
                  <a:pt x="501256" y="1003246"/>
                </a:lnTo>
                <a:lnTo>
                  <a:pt x="465783" y="975282"/>
                </a:lnTo>
                <a:lnTo>
                  <a:pt x="431336" y="946105"/>
                </a:lnTo>
                <a:lnTo>
                  <a:pt x="397949" y="915748"/>
                </a:lnTo>
                <a:lnTo>
                  <a:pt x="365656" y="884242"/>
                </a:lnTo>
                <a:lnTo>
                  <a:pt x="334490" y="851622"/>
                </a:lnTo>
                <a:lnTo>
                  <a:pt x="304485" y="817919"/>
                </a:lnTo>
                <a:lnTo>
                  <a:pt x="275675" y="783168"/>
                </a:lnTo>
                <a:lnTo>
                  <a:pt x="248094" y="747400"/>
                </a:lnTo>
                <a:lnTo>
                  <a:pt x="221776" y="710649"/>
                </a:lnTo>
                <a:lnTo>
                  <a:pt x="196754" y="672947"/>
                </a:lnTo>
                <a:lnTo>
                  <a:pt x="173063" y="634328"/>
                </a:lnTo>
                <a:lnTo>
                  <a:pt x="150736" y="594825"/>
                </a:lnTo>
                <a:lnTo>
                  <a:pt x="129806" y="554469"/>
                </a:lnTo>
                <a:lnTo>
                  <a:pt x="110309" y="513295"/>
                </a:lnTo>
                <a:lnTo>
                  <a:pt x="92276" y="471334"/>
                </a:lnTo>
                <a:lnTo>
                  <a:pt x="75744" y="428621"/>
                </a:lnTo>
                <a:lnTo>
                  <a:pt x="60744" y="385187"/>
                </a:lnTo>
                <a:lnTo>
                  <a:pt x="47312" y="341067"/>
                </a:lnTo>
                <a:lnTo>
                  <a:pt x="35480" y="296291"/>
                </a:lnTo>
                <a:lnTo>
                  <a:pt x="25283" y="250894"/>
                </a:lnTo>
                <a:lnTo>
                  <a:pt x="16754" y="204909"/>
                </a:lnTo>
                <a:lnTo>
                  <a:pt x="9927" y="158368"/>
                </a:lnTo>
                <a:lnTo>
                  <a:pt x="4837" y="111304"/>
                </a:lnTo>
                <a:lnTo>
                  <a:pt x="1516" y="63750"/>
                </a:lnTo>
                <a:lnTo>
                  <a:pt x="0" y="15739"/>
                </a:lnTo>
                <a:close/>
              </a:path>
            </a:pathLst>
          </a:custGeom>
          <a:ln w="110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63452" y="4151088"/>
            <a:ext cx="0" cy="2423160"/>
          </a:xfrm>
          <a:custGeom>
            <a:avLst/>
            <a:gdLst/>
            <a:ahLst/>
            <a:cxnLst/>
            <a:rect l="l" t="t" r="r" b="b"/>
            <a:pathLst>
              <a:path h="2423159">
                <a:moveTo>
                  <a:pt x="0" y="0"/>
                </a:moveTo>
                <a:lnTo>
                  <a:pt x="0" y="2422588"/>
                </a:lnTo>
              </a:path>
            </a:pathLst>
          </a:custGeom>
          <a:ln w="1109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96996" y="5289634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2946" y="0"/>
                </a:lnTo>
              </a:path>
            </a:pathLst>
          </a:custGeom>
          <a:ln w="110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96996" y="593165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2946" y="0"/>
                </a:lnTo>
              </a:path>
            </a:pathLst>
          </a:custGeom>
          <a:ln w="110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15426" y="4055766"/>
            <a:ext cx="285115" cy="447675"/>
          </a:xfrm>
          <a:custGeom>
            <a:avLst/>
            <a:gdLst/>
            <a:ahLst/>
            <a:cxnLst/>
            <a:rect l="l" t="t" r="r" b="b"/>
            <a:pathLst>
              <a:path w="285115" h="447675">
                <a:moveTo>
                  <a:pt x="284556" y="0"/>
                </a:moveTo>
                <a:lnTo>
                  <a:pt x="0" y="447137"/>
                </a:lnTo>
              </a:path>
            </a:pathLst>
          </a:custGeom>
          <a:ln w="110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1610" y="3744301"/>
            <a:ext cx="479425" cy="233679"/>
          </a:xfrm>
          <a:custGeom>
            <a:avLst/>
            <a:gdLst/>
            <a:ahLst/>
            <a:cxnLst/>
            <a:rect l="l" t="t" r="r" b="b"/>
            <a:pathLst>
              <a:path w="479425" h="233679">
                <a:moveTo>
                  <a:pt x="479207" y="0"/>
                </a:moveTo>
                <a:lnTo>
                  <a:pt x="0" y="233459"/>
                </a:lnTo>
              </a:path>
            </a:pathLst>
          </a:custGeom>
          <a:ln w="110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7248" y="4056883"/>
            <a:ext cx="284480" cy="446405"/>
          </a:xfrm>
          <a:custGeom>
            <a:avLst/>
            <a:gdLst/>
            <a:ahLst/>
            <a:cxnLst/>
            <a:rect l="l" t="t" r="r" b="b"/>
            <a:pathLst>
              <a:path w="284479" h="446404">
                <a:moveTo>
                  <a:pt x="0" y="0"/>
                </a:moveTo>
                <a:lnTo>
                  <a:pt x="283865" y="446020"/>
                </a:lnTo>
              </a:path>
            </a:pathLst>
          </a:custGeom>
          <a:ln w="110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05720" y="3744301"/>
            <a:ext cx="479425" cy="233679"/>
          </a:xfrm>
          <a:custGeom>
            <a:avLst/>
            <a:gdLst/>
            <a:ahLst/>
            <a:cxnLst/>
            <a:rect l="l" t="t" r="r" b="b"/>
            <a:pathLst>
              <a:path w="479425" h="233679">
                <a:moveTo>
                  <a:pt x="0" y="0"/>
                </a:moveTo>
                <a:lnTo>
                  <a:pt x="479207" y="233459"/>
                </a:lnTo>
              </a:path>
            </a:pathLst>
          </a:custGeom>
          <a:ln w="110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11777" y="3220758"/>
            <a:ext cx="121920" cy="18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04596" y="3220758"/>
            <a:ext cx="99695" cy="18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30455" y="5906946"/>
            <a:ext cx="47625" cy="50165"/>
          </a:xfrm>
          <a:custGeom>
            <a:avLst/>
            <a:gdLst/>
            <a:ahLst/>
            <a:cxnLst/>
            <a:rect l="l" t="t" r="r" b="b"/>
            <a:pathLst>
              <a:path w="47625" h="50164">
                <a:moveTo>
                  <a:pt x="0" y="0"/>
                </a:moveTo>
                <a:lnTo>
                  <a:pt x="47288" y="24873"/>
                </a:lnTo>
                <a:lnTo>
                  <a:pt x="2106" y="49747"/>
                </a:lnTo>
              </a:path>
            </a:pathLst>
          </a:custGeom>
          <a:ln w="62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52254" y="5906946"/>
            <a:ext cx="47625" cy="50165"/>
          </a:xfrm>
          <a:custGeom>
            <a:avLst/>
            <a:gdLst/>
            <a:ahLst/>
            <a:cxnLst/>
            <a:rect l="l" t="t" r="r" b="b"/>
            <a:pathLst>
              <a:path w="47625" h="50164">
                <a:moveTo>
                  <a:pt x="47288" y="0"/>
                </a:moveTo>
                <a:lnTo>
                  <a:pt x="0" y="24873"/>
                </a:lnTo>
                <a:lnTo>
                  <a:pt x="45215" y="49747"/>
                </a:lnTo>
              </a:path>
            </a:pathLst>
          </a:custGeom>
          <a:ln w="62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67402" y="7536053"/>
            <a:ext cx="2752090" cy="113220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4200" spc="30" dirty="0">
                <a:solidFill>
                  <a:srgbClr val="9D000C"/>
                </a:solidFill>
                <a:latin typeface="Arial"/>
                <a:cs typeface="Arial"/>
              </a:rPr>
              <a:t>Cleft</a:t>
            </a:r>
            <a:r>
              <a:rPr sz="4200" spc="-85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4200" spc="10" dirty="0">
                <a:solidFill>
                  <a:srgbClr val="9D000C"/>
                </a:solidFill>
                <a:latin typeface="Arial"/>
                <a:cs typeface="Arial"/>
              </a:rPr>
              <a:t>palate</a:t>
            </a:r>
            <a:endParaRPr sz="4200">
              <a:latin typeface="Arial"/>
              <a:cs typeface="Arial"/>
            </a:endParaRPr>
          </a:p>
          <a:p>
            <a:pPr marL="10160" algn="ctr">
              <a:lnSpc>
                <a:spcPct val="100000"/>
              </a:lnSpc>
              <a:spcBef>
                <a:spcPts val="409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(fig.7)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0478" y="4442435"/>
            <a:ext cx="496570" cy="1891664"/>
          </a:xfrm>
          <a:custGeom>
            <a:avLst/>
            <a:gdLst/>
            <a:ahLst/>
            <a:cxnLst/>
            <a:rect l="l" t="t" r="r" b="b"/>
            <a:pathLst>
              <a:path w="496570" h="1891664">
                <a:moveTo>
                  <a:pt x="0" y="0"/>
                </a:moveTo>
                <a:lnTo>
                  <a:pt x="496562" y="0"/>
                </a:lnTo>
                <a:lnTo>
                  <a:pt x="496562" y="1891565"/>
                </a:lnTo>
                <a:lnTo>
                  <a:pt x="0" y="1891565"/>
                </a:lnTo>
                <a:lnTo>
                  <a:pt x="0" y="0"/>
                </a:lnTo>
                <a:close/>
              </a:path>
            </a:pathLst>
          </a:custGeom>
          <a:ln w="1040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77261" y="3369738"/>
            <a:ext cx="2369820" cy="1187450"/>
          </a:xfrm>
          <a:custGeom>
            <a:avLst/>
            <a:gdLst/>
            <a:ahLst/>
            <a:cxnLst/>
            <a:rect l="l" t="t" r="r" b="b"/>
            <a:pathLst>
              <a:path w="2369820" h="1187450">
                <a:moveTo>
                  <a:pt x="0" y="14810"/>
                </a:moveTo>
                <a:lnTo>
                  <a:pt x="1599" y="63359"/>
                </a:lnTo>
                <a:lnTo>
                  <a:pt x="5178" y="111640"/>
                </a:lnTo>
                <a:lnTo>
                  <a:pt x="10618" y="158920"/>
                </a:lnTo>
                <a:lnTo>
                  <a:pt x="17959" y="205855"/>
                </a:lnTo>
                <a:lnTo>
                  <a:pt x="27135" y="252175"/>
                </a:lnTo>
                <a:lnTo>
                  <a:pt x="38107" y="297841"/>
                </a:lnTo>
                <a:lnTo>
                  <a:pt x="50835" y="342816"/>
                </a:lnTo>
                <a:lnTo>
                  <a:pt x="65281" y="387061"/>
                </a:lnTo>
                <a:lnTo>
                  <a:pt x="81403" y="430537"/>
                </a:lnTo>
                <a:lnTo>
                  <a:pt x="99164" y="473205"/>
                </a:lnTo>
                <a:lnTo>
                  <a:pt x="118524" y="515028"/>
                </a:lnTo>
                <a:lnTo>
                  <a:pt x="139442" y="555967"/>
                </a:lnTo>
                <a:lnTo>
                  <a:pt x="161881" y="595983"/>
                </a:lnTo>
                <a:lnTo>
                  <a:pt x="185799" y="635039"/>
                </a:lnTo>
                <a:lnTo>
                  <a:pt x="211159" y="673094"/>
                </a:lnTo>
                <a:lnTo>
                  <a:pt x="237920" y="710112"/>
                </a:lnTo>
                <a:lnTo>
                  <a:pt x="266044" y="746053"/>
                </a:lnTo>
                <a:lnTo>
                  <a:pt x="295489" y="780880"/>
                </a:lnTo>
                <a:lnTo>
                  <a:pt x="326219" y="814552"/>
                </a:lnTo>
                <a:lnTo>
                  <a:pt x="358192" y="847034"/>
                </a:lnTo>
                <a:lnTo>
                  <a:pt x="391369" y="878284"/>
                </a:lnTo>
                <a:lnTo>
                  <a:pt x="425711" y="908266"/>
                </a:lnTo>
                <a:lnTo>
                  <a:pt x="461179" y="936941"/>
                </a:lnTo>
                <a:lnTo>
                  <a:pt x="497733" y="964270"/>
                </a:lnTo>
                <a:lnTo>
                  <a:pt x="535334" y="990215"/>
                </a:lnTo>
                <a:lnTo>
                  <a:pt x="573942" y="1014737"/>
                </a:lnTo>
                <a:lnTo>
                  <a:pt x="613517" y="1037798"/>
                </a:lnTo>
                <a:lnTo>
                  <a:pt x="654022" y="1059360"/>
                </a:lnTo>
                <a:lnTo>
                  <a:pt x="695415" y="1079384"/>
                </a:lnTo>
                <a:lnTo>
                  <a:pt x="737657" y="1097831"/>
                </a:lnTo>
                <a:lnTo>
                  <a:pt x="780710" y="1114663"/>
                </a:lnTo>
                <a:lnTo>
                  <a:pt x="824534" y="1129842"/>
                </a:lnTo>
                <a:lnTo>
                  <a:pt x="869089" y="1143328"/>
                </a:lnTo>
                <a:lnTo>
                  <a:pt x="914336" y="1155085"/>
                </a:lnTo>
                <a:lnTo>
                  <a:pt x="960235" y="1165073"/>
                </a:lnTo>
                <a:lnTo>
                  <a:pt x="1006747" y="1173253"/>
                </a:lnTo>
                <a:lnTo>
                  <a:pt x="1053833" y="1179588"/>
                </a:lnTo>
                <a:lnTo>
                  <a:pt x="1101453" y="1184038"/>
                </a:lnTo>
                <a:lnTo>
                  <a:pt x="1149567" y="1186566"/>
                </a:lnTo>
                <a:lnTo>
                  <a:pt x="1198138" y="1187133"/>
                </a:lnTo>
                <a:lnTo>
                  <a:pt x="1246679" y="1185730"/>
                </a:lnTo>
                <a:lnTo>
                  <a:pt x="1294706" y="1182395"/>
                </a:lnTo>
                <a:lnTo>
                  <a:pt x="1342181" y="1177167"/>
                </a:lnTo>
                <a:lnTo>
                  <a:pt x="1389066" y="1170082"/>
                </a:lnTo>
                <a:lnTo>
                  <a:pt x="1435324" y="1161181"/>
                </a:lnTo>
                <a:lnTo>
                  <a:pt x="1480917" y="1150499"/>
                </a:lnTo>
                <a:lnTo>
                  <a:pt x="1525809" y="1138076"/>
                </a:lnTo>
                <a:lnTo>
                  <a:pt x="1569962" y="1123950"/>
                </a:lnTo>
                <a:lnTo>
                  <a:pt x="1613339" y="1108157"/>
                </a:lnTo>
                <a:lnTo>
                  <a:pt x="1655902" y="1090738"/>
                </a:lnTo>
                <a:lnTo>
                  <a:pt x="1697614" y="1071729"/>
                </a:lnTo>
                <a:lnTo>
                  <a:pt x="1738437" y="1051168"/>
                </a:lnTo>
                <a:lnTo>
                  <a:pt x="1778335" y="1029094"/>
                </a:lnTo>
                <a:lnTo>
                  <a:pt x="1817270" y="1005545"/>
                </a:lnTo>
                <a:lnTo>
                  <a:pt x="1855204" y="980558"/>
                </a:lnTo>
                <a:lnTo>
                  <a:pt x="1892101" y="954172"/>
                </a:lnTo>
                <a:lnTo>
                  <a:pt x="1927922" y="926425"/>
                </a:lnTo>
                <a:lnTo>
                  <a:pt x="1962631" y="897354"/>
                </a:lnTo>
                <a:lnTo>
                  <a:pt x="1996191" y="866999"/>
                </a:lnTo>
                <a:lnTo>
                  <a:pt x="2028563" y="835396"/>
                </a:lnTo>
                <a:lnTo>
                  <a:pt x="2059711" y="802584"/>
                </a:lnTo>
                <a:lnTo>
                  <a:pt x="2089597" y="768601"/>
                </a:lnTo>
                <a:lnTo>
                  <a:pt x="2118184" y="733484"/>
                </a:lnTo>
                <a:lnTo>
                  <a:pt x="2145435" y="697273"/>
                </a:lnTo>
                <a:lnTo>
                  <a:pt x="2154312" y="684488"/>
                </a:lnTo>
                <a:lnTo>
                  <a:pt x="1193783" y="684488"/>
                </a:lnTo>
                <a:lnTo>
                  <a:pt x="1145506" y="683222"/>
                </a:lnTo>
                <a:lnTo>
                  <a:pt x="1098112" y="678643"/>
                </a:lnTo>
                <a:lnTo>
                  <a:pt x="1051715" y="670864"/>
                </a:lnTo>
                <a:lnTo>
                  <a:pt x="1006428" y="659996"/>
                </a:lnTo>
                <a:lnTo>
                  <a:pt x="962368" y="646153"/>
                </a:lnTo>
                <a:lnTo>
                  <a:pt x="919647" y="629447"/>
                </a:lnTo>
                <a:lnTo>
                  <a:pt x="878382" y="609990"/>
                </a:lnTo>
                <a:lnTo>
                  <a:pt x="838685" y="587894"/>
                </a:lnTo>
                <a:lnTo>
                  <a:pt x="800671" y="563272"/>
                </a:lnTo>
                <a:lnTo>
                  <a:pt x="764456" y="536236"/>
                </a:lnTo>
                <a:lnTo>
                  <a:pt x="730153" y="506898"/>
                </a:lnTo>
                <a:lnTo>
                  <a:pt x="697877" y="475370"/>
                </a:lnTo>
                <a:lnTo>
                  <a:pt x="667742" y="441766"/>
                </a:lnTo>
                <a:lnTo>
                  <a:pt x="639864" y="406197"/>
                </a:lnTo>
                <a:lnTo>
                  <a:pt x="614355" y="368776"/>
                </a:lnTo>
                <a:lnTo>
                  <a:pt x="591331" y="329615"/>
                </a:lnTo>
                <a:lnTo>
                  <a:pt x="570906" y="288826"/>
                </a:lnTo>
                <a:lnTo>
                  <a:pt x="553195" y="246522"/>
                </a:lnTo>
                <a:lnTo>
                  <a:pt x="538312" y="202814"/>
                </a:lnTo>
                <a:lnTo>
                  <a:pt x="526371" y="157816"/>
                </a:lnTo>
                <a:lnTo>
                  <a:pt x="517487" y="111640"/>
                </a:lnTo>
                <a:lnTo>
                  <a:pt x="511775" y="64398"/>
                </a:lnTo>
                <a:lnTo>
                  <a:pt x="509349" y="16202"/>
                </a:lnTo>
                <a:lnTo>
                  <a:pt x="0" y="14810"/>
                </a:lnTo>
                <a:close/>
              </a:path>
              <a:path w="2369820" h="1187450">
                <a:moveTo>
                  <a:pt x="2369221" y="0"/>
                </a:moveTo>
                <a:lnTo>
                  <a:pt x="1867128" y="30"/>
                </a:lnTo>
                <a:lnTo>
                  <a:pt x="1865847" y="48570"/>
                </a:lnTo>
                <a:lnTo>
                  <a:pt x="1861222" y="96234"/>
                </a:lnTo>
                <a:lnTo>
                  <a:pt x="1853369" y="142875"/>
                </a:lnTo>
                <a:lnTo>
                  <a:pt x="1842402" y="188380"/>
                </a:lnTo>
                <a:lnTo>
                  <a:pt x="1828433" y="232634"/>
                </a:lnTo>
                <a:lnTo>
                  <a:pt x="1811578" y="275522"/>
                </a:lnTo>
                <a:lnTo>
                  <a:pt x="1791950" y="316929"/>
                </a:lnTo>
                <a:lnTo>
                  <a:pt x="1769664" y="356740"/>
                </a:lnTo>
                <a:lnTo>
                  <a:pt x="1744832" y="394842"/>
                </a:lnTo>
                <a:lnTo>
                  <a:pt x="1717570" y="431119"/>
                </a:lnTo>
                <a:lnTo>
                  <a:pt x="1687990" y="465456"/>
                </a:lnTo>
                <a:lnTo>
                  <a:pt x="1656207" y="497739"/>
                </a:lnTo>
                <a:lnTo>
                  <a:pt x="1622336" y="527854"/>
                </a:lnTo>
                <a:lnTo>
                  <a:pt x="1586489" y="555685"/>
                </a:lnTo>
                <a:lnTo>
                  <a:pt x="1548781" y="581118"/>
                </a:lnTo>
                <a:lnTo>
                  <a:pt x="1509325" y="604038"/>
                </a:lnTo>
                <a:lnTo>
                  <a:pt x="1468236" y="624331"/>
                </a:lnTo>
                <a:lnTo>
                  <a:pt x="1425628" y="641882"/>
                </a:lnTo>
                <a:lnTo>
                  <a:pt x="1381614" y="656575"/>
                </a:lnTo>
                <a:lnTo>
                  <a:pt x="1336309" y="668298"/>
                </a:lnTo>
                <a:lnTo>
                  <a:pt x="1289826" y="676933"/>
                </a:lnTo>
                <a:lnTo>
                  <a:pt x="1242279" y="682369"/>
                </a:lnTo>
                <a:lnTo>
                  <a:pt x="1193783" y="684488"/>
                </a:lnTo>
                <a:lnTo>
                  <a:pt x="2154312" y="684488"/>
                </a:lnTo>
                <a:lnTo>
                  <a:pt x="2195778" y="621717"/>
                </a:lnTo>
                <a:lnTo>
                  <a:pt x="2218795" y="582449"/>
                </a:lnTo>
                <a:lnTo>
                  <a:pt x="2240326" y="542238"/>
                </a:lnTo>
                <a:lnTo>
                  <a:pt x="2260335" y="501122"/>
                </a:lnTo>
                <a:lnTo>
                  <a:pt x="2278783" y="459139"/>
                </a:lnTo>
                <a:lnTo>
                  <a:pt x="2295633" y="416327"/>
                </a:lnTo>
                <a:lnTo>
                  <a:pt x="2310848" y="372725"/>
                </a:lnTo>
                <a:lnTo>
                  <a:pt x="2324390" y="328369"/>
                </a:lnTo>
                <a:lnTo>
                  <a:pt x="2336223" y="283299"/>
                </a:lnTo>
                <a:lnTo>
                  <a:pt x="2346308" y="237553"/>
                </a:lnTo>
                <a:lnTo>
                  <a:pt x="2354609" y="191167"/>
                </a:lnTo>
                <a:lnTo>
                  <a:pt x="2361088" y="144181"/>
                </a:lnTo>
                <a:lnTo>
                  <a:pt x="2365708" y="96632"/>
                </a:lnTo>
                <a:lnTo>
                  <a:pt x="2368431" y="48559"/>
                </a:lnTo>
                <a:lnTo>
                  <a:pt x="2369221" y="0"/>
                </a:lnTo>
                <a:close/>
              </a:path>
              <a:path w="2369820" h="1187450">
                <a:moveTo>
                  <a:pt x="1867129" y="0"/>
                </a:moveTo>
                <a:lnTo>
                  <a:pt x="1861230" y="30"/>
                </a:lnTo>
                <a:lnTo>
                  <a:pt x="1867128" y="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77261" y="3369739"/>
            <a:ext cx="2369820" cy="1187450"/>
          </a:xfrm>
          <a:custGeom>
            <a:avLst/>
            <a:gdLst/>
            <a:ahLst/>
            <a:cxnLst/>
            <a:rect l="l" t="t" r="r" b="b"/>
            <a:pathLst>
              <a:path w="2369820" h="1187450">
                <a:moveTo>
                  <a:pt x="0" y="14810"/>
                </a:moveTo>
                <a:lnTo>
                  <a:pt x="509349" y="16202"/>
                </a:lnTo>
                <a:lnTo>
                  <a:pt x="511775" y="64398"/>
                </a:lnTo>
                <a:lnTo>
                  <a:pt x="517487" y="111640"/>
                </a:lnTo>
                <a:lnTo>
                  <a:pt x="526371" y="157816"/>
                </a:lnTo>
                <a:lnTo>
                  <a:pt x="538312" y="202814"/>
                </a:lnTo>
                <a:lnTo>
                  <a:pt x="553195" y="246522"/>
                </a:lnTo>
                <a:lnTo>
                  <a:pt x="570906" y="288826"/>
                </a:lnTo>
                <a:lnTo>
                  <a:pt x="591331" y="329615"/>
                </a:lnTo>
                <a:lnTo>
                  <a:pt x="614355" y="368776"/>
                </a:lnTo>
                <a:lnTo>
                  <a:pt x="639864" y="406197"/>
                </a:lnTo>
                <a:lnTo>
                  <a:pt x="667742" y="441766"/>
                </a:lnTo>
                <a:lnTo>
                  <a:pt x="697877" y="475370"/>
                </a:lnTo>
                <a:lnTo>
                  <a:pt x="730153" y="506898"/>
                </a:lnTo>
                <a:lnTo>
                  <a:pt x="764456" y="536236"/>
                </a:lnTo>
                <a:lnTo>
                  <a:pt x="800671" y="563272"/>
                </a:lnTo>
                <a:lnTo>
                  <a:pt x="838685" y="587894"/>
                </a:lnTo>
                <a:lnTo>
                  <a:pt x="878382" y="609990"/>
                </a:lnTo>
                <a:lnTo>
                  <a:pt x="919647" y="629447"/>
                </a:lnTo>
                <a:lnTo>
                  <a:pt x="962368" y="646153"/>
                </a:lnTo>
                <a:lnTo>
                  <a:pt x="1006428" y="659996"/>
                </a:lnTo>
                <a:lnTo>
                  <a:pt x="1051715" y="670864"/>
                </a:lnTo>
                <a:lnTo>
                  <a:pt x="1098112" y="678643"/>
                </a:lnTo>
                <a:lnTo>
                  <a:pt x="1145506" y="683222"/>
                </a:lnTo>
                <a:lnTo>
                  <a:pt x="1193783" y="684488"/>
                </a:lnTo>
                <a:lnTo>
                  <a:pt x="1242279" y="682369"/>
                </a:lnTo>
                <a:lnTo>
                  <a:pt x="1289826" y="676933"/>
                </a:lnTo>
                <a:lnTo>
                  <a:pt x="1336309" y="668297"/>
                </a:lnTo>
                <a:lnTo>
                  <a:pt x="1381614" y="656575"/>
                </a:lnTo>
                <a:lnTo>
                  <a:pt x="1425628" y="641882"/>
                </a:lnTo>
                <a:lnTo>
                  <a:pt x="1468236" y="624331"/>
                </a:lnTo>
                <a:lnTo>
                  <a:pt x="1509325" y="604038"/>
                </a:lnTo>
                <a:lnTo>
                  <a:pt x="1548781" y="581118"/>
                </a:lnTo>
                <a:lnTo>
                  <a:pt x="1586489" y="555685"/>
                </a:lnTo>
                <a:lnTo>
                  <a:pt x="1622336" y="527854"/>
                </a:lnTo>
                <a:lnTo>
                  <a:pt x="1656207" y="497739"/>
                </a:lnTo>
                <a:lnTo>
                  <a:pt x="1687990" y="465456"/>
                </a:lnTo>
                <a:lnTo>
                  <a:pt x="1717570" y="431119"/>
                </a:lnTo>
                <a:lnTo>
                  <a:pt x="1744832" y="394842"/>
                </a:lnTo>
                <a:lnTo>
                  <a:pt x="1769664" y="356740"/>
                </a:lnTo>
                <a:lnTo>
                  <a:pt x="1791950" y="316929"/>
                </a:lnTo>
                <a:lnTo>
                  <a:pt x="1811578" y="275522"/>
                </a:lnTo>
                <a:lnTo>
                  <a:pt x="1828433" y="232634"/>
                </a:lnTo>
                <a:lnTo>
                  <a:pt x="1842402" y="188380"/>
                </a:lnTo>
                <a:lnTo>
                  <a:pt x="1853369" y="142875"/>
                </a:lnTo>
                <a:lnTo>
                  <a:pt x="1861222" y="96234"/>
                </a:lnTo>
                <a:lnTo>
                  <a:pt x="1865847" y="48570"/>
                </a:lnTo>
                <a:lnTo>
                  <a:pt x="1867129" y="0"/>
                </a:lnTo>
                <a:lnTo>
                  <a:pt x="1861230" y="30"/>
                </a:lnTo>
                <a:lnTo>
                  <a:pt x="2369221" y="0"/>
                </a:lnTo>
                <a:lnTo>
                  <a:pt x="2368431" y="48559"/>
                </a:lnTo>
                <a:lnTo>
                  <a:pt x="2365708" y="96632"/>
                </a:lnTo>
                <a:lnTo>
                  <a:pt x="2361088" y="144181"/>
                </a:lnTo>
                <a:lnTo>
                  <a:pt x="2354609" y="191167"/>
                </a:lnTo>
                <a:lnTo>
                  <a:pt x="2346308" y="237553"/>
                </a:lnTo>
                <a:lnTo>
                  <a:pt x="2336223" y="283299"/>
                </a:lnTo>
                <a:lnTo>
                  <a:pt x="2324390" y="328369"/>
                </a:lnTo>
                <a:lnTo>
                  <a:pt x="2310848" y="372725"/>
                </a:lnTo>
                <a:lnTo>
                  <a:pt x="2295633" y="416327"/>
                </a:lnTo>
                <a:lnTo>
                  <a:pt x="2278783" y="459139"/>
                </a:lnTo>
                <a:lnTo>
                  <a:pt x="2260335" y="501122"/>
                </a:lnTo>
                <a:lnTo>
                  <a:pt x="2240326" y="542238"/>
                </a:lnTo>
                <a:lnTo>
                  <a:pt x="2218795" y="582449"/>
                </a:lnTo>
                <a:lnTo>
                  <a:pt x="2195778" y="621717"/>
                </a:lnTo>
                <a:lnTo>
                  <a:pt x="2171312" y="660005"/>
                </a:lnTo>
                <a:lnTo>
                  <a:pt x="2145435" y="697273"/>
                </a:lnTo>
                <a:lnTo>
                  <a:pt x="2118184" y="733484"/>
                </a:lnTo>
                <a:lnTo>
                  <a:pt x="2089597" y="768601"/>
                </a:lnTo>
                <a:lnTo>
                  <a:pt x="2059711" y="802584"/>
                </a:lnTo>
                <a:lnTo>
                  <a:pt x="2028563" y="835396"/>
                </a:lnTo>
                <a:lnTo>
                  <a:pt x="1996191" y="866999"/>
                </a:lnTo>
                <a:lnTo>
                  <a:pt x="1962631" y="897354"/>
                </a:lnTo>
                <a:lnTo>
                  <a:pt x="1927922" y="926425"/>
                </a:lnTo>
                <a:lnTo>
                  <a:pt x="1892101" y="954172"/>
                </a:lnTo>
                <a:lnTo>
                  <a:pt x="1855204" y="980558"/>
                </a:lnTo>
                <a:lnTo>
                  <a:pt x="1817270" y="1005545"/>
                </a:lnTo>
                <a:lnTo>
                  <a:pt x="1778335" y="1029094"/>
                </a:lnTo>
                <a:lnTo>
                  <a:pt x="1738437" y="1051168"/>
                </a:lnTo>
                <a:lnTo>
                  <a:pt x="1697614" y="1071729"/>
                </a:lnTo>
                <a:lnTo>
                  <a:pt x="1655902" y="1090738"/>
                </a:lnTo>
                <a:lnTo>
                  <a:pt x="1613339" y="1108157"/>
                </a:lnTo>
                <a:lnTo>
                  <a:pt x="1569962" y="1123950"/>
                </a:lnTo>
                <a:lnTo>
                  <a:pt x="1525809" y="1138076"/>
                </a:lnTo>
                <a:lnTo>
                  <a:pt x="1480917" y="1150499"/>
                </a:lnTo>
                <a:lnTo>
                  <a:pt x="1435324" y="1161181"/>
                </a:lnTo>
                <a:lnTo>
                  <a:pt x="1389066" y="1170082"/>
                </a:lnTo>
                <a:lnTo>
                  <a:pt x="1342181" y="1177167"/>
                </a:lnTo>
                <a:lnTo>
                  <a:pt x="1294706" y="1182395"/>
                </a:lnTo>
                <a:lnTo>
                  <a:pt x="1246679" y="1185730"/>
                </a:lnTo>
                <a:lnTo>
                  <a:pt x="1198138" y="1187133"/>
                </a:lnTo>
                <a:lnTo>
                  <a:pt x="1149567" y="1186566"/>
                </a:lnTo>
                <a:lnTo>
                  <a:pt x="1101453" y="1184038"/>
                </a:lnTo>
                <a:lnTo>
                  <a:pt x="1053833" y="1179588"/>
                </a:lnTo>
                <a:lnTo>
                  <a:pt x="1006747" y="1173253"/>
                </a:lnTo>
                <a:lnTo>
                  <a:pt x="960235" y="1165073"/>
                </a:lnTo>
                <a:lnTo>
                  <a:pt x="914336" y="1155085"/>
                </a:lnTo>
                <a:lnTo>
                  <a:pt x="869089" y="1143328"/>
                </a:lnTo>
                <a:lnTo>
                  <a:pt x="824534" y="1129842"/>
                </a:lnTo>
                <a:lnTo>
                  <a:pt x="780710" y="1114663"/>
                </a:lnTo>
                <a:lnTo>
                  <a:pt x="737657" y="1097831"/>
                </a:lnTo>
                <a:lnTo>
                  <a:pt x="695415" y="1079384"/>
                </a:lnTo>
                <a:lnTo>
                  <a:pt x="654022" y="1059360"/>
                </a:lnTo>
                <a:lnTo>
                  <a:pt x="613517" y="1037798"/>
                </a:lnTo>
                <a:lnTo>
                  <a:pt x="573942" y="1014737"/>
                </a:lnTo>
                <a:lnTo>
                  <a:pt x="535334" y="990215"/>
                </a:lnTo>
                <a:lnTo>
                  <a:pt x="497733" y="964270"/>
                </a:lnTo>
                <a:lnTo>
                  <a:pt x="461179" y="936941"/>
                </a:lnTo>
                <a:lnTo>
                  <a:pt x="425711" y="908266"/>
                </a:lnTo>
                <a:lnTo>
                  <a:pt x="391369" y="878284"/>
                </a:lnTo>
                <a:lnTo>
                  <a:pt x="358192" y="847034"/>
                </a:lnTo>
                <a:lnTo>
                  <a:pt x="326219" y="814552"/>
                </a:lnTo>
                <a:lnTo>
                  <a:pt x="295489" y="780880"/>
                </a:lnTo>
                <a:lnTo>
                  <a:pt x="266044" y="746053"/>
                </a:lnTo>
                <a:lnTo>
                  <a:pt x="237920" y="710112"/>
                </a:lnTo>
                <a:lnTo>
                  <a:pt x="211159" y="673094"/>
                </a:lnTo>
                <a:lnTo>
                  <a:pt x="185799" y="635039"/>
                </a:lnTo>
                <a:lnTo>
                  <a:pt x="161881" y="595983"/>
                </a:lnTo>
                <a:lnTo>
                  <a:pt x="139442" y="555967"/>
                </a:lnTo>
                <a:lnTo>
                  <a:pt x="118524" y="515028"/>
                </a:lnTo>
                <a:lnTo>
                  <a:pt x="99164" y="473205"/>
                </a:lnTo>
                <a:lnTo>
                  <a:pt x="81403" y="430537"/>
                </a:lnTo>
                <a:lnTo>
                  <a:pt x="65281" y="387061"/>
                </a:lnTo>
                <a:lnTo>
                  <a:pt x="50835" y="342816"/>
                </a:lnTo>
                <a:lnTo>
                  <a:pt x="38107" y="297841"/>
                </a:lnTo>
                <a:lnTo>
                  <a:pt x="27135" y="252175"/>
                </a:lnTo>
                <a:lnTo>
                  <a:pt x="17959" y="205855"/>
                </a:lnTo>
                <a:lnTo>
                  <a:pt x="10618" y="158920"/>
                </a:lnTo>
                <a:lnTo>
                  <a:pt x="5151" y="111408"/>
                </a:lnTo>
                <a:lnTo>
                  <a:pt x="1599" y="63359"/>
                </a:lnTo>
                <a:lnTo>
                  <a:pt x="0" y="14810"/>
                </a:lnTo>
                <a:close/>
              </a:path>
            </a:pathLst>
          </a:custGeom>
          <a:ln w="10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68790" y="4053794"/>
            <a:ext cx="0" cy="1675764"/>
          </a:xfrm>
          <a:custGeom>
            <a:avLst/>
            <a:gdLst/>
            <a:ahLst/>
            <a:cxnLst/>
            <a:rect l="l" t="t" r="r" b="b"/>
            <a:pathLst>
              <a:path h="1675764">
                <a:moveTo>
                  <a:pt x="0" y="0"/>
                </a:moveTo>
                <a:lnTo>
                  <a:pt x="0" y="1675759"/>
                </a:lnTo>
              </a:path>
            </a:pathLst>
          </a:custGeom>
          <a:ln w="1040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17957" y="5120507"/>
            <a:ext cx="0" cy="10795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0" y="0"/>
                </a:moveTo>
                <a:lnTo>
                  <a:pt x="0" y="10420"/>
                </a:lnTo>
              </a:path>
            </a:pathLst>
          </a:custGeom>
          <a:ln w="104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8686" y="5125718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>
                <a:moveTo>
                  <a:pt x="0" y="0"/>
                </a:moveTo>
                <a:lnTo>
                  <a:pt x="245203" y="0"/>
                </a:lnTo>
              </a:path>
            </a:pathLst>
          </a:custGeom>
          <a:ln w="104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17957" y="572463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920"/>
                </a:lnTo>
              </a:path>
            </a:pathLst>
          </a:custGeom>
          <a:ln w="49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8686" y="5727093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>
                <a:moveTo>
                  <a:pt x="0" y="0"/>
                </a:moveTo>
                <a:lnTo>
                  <a:pt x="245203" y="0"/>
                </a:lnTo>
              </a:path>
            </a:pathLst>
          </a:custGeom>
          <a:ln w="49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60579" y="3967093"/>
            <a:ext cx="266700" cy="418465"/>
          </a:xfrm>
          <a:custGeom>
            <a:avLst/>
            <a:gdLst/>
            <a:ahLst/>
            <a:cxnLst/>
            <a:rect l="l" t="t" r="r" b="b"/>
            <a:pathLst>
              <a:path w="266700" h="418464">
                <a:moveTo>
                  <a:pt x="266441" y="0"/>
                </a:moveTo>
                <a:lnTo>
                  <a:pt x="0" y="418262"/>
                </a:lnTo>
              </a:path>
            </a:pathLst>
          </a:custGeom>
          <a:ln w="1041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06513" y="3671492"/>
            <a:ext cx="450215" cy="219710"/>
          </a:xfrm>
          <a:custGeom>
            <a:avLst/>
            <a:gdLst/>
            <a:ahLst/>
            <a:cxnLst/>
            <a:rect l="l" t="t" r="r" b="b"/>
            <a:pathLst>
              <a:path w="450215" h="219710">
                <a:moveTo>
                  <a:pt x="449741" y="0"/>
                </a:moveTo>
                <a:lnTo>
                  <a:pt x="0" y="219690"/>
                </a:lnTo>
              </a:path>
            </a:pathLst>
          </a:custGeom>
          <a:ln w="10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0429" y="3967093"/>
            <a:ext cx="267335" cy="418465"/>
          </a:xfrm>
          <a:custGeom>
            <a:avLst/>
            <a:gdLst/>
            <a:ahLst/>
            <a:cxnLst/>
            <a:rect l="l" t="t" r="r" b="b"/>
            <a:pathLst>
              <a:path w="267334" h="418464">
                <a:moveTo>
                  <a:pt x="0" y="0"/>
                </a:moveTo>
                <a:lnTo>
                  <a:pt x="266781" y="418262"/>
                </a:lnTo>
              </a:path>
            </a:pathLst>
          </a:custGeom>
          <a:ln w="1041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71534" y="3671492"/>
            <a:ext cx="450215" cy="219710"/>
          </a:xfrm>
          <a:custGeom>
            <a:avLst/>
            <a:gdLst/>
            <a:ahLst/>
            <a:cxnLst/>
            <a:rect l="l" t="t" r="r" b="b"/>
            <a:pathLst>
              <a:path w="450215" h="219710">
                <a:moveTo>
                  <a:pt x="0" y="0"/>
                </a:moveTo>
                <a:lnTo>
                  <a:pt x="449741" y="219690"/>
                </a:lnTo>
              </a:path>
            </a:pathLst>
          </a:custGeom>
          <a:ln w="10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480969" y="3178077"/>
            <a:ext cx="116205" cy="1758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50" spc="2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51265" y="3178077"/>
            <a:ext cx="95250" cy="1758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50" spc="1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56237" y="5706591"/>
            <a:ext cx="44450" cy="46990"/>
          </a:xfrm>
          <a:custGeom>
            <a:avLst/>
            <a:gdLst/>
            <a:ahLst/>
            <a:cxnLst/>
            <a:rect l="l" t="t" r="r" b="b"/>
            <a:pathLst>
              <a:path w="44450" h="46989">
                <a:moveTo>
                  <a:pt x="0" y="0"/>
                </a:moveTo>
                <a:lnTo>
                  <a:pt x="44381" y="23406"/>
                </a:lnTo>
                <a:lnTo>
                  <a:pt x="1945" y="46844"/>
                </a:lnTo>
              </a:path>
            </a:pathLst>
          </a:custGeom>
          <a:ln w="59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39802" y="5706591"/>
            <a:ext cx="44450" cy="46990"/>
          </a:xfrm>
          <a:custGeom>
            <a:avLst/>
            <a:gdLst/>
            <a:ahLst/>
            <a:cxnLst/>
            <a:rect l="l" t="t" r="r" b="b"/>
            <a:pathLst>
              <a:path w="44450" h="46989">
                <a:moveTo>
                  <a:pt x="44381" y="0"/>
                </a:moveTo>
                <a:lnTo>
                  <a:pt x="0" y="23406"/>
                </a:lnTo>
                <a:lnTo>
                  <a:pt x="42435" y="46844"/>
                </a:lnTo>
              </a:path>
            </a:pathLst>
          </a:custGeom>
          <a:ln w="59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20150" y="5729554"/>
            <a:ext cx="497205" cy="604520"/>
          </a:xfrm>
          <a:custGeom>
            <a:avLst/>
            <a:gdLst/>
            <a:ahLst/>
            <a:cxnLst/>
            <a:rect l="l" t="t" r="r" b="b"/>
            <a:pathLst>
              <a:path w="497204" h="604520">
                <a:moveTo>
                  <a:pt x="0" y="0"/>
                </a:moveTo>
                <a:lnTo>
                  <a:pt x="496938" y="0"/>
                </a:lnTo>
                <a:lnTo>
                  <a:pt x="496938" y="604469"/>
                </a:lnTo>
                <a:lnTo>
                  <a:pt x="0" y="60446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63889" y="4515548"/>
            <a:ext cx="253365" cy="1224915"/>
          </a:xfrm>
          <a:custGeom>
            <a:avLst/>
            <a:gdLst/>
            <a:ahLst/>
            <a:cxnLst/>
            <a:rect l="l" t="t" r="r" b="b"/>
            <a:pathLst>
              <a:path w="253365" h="1224914">
                <a:moveTo>
                  <a:pt x="0" y="0"/>
                </a:moveTo>
                <a:lnTo>
                  <a:pt x="253161" y="0"/>
                </a:lnTo>
                <a:lnTo>
                  <a:pt x="253161" y="1224483"/>
                </a:lnTo>
                <a:lnTo>
                  <a:pt x="0" y="122448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64601" y="3369767"/>
            <a:ext cx="1182370" cy="1187450"/>
          </a:xfrm>
          <a:custGeom>
            <a:avLst/>
            <a:gdLst/>
            <a:ahLst/>
            <a:cxnLst/>
            <a:rect l="l" t="t" r="r" b="b"/>
            <a:pathLst>
              <a:path w="1182370" h="1187450">
                <a:moveTo>
                  <a:pt x="1181900" y="0"/>
                </a:moveTo>
                <a:lnTo>
                  <a:pt x="679804" y="25"/>
                </a:lnTo>
                <a:lnTo>
                  <a:pt x="678523" y="48569"/>
                </a:lnTo>
                <a:lnTo>
                  <a:pt x="673899" y="96232"/>
                </a:lnTo>
                <a:lnTo>
                  <a:pt x="666046" y="142872"/>
                </a:lnTo>
                <a:lnTo>
                  <a:pt x="655078" y="188376"/>
                </a:lnTo>
                <a:lnTo>
                  <a:pt x="641109" y="232629"/>
                </a:lnTo>
                <a:lnTo>
                  <a:pt x="624254" y="275515"/>
                </a:lnTo>
                <a:lnTo>
                  <a:pt x="604626" y="316922"/>
                </a:lnTo>
                <a:lnTo>
                  <a:pt x="582339" y="356732"/>
                </a:lnTo>
                <a:lnTo>
                  <a:pt x="557507" y="394833"/>
                </a:lnTo>
                <a:lnTo>
                  <a:pt x="530244" y="431110"/>
                </a:lnTo>
                <a:lnTo>
                  <a:pt x="500664" y="465446"/>
                </a:lnTo>
                <a:lnTo>
                  <a:pt x="468881" y="497729"/>
                </a:lnTo>
                <a:lnTo>
                  <a:pt x="435009" y="527844"/>
                </a:lnTo>
                <a:lnTo>
                  <a:pt x="399162" y="555674"/>
                </a:lnTo>
                <a:lnTo>
                  <a:pt x="361453" y="581107"/>
                </a:lnTo>
                <a:lnTo>
                  <a:pt x="321997" y="604027"/>
                </a:lnTo>
                <a:lnTo>
                  <a:pt x="280907" y="624320"/>
                </a:lnTo>
                <a:lnTo>
                  <a:pt x="238299" y="641871"/>
                </a:lnTo>
                <a:lnTo>
                  <a:pt x="194284" y="656564"/>
                </a:lnTo>
                <a:lnTo>
                  <a:pt x="148978" y="668287"/>
                </a:lnTo>
                <a:lnTo>
                  <a:pt x="102495" y="676923"/>
                </a:lnTo>
                <a:lnTo>
                  <a:pt x="54948" y="682359"/>
                </a:lnTo>
                <a:lnTo>
                  <a:pt x="6451" y="684479"/>
                </a:lnTo>
                <a:lnTo>
                  <a:pt x="4381" y="684517"/>
                </a:lnTo>
                <a:lnTo>
                  <a:pt x="0" y="1187183"/>
                </a:lnTo>
                <a:lnTo>
                  <a:pt x="59349" y="1185717"/>
                </a:lnTo>
                <a:lnTo>
                  <a:pt x="107376" y="1182383"/>
                </a:lnTo>
                <a:lnTo>
                  <a:pt x="154851" y="1177155"/>
                </a:lnTo>
                <a:lnTo>
                  <a:pt x="201736" y="1170071"/>
                </a:lnTo>
                <a:lnTo>
                  <a:pt x="247994" y="1161170"/>
                </a:lnTo>
                <a:lnTo>
                  <a:pt x="293588" y="1150489"/>
                </a:lnTo>
                <a:lnTo>
                  <a:pt x="338480" y="1138066"/>
                </a:lnTo>
                <a:lnTo>
                  <a:pt x="382633" y="1123940"/>
                </a:lnTo>
                <a:lnTo>
                  <a:pt x="426010" y="1108148"/>
                </a:lnTo>
                <a:lnTo>
                  <a:pt x="468573" y="1090729"/>
                </a:lnTo>
                <a:lnTo>
                  <a:pt x="510285" y="1071720"/>
                </a:lnTo>
                <a:lnTo>
                  <a:pt x="551109" y="1051160"/>
                </a:lnTo>
                <a:lnTo>
                  <a:pt x="591007" y="1029086"/>
                </a:lnTo>
                <a:lnTo>
                  <a:pt x="629942" y="1005537"/>
                </a:lnTo>
                <a:lnTo>
                  <a:pt x="667876" y="980551"/>
                </a:lnTo>
                <a:lnTo>
                  <a:pt x="704773" y="954165"/>
                </a:lnTo>
                <a:lnTo>
                  <a:pt x="740595" y="926418"/>
                </a:lnTo>
                <a:lnTo>
                  <a:pt x="775304" y="897348"/>
                </a:lnTo>
                <a:lnTo>
                  <a:pt x="808864" y="866992"/>
                </a:lnTo>
                <a:lnTo>
                  <a:pt x="841236" y="835390"/>
                </a:lnTo>
                <a:lnTo>
                  <a:pt x="872385" y="802578"/>
                </a:lnTo>
                <a:lnTo>
                  <a:pt x="902271" y="768595"/>
                </a:lnTo>
                <a:lnTo>
                  <a:pt x="930858" y="733479"/>
                </a:lnTo>
                <a:lnTo>
                  <a:pt x="958109" y="697268"/>
                </a:lnTo>
                <a:lnTo>
                  <a:pt x="983986" y="660000"/>
                </a:lnTo>
                <a:lnTo>
                  <a:pt x="1008452" y="621713"/>
                </a:lnTo>
                <a:lnTo>
                  <a:pt x="1031470" y="582445"/>
                </a:lnTo>
                <a:lnTo>
                  <a:pt x="1053002" y="542234"/>
                </a:lnTo>
                <a:lnTo>
                  <a:pt x="1073010" y="501118"/>
                </a:lnTo>
                <a:lnTo>
                  <a:pt x="1091458" y="459135"/>
                </a:lnTo>
                <a:lnTo>
                  <a:pt x="1108309" y="416324"/>
                </a:lnTo>
                <a:lnTo>
                  <a:pt x="1123524" y="372722"/>
                </a:lnTo>
                <a:lnTo>
                  <a:pt x="1137067" y="328367"/>
                </a:lnTo>
                <a:lnTo>
                  <a:pt x="1148900" y="283297"/>
                </a:lnTo>
                <a:lnTo>
                  <a:pt x="1158985" y="237551"/>
                </a:lnTo>
                <a:lnTo>
                  <a:pt x="1167286" y="191166"/>
                </a:lnTo>
                <a:lnTo>
                  <a:pt x="1173766" y="144180"/>
                </a:lnTo>
                <a:lnTo>
                  <a:pt x="1178386" y="96632"/>
                </a:lnTo>
                <a:lnTo>
                  <a:pt x="1181110" y="48559"/>
                </a:lnTo>
                <a:lnTo>
                  <a:pt x="1181900" y="0"/>
                </a:lnTo>
                <a:close/>
              </a:path>
              <a:path w="1182370" h="1187450">
                <a:moveTo>
                  <a:pt x="679805" y="0"/>
                </a:moveTo>
                <a:lnTo>
                  <a:pt x="673900" y="25"/>
                </a:lnTo>
                <a:lnTo>
                  <a:pt x="679804" y="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27832" y="3088444"/>
            <a:ext cx="3221511" cy="3744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28597" y="7512050"/>
            <a:ext cx="1053782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55" dirty="0">
                <a:solidFill>
                  <a:srgbClr val="9D000C"/>
                </a:solidFill>
                <a:latin typeface="Arial"/>
                <a:cs typeface="Arial"/>
              </a:rPr>
              <a:t>Left-sided </a:t>
            </a:r>
            <a:r>
              <a:rPr sz="3800" spc="-10" dirty="0">
                <a:solidFill>
                  <a:srgbClr val="9D000C"/>
                </a:solidFill>
                <a:latin typeface="Arial"/>
                <a:cs typeface="Arial"/>
              </a:rPr>
              <a:t>unilateral </a:t>
            </a:r>
            <a:r>
              <a:rPr sz="3800" spc="50" dirty="0">
                <a:solidFill>
                  <a:srgbClr val="9D000C"/>
                </a:solidFill>
                <a:latin typeface="Arial"/>
                <a:cs typeface="Arial"/>
              </a:rPr>
              <a:t>complete </a:t>
            </a:r>
            <a:r>
              <a:rPr sz="3800" spc="55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3800" spc="45" dirty="0">
                <a:solidFill>
                  <a:srgbClr val="9D000C"/>
                </a:solidFill>
                <a:latin typeface="Arial"/>
                <a:cs typeface="Arial"/>
              </a:rPr>
              <a:t>lip </a:t>
            </a:r>
            <a:r>
              <a:rPr sz="3800" spc="20" dirty="0">
                <a:solidFill>
                  <a:srgbClr val="9D000C"/>
                </a:solidFill>
                <a:latin typeface="Arial"/>
                <a:cs typeface="Arial"/>
              </a:rPr>
              <a:t>and</a:t>
            </a:r>
            <a:r>
              <a:rPr sz="3800" spc="-235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3800" spc="10" dirty="0">
                <a:solidFill>
                  <a:srgbClr val="9D000C"/>
                </a:solidFill>
                <a:latin typeface="Arial"/>
                <a:cs typeface="Arial"/>
              </a:rPr>
              <a:t>palate</a:t>
            </a:r>
            <a:endParaRPr sz="3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60249" y="8439150"/>
            <a:ext cx="646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(fig.8)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7762" y="3035300"/>
            <a:ext cx="3558006" cy="16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79520" y="3069082"/>
            <a:ext cx="3921404" cy="361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9481" y="4541740"/>
            <a:ext cx="480059" cy="1825625"/>
          </a:xfrm>
          <a:custGeom>
            <a:avLst/>
            <a:gdLst/>
            <a:ahLst/>
            <a:cxnLst/>
            <a:rect l="l" t="t" r="r" b="b"/>
            <a:pathLst>
              <a:path w="480059" h="1825625">
                <a:moveTo>
                  <a:pt x="0" y="0"/>
                </a:moveTo>
                <a:lnTo>
                  <a:pt x="479466" y="0"/>
                </a:lnTo>
                <a:lnTo>
                  <a:pt x="479466" y="1825511"/>
                </a:lnTo>
                <a:lnTo>
                  <a:pt x="0" y="182551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28740" y="3506503"/>
            <a:ext cx="2287905" cy="1146175"/>
          </a:xfrm>
          <a:custGeom>
            <a:avLst/>
            <a:gdLst/>
            <a:ahLst/>
            <a:cxnLst/>
            <a:rect l="l" t="t" r="r" b="b"/>
            <a:pathLst>
              <a:path w="2287904" h="1146175">
                <a:moveTo>
                  <a:pt x="0" y="14293"/>
                </a:moveTo>
                <a:lnTo>
                  <a:pt x="1608" y="62342"/>
                </a:lnTo>
                <a:lnTo>
                  <a:pt x="5200" y="109882"/>
                </a:lnTo>
                <a:lnTo>
                  <a:pt x="10733" y="156875"/>
                </a:lnTo>
                <a:lnTo>
                  <a:pt x="18212" y="203495"/>
                </a:lnTo>
                <a:lnTo>
                  <a:pt x="27463" y="249055"/>
                </a:lnTo>
                <a:lnTo>
                  <a:pt x="38576" y="294163"/>
                </a:lnTo>
                <a:lnTo>
                  <a:pt x="51468" y="338562"/>
                </a:lnTo>
                <a:lnTo>
                  <a:pt x="66096" y="382213"/>
                </a:lnTo>
                <a:lnTo>
                  <a:pt x="82419" y="425075"/>
                </a:lnTo>
                <a:lnTo>
                  <a:pt x="100397" y="467110"/>
                </a:lnTo>
                <a:lnTo>
                  <a:pt x="119989" y="508275"/>
                </a:lnTo>
                <a:lnTo>
                  <a:pt x="141153" y="548532"/>
                </a:lnTo>
                <a:lnTo>
                  <a:pt x="163848" y="587840"/>
                </a:lnTo>
                <a:lnTo>
                  <a:pt x="188034" y="626160"/>
                </a:lnTo>
                <a:lnTo>
                  <a:pt x="213669" y="663451"/>
                </a:lnTo>
                <a:lnTo>
                  <a:pt x="240712" y="699673"/>
                </a:lnTo>
                <a:lnTo>
                  <a:pt x="269122" y="734786"/>
                </a:lnTo>
                <a:lnTo>
                  <a:pt x="298858" y="768750"/>
                </a:lnTo>
                <a:lnTo>
                  <a:pt x="329879" y="801526"/>
                </a:lnTo>
                <a:lnTo>
                  <a:pt x="362144" y="833072"/>
                </a:lnTo>
                <a:lnTo>
                  <a:pt x="395612" y="863349"/>
                </a:lnTo>
                <a:lnTo>
                  <a:pt x="430241" y="892317"/>
                </a:lnTo>
                <a:lnTo>
                  <a:pt x="465991" y="919937"/>
                </a:lnTo>
                <a:lnTo>
                  <a:pt x="502821" y="946166"/>
                </a:lnTo>
                <a:lnTo>
                  <a:pt x="540689" y="970967"/>
                </a:lnTo>
                <a:lnTo>
                  <a:pt x="579555" y="994299"/>
                </a:lnTo>
                <a:lnTo>
                  <a:pt x="619376" y="1016121"/>
                </a:lnTo>
                <a:lnTo>
                  <a:pt x="660114" y="1036393"/>
                </a:lnTo>
                <a:lnTo>
                  <a:pt x="701725" y="1055076"/>
                </a:lnTo>
                <a:lnTo>
                  <a:pt x="744169" y="1072130"/>
                </a:lnTo>
                <a:lnTo>
                  <a:pt x="787406" y="1087514"/>
                </a:lnTo>
                <a:lnTo>
                  <a:pt x="831394" y="1101189"/>
                </a:lnTo>
                <a:lnTo>
                  <a:pt x="876091" y="1113114"/>
                </a:lnTo>
                <a:lnTo>
                  <a:pt x="921458" y="1123249"/>
                </a:lnTo>
                <a:lnTo>
                  <a:pt x="967452" y="1131554"/>
                </a:lnTo>
                <a:lnTo>
                  <a:pt x="1014033" y="1137990"/>
                </a:lnTo>
                <a:lnTo>
                  <a:pt x="1061159" y="1142516"/>
                </a:lnTo>
                <a:lnTo>
                  <a:pt x="1108790" y="1145092"/>
                </a:lnTo>
                <a:lnTo>
                  <a:pt x="1156885" y="1145678"/>
                </a:lnTo>
                <a:lnTo>
                  <a:pt x="1204951" y="1144264"/>
                </a:lnTo>
                <a:lnTo>
                  <a:pt x="1252493" y="1140891"/>
                </a:lnTo>
                <a:lnTo>
                  <a:pt x="1299472" y="1135597"/>
                </a:lnTo>
                <a:lnTo>
                  <a:pt x="1345849" y="1128422"/>
                </a:lnTo>
                <a:lnTo>
                  <a:pt x="1391586" y="1119405"/>
                </a:lnTo>
                <a:lnTo>
                  <a:pt x="1436642" y="1108587"/>
                </a:lnTo>
                <a:lnTo>
                  <a:pt x="1480981" y="1096007"/>
                </a:lnTo>
                <a:lnTo>
                  <a:pt x="1524561" y="1081704"/>
                </a:lnTo>
                <a:lnTo>
                  <a:pt x="1567346" y="1065719"/>
                </a:lnTo>
                <a:lnTo>
                  <a:pt x="1609295" y="1048090"/>
                </a:lnTo>
                <a:lnTo>
                  <a:pt x="1650370" y="1028857"/>
                </a:lnTo>
                <a:lnTo>
                  <a:pt x="1690532" y="1008060"/>
                </a:lnTo>
                <a:lnTo>
                  <a:pt x="1729743" y="985739"/>
                </a:lnTo>
                <a:lnTo>
                  <a:pt x="1767962" y="961932"/>
                </a:lnTo>
                <a:lnTo>
                  <a:pt x="1805151" y="936681"/>
                </a:lnTo>
                <a:lnTo>
                  <a:pt x="1841272" y="910023"/>
                </a:lnTo>
                <a:lnTo>
                  <a:pt x="1876286" y="881999"/>
                </a:lnTo>
                <a:lnTo>
                  <a:pt x="1910153" y="852649"/>
                </a:lnTo>
                <a:lnTo>
                  <a:pt x="1942835" y="822012"/>
                </a:lnTo>
                <a:lnTo>
                  <a:pt x="1974292" y="790128"/>
                </a:lnTo>
                <a:lnTo>
                  <a:pt x="2004487" y="757036"/>
                </a:lnTo>
                <a:lnTo>
                  <a:pt x="2033379" y="722775"/>
                </a:lnTo>
                <a:lnTo>
                  <a:pt x="2060930" y="687387"/>
                </a:lnTo>
                <a:lnTo>
                  <a:pt x="2080159" y="660585"/>
                </a:lnTo>
                <a:lnTo>
                  <a:pt x="1152680" y="660585"/>
                </a:lnTo>
                <a:lnTo>
                  <a:pt x="1103967" y="659227"/>
                </a:lnTo>
                <a:lnTo>
                  <a:pt x="1056189" y="654381"/>
                </a:lnTo>
                <a:lnTo>
                  <a:pt x="1009475" y="646171"/>
                </a:lnTo>
                <a:lnTo>
                  <a:pt x="963950" y="634720"/>
                </a:lnTo>
                <a:lnTo>
                  <a:pt x="919741" y="620152"/>
                </a:lnTo>
                <a:lnTo>
                  <a:pt x="876973" y="602591"/>
                </a:lnTo>
                <a:lnTo>
                  <a:pt x="835773" y="582162"/>
                </a:lnTo>
                <a:lnTo>
                  <a:pt x="796267" y="558987"/>
                </a:lnTo>
                <a:lnTo>
                  <a:pt x="758583" y="533191"/>
                </a:lnTo>
                <a:lnTo>
                  <a:pt x="722845" y="504897"/>
                </a:lnTo>
                <a:lnTo>
                  <a:pt x="689180" y="474230"/>
                </a:lnTo>
                <a:lnTo>
                  <a:pt x="657714" y="441312"/>
                </a:lnTo>
                <a:lnTo>
                  <a:pt x="628575" y="406269"/>
                </a:lnTo>
                <a:lnTo>
                  <a:pt x="601887" y="369223"/>
                </a:lnTo>
                <a:lnTo>
                  <a:pt x="577778" y="330299"/>
                </a:lnTo>
                <a:lnTo>
                  <a:pt x="556373" y="289620"/>
                </a:lnTo>
                <a:lnTo>
                  <a:pt x="537799" y="247311"/>
                </a:lnTo>
                <a:lnTo>
                  <a:pt x="522182" y="203495"/>
                </a:lnTo>
                <a:lnTo>
                  <a:pt x="509649" y="158295"/>
                </a:lnTo>
                <a:lnTo>
                  <a:pt x="500325" y="111836"/>
                </a:lnTo>
                <a:lnTo>
                  <a:pt x="494337" y="64242"/>
                </a:lnTo>
                <a:lnTo>
                  <a:pt x="491812" y="15636"/>
                </a:lnTo>
                <a:lnTo>
                  <a:pt x="0" y="14293"/>
                </a:lnTo>
                <a:close/>
              </a:path>
              <a:path w="2287904" h="1146175">
                <a:moveTo>
                  <a:pt x="2287647" y="0"/>
                </a:moveTo>
                <a:lnTo>
                  <a:pt x="1802842" y="29"/>
                </a:lnTo>
                <a:lnTo>
                  <a:pt x="1801471" y="48985"/>
                </a:lnTo>
                <a:lnTo>
                  <a:pt x="1796578" y="97008"/>
                </a:lnTo>
                <a:lnTo>
                  <a:pt x="1788288" y="143942"/>
                </a:lnTo>
                <a:lnTo>
                  <a:pt x="1776727" y="189660"/>
                </a:lnTo>
                <a:lnTo>
                  <a:pt x="1762021" y="234037"/>
                </a:lnTo>
                <a:lnTo>
                  <a:pt x="1744297" y="276945"/>
                </a:lnTo>
                <a:lnTo>
                  <a:pt x="1723679" y="318259"/>
                </a:lnTo>
                <a:lnTo>
                  <a:pt x="1700293" y="357851"/>
                </a:lnTo>
                <a:lnTo>
                  <a:pt x="1674265" y="395595"/>
                </a:lnTo>
                <a:lnTo>
                  <a:pt x="1645721" y="431365"/>
                </a:lnTo>
                <a:lnTo>
                  <a:pt x="1614787" y="465035"/>
                </a:lnTo>
                <a:lnTo>
                  <a:pt x="1581587" y="496477"/>
                </a:lnTo>
                <a:lnTo>
                  <a:pt x="1546249" y="525566"/>
                </a:lnTo>
                <a:lnTo>
                  <a:pt x="1508896" y="552175"/>
                </a:lnTo>
                <a:lnTo>
                  <a:pt x="1469657" y="576177"/>
                </a:lnTo>
                <a:lnTo>
                  <a:pt x="1428655" y="597446"/>
                </a:lnTo>
                <a:lnTo>
                  <a:pt x="1386016" y="615856"/>
                </a:lnTo>
                <a:lnTo>
                  <a:pt x="1341868" y="631279"/>
                </a:lnTo>
                <a:lnTo>
                  <a:pt x="1296334" y="643591"/>
                </a:lnTo>
                <a:lnTo>
                  <a:pt x="1249541" y="652663"/>
                </a:lnTo>
                <a:lnTo>
                  <a:pt x="1201615" y="658370"/>
                </a:lnTo>
                <a:lnTo>
                  <a:pt x="1152680" y="660585"/>
                </a:lnTo>
                <a:lnTo>
                  <a:pt x="2080159" y="660585"/>
                </a:lnTo>
                <a:lnTo>
                  <a:pt x="2111855" y="613382"/>
                </a:lnTo>
                <a:lnTo>
                  <a:pt x="2135150" y="574845"/>
                </a:lnTo>
                <a:lnTo>
                  <a:pt x="2156949" y="535338"/>
                </a:lnTo>
                <a:lnTo>
                  <a:pt x="2177212" y="494901"/>
                </a:lnTo>
                <a:lnTo>
                  <a:pt x="2195902" y="453572"/>
                </a:lnTo>
                <a:lnTo>
                  <a:pt x="2212977" y="411393"/>
                </a:lnTo>
                <a:lnTo>
                  <a:pt x="2228401" y="368401"/>
                </a:lnTo>
                <a:lnTo>
                  <a:pt x="2242134" y="324638"/>
                </a:lnTo>
                <a:lnTo>
                  <a:pt x="2254137" y="280141"/>
                </a:lnTo>
                <a:lnTo>
                  <a:pt x="2264371" y="234952"/>
                </a:lnTo>
                <a:lnTo>
                  <a:pt x="2272797" y="189110"/>
                </a:lnTo>
                <a:lnTo>
                  <a:pt x="2279377" y="142654"/>
                </a:lnTo>
                <a:lnTo>
                  <a:pt x="2284071" y="95624"/>
                </a:lnTo>
                <a:lnTo>
                  <a:pt x="2286841" y="48059"/>
                </a:lnTo>
                <a:lnTo>
                  <a:pt x="2287647" y="0"/>
                </a:lnTo>
                <a:close/>
              </a:path>
              <a:path w="2287904" h="1146175">
                <a:moveTo>
                  <a:pt x="1802843" y="0"/>
                </a:moveTo>
                <a:lnTo>
                  <a:pt x="1797147" y="29"/>
                </a:lnTo>
                <a:lnTo>
                  <a:pt x="1802842" y="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28740" y="3506503"/>
            <a:ext cx="2287905" cy="1146175"/>
          </a:xfrm>
          <a:custGeom>
            <a:avLst/>
            <a:gdLst/>
            <a:ahLst/>
            <a:cxnLst/>
            <a:rect l="l" t="t" r="r" b="b"/>
            <a:pathLst>
              <a:path w="2287904" h="1146175">
                <a:moveTo>
                  <a:pt x="0" y="14293"/>
                </a:moveTo>
                <a:lnTo>
                  <a:pt x="491812" y="15636"/>
                </a:lnTo>
                <a:lnTo>
                  <a:pt x="494337" y="64242"/>
                </a:lnTo>
                <a:lnTo>
                  <a:pt x="500325" y="111836"/>
                </a:lnTo>
                <a:lnTo>
                  <a:pt x="509649" y="158295"/>
                </a:lnTo>
                <a:lnTo>
                  <a:pt x="522182" y="203495"/>
                </a:lnTo>
                <a:lnTo>
                  <a:pt x="537799" y="247311"/>
                </a:lnTo>
                <a:lnTo>
                  <a:pt x="556373" y="289621"/>
                </a:lnTo>
                <a:lnTo>
                  <a:pt x="577778" y="330299"/>
                </a:lnTo>
                <a:lnTo>
                  <a:pt x="601887" y="369223"/>
                </a:lnTo>
                <a:lnTo>
                  <a:pt x="628575" y="406269"/>
                </a:lnTo>
                <a:lnTo>
                  <a:pt x="657714" y="441312"/>
                </a:lnTo>
                <a:lnTo>
                  <a:pt x="689180" y="474230"/>
                </a:lnTo>
                <a:lnTo>
                  <a:pt x="722845" y="504897"/>
                </a:lnTo>
                <a:lnTo>
                  <a:pt x="758583" y="533191"/>
                </a:lnTo>
                <a:lnTo>
                  <a:pt x="796267" y="558987"/>
                </a:lnTo>
                <a:lnTo>
                  <a:pt x="835773" y="582162"/>
                </a:lnTo>
                <a:lnTo>
                  <a:pt x="876973" y="602591"/>
                </a:lnTo>
                <a:lnTo>
                  <a:pt x="919741" y="620152"/>
                </a:lnTo>
                <a:lnTo>
                  <a:pt x="963950" y="634720"/>
                </a:lnTo>
                <a:lnTo>
                  <a:pt x="1009475" y="646171"/>
                </a:lnTo>
                <a:lnTo>
                  <a:pt x="1056189" y="654381"/>
                </a:lnTo>
                <a:lnTo>
                  <a:pt x="1103967" y="659227"/>
                </a:lnTo>
                <a:lnTo>
                  <a:pt x="1152680" y="660585"/>
                </a:lnTo>
                <a:lnTo>
                  <a:pt x="1201615" y="658370"/>
                </a:lnTo>
                <a:lnTo>
                  <a:pt x="1249541" y="652663"/>
                </a:lnTo>
                <a:lnTo>
                  <a:pt x="1296334" y="643591"/>
                </a:lnTo>
                <a:lnTo>
                  <a:pt x="1341868" y="631279"/>
                </a:lnTo>
                <a:lnTo>
                  <a:pt x="1386016" y="615856"/>
                </a:lnTo>
                <a:lnTo>
                  <a:pt x="1428655" y="597446"/>
                </a:lnTo>
                <a:lnTo>
                  <a:pt x="1469657" y="576177"/>
                </a:lnTo>
                <a:lnTo>
                  <a:pt x="1508896" y="552175"/>
                </a:lnTo>
                <a:lnTo>
                  <a:pt x="1546249" y="525566"/>
                </a:lnTo>
                <a:lnTo>
                  <a:pt x="1581587" y="496477"/>
                </a:lnTo>
                <a:lnTo>
                  <a:pt x="1614787" y="465035"/>
                </a:lnTo>
                <a:lnTo>
                  <a:pt x="1645721" y="431365"/>
                </a:lnTo>
                <a:lnTo>
                  <a:pt x="1674265" y="395595"/>
                </a:lnTo>
                <a:lnTo>
                  <a:pt x="1700293" y="357851"/>
                </a:lnTo>
                <a:lnTo>
                  <a:pt x="1723679" y="318259"/>
                </a:lnTo>
                <a:lnTo>
                  <a:pt x="1744297" y="276945"/>
                </a:lnTo>
                <a:lnTo>
                  <a:pt x="1762021" y="234037"/>
                </a:lnTo>
                <a:lnTo>
                  <a:pt x="1776727" y="189660"/>
                </a:lnTo>
                <a:lnTo>
                  <a:pt x="1788288" y="143942"/>
                </a:lnTo>
                <a:lnTo>
                  <a:pt x="1796578" y="97008"/>
                </a:lnTo>
                <a:lnTo>
                  <a:pt x="1801471" y="48985"/>
                </a:lnTo>
                <a:lnTo>
                  <a:pt x="1802843" y="0"/>
                </a:lnTo>
                <a:lnTo>
                  <a:pt x="1797147" y="29"/>
                </a:lnTo>
                <a:lnTo>
                  <a:pt x="2287647" y="0"/>
                </a:lnTo>
                <a:lnTo>
                  <a:pt x="2286841" y="48059"/>
                </a:lnTo>
                <a:lnTo>
                  <a:pt x="2284071" y="95624"/>
                </a:lnTo>
                <a:lnTo>
                  <a:pt x="2279377" y="142654"/>
                </a:lnTo>
                <a:lnTo>
                  <a:pt x="2272797" y="189110"/>
                </a:lnTo>
                <a:lnTo>
                  <a:pt x="2264371" y="234952"/>
                </a:lnTo>
                <a:lnTo>
                  <a:pt x="2254137" y="280142"/>
                </a:lnTo>
                <a:lnTo>
                  <a:pt x="2242134" y="324638"/>
                </a:lnTo>
                <a:lnTo>
                  <a:pt x="2228401" y="368401"/>
                </a:lnTo>
                <a:lnTo>
                  <a:pt x="2212977" y="411393"/>
                </a:lnTo>
                <a:lnTo>
                  <a:pt x="2195901" y="453572"/>
                </a:lnTo>
                <a:lnTo>
                  <a:pt x="2177212" y="494901"/>
                </a:lnTo>
                <a:lnTo>
                  <a:pt x="2156949" y="535338"/>
                </a:lnTo>
                <a:lnTo>
                  <a:pt x="2135150" y="574845"/>
                </a:lnTo>
                <a:lnTo>
                  <a:pt x="2111855" y="613382"/>
                </a:lnTo>
                <a:lnTo>
                  <a:pt x="2087102" y="650909"/>
                </a:lnTo>
                <a:lnTo>
                  <a:pt x="2060930" y="687387"/>
                </a:lnTo>
                <a:lnTo>
                  <a:pt x="2033379" y="722775"/>
                </a:lnTo>
                <a:lnTo>
                  <a:pt x="2004487" y="757036"/>
                </a:lnTo>
                <a:lnTo>
                  <a:pt x="1974292" y="790128"/>
                </a:lnTo>
                <a:lnTo>
                  <a:pt x="1942835" y="822012"/>
                </a:lnTo>
                <a:lnTo>
                  <a:pt x="1910153" y="852649"/>
                </a:lnTo>
                <a:lnTo>
                  <a:pt x="1876286" y="881999"/>
                </a:lnTo>
                <a:lnTo>
                  <a:pt x="1841272" y="910023"/>
                </a:lnTo>
                <a:lnTo>
                  <a:pt x="1805151" y="936681"/>
                </a:lnTo>
                <a:lnTo>
                  <a:pt x="1767962" y="961932"/>
                </a:lnTo>
                <a:lnTo>
                  <a:pt x="1729742" y="985739"/>
                </a:lnTo>
                <a:lnTo>
                  <a:pt x="1690532" y="1008060"/>
                </a:lnTo>
                <a:lnTo>
                  <a:pt x="1650370" y="1028857"/>
                </a:lnTo>
                <a:lnTo>
                  <a:pt x="1609295" y="1048090"/>
                </a:lnTo>
                <a:lnTo>
                  <a:pt x="1567346" y="1065719"/>
                </a:lnTo>
                <a:lnTo>
                  <a:pt x="1524561" y="1081704"/>
                </a:lnTo>
                <a:lnTo>
                  <a:pt x="1480981" y="1096007"/>
                </a:lnTo>
                <a:lnTo>
                  <a:pt x="1436642" y="1108587"/>
                </a:lnTo>
                <a:lnTo>
                  <a:pt x="1391586" y="1119405"/>
                </a:lnTo>
                <a:lnTo>
                  <a:pt x="1345849" y="1128422"/>
                </a:lnTo>
                <a:lnTo>
                  <a:pt x="1299472" y="1135597"/>
                </a:lnTo>
                <a:lnTo>
                  <a:pt x="1252493" y="1140891"/>
                </a:lnTo>
                <a:lnTo>
                  <a:pt x="1204951" y="1144264"/>
                </a:lnTo>
                <a:lnTo>
                  <a:pt x="1156885" y="1145678"/>
                </a:lnTo>
                <a:lnTo>
                  <a:pt x="1108790" y="1145092"/>
                </a:lnTo>
                <a:lnTo>
                  <a:pt x="1061159" y="1142516"/>
                </a:lnTo>
                <a:lnTo>
                  <a:pt x="1014033" y="1137990"/>
                </a:lnTo>
                <a:lnTo>
                  <a:pt x="967452" y="1131554"/>
                </a:lnTo>
                <a:lnTo>
                  <a:pt x="921458" y="1123249"/>
                </a:lnTo>
                <a:lnTo>
                  <a:pt x="876091" y="1113114"/>
                </a:lnTo>
                <a:lnTo>
                  <a:pt x="831394" y="1101189"/>
                </a:lnTo>
                <a:lnTo>
                  <a:pt x="787406" y="1087514"/>
                </a:lnTo>
                <a:lnTo>
                  <a:pt x="744169" y="1072130"/>
                </a:lnTo>
                <a:lnTo>
                  <a:pt x="701725" y="1055076"/>
                </a:lnTo>
                <a:lnTo>
                  <a:pt x="660114" y="1036393"/>
                </a:lnTo>
                <a:lnTo>
                  <a:pt x="619376" y="1016121"/>
                </a:lnTo>
                <a:lnTo>
                  <a:pt x="579555" y="994299"/>
                </a:lnTo>
                <a:lnTo>
                  <a:pt x="540689" y="970967"/>
                </a:lnTo>
                <a:lnTo>
                  <a:pt x="502821" y="946167"/>
                </a:lnTo>
                <a:lnTo>
                  <a:pt x="465991" y="919937"/>
                </a:lnTo>
                <a:lnTo>
                  <a:pt x="430241" y="892318"/>
                </a:lnTo>
                <a:lnTo>
                  <a:pt x="395612" y="863349"/>
                </a:lnTo>
                <a:lnTo>
                  <a:pt x="362144" y="833072"/>
                </a:lnTo>
                <a:lnTo>
                  <a:pt x="329879" y="801526"/>
                </a:lnTo>
                <a:lnTo>
                  <a:pt x="298858" y="768750"/>
                </a:lnTo>
                <a:lnTo>
                  <a:pt x="269122" y="734786"/>
                </a:lnTo>
                <a:lnTo>
                  <a:pt x="240712" y="699673"/>
                </a:lnTo>
                <a:lnTo>
                  <a:pt x="213669" y="663451"/>
                </a:lnTo>
                <a:lnTo>
                  <a:pt x="188034" y="626160"/>
                </a:lnTo>
                <a:lnTo>
                  <a:pt x="163848" y="587840"/>
                </a:lnTo>
                <a:lnTo>
                  <a:pt x="141153" y="548532"/>
                </a:lnTo>
                <a:lnTo>
                  <a:pt x="119989" y="508275"/>
                </a:lnTo>
                <a:lnTo>
                  <a:pt x="100397" y="467110"/>
                </a:lnTo>
                <a:lnTo>
                  <a:pt x="82419" y="425076"/>
                </a:lnTo>
                <a:lnTo>
                  <a:pt x="66096" y="382213"/>
                </a:lnTo>
                <a:lnTo>
                  <a:pt x="51468" y="338562"/>
                </a:lnTo>
                <a:lnTo>
                  <a:pt x="38576" y="294163"/>
                </a:lnTo>
                <a:lnTo>
                  <a:pt x="27463" y="249055"/>
                </a:lnTo>
                <a:lnTo>
                  <a:pt x="18168" y="203279"/>
                </a:lnTo>
                <a:lnTo>
                  <a:pt x="10733" y="156875"/>
                </a:lnTo>
                <a:lnTo>
                  <a:pt x="5200" y="109882"/>
                </a:lnTo>
                <a:lnTo>
                  <a:pt x="1608" y="62342"/>
                </a:lnTo>
                <a:lnTo>
                  <a:pt x="0" y="14293"/>
                </a:lnTo>
                <a:close/>
              </a:path>
            </a:pathLst>
          </a:custGeom>
          <a:ln w="1005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79244" y="4166671"/>
            <a:ext cx="0" cy="2200910"/>
          </a:xfrm>
          <a:custGeom>
            <a:avLst/>
            <a:gdLst/>
            <a:ahLst/>
            <a:cxnLst/>
            <a:rect l="l" t="t" r="r" b="b"/>
            <a:pathLst>
              <a:path h="2200910">
                <a:moveTo>
                  <a:pt x="0" y="0"/>
                </a:moveTo>
                <a:lnTo>
                  <a:pt x="0" y="2200580"/>
                </a:lnTo>
              </a:path>
            </a:pathLst>
          </a:custGeom>
          <a:ln w="100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37751" y="5201162"/>
            <a:ext cx="483234" cy="0"/>
          </a:xfrm>
          <a:custGeom>
            <a:avLst/>
            <a:gdLst/>
            <a:ahLst/>
            <a:cxnLst/>
            <a:rect l="l" t="t" r="r" b="b"/>
            <a:pathLst>
              <a:path w="483234">
                <a:moveTo>
                  <a:pt x="0" y="0"/>
                </a:moveTo>
                <a:lnTo>
                  <a:pt x="482955" y="0"/>
                </a:lnTo>
              </a:path>
            </a:pathLst>
          </a:custGeom>
          <a:ln w="1005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37751" y="5784192"/>
            <a:ext cx="483234" cy="0"/>
          </a:xfrm>
          <a:custGeom>
            <a:avLst/>
            <a:gdLst/>
            <a:ahLst/>
            <a:cxnLst/>
            <a:rect l="l" t="t" r="r" b="b"/>
            <a:pathLst>
              <a:path w="483234">
                <a:moveTo>
                  <a:pt x="0" y="0"/>
                </a:moveTo>
                <a:lnTo>
                  <a:pt x="482955" y="0"/>
                </a:lnTo>
              </a:path>
            </a:pathLst>
          </a:custGeom>
          <a:ln w="1005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91974" y="4082997"/>
            <a:ext cx="257810" cy="403860"/>
          </a:xfrm>
          <a:custGeom>
            <a:avLst/>
            <a:gdLst/>
            <a:ahLst/>
            <a:cxnLst/>
            <a:rect l="l" t="t" r="r" b="b"/>
            <a:pathLst>
              <a:path w="257809" h="403860">
                <a:moveTo>
                  <a:pt x="257267" y="0"/>
                </a:moveTo>
                <a:lnTo>
                  <a:pt x="0" y="403656"/>
                </a:lnTo>
              </a:path>
            </a:pathLst>
          </a:custGeom>
          <a:ln w="1005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53542" y="3797719"/>
            <a:ext cx="434340" cy="212090"/>
          </a:xfrm>
          <a:custGeom>
            <a:avLst/>
            <a:gdLst/>
            <a:ahLst/>
            <a:cxnLst/>
            <a:rect l="l" t="t" r="r" b="b"/>
            <a:pathLst>
              <a:path w="434340" h="212089">
                <a:moveTo>
                  <a:pt x="434257" y="0"/>
                </a:moveTo>
                <a:lnTo>
                  <a:pt x="0" y="212018"/>
                </a:lnTo>
              </a:path>
            </a:pathLst>
          </a:custGeom>
          <a:ln w="1005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99464" y="4082997"/>
            <a:ext cx="257810" cy="403860"/>
          </a:xfrm>
          <a:custGeom>
            <a:avLst/>
            <a:gdLst/>
            <a:ahLst/>
            <a:cxnLst/>
            <a:rect l="l" t="t" r="r" b="b"/>
            <a:pathLst>
              <a:path w="257809" h="403860">
                <a:moveTo>
                  <a:pt x="0" y="0"/>
                </a:moveTo>
                <a:lnTo>
                  <a:pt x="257595" y="403656"/>
                </a:lnTo>
              </a:path>
            </a:pathLst>
          </a:custGeom>
          <a:ln w="1005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461236" y="3797719"/>
            <a:ext cx="434340" cy="212090"/>
          </a:xfrm>
          <a:custGeom>
            <a:avLst/>
            <a:gdLst/>
            <a:ahLst/>
            <a:cxnLst/>
            <a:rect l="l" t="t" r="r" b="b"/>
            <a:pathLst>
              <a:path w="434340" h="212089">
                <a:moveTo>
                  <a:pt x="0" y="0"/>
                </a:moveTo>
                <a:lnTo>
                  <a:pt x="434257" y="212018"/>
                </a:lnTo>
              </a:path>
            </a:pathLst>
          </a:custGeom>
          <a:ln w="1005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24998" y="3321089"/>
            <a:ext cx="11303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30898" y="3321089"/>
            <a:ext cx="9271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577483" y="5761751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79" h="45720">
                <a:moveTo>
                  <a:pt x="0" y="0"/>
                </a:moveTo>
                <a:lnTo>
                  <a:pt x="42823" y="22589"/>
                </a:lnTo>
                <a:lnTo>
                  <a:pt x="1848" y="45208"/>
                </a:lnTo>
              </a:path>
            </a:pathLst>
          </a:custGeom>
          <a:ln w="569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0925" y="5761751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79" h="45720">
                <a:moveTo>
                  <a:pt x="42853" y="0"/>
                </a:moveTo>
                <a:lnTo>
                  <a:pt x="0" y="22589"/>
                </a:lnTo>
                <a:lnTo>
                  <a:pt x="40974" y="45208"/>
                </a:lnTo>
              </a:path>
            </a:pathLst>
          </a:custGeom>
          <a:ln w="569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93708" y="7512050"/>
            <a:ext cx="80073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>
                <a:solidFill>
                  <a:srgbClr val="9D000C"/>
                </a:solidFill>
                <a:latin typeface="Arial"/>
                <a:cs typeface="Arial"/>
              </a:rPr>
              <a:t>Bilateral </a:t>
            </a:r>
            <a:r>
              <a:rPr sz="3800" spc="50" dirty="0">
                <a:solidFill>
                  <a:srgbClr val="9D000C"/>
                </a:solidFill>
                <a:latin typeface="Arial"/>
                <a:cs typeface="Arial"/>
              </a:rPr>
              <a:t>complete </a:t>
            </a:r>
            <a:r>
              <a:rPr sz="3800" spc="55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3800" spc="45" dirty="0">
                <a:solidFill>
                  <a:srgbClr val="9D000C"/>
                </a:solidFill>
                <a:latin typeface="Arial"/>
                <a:cs typeface="Arial"/>
              </a:rPr>
              <a:t>lip </a:t>
            </a:r>
            <a:r>
              <a:rPr sz="3800" spc="20" dirty="0">
                <a:solidFill>
                  <a:srgbClr val="9D000C"/>
                </a:solidFill>
                <a:latin typeface="Arial"/>
                <a:cs typeface="Arial"/>
              </a:rPr>
              <a:t>and</a:t>
            </a:r>
            <a:r>
              <a:rPr sz="3800" spc="-180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3800" spc="10" dirty="0">
                <a:solidFill>
                  <a:srgbClr val="9D000C"/>
                </a:solidFill>
                <a:latin typeface="Arial"/>
                <a:cs typeface="Arial"/>
              </a:rPr>
              <a:t>palate</a:t>
            </a:r>
            <a:endParaRPr sz="3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61849" y="8553450"/>
            <a:ext cx="646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(fig.9)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8768" y="927100"/>
            <a:ext cx="354774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ont</a:t>
            </a:r>
            <a:r>
              <a:rPr dirty="0"/>
              <a:t>e</a:t>
            </a:r>
            <a:r>
              <a:rPr spc="-5" dirty="0"/>
              <a:t>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2971800"/>
            <a:ext cx="316484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000" spc="-40" dirty="0">
                <a:latin typeface="Arial"/>
                <a:cs typeface="Arial"/>
              </a:rPr>
              <a:t>Cleft </a:t>
            </a:r>
            <a:r>
              <a:rPr sz="2000" spc="-30" dirty="0">
                <a:latin typeface="Arial"/>
                <a:cs typeface="Arial"/>
              </a:rPr>
              <a:t>Lip </a:t>
            </a:r>
            <a:r>
              <a:rPr sz="2000" spc="-114" dirty="0">
                <a:latin typeface="Arial"/>
                <a:cs typeface="Arial"/>
              </a:rPr>
              <a:t>&amp;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Palate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000" spc="-35" dirty="0">
                <a:latin typeface="Arial"/>
                <a:cs typeface="Arial"/>
              </a:rPr>
              <a:t>Incidence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000" spc="-50" dirty="0">
                <a:latin typeface="Arial"/>
                <a:cs typeface="Arial"/>
              </a:rPr>
              <a:t>Causes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000" spc="-10" dirty="0">
                <a:latin typeface="Arial"/>
                <a:cs typeface="Arial"/>
              </a:rPr>
              <a:t>Method </a:t>
            </a:r>
            <a:r>
              <a:rPr sz="2000" spc="-2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Transmission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000" spc="-45" dirty="0">
                <a:latin typeface="Arial"/>
                <a:cs typeface="Arial"/>
              </a:rPr>
              <a:t>Pathogenesis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000" spc="-40" dirty="0">
                <a:latin typeface="Arial"/>
                <a:cs typeface="Arial"/>
              </a:rPr>
              <a:t>Normal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000" spc="-40" dirty="0">
                <a:latin typeface="Arial"/>
                <a:cs typeface="Arial"/>
              </a:rPr>
              <a:t>Classification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1200" y="4495800"/>
            <a:ext cx="26193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AutoNum type="arabicPeriod" startAt="8"/>
              <a:tabLst>
                <a:tab pos="545465" algn="l"/>
                <a:tab pos="546100" algn="l"/>
              </a:tabLst>
            </a:pPr>
            <a:r>
              <a:rPr sz="2000" spc="-50" dirty="0">
                <a:latin typeface="Arial"/>
                <a:cs typeface="Arial"/>
              </a:rPr>
              <a:t>Dental </a:t>
            </a:r>
            <a:r>
              <a:rPr sz="2000" spc="-35" dirty="0">
                <a:latin typeface="Arial"/>
                <a:cs typeface="Arial"/>
              </a:rPr>
              <a:t>Implications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 startAt="8"/>
            </a:pPr>
            <a:endParaRPr sz="2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AutoNum type="arabicPeriod" startAt="8"/>
              <a:tabLst>
                <a:tab pos="545465" algn="l"/>
                <a:tab pos="546100" algn="l"/>
              </a:tabLst>
            </a:pPr>
            <a:r>
              <a:rPr sz="2000" spc="-60" dirty="0">
                <a:latin typeface="Arial"/>
                <a:cs typeface="Arial"/>
              </a:rPr>
              <a:t>References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5238" y="2287587"/>
            <a:ext cx="3486537" cy="3647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0296" y="3869427"/>
            <a:ext cx="512445" cy="1945005"/>
          </a:xfrm>
          <a:custGeom>
            <a:avLst/>
            <a:gdLst/>
            <a:ahLst/>
            <a:cxnLst/>
            <a:rect l="l" t="t" r="r" b="b"/>
            <a:pathLst>
              <a:path w="512445" h="1945004">
                <a:moveTo>
                  <a:pt x="0" y="0"/>
                </a:moveTo>
                <a:lnTo>
                  <a:pt x="511920" y="0"/>
                </a:lnTo>
                <a:lnTo>
                  <a:pt x="511920" y="1944489"/>
                </a:lnTo>
                <a:lnTo>
                  <a:pt x="0" y="1944489"/>
                </a:lnTo>
                <a:lnTo>
                  <a:pt x="0" y="0"/>
                </a:lnTo>
                <a:close/>
              </a:path>
            </a:pathLst>
          </a:custGeom>
          <a:ln w="1074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67904" y="2766706"/>
            <a:ext cx="2442845" cy="1220470"/>
          </a:xfrm>
          <a:custGeom>
            <a:avLst/>
            <a:gdLst/>
            <a:ahLst/>
            <a:cxnLst/>
            <a:rect l="l" t="t" r="r" b="b"/>
            <a:pathLst>
              <a:path w="2442845" h="1220470">
                <a:moveTo>
                  <a:pt x="0" y="15211"/>
                </a:moveTo>
                <a:lnTo>
                  <a:pt x="1524" y="62756"/>
                </a:lnTo>
                <a:lnTo>
                  <a:pt x="4877" y="109836"/>
                </a:lnTo>
                <a:lnTo>
                  <a:pt x="10023" y="156417"/>
                </a:lnTo>
                <a:lnTo>
                  <a:pt x="16928" y="202467"/>
                </a:lnTo>
                <a:lnTo>
                  <a:pt x="25555" y="247949"/>
                </a:lnTo>
                <a:lnTo>
                  <a:pt x="35870" y="292831"/>
                </a:lnTo>
                <a:lnTo>
                  <a:pt x="47838" y="337078"/>
                </a:lnTo>
                <a:lnTo>
                  <a:pt x="61424" y="380656"/>
                </a:lnTo>
                <a:lnTo>
                  <a:pt x="76593" y="423530"/>
                </a:lnTo>
                <a:lnTo>
                  <a:pt x="93308" y="465668"/>
                </a:lnTo>
                <a:lnTo>
                  <a:pt x="111537" y="507033"/>
                </a:lnTo>
                <a:lnTo>
                  <a:pt x="131242" y="547593"/>
                </a:lnTo>
                <a:lnTo>
                  <a:pt x="152390" y="587313"/>
                </a:lnTo>
                <a:lnTo>
                  <a:pt x="174944" y="626159"/>
                </a:lnTo>
                <a:lnTo>
                  <a:pt x="198940" y="664198"/>
                </a:lnTo>
                <a:lnTo>
                  <a:pt x="224135" y="701093"/>
                </a:lnTo>
                <a:lnTo>
                  <a:pt x="250700" y="737113"/>
                </a:lnTo>
                <a:lnTo>
                  <a:pt x="278532" y="772121"/>
                </a:lnTo>
                <a:lnTo>
                  <a:pt x="307595" y="806085"/>
                </a:lnTo>
                <a:lnTo>
                  <a:pt x="337855" y="838970"/>
                </a:lnTo>
                <a:lnTo>
                  <a:pt x="369277" y="870743"/>
                </a:lnTo>
                <a:lnTo>
                  <a:pt x="401824" y="901368"/>
                </a:lnTo>
                <a:lnTo>
                  <a:pt x="435463" y="930811"/>
                </a:lnTo>
                <a:lnTo>
                  <a:pt x="470157" y="959039"/>
                </a:lnTo>
                <a:lnTo>
                  <a:pt x="505873" y="986018"/>
                </a:lnTo>
                <a:lnTo>
                  <a:pt x="542574" y="1011713"/>
                </a:lnTo>
                <a:lnTo>
                  <a:pt x="580226" y="1036090"/>
                </a:lnTo>
                <a:lnTo>
                  <a:pt x="618794" y="1059114"/>
                </a:lnTo>
                <a:lnTo>
                  <a:pt x="658242" y="1080753"/>
                </a:lnTo>
                <a:lnTo>
                  <a:pt x="698536" y="1100971"/>
                </a:lnTo>
                <a:lnTo>
                  <a:pt x="739639" y="1119735"/>
                </a:lnTo>
                <a:lnTo>
                  <a:pt x="781518" y="1137010"/>
                </a:lnTo>
                <a:lnTo>
                  <a:pt x="824138" y="1152763"/>
                </a:lnTo>
                <a:lnTo>
                  <a:pt x="867462" y="1166958"/>
                </a:lnTo>
                <a:lnTo>
                  <a:pt x="911456" y="1179562"/>
                </a:lnTo>
                <a:lnTo>
                  <a:pt x="956084" y="1190541"/>
                </a:lnTo>
                <a:lnTo>
                  <a:pt x="1001313" y="1199861"/>
                </a:lnTo>
                <a:lnTo>
                  <a:pt x="1047106" y="1207487"/>
                </a:lnTo>
                <a:lnTo>
                  <a:pt x="1093428" y="1213386"/>
                </a:lnTo>
                <a:lnTo>
                  <a:pt x="1140245" y="1217522"/>
                </a:lnTo>
                <a:lnTo>
                  <a:pt x="1187521" y="1219863"/>
                </a:lnTo>
                <a:lnTo>
                  <a:pt x="1235221" y="1220373"/>
                </a:lnTo>
                <a:lnTo>
                  <a:pt x="1284050" y="1218989"/>
                </a:lnTo>
                <a:lnTo>
                  <a:pt x="1332373" y="1215715"/>
                </a:lnTo>
                <a:lnTo>
                  <a:pt x="1380157" y="1210585"/>
                </a:lnTo>
                <a:lnTo>
                  <a:pt x="1427365" y="1203637"/>
                </a:lnTo>
                <a:lnTo>
                  <a:pt x="1473961" y="1194907"/>
                </a:lnTo>
                <a:lnTo>
                  <a:pt x="1519909" y="1184431"/>
                </a:lnTo>
                <a:lnTo>
                  <a:pt x="1565175" y="1172245"/>
                </a:lnTo>
                <a:lnTo>
                  <a:pt x="1609721" y="1158387"/>
                </a:lnTo>
                <a:lnTo>
                  <a:pt x="1653513" y="1142891"/>
                </a:lnTo>
                <a:lnTo>
                  <a:pt x="1696514" y="1125795"/>
                </a:lnTo>
                <a:lnTo>
                  <a:pt x="1738689" y="1107134"/>
                </a:lnTo>
                <a:lnTo>
                  <a:pt x="1780002" y="1086946"/>
                </a:lnTo>
                <a:lnTo>
                  <a:pt x="1820418" y="1065265"/>
                </a:lnTo>
                <a:lnTo>
                  <a:pt x="1859900" y="1042130"/>
                </a:lnTo>
                <a:lnTo>
                  <a:pt x="1898413" y="1017575"/>
                </a:lnTo>
                <a:lnTo>
                  <a:pt x="1935922" y="991638"/>
                </a:lnTo>
                <a:lnTo>
                  <a:pt x="1972389" y="964354"/>
                </a:lnTo>
                <a:lnTo>
                  <a:pt x="2007781" y="935760"/>
                </a:lnTo>
                <a:lnTo>
                  <a:pt x="2042060" y="905892"/>
                </a:lnTo>
                <a:lnTo>
                  <a:pt x="2075191" y="874786"/>
                </a:lnTo>
                <a:lnTo>
                  <a:pt x="2107139" y="842480"/>
                </a:lnTo>
                <a:lnTo>
                  <a:pt x="2137868" y="809008"/>
                </a:lnTo>
                <a:lnTo>
                  <a:pt x="2167342" y="774408"/>
                </a:lnTo>
                <a:lnTo>
                  <a:pt x="2195524" y="738715"/>
                </a:lnTo>
                <a:lnTo>
                  <a:pt x="2221149" y="703652"/>
                </a:lnTo>
                <a:lnTo>
                  <a:pt x="1230694" y="703652"/>
                </a:lnTo>
                <a:lnTo>
                  <a:pt x="1182984" y="702471"/>
                </a:lnTo>
                <a:lnTo>
                  <a:pt x="1136104" y="698157"/>
                </a:lnTo>
                <a:lnTo>
                  <a:pt x="1090158" y="690814"/>
                </a:lnTo>
                <a:lnTo>
                  <a:pt x="1045250" y="680542"/>
                </a:lnTo>
                <a:lnTo>
                  <a:pt x="1001484" y="667444"/>
                </a:lnTo>
                <a:lnTo>
                  <a:pt x="958965" y="651621"/>
                </a:lnTo>
                <a:lnTo>
                  <a:pt x="917795" y="633174"/>
                </a:lnTo>
                <a:lnTo>
                  <a:pt x="878078" y="612205"/>
                </a:lnTo>
                <a:lnTo>
                  <a:pt x="839920" y="588817"/>
                </a:lnTo>
                <a:lnTo>
                  <a:pt x="803423" y="563109"/>
                </a:lnTo>
                <a:lnTo>
                  <a:pt x="768691" y="535184"/>
                </a:lnTo>
                <a:lnTo>
                  <a:pt x="735828" y="505144"/>
                </a:lnTo>
                <a:lnTo>
                  <a:pt x="704938" y="473091"/>
                </a:lnTo>
                <a:lnTo>
                  <a:pt x="676126" y="439124"/>
                </a:lnTo>
                <a:lnTo>
                  <a:pt x="649494" y="403348"/>
                </a:lnTo>
                <a:lnTo>
                  <a:pt x="625147" y="365862"/>
                </a:lnTo>
                <a:lnTo>
                  <a:pt x="603188" y="326769"/>
                </a:lnTo>
                <a:lnTo>
                  <a:pt x="583722" y="286170"/>
                </a:lnTo>
                <a:lnTo>
                  <a:pt x="566853" y="244167"/>
                </a:lnTo>
                <a:lnTo>
                  <a:pt x="552683" y="200861"/>
                </a:lnTo>
                <a:lnTo>
                  <a:pt x="541318" y="156354"/>
                </a:lnTo>
                <a:lnTo>
                  <a:pt x="532861" y="110748"/>
                </a:lnTo>
                <a:lnTo>
                  <a:pt x="527415" y="64144"/>
                </a:lnTo>
                <a:lnTo>
                  <a:pt x="525086" y="16643"/>
                </a:lnTo>
                <a:lnTo>
                  <a:pt x="0" y="15211"/>
                </a:lnTo>
                <a:close/>
              </a:path>
              <a:path w="2442845" h="1220470">
                <a:moveTo>
                  <a:pt x="2442518" y="0"/>
                </a:moveTo>
                <a:lnTo>
                  <a:pt x="1924890" y="31"/>
                </a:lnTo>
                <a:lnTo>
                  <a:pt x="1923691" y="47869"/>
                </a:lnTo>
                <a:lnTo>
                  <a:pt x="1919321" y="94885"/>
                </a:lnTo>
                <a:lnTo>
                  <a:pt x="1911887" y="140946"/>
                </a:lnTo>
                <a:lnTo>
                  <a:pt x="1901490" y="185947"/>
                </a:lnTo>
                <a:lnTo>
                  <a:pt x="1888235" y="229785"/>
                </a:lnTo>
                <a:lnTo>
                  <a:pt x="1872224" y="272355"/>
                </a:lnTo>
                <a:lnTo>
                  <a:pt x="1853562" y="313554"/>
                </a:lnTo>
                <a:lnTo>
                  <a:pt x="1832351" y="353279"/>
                </a:lnTo>
                <a:lnTo>
                  <a:pt x="1808694" y="391425"/>
                </a:lnTo>
                <a:lnTo>
                  <a:pt x="1782696" y="427889"/>
                </a:lnTo>
                <a:lnTo>
                  <a:pt x="1754459" y="462566"/>
                </a:lnTo>
                <a:lnTo>
                  <a:pt x="1724087" y="495355"/>
                </a:lnTo>
                <a:lnTo>
                  <a:pt x="1691683" y="526149"/>
                </a:lnTo>
                <a:lnTo>
                  <a:pt x="1657350" y="554847"/>
                </a:lnTo>
                <a:lnTo>
                  <a:pt x="1621192" y="581343"/>
                </a:lnTo>
                <a:lnTo>
                  <a:pt x="1583313" y="605535"/>
                </a:lnTo>
                <a:lnTo>
                  <a:pt x="1543815" y="627319"/>
                </a:lnTo>
                <a:lnTo>
                  <a:pt x="1502802" y="646590"/>
                </a:lnTo>
                <a:lnTo>
                  <a:pt x="1460377" y="663245"/>
                </a:lnTo>
                <a:lnTo>
                  <a:pt x="1416644" y="677181"/>
                </a:lnTo>
                <a:lnTo>
                  <a:pt x="1371706" y="688293"/>
                </a:lnTo>
                <a:lnTo>
                  <a:pt x="1325666" y="696479"/>
                </a:lnTo>
                <a:lnTo>
                  <a:pt x="1278628" y="701633"/>
                </a:lnTo>
                <a:lnTo>
                  <a:pt x="1230694" y="703652"/>
                </a:lnTo>
                <a:lnTo>
                  <a:pt x="2221149" y="703652"/>
                </a:lnTo>
                <a:lnTo>
                  <a:pt x="2247938" y="664097"/>
                </a:lnTo>
                <a:lnTo>
                  <a:pt x="2271971" y="625447"/>
                </a:lnTo>
                <a:lnTo>
                  <a:pt x="2294634" y="585748"/>
                </a:lnTo>
                <a:lnTo>
                  <a:pt x="2315827" y="545139"/>
                </a:lnTo>
                <a:lnTo>
                  <a:pt x="2335515" y="503655"/>
                </a:lnTo>
                <a:lnTo>
                  <a:pt x="2353662" y="461332"/>
                </a:lnTo>
                <a:lnTo>
                  <a:pt x="2370232" y="418208"/>
                </a:lnTo>
                <a:lnTo>
                  <a:pt x="2385190" y="374319"/>
                </a:lnTo>
                <a:lnTo>
                  <a:pt x="2398499" y="329700"/>
                </a:lnTo>
                <a:lnTo>
                  <a:pt x="2410125" y="284388"/>
                </a:lnTo>
                <a:lnTo>
                  <a:pt x="2420032" y="238420"/>
                </a:lnTo>
                <a:lnTo>
                  <a:pt x="2428183" y="191831"/>
                </a:lnTo>
                <a:lnTo>
                  <a:pt x="2434542" y="144659"/>
                </a:lnTo>
                <a:lnTo>
                  <a:pt x="2439075" y="96938"/>
                </a:lnTo>
                <a:lnTo>
                  <a:pt x="2441746" y="48706"/>
                </a:lnTo>
                <a:lnTo>
                  <a:pt x="2442518" y="0"/>
                </a:lnTo>
                <a:close/>
              </a:path>
              <a:path w="2442845" h="1220470">
                <a:moveTo>
                  <a:pt x="1924891" y="0"/>
                </a:moveTo>
                <a:lnTo>
                  <a:pt x="1918802" y="31"/>
                </a:lnTo>
                <a:lnTo>
                  <a:pt x="1924890" y="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67904" y="2766706"/>
            <a:ext cx="2442845" cy="1220470"/>
          </a:xfrm>
          <a:custGeom>
            <a:avLst/>
            <a:gdLst/>
            <a:ahLst/>
            <a:cxnLst/>
            <a:rect l="l" t="t" r="r" b="b"/>
            <a:pathLst>
              <a:path w="2442845" h="1220470">
                <a:moveTo>
                  <a:pt x="0" y="15211"/>
                </a:moveTo>
                <a:lnTo>
                  <a:pt x="525086" y="16643"/>
                </a:lnTo>
                <a:lnTo>
                  <a:pt x="527415" y="64144"/>
                </a:lnTo>
                <a:lnTo>
                  <a:pt x="532861" y="110748"/>
                </a:lnTo>
                <a:lnTo>
                  <a:pt x="541318" y="156354"/>
                </a:lnTo>
                <a:lnTo>
                  <a:pt x="552683" y="200861"/>
                </a:lnTo>
                <a:lnTo>
                  <a:pt x="566853" y="244167"/>
                </a:lnTo>
                <a:lnTo>
                  <a:pt x="583723" y="286170"/>
                </a:lnTo>
                <a:lnTo>
                  <a:pt x="603188" y="326769"/>
                </a:lnTo>
                <a:lnTo>
                  <a:pt x="625147" y="365862"/>
                </a:lnTo>
                <a:lnTo>
                  <a:pt x="649494" y="403348"/>
                </a:lnTo>
                <a:lnTo>
                  <a:pt x="676126" y="439124"/>
                </a:lnTo>
                <a:lnTo>
                  <a:pt x="704938" y="473091"/>
                </a:lnTo>
                <a:lnTo>
                  <a:pt x="735828" y="505144"/>
                </a:lnTo>
                <a:lnTo>
                  <a:pt x="768691" y="535184"/>
                </a:lnTo>
                <a:lnTo>
                  <a:pt x="803423" y="563109"/>
                </a:lnTo>
                <a:lnTo>
                  <a:pt x="839920" y="588817"/>
                </a:lnTo>
                <a:lnTo>
                  <a:pt x="878078" y="612205"/>
                </a:lnTo>
                <a:lnTo>
                  <a:pt x="917795" y="633174"/>
                </a:lnTo>
                <a:lnTo>
                  <a:pt x="958965" y="651621"/>
                </a:lnTo>
                <a:lnTo>
                  <a:pt x="1001484" y="667444"/>
                </a:lnTo>
                <a:lnTo>
                  <a:pt x="1045250" y="680542"/>
                </a:lnTo>
                <a:lnTo>
                  <a:pt x="1090158" y="690814"/>
                </a:lnTo>
                <a:lnTo>
                  <a:pt x="1136104" y="698157"/>
                </a:lnTo>
                <a:lnTo>
                  <a:pt x="1182984" y="702471"/>
                </a:lnTo>
                <a:lnTo>
                  <a:pt x="1230694" y="703652"/>
                </a:lnTo>
                <a:lnTo>
                  <a:pt x="1278628" y="701633"/>
                </a:lnTo>
                <a:lnTo>
                  <a:pt x="1325666" y="696479"/>
                </a:lnTo>
                <a:lnTo>
                  <a:pt x="1371706" y="688293"/>
                </a:lnTo>
                <a:lnTo>
                  <a:pt x="1416644" y="677181"/>
                </a:lnTo>
                <a:lnTo>
                  <a:pt x="1460377" y="663246"/>
                </a:lnTo>
                <a:lnTo>
                  <a:pt x="1502802" y="646590"/>
                </a:lnTo>
                <a:lnTo>
                  <a:pt x="1543815" y="627319"/>
                </a:lnTo>
                <a:lnTo>
                  <a:pt x="1583313" y="605535"/>
                </a:lnTo>
                <a:lnTo>
                  <a:pt x="1621192" y="581343"/>
                </a:lnTo>
                <a:lnTo>
                  <a:pt x="1657350" y="554847"/>
                </a:lnTo>
                <a:lnTo>
                  <a:pt x="1691683" y="526149"/>
                </a:lnTo>
                <a:lnTo>
                  <a:pt x="1724087" y="495355"/>
                </a:lnTo>
                <a:lnTo>
                  <a:pt x="1754459" y="462566"/>
                </a:lnTo>
                <a:lnTo>
                  <a:pt x="1782696" y="427889"/>
                </a:lnTo>
                <a:lnTo>
                  <a:pt x="1808694" y="391425"/>
                </a:lnTo>
                <a:lnTo>
                  <a:pt x="1832351" y="353279"/>
                </a:lnTo>
                <a:lnTo>
                  <a:pt x="1853562" y="313554"/>
                </a:lnTo>
                <a:lnTo>
                  <a:pt x="1872224" y="272355"/>
                </a:lnTo>
                <a:lnTo>
                  <a:pt x="1888235" y="229785"/>
                </a:lnTo>
                <a:lnTo>
                  <a:pt x="1901490" y="185947"/>
                </a:lnTo>
                <a:lnTo>
                  <a:pt x="1911887" y="140946"/>
                </a:lnTo>
                <a:lnTo>
                  <a:pt x="1919321" y="94885"/>
                </a:lnTo>
                <a:lnTo>
                  <a:pt x="1923691" y="47869"/>
                </a:lnTo>
                <a:lnTo>
                  <a:pt x="1924891" y="0"/>
                </a:lnTo>
                <a:lnTo>
                  <a:pt x="1918802" y="31"/>
                </a:lnTo>
                <a:lnTo>
                  <a:pt x="2442518" y="0"/>
                </a:lnTo>
                <a:lnTo>
                  <a:pt x="2441746" y="48706"/>
                </a:lnTo>
                <a:lnTo>
                  <a:pt x="2439075" y="96938"/>
                </a:lnTo>
                <a:lnTo>
                  <a:pt x="2434542" y="144659"/>
                </a:lnTo>
                <a:lnTo>
                  <a:pt x="2428183" y="191831"/>
                </a:lnTo>
                <a:lnTo>
                  <a:pt x="2420032" y="238420"/>
                </a:lnTo>
                <a:lnTo>
                  <a:pt x="2410125" y="284388"/>
                </a:lnTo>
                <a:lnTo>
                  <a:pt x="2398500" y="329700"/>
                </a:lnTo>
                <a:lnTo>
                  <a:pt x="2385190" y="374319"/>
                </a:lnTo>
                <a:lnTo>
                  <a:pt x="2370232" y="418209"/>
                </a:lnTo>
                <a:lnTo>
                  <a:pt x="2353662" y="461333"/>
                </a:lnTo>
                <a:lnTo>
                  <a:pt x="2335515" y="503655"/>
                </a:lnTo>
                <a:lnTo>
                  <a:pt x="2315827" y="545139"/>
                </a:lnTo>
                <a:lnTo>
                  <a:pt x="2294634" y="585748"/>
                </a:lnTo>
                <a:lnTo>
                  <a:pt x="2271971" y="625447"/>
                </a:lnTo>
                <a:lnTo>
                  <a:pt x="2247875" y="664198"/>
                </a:lnTo>
                <a:lnTo>
                  <a:pt x="2222381" y="701967"/>
                </a:lnTo>
                <a:lnTo>
                  <a:pt x="2195524" y="738715"/>
                </a:lnTo>
                <a:lnTo>
                  <a:pt x="2167342" y="774408"/>
                </a:lnTo>
                <a:lnTo>
                  <a:pt x="2137868" y="809008"/>
                </a:lnTo>
                <a:lnTo>
                  <a:pt x="2107139" y="842480"/>
                </a:lnTo>
                <a:lnTo>
                  <a:pt x="2075191" y="874786"/>
                </a:lnTo>
                <a:lnTo>
                  <a:pt x="2042060" y="905892"/>
                </a:lnTo>
                <a:lnTo>
                  <a:pt x="2007781" y="935760"/>
                </a:lnTo>
                <a:lnTo>
                  <a:pt x="1972389" y="964354"/>
                </a:lnTo>
                <a:lnTo>
                  <a:pt x="1935922" y="991638"/>
                </a:lnTo>
                <a:lnTo>
                  <a:pt x="1898413" y="1017575"/>
                </a:lnTo>
                <a:lnTo>
                  <a:pt x="1859900" y="1042130"/>
                </a:lnTo>
                <a:lnTo>
                  <a:pt x="1820418" y="1065265"/>
                </a:lnTo>
                <a:lnTo>
                  <a:pt x="1780002" y="1086946"/>
                </a:lnTo>
                <a:lnTo>
                  <a:pt x="1738689" y="1107134"/>
                </a:lnTo>
                <a:lnTo>
                  <a:pt x="1696514" y="1125795"/>
                </a:lnTo>
                <a:lnTo>
                  <a:pt x="1653513" y="1142891"/>
                </a:lnTo>
                <a:lnTo>
                  <a:pt x="1609721" y="1158387"/>
                </a:lnTo>
                <a:lnTo>
                  <a:pt x="1565175" y="1172245"/>
                </a:lnTo>
                <a:lnTo>
                  <a:pt x="1519909" y="1184431"/>
                </a:lnTo>
                <a:lnTo>
                  <a:pt x="1473961" y="1194907"/>
                </a:lnTo>
                <a:lnTo>
                  <a:pt x="1427365" y="1203637"/>
                </a:lnTo>
                <a:lnTo>
                  <a:pt x="1380157" y="1210585"/>
                </a:lnTo>
                <a:lnTo>
                  <a:pt x="1332374" y="1215715"/>
                </a:lnTo>
                <a:lnTo>
                  <a:pt x="1284050" y="1218989"/>
                </a:lnTo>
                <a:lnTo>
                  <a:pt x="1235221" y="1220373"/>
                </a:lnTo>
                <a:lnTo>
                  <a:pt x="1187521" y="1219863"/>
                </a:lnTo>
                <a:lnTo>
                  <a:pt x="1140245" y="1217522"/>
                </a:lnTo>
                <a:lnTo>
                  <a:pt x="1093428" y="1213386"/>
                </a:lnTo>
                <a:lnTo>
                  <a:pt x="1047106" y="1207487"/>
                </a:lnTo>
                <a:lnTo>
                  <a:pt x="1001313" y="1199861"/>
                </a:lnTo>
                <a:lnTo>
                  <a:pt x="956084" y="1190541"/>
                </a:lnTo>
                <a:lnTo>
                  <a:pt x="911456" y="1179562"/>
                </a:lnTo>
                <a:lnTo>
                  <a:pt x="867462" y="1166958"/>
                </a:lnTo>
                <a:lnTo>
                  <a:pt x="824138" y="1152763"/>
                </a:lnTo>
                <a:lnTo>
                  <a:pt x="781519" y="1137010"/>
                </a:lnTo>
                <a:lnTo>
                  <a:pt x="739639" y="1119735"/>
                </a:lnTo>
                <a:lnTo>
                  <a:pt x="698536" y="1100971"/>
                </a:lnTo>
                <a:lnTo>
                  <a:pt x="658242" y="1080753"/>
                </a:lnTo>
                <a:lnTo>
                  <a:pt x="618794" y="1059114"/>
                </a:lnTo>
                <a:lnTo>
                  <a:pt x="580226" y="1036090"/>
                </a:lnTo>
                <a:lnTo>
                  <a:pt x="542574" y="1011713"/>
                </a:lnTo>
                <a:lnTo>
                  <a:pt x="505873" y="986018"/>
                </a:lnTo>
                <a:lnTo>
                  <a:pt x="470157" y="959039"/>
                </a:lnTo>
                <a:lnTo>
                  <a:pt x="435463" y="930811"/>
                </a:lnTo>
                <a:lnTo>
                  <a:pt x="401824" y="901368"/>
                </a:lnTo>
                <a:lnTo>
                  <a:pt x="369277" y="870743"/>
                </a:lnTo>
                <a:lnTo>
                  <a:pt x="337855" y="838970"/>
                </a:lnTo>
                <a:lnTo>
                  <a:pt x="307595" y="806085"/>
                </a:lnTo>
                <a:lnTo>
                  <a:pt x="278532" y="772121"/>
                </a:lnTo>
                <a:lnTo>
                  <a:pt x="250700" y="737113"/>
                </a:lnTo>
                <a:lnTo>
                  <a:pt x="224135" y="701093"/>
                </a:lnTo>
                <a:lnTo>
                  <a:pt x="198871" y="664097"/>
                </a:lnTo>
                <a:lnTo>
                  <a:pt x="174944" y="626159"/>
                </a:lnTo>
                <a:lnTo>
                  <a:pt x="152390" y="587313"/>
                </a:lnTo>
                <a:lnTo>
                  <a:pt x="131242" y="547593"/>
                </a:lnTo>
                <a:lnTo>
                  <a:pt x="111537" y="507033"/>
                </a:lnTo>
                <a:lnTo>
                  <a:pt x="93308" y="465668"/>
                </a:lnTo>
                <a:lnTo>
                  <a:pt x="76593" y="423530"/>
                </a:lnTo>
                <a:lnTo>
                  <a:pt x="61424" y="380656"/>
                </a:lnTo>
                <a:lnTo>
                  <a:pt x="47838" y="337078"/>
                </a:lnTo>
                <a:lnTo>
                  <a:pt x="35870" y="292831"/>
                </a:lnTo>
                <a:lnTo>
                  <a:pt x="25555" y="247949"/>
                </a:lnTo>
                <a:lnTo>
                  <a:pt x="16928" y="202467"/>
                </a:lnTo>
                <a:lnTo>
                  <a:pt x="10023" y="156417"/>
                </a:lnTo>
                <a:lnTo>
                  <a:pt x="4877" y="109836"/>
                </a:lnTo>
                <a:lnTo>
                  <a:pt x="1524" y="62756"/>
                </a:lnTo>
                <a:lnTo>
                  <a:pt x="0" y="15211"/>
                </a:lnTo>
                <a:close/>
              </a:path>
            </a:pathLst>
          </a:custGeom>
          <a:ln w="107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96272" y="3469913"/>
            <a:ext cx="0" cy="2344420"/>
          </a:xfrm>
          <a:custGeom>
            <a:avLst/>
            <a:gdLst/>
            <a:ahLst/>
            <a:cxnLst/>
            <a:rect l="l" t="t" r="r" b="b"/>
            <a:pathLst>
              <a:path h="2344420">
                <a:moveTo>
                  <a:pt x="0" y="0"/>
                </a:moveTo>
                <a:lnTo>
                  <a:pt x="0" y="2344003"/>
                </a:lnTo>
              </a:path>
            </a:pathLst>
          </a:custGeom>
          <a:ln w="1074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38446" y="4571807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4">
                <a:moveTo>
                  <a:pt x="0" y="0"/>
                </a:moveTo>
                <a:lnTo>
                  <a:pt x="515650" y="0"/>
                </a:lnTo>
              </a:path>
            </a:pathLst>
          </a:custGeom>
          <a:ln w="107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38446" y="5192878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4">
                <a:moveTo>
                  <a:pt x="0" y="0"/>
                </a:moveTo>
                <a:lnTo>
                  <a:pt x="515650" y="0"/>
                </a:lnTo>
              </a:path>
            </a:pathLst>
          </a:custGeom>
          <a:ln w="107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69274" y="3380775"/>
            <a:ext cx="274955" cy="430530"/>
          </a:xfrm>
          <a:custGeom>
            <a:avLst/>
            <a:gdLst/>
            <a:ahLst/>
            <a:cxnLst/>
            <a:rect l="l" t="t" r="r" b="b"/>
            <a:pathLst>
              <a:path w="274954" h="430529">
                <a:moveTo>
                  <a:pt x="274656" y="0"/>
                </a:moveTo>
                <a:lnTo>
                  <a:pt x="0" y="429969"/>
                </a:lnTo>
              </a:path>
            </a:pathLst>
          </a:custGeom>
          <a:ln w="107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01152" y="3076923"/>
            <a:ext cx="464184" cy="226060"/>
          </a:xfrm>
          <a:custGeom>
            <a:avLst/>
            <a:gdLst/>
            <a:ahLst/>
            <a:cxnLst/>
            <a:rect l="l" t="t" r="r" b="b"/>
            <a:pathLst>
              <a:path w="464184" h="226060">
                <a:moveTo>
                  <a:pt x="463658" y="0"/>
                </a:moveTo>
                <a:lnTo>
                  <a:pt x="0" y="225820"/>
                </a:lnTo>
              </a:path>
            </a:pathLst>
          </a:custGeom>
          <a:ln w="107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38190" y="3380775"/>
            <a:ext cx="275590" cy="430530"/>
          </a:xfrm>
          <a:custGeom>
            <a:avLst/>
            <a:gdLst/>
            <a:ahLst/>
            <a:cxnLst/>
            <a:rect l="l" t="t" r="r" b="b"/>
            <a:pathLst>
              <a:path w="275590" h="430529">
                <a:moveTo>
                  <a:pt x="0" y="0"/>
                </a:moveTo>
                <a:lnTo>
                  <a:pt x="275007" y="429969"/>
                </a:lnTo>
              </a:path>
            </a:pathLst>
          </a:custGeom>
          <a:ln w="107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17660" y="3076923"/>
            <a:ext cx="464184" cy="226060"/>
          </a:xfrm>
          <a:custGeom>
            <a:avLst/>
            <a:gdLst/>
            <a:ahLst/>
            <a:cxnLst/>
            <a:rect l="l" t="t" r="r" b="b"/>
            <a:pathLst>
              <a:path w="464184" h="226060">
                <a:moveTo>
                  <a:pt x="0" y="0"/>
                </a:moveTo>
                <a:lnTo>
                  <a:pt x="463658" y="225820"/>
                </a:lnTo>
              </a:path>
            </a:pathLst>
          </a:custGeom>
          <a:ln w="1072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678315" y="2570033"/>
            <a:ext cx="118745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06448" y="2570033"/>
            <a:ext cx="97155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74086" y="5168978"/>
            <a:ext cx="46355" cy="48260"/>
          </a:xfrm>
          <a:custGeom>
            <a:avLst/>
            <a:gdLst/>
            <a:ahLst/>
            <a:cxnLst/>
            <a:rect l="l" t="t" r="r" b="b"/>
            <a:pathLst>
              <a:path w="46354" h="48260">
                <a:moveTo>
                  <a:pt x="0" y="0"/>
                </a:moveTo>
                <a:lnTo>
                  <a:pt x="45744" y="24058"/>
                </a:lnTo>
                <a:lnTo>
                  <a:pt x="2008" y="48117"/>
                </a:lnTo>
              </a:path>
            </a:pathLst>
          </a:custGeom>
          <a:ln w="608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75678" y="5168978"/>
            <a:ext cx="46355" cy="48260"/>
          </a:xfrm>
          <a:custGeom>
            <a:avLst/>
            <a:gdLst/>
            <a:ahLst/>
            <a:cxnLst/>
            <a:rect l="l" t="t" r="r" b="b"/>
            <a:pathLst>
              <a:path w="46354" h="48260">
                <a:moveTo>
                  <a:pt x="45744" y="0"/>
                </a:moveTo>
                <a:lnTo>
                  <a:pt x="0" y="24058"/>
                </a:lnTo>
                <a:lnTo>
                  <a:pt x="43735" y="48117"/>
                </a:lnTo>
              </a:path>
            </a:pathLst>
          </a:custGeom>
          <a:ln w="608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91968" y="2766695"/>
            <a:ext cx="1218565" cy="1220470"/>
          </a:xfrm>
          <a:custGeom>
            <a:avLst/>
            <a:gdLst/>
            <a:ahLst/>
            <a:cxnLst/>
            <a:rect l="l" t="t" r="r" b="b"/>
            <a:pathLst>
              <a:path w="1218565" h="1220470">
                <a:moveTo>
                  <a:pt x="1218450" y="0"/>
                </a:moveTo>
                <a:lnTo>
                  <a:pt x="700823" y="38"/>
                </a:lnTo>
                <a:lnTo>
                  <a:pt x="699624" y="47869"/>
                </a:lnTo>
                <a:lnTo>
                  <a:pt x="695255" y="94887"/>
                </a:lnTo>
                <a:lnTo>
                  <a:pt x="687821" y="140949"/>
                </a:lnTo>
                <a:lnTo>
                  <a:pt x="677425" y="185950"/>
                </a:lnTo>
                <a:lnTo>
                  <a:pt x="664170" y="229788"/>
                </a:lnTo>
                <a:lnTo>
                  <a:pt x="648159" y="272359"/>
                </a:lnTo>
                <a:lnTo>
                  <a:pt x="629497" y="313559"/>
                </a:lnTo>
                <a:lnTo>
                  <a:pt x="608285" y="353283"/>
                </a:lnTo>
                <a:lnTo>
                  <a:pt x="584629" y="391430"/>
                </a:lnTo>
                <a:lnTo>
                  <a:pt x="558630" y="427894"/>
                </a:lnTo>
                <a:lnTo>
                  <a:pt x="530393" y="462572"/>
                </a:lnTo>
                <a:lnTo>
                  <a:pt x="500021" y="495360"/>
                </a:lnTo>
                <a:lnTo>
                  <a:pt x="467617" y="526155"/>
                </a:lnTo>
                <a:lnTo>
                  <a:pt x="433284" y="554852"/>
                </a:lnTo>
                <a:lnTo>
                  <a:pt x="397126" y="581348"/>
                </a:lnTo>
                <a:lnTo>
                  <a:pt x="359246" y="605540"/>
                </a:lnTo>
                <a:lnTo>
                  <a:pt x="319748" y="627324"/>
                </a:lnTo>
                <a:lnTo>
                  <a:pt x="278735" y="646595"/>
                </a:lnTo>
                <a:lnTo>
                  <a:pt x="236310" y="663250"/>
                </a:lnTo>
                <a:lnTo>
                  <a:pt x="192577" y="677185"/>
                </a:lnTo>
                <a:lnTo>
                  <a:pt x="147639" y="688297"/>
                </a:lnTo>
                <a:lnTo>
                  <a:pt x="101600" y="696482"/>
                </a:lnTo>
                <a:lnTo>
                  <a:pt x="54562" y="701636"/>
                </a:lnTo>
                <a:lnTo>
                  <a:pt x="6629" y="703656"/>
                </a:lnTo>
                <a:lnTo>
                  <a:pt x="4495" y="703694"/>
                </a:lnTo>
                <a:lnTo>
                  <a:pt x="0" y="1220406"/>
                </a:lnTo>
                <a:lnTo>
                  <a:pt x="59979" y="1218996"/>
                </a:lnTo>
                <a:lnTo>
                  <a:pt x="108303" y="1215721"/>
                </a:lnTo>
                <a:lnTo>
                  <a:pt x="156087" y="1210591"/>
                </a:lnTo>
                <a:lnTo>
                  <a:pt x="203295" y="1203643"/>
                </a:lnTo>
                <a:lnTo>
                  <a:pt x="249891" y="1194912"/>
                </a:lnTo>
                <a:lnTo>
                  <a:pt x="295840" y="1184436"/>
                </a:lnTo>
                <a:lnTo>
                  <a:pt x="341105" y="1172250"/>
                </a:lnTo>
                <a:lnTo>
                  <a:pt x="385651" y="1158391"/>
                </a:lnTo>
                <a:lnTo>
                  <a:pt x="429443" y="1142895"/>
                </a:lnTo>
                <a:lnTo>
                  <a:pt x="472445" y="1125799"/>
                </a:lnTo>
                <a:lnTo>
                  <a:pt x="514620" y="1107138"/>
                </a:lnTo>
                <a:lnTo>
                  <a:pt x="555933" y="1086949"/>
                </a:lnTo>
                <a:lnTo>
                  <a:pt x="596349" y="1065269"/>
                </a:lnTo>
                <a:lnTo>
                  <a:pt x="635831" y="1042133"/>
                </a:lnTo>
                <a:lnTo>
                  <a:pt x="674344" y="1017578"/>
                </a:lnTo>
                <a:lnTo>
                  <a:pt x="711852" y="991641"/>
                </a:lnTo>
                <a:lnTo>
                  <a:pt x="748320" y="964356"/>
                </a:lnTo>
                <a:lnTo>
                  <a:pt x="783711" y="935762"/>
                </a:lnTo>
                <a:lnTo>
                  <a:pt x="817990" y="905894"/>
                </a:lnTo>
                <a:lnTo>
                  <a:pt x="851122" y="874789"/>
                </a:lnTo>
                <a:lnTo>
                  <a:pt x="883070" y="842482"/>
                </a:lnTo>
                <a:lnTo>
                  <a:pt x="913798" y="809010"/>
                </a:lnTo>
                <a:lnTo>
                  <a:pt x="943272" y="774410"/>
                </a:lnTo>
                <a:lnTo>
                  <a:pt x="971455" y="738717"/>
                </a:lnTo>
                <a:lnTo>
                  <a:pt x="998311" y="701968"/>
                </a:lnTo>
                <a:lnTo>
                  <a:pt x="1023805" y="664200"/>
                </a:lnTo>
                <a:lnTo>
                  <a:pt x="1047902" y="625448"/>
                </a:lnTo>
                <a:lnTo>
                  <a:pt x="1070564" y="585749"/>
                </a:lnTo>
                <a:lnTo>
                  <a:pt x="1091757" y="545140"/>
                </a:lnTo>
                <a:lnTo>
                  <a:pt x="1111445" y="503656"/>
                </a:lnTo>
                <a:lnTo>
                  <a:pt x="1129592" y="461333"/>
                </a:lnTo>
                <a:lnTo>
                  <a:pt x="1146163" y="418209"/>
                </a:lnTo>
                <a:lnTo>
                  <a:pt x="1161121" y="374320"/>
                </a:lnTo>
                <a:lnTo>
                  <a:pt x="1174430" y="329701"/>
                </a:lnTo>
                <a:lnTo>
                  <a:pt x="1186056" y="284389"/>
                </a:lnTo>
                <a:lnTo>
                  <a:pt x="1195963" y="238421"/>
                </a:lnTo>
                <a:lnTo>
                  <a:pt x="1204114" y="191832"/>
                </a:lnTo>
                <a:lnTo>
                  <a:pt x="1210474" y="144659"/>
                </a:lnTo>
                <a:lnTo>
                  <a:pt x="1215007" y="96938"/>
                </a:lnTo>
                <a:lnTo>
                  <a:pt x="1217678" y="48707"/>
                </a:lnTo>
                <a:lnTo>
                  <a:pt x="1218450" y="0"/>
                </a:lnTo>
                <a:close/>
              </a:path>
              <a:path w="1218565" h="1220470">
                <a:moveTo>
                  <a:pt x="700824" y="0"/>
                </a:moveTo>
                <a:lnTo>
                  <a:pt x="694740" y="38"/>
                </a:lnTo>
                <a:lnTo>
                  <a:pt x="700823" y="3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76829" y="6350000"/>
            <a:ext cx="8704580" cy="11760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491615" marR="5080" indent="-1479550">
              <a:lnSpc>
                <a:spcPts val="4500"/>
              </a:lnSpc>
              <a:spcBef>
                <a:spcPts val="300"/>
              </a:spcBef>
            </a:pPr>
            <a:r>
              <a:rPr sz="3800" spc="25" dirty="0">
                <a:solidFill>
                  <a:srgbClr val="9D000C"/>
                </a:solidFill>
                <a:latin typeface="Arial"/>
                <a:cs typeface="Arial"/>
              </a:rPr>
              <a:t>Bilateral-right </a:t>
            </a:r>
            <a:r>
              <a:rPr sz="3800" spc="35" dirty="0">
                <a:solidFill>
                  <a:srgbClr val="9D000C"/>
                </a:solidFill>
                <a:latin typeface="Arial"/>
                <a:cs typeface="Arial"/>
              </a:rPr>
              <a:t>incomplete, </a:t>
            </a:r>
            <a:r>
              <a:rPr sz="3800" spc="30" dirty="0">
                <a:solidFill>
                  <a:srgbClr val="9D000C"/>
                </a:solidFill>
                <a:latin typeface="Arial"/>
                <a:cs typeface="Arial"/>
              </a:rPr>
              <a:t>left</a:t>
            </a:r>
            <a:r>
              <a:rPr sz="3800" spc="-75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3800" spc="70" dirty="0">
                <a:solidFill>
                  <a:srgbClr val="9D000C"/>
                </a:solidFill>
                <a:latin typeface="Arial"/>
                <a:cs typeface="Arial"/>
              </a:rPr>
              <a:t>complete-  </a:t>
            </a:r>
            <a:r>
              <a:rPr sz="3800" spc="55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3800" spc="45" dirty="0">
                <a:solidFill>
                  <a:srgbClr val="9D000C"/>
                </a:solidFill>
                <a:latin typeface="Arial"/>
                <a:cs typeface="Arial"/>
              </a:rPr>
              <a:t>lip </a:t>
            </a:r>
            <a:r>
              <a:rPr sz="3800" spc="20" dirty="0">
                <a:solidFill>
                  <a:srgbClr val="9D000C"/>
                </a:solidFill>
                <a:latin typeface="Arial"/>
                <a:cs typeface="Arial"/>
              </a:rPr>
              <a:t>and primary</a:t>
            </a:r>
            <a:r>
              <a:rPr sz="3800" spc="-145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3800" spc="10" dirty="0">
                <a:solidFill>
                  <a:srgbClr val="9D000C"/>
                </a:solidFill>
                <a:latin typeface="Arial"/>
                <a:cs typeface="Arial"/>
              </a:rPr>
              <a:t>palate</a:t>
            </a:r>
            <a:endParaRPr sz="3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08737" y="7943850"/>
            <a:ext cx="787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9D000C"/>
                </a:solidFill>
                <a:latin typeface="Arial"/>
                <a:cs typeface="Arial"/>
              </a:rPr>
              <a:t>(fig.10)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634" y="927100"/>
            <a:ext cx="747775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Dental</a:t>
            </a:r>
            <a:r>
              <a:rPr spc="-65" dirty="0"/>
              <a:t> </a:t>
            </a:r>
            <a:r>
              <a:rPr spc="-5" dirty="0"/>
              <a:t>Implications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2870200"/>
            <a:ext cx="10071735" cy="55041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 algn="just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70" dirty="0">
                <a:latin typeface="Arial"/>
                <a:cs typeface="Arial"/>
              </a:rPr>
              <a:t>dental </a:t>
            </a:r>
            <a:r>
              <a:rPr sz="4200" spc="-60" dirty="0">
                <a:latin typeface="Arial"/>
                <a:cs typeface="Arial"/>
              </a:rPr>
              <a:t>implications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50" dirty="0">
                <a:latin typeface="Arial"/>
                <a:cs typeface="Arial"/>
              </a:rPr>
              <a:t>cleft </a:t>
            </a:r>
            <a:r>
              <a:rPr sz="4200" spc="-80" dirty="0">
                <a:latin typeface="Arial"/>
                <a:cs typeface="Arial"/>
              </a:rPr>
              <a:t>lip </a:t>
            </a:r>
            <a:r>
              <a:rPr sz="4200" spc="-5" dirty="0">
                <a:latin typeface="Arial"/>
                <a:cs typeface="Arial"/>
              </a:rPr>
              <a:t>and/or  </a:t>
            </a:r>
            <a:r>
              <a:rPr sz="4200" spc="-80" dirty="0">
                <a:latin typeface="Arial"/>
                <a:cs typeface="Arial"/>
              </a:rPr>
              <a:t>palate </a:t>
            </a:r>
            <a:r>
              <a:rPr sz="4200" spc="-30" dirty="0">
                <a:latin typeface="Arial"/>
                <a:cs typeface="Arial"/>
              </a:rPr>
              <a:t>depend </a:t>
            </a:r>
            <a:r>
              <a:rPr sz="4200" spc="-45" dirty="0">
                <a:latin typeface="Arial"/>
                <a:cs typeface="Arial"/>
              </a:rPr>
              <a:t>on </a:t>
            </a:r>
            <a:r>
              <a:rPr sz="4200" spc="-55" dirty="0">
                <a:latin typeface="Arial"/>
                <a:cs typeface="Arial"/>
              </a:rPr>
              <a:t>the number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70" dirty="0">
                <a:latin typeface="Arial"/>
                <a:cs typeface="Arial"/>
              </a:rPr>
              <a:t>dental  </a:t>
            </a:r>
            <a:r>
              <a:rPr sz="4200" spc="-80" dirty="0">
                <a:latin typeface="Arial"/>
                <a:cs typeface="Arial"/>
              </a:rPr>
              <a:t>abnormalities </a:t>
            </a:r>
            <a:r>
              <a:rPr sz="4200" spc="-70" dirty="0">
                <a:latin typeface="Arial"/>
                <a:cs typeface="Arial"/>
              </a:rPr>
              <a:t>present </a:t>
            </a:r>
            <a:r>
              <a:rPr sz="4200" spc="-55" dirty="0">
                <a:latin typeface="Arial"/>
                <a:cs typeface="Arial"/>
              </a:rPr>
              <a:t>and the </a:t>
            </a:r>
            <a:r>
              <a:rPr sz="4200" spc="-65" dirty="0">
                <a:latin typeface="Arial"/>
                <a:cs typeface="Arial"/>
              </a:rPr>
              <a:t>stage </a:t>
            </a:r>
            <a:r>
              <a:rPr sz="4200" spc="-40" dirty="0">
                <a:latin typeface="Arial"/>
                <a:cs typeface="Arial"/>
              </a:rPr>
              <a:t>of  </a:t>
            </a:r>
            <a:r>
              <a:rPr sz="4200" spc="-50" dirty="0">
                <a:latin typeface="Arial"/>
                <a:cs typeface="Arial"/>
              </a:rPr>
              <a:t>treatment.</a:t>
            </a:r>
            <a:endParaRPr sz="4200">
              <a:latin typeface="Arial"/>
              <a:cs typeface="Arial"/>
            </a:endParaRPr>
          </a:p>
          <a:p>
            <a:pPr marL="546100" marR="5080" indent="-533400" algn="just">
              <a:lnSpc>
                <a:spcPct val="101200"/>
              </a:lnSpc>
              <a:spcBef>
                <a:spcPts val="240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35" dirty="0">
                <a:latin typeface="Arial"/>
                <a:cs typeface="Arial"/>
              </a:rPr>
              <a:t>dentist </a:t>
            </a:r>
            <a:r>
              <a:rPr sz="4200" spc="-100" dirty="0">
                <a:latin typeface="Arial"/>
                <a:cs typeface="Arial"/>
              </a:rPr>
              <a:t>play </a:t>
            </a:r>
            <a:r>
              <a:rPr sz="4200" spc="-120" dirty="0">
                <a:latin typeface="Arial"/>
                <a:cs typeface="Arial"/>
              </a:rPr>
              <a:t>an </a:t>
            </a:r>
            <a:r>
              <a:rPr sz="4200" spc="-30" dirty="0">
                <a:latin typeface="Arial"/>
                <a:cs typeface="Arial"/>
              </a:rPr>
              <a:t>important </a:t>
            </a:r>
            <a:r>
              <a:rPr sz="4200" spc="-120" dirty="0">
                <a:latin typeface="Arial"/>
                <a:cs typeface="Arial"/>
              </a:rPr>
              <a:t>role in  </a:t>
            </a:r>
            <a:r>
              <a:rPr sz="4200" spc="-80" dirty="0">
                <a:latin typeface="Arial"/>
                <a:cs typeface="Arial"/>
              </a:rPr>
              <a:t>managing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100" dirty="0">
                <a:latin typeface="Arial"/>
                <a:cs typeface="Arial"/>
              </a:rPr>
              <a:t>care </a:t>
            </a:r>
            <a:r>
              <a:rPr sz="4200" spc="-40" dirty="0">
                <a:latin typeface="Arial"/>
                <a:cs typeface="Arial"/>
              </a:rPr>
              <a:t>of </a:t>
            </a:r>
            <a:r>
              <a:rPr sz="4200" spc="-55" dirty="0">
                <a:latin typeface="Arial"/>
                <a:cs typeface="Arial"/>
              </a:rPr>
              <a:t>the </a:t>
            </a:r>
            <a:r>
              <a:rPr sz="4200" spc="-95" dirty="0">
                <a:latin typeface="Arial"/>
                <a:cs typeface="Arial"/>
              </a:rPr>
              <a:t>individual </a:t>
            </a:r>
            <a:r>
              <a:rPr sz="4200" spc="-25" dirty="0">
                <a:latin typeface="Arial"/>
                <a:cs typeface="Arial"/>
              </a:rPr>
              <a:t>with </a:t>
            </a:r>
            <a:r>
              <a:rPr sz="4200" spc="-160" dirty="0">
                <a:latin typeface="Arial"/>
                <a:cs typeface="Arial"/>
              </a:rPr>
              <a:t>a  </a:t>
            </a:r>
            <a:r>
              <a:rPr sz="4200" spc="-50" dirty="0">
                <a:latin typeface="Arial"/>
                <a:cs typeface="Arial"/>
              </a:rPr>
              <a:t>cleft </a:t>
            </a:r>
            <a:r>
              <a:rPr sz="4200" spc="-80" dirty="0">
                <a:latin typeface="Arial"/>
                <a:cs typeface="Arial"/>
              </a:rPr>
              <a:t>lip </a:t>
            </a:r>
            <a:r>
              <a:rPr sz="4200" spc="-5" dirty="0">
                <a:latin typeface="Arial"/>
                <a:cs typeface="Arial"/>
              </a:rPr>
              <a:t>and/or </a:t>
            </a:r>
            <a:r>
              <a:rPr sz="4200" spc="-80" dirty="0">
                <a:latin typeface="Arial"/>
                <a:cs typeface="Arial"/>
              </a:rPr>
              <a:t>palate </a:t>
            </a:r>
            <a:r>
              <a:rPr sz="4200" spc="-50" dirty="0">
                <a:latin typeface="Arial"/>
                <a:cs typeface="Arial"/>
              </a:rPr>
              <a:t>through </a:t>
            </a:r>
            <a:r>
              <a:rPr sz="4200" spc="-45" dirty="0">
                <a:latin typeface="Arial"/>
                <a:cs typeface="Arial"/>
              </a:rPr>
              <a:t>education 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-105" dirty="0">
                <a:latin typeface="Arial"/>
                <a:cs typeface="Arial"/>
              </a:rPr>
              <a:t>preventive </a:t>
            </a:r>
            <a:r>
              <a:rPr sz="4200" spc="-70" dirty="0">
                <a:latin typeface="Arial"/>
                <a:cs typeface="Arial"/>
              </a:rPr>
              <a:t>dental </a:t>
            </a:r>
            <a:r>
              <a:rPr sz="4200" spc="-114" dirty="0">
                <a:latin typeface="Arial"/>
                <a:cs typeface="Arial"/>
              </a:rPr>
              <a:t>hygiene</a:t>
            </a:r>
            <a:r>
              <a:rPr sz="4200" spc="225" dirty="0">
                <a:latin typeface="Arial"/>
                <a:cs typeface="Arial"/>
              </a:rPr>
              <a:t> </a:t>
            </a:r>
            <a:r>
              <a:rPr sz="4200" spc="-110" dirty="0">
                <a:latin typeface="Arial"/>
                <a:cs typeface="Arial"/>
              </a:rPr>
              <a:t>therapy.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600" y="3657600"/>
            <a:ext cx="10071735" cy="390397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46100" marR="5080" indent="-533400" algn="just">
              <a:lnSpc>
                <a:spcPct val="101200"/>
              </a:lnSpc>
              <a:spcBef>
                <a:spcPts val="40"/>
              </a:spcBef>
              <a:buClr>
                <a:srgbClr val="01B2CA"/>
              </a:buClr>
              <a:buSzPct val="120238"/>
              <a:buChar char="•"/>
              <a:tabLst>
                <a:tab pos="546100" algn="l"/>
              </a:tabLst>
            </a:pPr>
            <a:r>
              <a:rPr sz="4200" spc="-80" dirty="0">
                <a:latin typeface="Arial"/>
                <a:cs typeface="Arial"/>
              </a:rPr>
              <a:t>Numerous</a:t>
            </a:r>
            <a:r>
              <a:rPr sz="4200" spc="1005" dirty="0">
                <a:latin typeface="Arial"/>
                <a:cs typeface="Arial"/>
              </a:rPr>
              <a:t> </a:t>
            </a:r>
            <a:r>
              <a:rPr sz="4200" spc="-80" dirty="0">
                <a:latin typeface="Arial"/>
                <a:cs typeface="Arial"/>
              </a:rPr>
              <a:t>surgical 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-50" dirty="0">
                <a:latin typeface="Arial"/>
                <a:cs typeface="Arial"/>
              </a:rPr>
              <a:t>other </a:t>
            </a:r>
            <a:r>
              <a:rPr sz="4200" spc="-70" dirty="0">
                <a:latin typeface="Arial"/>
                <a:cs typeface="Arial"/>
              </a:rPr>
              <a:t>medical  </a:t>
            </a:r>
            <a:r>
              <a:rPr sz="4200" spc="-55" dirty="0">
                <a:latin typeface="Arial"/>
                <a:cs typeface="Arial"/>
              </a:rPr>
              <a:t>and </a:t>
            </a:r>
            <a:r>
              <a:rPr sz="4200" spc="-70" dirty="0">
                <a:latin typeface="Arial"/>
                <a:cs typeface="Arial"/>
              </a:rPr>
              <a:t>dental </a:t>
            </a:r>
            <a:r>
              <a:rPr sz="4200" spc="-60" dirty="0">
                <a:latin typeface="Arial"/>
                <a:cs typeface="Arial"/>
              </a:rPr>
              <a:t>treatments </a:t>
            </a:r>
            <a:r>
              <a:rPr sz="4200" spc="-160" dirty="0">
                <a:latin typeface="Arial"/>
                <a:cs typeface="Arial"/>
              </a:rPr>
              <a:t>are </a:t>
            </a:r>
            <a:r>
              <a:rPr sz="4200" spc="-100" dirty="0">
                <a:latin typeface="Arial"/>
                <a:cs typeface="Arial"/>
              </a:rPr>
              <a:t>necessary </a:t>
            </a:r>
            <a:r>
              <a:rPr sz="4200" spc="35" dirty="0">
                <a:latin typeface="Arial"/>
                <a:cs typeface="Arial"/>
              </a:rPr>
              <a:t>to  </a:t>
            </a:r>
            <a:r>
              <a:rPr sz="4200" spc="-25" dirty="0">
                <a:latin typeface="Arial"/>
                <a:cs typeface="Arial"/>
              </a:rPr>
              <a:t>correct </a:t>
            </a:r>
            <a:r>
              <a:rPr sz="4200" spc="-50" dirty="0">
                <a:latin typeface="Arial"/>
                <a:cs typeface="Arial"/>
              </a:rPr>
              <a:t>cleft </a:t>
            </a:r>
            <a:r>
              <a:rPr sz="4200" spc="-45" dirty="0">
                <a:latin typeface="Arial"/>
                <a:cs typeface="Arial"/>
              </a:rPr>
              <a:t>lip/palate. </a:t>
            </a: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100" dirty="0">
                <a:latin typeface="Arial"/>
                <a:cs typeface="Arial"/>
              </a:rPr>
              <a:t>surgeries </a:t>
            </a:r>
            <a:r>
              <a:rPr sz="4200" spc="-160" dirty="0">
                <a:latin typeface="Arial"/>
                <a:cs typeface="Arial"/>
              </a:rPr>
              <a:t>are  </a:t>
            </a:r>
            <a:r>
              <a:rPr sz="4200" spc="-55" dirty="0">
                <a:latin typeface="Arial"/>
                <a:cs typeface="Arial"/>
              </a:rPr>
              <a:t>scheduled </a:t>
            </a:r>
            <a:r>
              <a:rPr sz="4200" spc="-50" dirty="0">
                <a:latin typeface="Arial"/>
                <a:cs typeface="Arial"/>
              </a:rPr>
              <a:t>starting </a:t>
            </a:r>
            <a:r>
              <a:rPr sz="4200" spc="-40" dirty="0">
                <a:latin typeface="Arial"/>
                <a:cs typeface="Arial"/>
              </a:rPr>
              <a:t>at </a:t>
            </a:r>
            <a:r>
              <a:rPr sz="4200" spc="-20" dirty="0">
                <a:latin typeface="Arial"/>
                <a:cs typeface="Arial"/>
              </a:rPr>
              <a:t>about </a:t>
            </a:r>
            <a:r>
              <a:rPr sz="4200" spc="-5" dirty="0">
                <a:latin typeface="Arial"/>
                <a:cs typeface="Arial"/>
              </a:rPr>
              <a:t>3 </a:t>
            </a:r>
            <a:r>
              <a:rPr sz="4200" spc="-30" dirty="0">
                <a:latin typeface="Arial"/>
                <a:cs typeface="Arial"/>
              </a:rPr>
              <a:t>months </a:t>
            </a:r>
            <a:r>
              <a:rPr sz="4200" spc="-40" dirty="0">
                <a:latin typeface="Arial"/>
                <a:cs typeface="Arial"/>
              </a:rPr>
              <a:t>of  </a:t>
            </a:r>
            <a:r>
              <a:rPr sz="4200" spc="-105" dirty="0">
                <a:latin typeface="Arial"/>
                <a:cs typeface="Arial"/>
              </a:rPr>
              <a:t>age </a:t>
            </a:r>
            <a:r>
              <a:rPr sz="4200" spc="-240" dirty="0">
                <a:latin typeface="Arial"/>
                <a:cs typeface="Arial"/>
              </a:rPr>
              <a:t>&amp; </a:t>
            </a:r>
            <a:r>
              <a:rPr sz="4200" spc="-70" dirty="0">
                <a:latin typeface="Arial"/>
                <a:cs typeface="Arial"/>
              </a:rPr>
              <a:t>ending </a:t>
            </a:r>
            <a:r>
              <a:rPr sz="4200" spc="-40" dirty="0">
                <a:latin typeface="Arial"/>
                <a:cs typeface="Arial"/>
              </a:rPr>
              <a:t>at </a:t>
            </a:r>
            <a:r>
              <a:rPr sz="4200" spc="-20" dirty="0">
                <a:latin typeface="Arial"/>
                <a:cs typeface="Arial"/>
              </a:rPr>
              <a:t>about </a:t>
            </a:r>
            <a:r>
              <a:rPr sz="4200" spc="-5" dirty="0">
                <a:latin typeface="Arial"/>
                <a:cs typeface="Arial"/>
              </a:rPr>
              <a:t>1 </a:t>
            </a:r>
            <a:r>
              <a:rPr sz="4200" spc="-140" dirty="0">
                <a:latin typeface="Arial"/>
                <a:cs typeface="Arial"/>
              </a:rPr>
              <a:t>year </a:t>
            </a:r>
            <a:r>
              <a:rPr sz="4200" spc="35" dirty="0">
                <a:latin typeface="Arial"/>
                <a:cs typeface="Arial"/>
              </a:rPr>
              <a:t>to </a:t>
            </a:r>
            <a:r>
              <a:rPr sz="4200" spc="-25" dirty="0">
                <a:latin typeface="Arial"/>
                <a:cs typeface="Arial"/>
              </a:rPr>
              <a:t>correct  </a:t>
            </a:r>
            <a:r>
              <a:rPr sz="4200" spc="-80" dirty="0">
                <a:latin typeface="Arial"/>
                <a:cs typeface="Arial"/>
              </a:rPr>
              <a:t>simple</a:t>
            </a:r>
            <a:r>
              <a:rPr sz="4200" spc="-5" dirty="0">
                <a:latin typeface="Arial"/>
                <a:cs typeface="Arial"/>
              </a:rPr>
              <a:t> </a:t>
            </a:r>
            <a:r>
              <a:rPr sz="4200" spc="-45" dirty="0">
                <a:latin typeface="Arial"/>
                <a:cs typeface="Arial"/>
              </a:rPr>
              <a:t>clefts.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9" y="3419783"/>
            <a:ext cx="7790042" cy="2219018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0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7618" y="927100"/>
            <a:ext cx="671004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01490" algn="l"/>
              </a:tabLst>
            </a:pPr>
            <a:r>
              <a:rPr dirty="0"/>
              <a:t>C</a:t>
            </a:r>
            <a:r>
              <a:rPr spc="-5" dirty="0"/>
              <a:t>l</a:t>
            </a:r>
            <a:r>
              <a:rPr dirty="0"/>
              <a:t>e</a:t>
            </a:r>
            <a:r>
              <a:rPr spc="-5" dirty="0"/>
              <a:t>f</a:t>
            </a:r>
            <a:r>
              <a:rPr dirty="0"/>
              <a:t>t</a:t>
            </a:r>
            <a:r>
              <a:rPr spc="-5" dirty="0"/>
              <a:t> Li</a:t>
            </a:r>
            <a:r>
              <a:rPr dirty="0"/>
              <a:t>p</a:t>
            </a:r>
            <a:r>
              <a:rPr spc="-5" dirty="0"/>
              <a:t> </a:t>
            </a:r>
            <a:r>
              <a:rPr dirty="0"/>
              <a:t>&amp;	Pa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1500" y="3746500"/>
            <a:ext cx="9831705" cy="376110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949325">
              <a:lnSpc>
                <a:spcPct val="101200"/>
              </a:lnSpc>
              <a:spcBef>
                <a:spcPts val="40"/>
              </a:spcBef>
            </a:pPr>
            <a:r>
              <a:rPr sz="4200" spc="-160" dirty="0">
                <a:latin typeface="Arial"/>
                <a:cs typeface="Arial"/>
              </a:rPr>
              <a:t>The </a:t>
            </a:r>
            <a:r>
              <a:rPr sz="4200" spc="-40" dirty="0">
                <a:latin typeface="Arial"/>
                <a:cs typeface="Arial"/>
              </a:rPr>
              <a:t>term </a:t>
            </a:r>
            <a:r>
              <a:rPr sz="4200" spc="-50" dirty="0">
                <a:latin typeface="Arial"/>
                <a:cs typeface="Arial"/>
              </a:rPr>
              <a:t>cleft </a:t>
            </a:r>
            <a:r>
              <a:rPr sz="4200" spc="-80" dirty="0">
                <a:latin typeface="Arial"/>
                <a:cs typeface="Arial"/>
              </a:rPr>
              <a:t>lip </a:t>
            </a:r>
            <a:r>
              <a:rPr sz="4200" spc="-240" dirty="0">
                <a:latin typeface="Arial"/>
                <a:cs typeface="Arial"/>
              </a:rPr>
              <a:t>&amp; </a:t>
            </a:r>
            <a:r>
              <a:rPr sz="4200" spc="-80" dirty="0">
                <a:latin typeface="Arial"/>
                <a:cs typeface="Arial"/>
              </a:rPr>
              <a:t>palate </a:t>
            </a:r>
            <a:r>
              <a:rPr sz="4200" spc="-120" dirty="0">
                <a:latin typeface="Arial"/>
                <a:cs typeface="Arial"/>
              </a:rPr>
              <a:t>is </a:t>
            </a:r>
            <a:r>
              <a:rPr sz="4200" spc="-40" dirty="0">
                <a:latin typeface="Arial"/>
                <a:cs typeface="Arial"/>
              </a:rPr>
              <a:t>commonly  </a:t>
            </a:r>
            <a:r>
              <a:rPr sz="4200" spc="-65" dirty="0">
                <a:latin typeface="Arial"/>
                <a:cs typeface="Arial"/>
              </a:rPr>
              <a:t>used </a:t>
            </a:r>
            <a:r>
              <a:rPr sz="4200" spc="35" dirty="0">
                <a:latin typeface="Arial"/>
                <a:cs typeface="Arial"/>
              </a:rPr>
              <a:t>to </a:t>
            </a:r>
            <a:r>
              <a:rPr sz="4200" spc="-90" dirty="0">
                <a:latin typeface="Arial"/>
                <a:cs typeface="Arial"/>
              </a:rPr>
              <a:t>represent </a:t>
            </a:r>
            <a:r>
              <a:rPr sz="4200" spc="50" dirty="0">
                <a:latin typeface="Arial"/>
                <a:cs typeface="Arial"/>
              </a:rPr>
              <a:t>two </a:t>
            </a:r>
            <a:r>
              <a:rPr sz="4200" spc="-50" dirty="0">
                <a:latin typeface="Arial"/>
                <a:cs typeface="Arial"/>
              </a:rPr>
              <a:t>types </a:t>
            </a:r>
            <a:r>
              <a:rPr sz="4200" spc="-40" dirty="0">
                <a:latin typeface="Arial"/>
                <a:cs typeface="Arial"/>
              </a:rPr>
              <a:t>of  </a:t>
            </a:r>
            <a:r>
              <a:rPr sz="4200" spc="-70" dirty="0">
                <a:latin typeface="Arial"/>
                <a:cs typeface="Arial"/>
              </a:rPr>
              <a:t>malformation</a:t>
            </a:r>
            <a:endParaRPr sz="4200">
              <a:latin typeface="Arial"/>
              <a:cs typeface="Arial"/>
            </a:endParaRPr>
          </a:p>
          <a:p>
            <a:pPr marL="774700" indent="-533400">
              <a:lnSpc>
                <a:spcPct val="100000"/>
              </a:lnSpc>
              <a:spcBef>
                <a:spcPts val="2460"/>
              </a:spcBef>
              <a:buClr>
                <a:srgbClr val="01B2CA"/>
              </a:buClr>
              <a:buSzPct val="119736"/>
              <a:buChar char="•"/>
              <a:tabLst>
                <a:tab pos="774065" algn="l"/>
                <a:tab pos="774700" algn="l"/>
              </a:tabLst>
            </a:pPr>
            <a:r>
              <a:rPr sz="3800" spc="-45" dirty="0">
                <a:latin typeface="Arial"/>
                <a:cs typeface="Arial"/>
              </a:rPr>
              <a:t>cleft </a:t>
            </a:r>
            <a:r>
              <a:rPr sz="3800" spc="-75" dirty="0">
                <a:latin typeface="Arial"/>
                <a:cs typeface="Arial"/>
              </a:rPr>
              <a:t>lip </a:t>
            </a:r>
            <a:r>
              <a:rPr sz="3800" spc="-20" dirty="0">
                <a:latin typeface="Arial"/>
                <a:cs typeface="Arial"/>
              </a:rPr>
              <a:t>with </a:t>
            </a:r>
            <a:r>
              <a:rPr sz="3800" spc="-35" dirty="0">
                <a:latin typeface="Arial"/>
                <a:cs typeface="Arial"/>
              </a:rPr>
              <a:t>or </a:t>
            </a:r>
            <a:r>
              <a:rPr sz="3800" spc="-15" dirty="0">
                <a:latin typeface="Arial"/>
                <a:cs typeface="Arial"/>
              </a:rPr>
              <a:t>without </a:t>
            </a:r>
            <a:r>
              <a:rPr sz="3800" spc="-45" dirty="0">
                <a:latin typeface="Arial"/>
                <a:cs typeface="Arial"/>
              </a:rPr>
              <a:t>cleft </a:t>
            </a:r>
            <a:r>
              <a:rPr sz="3800" spc="-75" dirty="0">
                <a:latin typeface="Arial"/>
                <a:cs typeface="Arial"/>
              </a:rPr>
              <a:t>palate</a:t>
            </a:r>
            <a:r>
              <a:rPr sz="3800" spc="265" dirty="0">
                <a:latin typeface="Arial"/>
                <a:cs typeface="Arial"/>
              </a:rPr>
              <a:t> </a:t>
            </a:r>
            <a:r>
              <a:rPr sz="3800" spc="-100" dirty="0">
                <a:latin typeface="Arial"/>
                <a:cs typeface="Arial"/>
              </a:rPr>
              <a:t>(CL/P)</a:t>
            </a:r>
            <a:r>
              <a:rPr sz="2000" spc="-100" dirty="0">
                <a:latin typeface="Arial"/>
                <a:cs typeface="Arial"/>
              </a:rPr>
              <a:t>(</a:t>
            </a:r>
            <a:r>
              <a:rPr sz="2000" u="sng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 action="ppaction://hlinksldjump"/>
              </a:rPr>
              <a:t>fig.1)</a:t>
            </a:r>
            <a:endParaRPr sz="2000">
              <a:latin typeface="Arial"/>
              <a:cs typeface="Arial"/>
            </a:endParaRPr>
          </a:p>
          <a:p>
            <a:pPr marL="774700" indent="-533400">
              <a:lnSpc>
                <a:spcPct val="100000"/>
              </a:lnSpc>
              <a:spcBef>
                <a:spcPts val="2440"/>
              </a:spcBef>
              <a:buClr>
                <a:srgbClr val="01B2CA"/>
              </a:buClr>
              <a:buSzPct val="119736"/>
              <a:buChar char="•"/>
              <a:tabLst>
                <a:tab pos="774065" algn="l"/>
                <a:tab pos="774700" algn="l"/>
              </a:tabLst>
            </a:pPr>
            <a:r>
              <a:rPr sz="3800" spc="-45" dirty="0">
                <a:latin typeface="Arial"/>
                <a:cs typeface="Arial"/>
              </a:rPr>
              <a:t>cleft </a:t>
            </a:r>
            <a:r>
              <a:rPr sz="3800" spc="-75" dirty="0">
                <a:latin typeface="Arial"/>
                <a:cs typeface="Arial"/>
              </a:rPr>
              <a:t>palate </a:t>
            </a:r>
            <a:r>
              <a:rPr sz="3800" spc="-229" dirty="0">
                <a:latin typeface="Arial"/>
                <a:cs typeface="Arial"/>
              </a:rPr>
              <a:t>(CP)</a:t>
            </a:r>
            <a:r>
              <a:rPr sz="3800" spc="114" dirty="0">
                <a:latin typeface="Arial"/>
                <a:cs typeface="Arial"/>
              </a:rPr>
              <a:t> </a:t>
            </a:r>
            <a:r>
              <a:rPr sz="20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 action="ppaction://hlinksldjump"/>
              </a:rPr>
              <a:t>(fig.2)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67187" y="2090547"/>
            <a:ext cx="4584179" cy="5077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34817" y="7340600"/>
            <a:ext cx="6525259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9D000C"/>
                </a:solidFill>
                <a:latin typeface="Arial"/>
                <a:cs typeface="Arial"/>
              </a:rPr>
              <a:t>Bilateral </a:t>
            </a:r>
            <a:r>
              <a:rPr sz="4200" spc="60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4200" spc="75" dirty="0">
                <a:solidFill>
                  <a:srgbClr val="9D000C"/>
                </a:solidFill>
                <a:latin typeface="Arial"/>
                <a:cs typeface="Arial"/>
              </a:rPr>
              <a:t>of </a:t>
            </a:r>
            <a:r>
              <a:rPr sz="4200" spc="50" dirty="0">
                <a:solidFill>
                  <a:srgbClr val="9D000C"/>
                </a:solidFill>
                <a:latin typeface="Arial"/>
                <a:cs typeface="Arial"/>
              </a:rPr>
              <a:t>lip </a:t>
            </a:r>
            <a:r>
              <a:rPr sz="4200" spc="-160" dirty="0">
                <a:solidFill>
                  <a:srgbClr val="9D000C"/>
                </a:solidFill>
                <a:latin typeface="Arial"/>
                <a:cs typeface="Arial"/>
              </a:rPr>
              <a:t>&amp;</a:t>
            </a:r>
            <a:r>
              <a:rPr sz="4200" spc="-225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4200" spc="10" dirty="0">
                <a:solidFill>
                  <a:srgbClr val="9D000C"/>
                </a:solidFill>
                <a:latin typeface="Arial"/>
                <a:cs typeface="Arial"/>
              </a:rPr>
              <a:t>palate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9349" y="8108950"/>
            <a:ext cx="646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(fig.1)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3559" y="2432253"/>
            <a:ext cx="6604025" cy="4537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08096" y="7340600"/>
            <a:ext cx="71786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60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4200" spc="75" dirty="0">
                <a:solidFill>
                  <a:srgbClr val="9D000C"/>
                </a:solidFill>
                <a:latin typeface="Arial"/>
                <a:cs typeface="Arial"/>
              </a:rPr>
              <a:t>of </a:t>
            </a:r>
            <a:r>
              <a:rPr sz="4200" spc="25" dirty="0">
                <a:solidFill>
                  <a:srgbClr val="9D000C"/>
                </a:solidFill>
                <a:latin typeface="Arial"/>
                <a:cs typeface="Arial"/>
              </a:rPr>
              <a:t>the </a:t>
            </a:r>
            <a:r>
              <a:rPr sz="4200" spc="-5" dirty="0">
                <a:solidFill>
                  <a:srgbClr val="9D000C"/>
                </a:solidFill>
                <a:latin typeface="Arial"/>
                <a:cs typeface="Arial"/>
              </a:rPr>
              <a:t>hard </a:t>
            </a:r>
            <a:r>
              <a:rPr sz="4200" spc="-160" dirty="0">
                <a:solidFill>
                  <a:srgbClr val="9D000C"/>
                </a:solidFill>
                <a:latin typeface="Arial"/>
                <a:cs typeface="Arial"/>
              </a:rPr>
              <a:t>&amp; </a:t>
            </a:r>
            <a:r>
              <a:rPr sz="4200" spc="75" dirty="0">
                <a:solidFill>
                  <a:srgbClr val="9D000C"/>
                </a:solidFill>
                <a:latin typeface="Arial"/>
                <a:cs typeface="Arial"/>
              </a:rPr>
              <a:t>soft</a:t>
            </a:r>
            <a:r>
              <a:rPr sz="4200" spc="-30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4200" spc="5" dirty="0">
                <a:solidFill>
                  <a:srgbClr val="9D000C"/>
                </a:solidFill>
                <a:latin typeface="Arial"/>
                <a:cs typeface="Arial"/>
              </a:rPr>
              <a:t>palates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6149" y="8286750"/>
            <a:ext cx="646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(fig.2)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3088" y="1546720"/>
            <a:ext cx="4810760" cy="5433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3969" y="7204582"/>
            <a:ext cx="4746625" cy="117157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0"/>
              </a:spcBef>
            </a:pPr>
            <a:r>
              <a:rPr sz="4200" spc="-10" dirty="0">
                <a:solidFill>
                  <a:srgbClr val="9D000C"/>
                </a:solidFill>
                <a:latin typeface="Arial"/>
                <a:cs typeface="Arial"/>
              </a:rPr>
              <a:t>Unilateral </a:t>
            </a:r>
            <a:r>
              <a:rPr sz="4200" spc="60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4200" spc="75" dirty="0">
                <a:solidFill>
                  <a:srgbClr val="9D000C"/>
                </a:solidFill>
                <a:latin typeface="Arial"/>
                <a:cs typeface="Arial"/>
              </a:rPr>
              <a:t>of</a:t>
            </a:r>
            <a:r>
              <a:rPr sz="4200" spc="-130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4200" spc="50" dirty="0">
                <a:solidFill>
                  <a:srgbClr val="9D000C"/>
                </a:solidFill>
                <a:latin typeface="Arial"/>
                <a:cs typeface="Arial"/>
              </a:rPr>
              <a:t>lip</a:t>
            </a:r>
            <a:endParaRPr sz="4200">
              <a:latin typeface="Arial"/>
              <a:cs typeface="Arial"/>
            </a:endParaRPr>
          </a:p>
          <a:p>
            <a:pPr marL="10160" algn="ctr">
              <a:lnSpc>
                <a:spcPct val="100000"/>
              </a:lnSpc>
              <a:spcBef>
                <a:spcPts val="509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(fig.3)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5300" y="1155700"/>
            <a:ext cx="4394200" cy="553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71721" y="7097903"/>
            <a:ext cx="4451350" cy="1329055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4200" spc="60" dirty="0">
                <a:solidFill>
                  <a:srgbClr val="9D000C"/>
                </a:solidFill>
                <a:latin typeface="Arial"/>
                <a:cs typeface="Arial"/>
              </a:rPr>
              <a:t>cleft </a:t>
            </a:r>
            <a:r>
              <a:rPr sz="4200" spc="75" dirty="0">
                <a:solidFill>
                  <a:srgbClr val="9D000C"/>
                </a:solidFill>
                <a:latin typeface="Arial"/>
                <a:cs typeface="Arial"/>
              </a:rPr>
              <a:t>of </a:t>
            </a:r>
            <a:r>
              <a:rPr sz="4200" spc="50" dirty="0">
                <a:solidFill>
                  <a:srgbClr val="9D000C"/>
                </a:solidFill>
                <a:latin typeface="Arial"/>
                <a:cs typeface="Arial"/>
              </a:rPr>
              <a:t>lip </a:t>
            </a:r>
            <a:r>
              <a:rPr sz="4200" spc="-160" dirty="0">
                <a:solidFill>
                  <a:srgbClr val="9D000C"/>
                </a:solidFill>
                <a:latin typeface="Arial"/>
                <a:cs typeface="Arial"/>
              </a:rPr>
              <a:t>&amp;</a:t>
            </a:r>
            <a:r>
              <a:rPr sz="4200" spc="-260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4200" spc="10" dirty="0">
                <a:solidFill>
                  <a:srgbClr val="9D000C"/>
                </a:solidFill>
                <a:latin typeface="Arial"/>
                <a:cs typeface="Arial"/>
              </a:rPr>
              <a:t>palate</a:t>
            </a:r>
            <a:endParaRPr sz="4200">
              <a:latin typeface="Arial"/>
              <a:cs typeface="Arial"/>
            </a:endParaRPr>
          </a:p>
          <a:p>
            <a:pPr marL="289560" algn="ctr">
              <a:lnSpc>
                <a:spcPct val="100000"/>
              </a:lnSpc>
              <a:spcBef>
                <a:spcPts val="91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(fig.4)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2000" y="1092200"/>
            <a:ext cx="8940800" cy="670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39804" y="8128000"/>
            <a:ext cx="251523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60" dirty="0">
                <a:solidFill>
                  <a:srgbClr val="9D000C"/>
                </a:solidFill>
                <a:latin typeface="Arial"/>
                <a:cs typeface="Arial"/>
              </a:rPr>
              <a:t>Bifid</a:t>
            </a:r>
            <a:r>
              <a:rPr sz="4200" spc="-75" dirty="0">
                <a:solidFill>
                  <a:srgbClr val="9D000C"/>
                </a:solidFill>
                <a:latin typeface="Arial"/>
                <a:cs typeface="Arial"/>
              </a:rPr>
              <a:t> </a:t>
            </a:r>
            <a:r>
              <a:rPr sz="4200" spc="-20" dirty="0">
                <a:solidFill>
                  <a:srgbClr val="9D000C"/>
                </a:solidFill>
                <a:latin typeface="Arial"/>
                <a:cs typeface="Arial"/>
              </a:rPr>
              <a:t>uvula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9349" y="8896350"/>
            <a:ext cx="646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9D000C"/>
                </a:solidFill>
                <a:latin typeface="Arial"/>
                <a:cs typeface="Arial"/>
              </a:rPr>
              <a:t>(fig.5)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724</Words>
  <Application>Microsoft Office PowerPoint</Application>
  <PresentationFormat>Custom</PresentationFormat>
  <Paragraphs>137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Trebuchet MS</vt:lpstr>
      <vt:lpstr>Wingdings 3</vt:lpstr>
      <vt:lpstr>Facet</vt:lpstr>
      <vt:lpstr>PowerPoint Presentation</vt:lpstr>
      <vt:lpstr>Learning Objectives</vt:lpstr>
      <vt:lpstr>Contents</vt:lpstr>
      <vt:lpstr>Cleft Lip &amp; Palate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Cleft lip, cleft palate, and the combination  of cleft lip and palate are considered to  have a multifactorial cause, including both  environmental and genetic elements.</vt:lpstr>
      <vt:lpstr>incidence</vt:lpstr>
      <vt:lpstr>Causes</vt:lpstr>
      <vt:lpstr>Causes</vt:lpstr>
      <vt:lpstr>Method of Transmission</vt:lpstr>
      <vt:lpstr>Method of Transmission</vt:lpstr>
      <vt:lpstr>Pathogenesis</vt:lpstr>
      <vt:lpstr>PowerPoint Presentation</vt:lpstr>
      <vt:lpstr>PowerPoint Presentation</vt:lpstr>
      <vt:lpstr>PowerPoint Presentation</vt:lpstr>
      <vt:lpstr>Normal Process</vt:lpstr>
      <vt:lpstr>Normal Process</vt:lpstr>
      <vt:lpstr>Normal Process</vt:lpstr>
      <vt:lpstr>Normal Process</vt:lpstr>
      <vt:lpstr>Classification</vt:lpstr>
      <vt:lpstr>The Veau Classification system</vt:lpstr>
      <vt:lpstr>The Striped-Y Classification  system</vt:lpstr>
      <vt:lpstr>PowerPoint Presentation</vt:lpstr>
      <vt:lpstr>PowerPoint Presentation</vt:lpstr>
      <vt:lpstr>PowerPoint Presentation</vt:lpstr>
      <vt:lpstr>PowerPoint Presentation</vt:lpstr>
      <vt:lpstr>Dental Implications</vt:lpstr>
      <vt:lpstr>PowerPoint Presentation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lions</cp:lastModifiedBy>
  <cp:revision>1</cp:revision>
  <dcterms:created xsi:type="dcterms:W3CDTF">2019-08-06T06:51:02Z</dcterms:created>
  <dcterms:modified xsi:type="dcterms:W3CDTF">2019-08-06T06:55:15Z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2019-08-06T00:00:00Z</vt:filetime>
  </property>
</Properties>
</file>