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60"/>
  </p:normalViewPr>
  <p:slideViewPr>
    <p:cSldViewPr>
      <p:cViewPr varScale="1">
        <p:scale>
          <a:sx n="86" d="100"/>
          <a:sy n="86" d="100"/>
        </p:scale>
        <p:origin x="11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>
            <a:normAutofit/>
          </a:bodyPr>
          <a:lstStyle/>
          <a:p>
            <a:r>
              <a:rPr lang="en-US" b="1" dirty="0" smtClean="0"/>
              <a:t>    CROTALUS HORRIDUS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Rattlesnake</a:t>
            </a: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183337" y="123824"/>
            <a:ext cx="8777326" cy="3733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677" y="4114799"/>
            <a:ext cx="7753249" cy="1143001"/>
          </a:xfrm>
          <a:prstGeom prst="rect">
            <a:avLst/>
          </a:prstGeom>
        </p:spPr>
      </p:pic>
      <p:sp>
        <p:nvSpPr>
          <p:cNvPr id="6" name="Text Placeholder 4"/>
          <p:cNvSpPr txBox="1">
            <a:spLocks/>
          </p:cNvSpPr>
          <p:nvPr/>
        </p:nvSpPr>
        <p:spPr>
          <a:xfrm>
            <a:off x="1390185" y="528382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                                     Prepared by,</a:t>
            </a:r>
          </a:p>
          <a:p>
            <a:r>
              <a:rPr lang="en-US" sz="2800" dirty="0" smtClean="0"/>
              <a:t>                                        Dr. </a:t>
            </a:r>
            <a:r>
              <a:rPr lang="en-US" sz="2800" dirty="0" err="1" smtClean="0"/>
              <a:t>Gokul</a:t>
            </a:r>
            <a:r>
              <a:rPr lang="en-US" sz="2800" dirty="0" smtClean="0"/>
              <a:t> Krishna K </a:t>
            </a:r>
          </a:p>
          <a:p>
            <a:r>
              <a:rPr lang="en-US" sz="2800" dirty="0" smtClean="0"/>
              <a:t>                                 Asst. Professor, Dept. of </a:t>
            </a:r>
            <a:r>
              <a:rPr lang="en-US" sz="2800" dirty="0" err="1" smtClean="0"/>
              <a:t>Materia</a:t>
            </a:r>
            <a:r>
              <a:rPr lang="en-US" sz="2800" dirty="0" smtClean="0"/>
              <a:t> </a:t>
            </a:r>
            <a:r>
              <a:rPr lang="en-US" sz="2800" dirty="0" err="1" smtClean="0"/>
              <a:t>Medica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SIMILARITIES BETWEEN CROTALUS AND LACHESIS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 are </a:t>
            </a:r>
            <a:r>
              <a:rPr lang="en-US" dirty="0" err="1" smtClean="0"/>
              <a:t>potenised</a:t>
            </a:r>
            <a:r>
              <a:rPr lang="en-US" dirty="0" smtClean="0"/>
              <a:t> from snake poison</a:t>
            </a:r>
          </a:p>
          <a:p>
            <a:r>
              <a:rPr lang="en-US" dirty="0" smtClean="0"/>
              <a:t>Haemorrhage remedies</a:t>
            </a:r>
          </a:p>
          <a:p>
            <a:r>
              <a:rPr lang="en-US" dirty="0" smtClean="0"/>
              <a:t>Worse from sleep and sleeps in to aggravation</a:t>
            </a:r>
          </a:p>
          <a:p>
            <a:r>
              <a:rPr lang="en-US" dirty="0" smtClean="0"/>
              <a:t>Intolerant of pressure and tight clothing</a:t>
            </a:r>
          </a:p>
          <a:p>
            <a:r>
              <a:rPr lang="en-US" dirty="0" err="1" smtClean="0"/>
              <a:t>Loquality</a:t>
            </a:r>
            <a:endParaRPr lang="en-US" dirty="0" smtClean="0"/>
          </a:p>
          <a:p>
            <a:r>
              <a:rPr lang="en-US" dirty="0" smtClean="0"/>
              <a:t>Blueness of parts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Bloody sweat</a:t>
            </a:r>
          </a:p>
          <a:p>
            <a:r>
              <a:rPr lang="en-US" dirty="0" smtClean="0"/>
              <a:t>Yellowness and jaundice look of the skin</a:t>
            </a:r>
          </a:p>
          <a:p>
            <a:r>
              <a:rPr lang="en-US" dirty="0" smtClean="0"/>
              <a:t>Wants fanning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DISSIMILAR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Crotalus affects right side more, </a:t>
            </a:r>
            <a:r>
              <a:rPr lang="en-US" dirty="0" err="1" smtClean="0"/>
              <a:t>lachesis</a:t>
            </a:r>
            <a:r>
              <a:rPr lang="en-US" dirty="0" smtClean="0"/>
              <a:t> left</a:t>
            </a:r>
          </a:p>
          <a:p>
            <a:r>
              <a:rPr lang="en-US" dirty="0" smtClean="0"/>
              <a:t>Crotalus skin is cold and dry, but </a:t>
            </a:r>
            <a:r>
              <a:rPr lang="en-US" dirty="0" err="1" smtClean="0"/>
              <a:t>lachesis</a:t>
            </a:r>
            <a:r>
              <a:rPr lang="en-US" dirty="0" smtClean="0"/>
              <a:t> skin is cold and clammy</a:t>
            </a:r>
          </a:p>
          <a:p>
            <a:r>
              <a:rPr lang="en-US" dirty="0" smtClean="0"/>
              <a:t>Crotalus has more hemorrhage than </a:t>
            </a:r>
            <a:r>
              <a:rPr lang="en-US" dirty="0" err="1" smtClean="0"/>
              <a:t>lachesis</a:t>
            </a:r>
            <a:endParaRPr lang="en-US" dirty="0" smtClean="0"/>
          </a:p>
          <a:p>
            <a:r>
              <a:rPr lang="en-US" dirty="0" smtClean="0"/>
              <a:t>Crotalus has more specific effects on liver than </a:t>
            </a:r>
            <a:r>
              <a:rPr lang="en-US" dirty="0" err="1" smtClean="0"/>
              <a:t>lachesis</a:t>
            </a:r>
            <a:endParaRPr lang="en-US" dirty="0" smtClean="0"/>
          </a:p>
          <a:p>
            <a:r>
              <a:rPr lang="en-US" dirty="0" smtClean="0"/>
              <a:t>Lachesis is more suited ton patients of climacteric age than </a:t>
            </a:r>
            <a:r>
              <a:rPr lang="en-US" dirty="0" err="1" smtClean="0"/>
              <a:t>crotalus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Malignant jaundice is more marked  in </a:t>
            </a:r>
            <a:r>
              <a:rPr lang="en-US" dirty="0" err="1" smtClean="0"/>
              <a:t>crotalus</a:t>
            </a:r>
            <a:r>
              <a:rPr lang="en-US" dirty="0" smtClean="0"/>
              <a:t> than in </a:t>
            </a:r>
            <a:r>
              <a:rPr lang="en-US" dirty="0" err="1" smtClean="0"/>
              <a:t>lachesis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General Modalities</a:t>
            </a:r>
          </a:p>
          <a:p>
            <a:pPr>
              <a:buNone/>
            </a:pPr>
            <a:r>
              <a:rPr lang="en-US" dirty="0" err="1" smtClean="0"/>
              <a:t>Agg</a:t>
            </a:r>
            <a:r>
              <a:rPr lang="en-US" dirty="0" smtClean="0"/>
              <a:t> – Lying on right side; open air, evening, morning and after sleep</a:t>
            </a:r>
          </a:p>
          <a:p>
            <a:pPr>
              <a:buNone/>
            </a:pPr>
            <a:r>
              <a:rPr lang="en-US" smtClean="0"/>
              <a:t>Amelioration –Rest</a:t>
            </a:r>
            <a:r>
              <a:rPr lang="en-US" dirty="0" smtClean="0"/>
              <a:t>, fanning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Cerebro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spinal nerve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and secondarily upon the fibrin of blood and liver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PATHOGENESIS: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It causes decomposition of blood and produces hemorrhage from all orifices of the body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Eyes, ears, nose etc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cerebrospinal nerve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producing rapid and direct depressing influence 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sensorium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medulla oblongata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ESP. </a:t>
            </a:r>
            <a:r>
              <a:rPr lang="en-US" dirty="0" err="1" smtClean="0"/>
              <a:t>Strumous</a:t>
            </a:r>
            <a:r>
              <a:rPr lang="en-US" dirty="0" smtClean="0"/>
              <a:t>, debilitated, broken down constitution</a:t>
            </a:r>
          </a:p>
          <a:p>
            <a:r>
              <a:rPr lang="en-US" dirty="0" smtClean="0"/>
              <a:t>Particularly in drunkards with tendency to carbuncles or blood boils</a:t>
            </a:r>
          </a:p>
          <a:p>
            <a:r>
              <a:rPr lang="en-US" dirty="0" smtClean="0"/>
              <a:t>Choleric temperament</a:t>
            </a:r>
          </a:p>
          <a:p>
            <a:r>
              <a:rPr lang="en-US" dirty="0" smtClean="0"/>
              <a:t>Psora</a:t>
            </a:r>
          </a:p>
          <a:p>
            <a:r>
              <a:rPr lang="en-US" dirty="0" err="1" smtClean="0"/>
              <a:t>Haemorrhagic</a:t>
            </a:r>
            <a:r>
              <a:rPr lang="en-US" dirty="0" smtClean="0"/>
              <a:t> diathesis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Haemorrhage flows from eyes, ears, nose and all orifice of body and even pores of the skin; blood fluid, dark, non-</a:t>
            </a:r>
            <a:r>
              <a:rPr lang="en-US" dirty="0" err="1" smtClean="0"/>
              <a:t>coagulable</a:t>
            </a:r>
            <a:r>
              <a:rPr lang="en-US" dirty="0" smtClean="0"/>
              <a:t> and offensive</a:t>
            </a:r>
          </a:p>
          <a:p>
            <a:r>
              <a:rPr lang="en-US" dirty="0" smtClean="0"/>
              <a:t>Malignant jaundice</a:t>
            </a:r>
          </a:p>
          <a:p>
            <a:r>
              <a:rPr lang="en-US" dirty="0" smtClean="0"/>
              <a:t>Right side</a:t>
            </a:r>
          </a:p>
          <a:p>
            <a:r>
              <a:rPr lang="en-US" dirty="0" smtClean="0"/>
              <a:t>Bad effects of vaccination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077200" cy="5440363"/>
          </a:xfrm>
        </p:spPr>
        <p:txBody>
          <a:bodyPr/>
          <a:lstStyle/>
          <a:p>
            <a:r>
              <a:rPr lang="en-US" dirty="0" smtClean="0"/>
              <a:t>General &lt; morning on waking or &lt; wakes the patient up at night</a:t>
            </a:r>
          </a:p>
          <a:p>
            <a:r>
              <a:rPr lang="en-US" dirty="0" smtClean="0"/>
              <a:t>Tongue fiery red; smooth, polished, intensely  swollen, difficulty in swallowing</a:t>
            </a:r>
          </a:p>
          <a:p>
            <a:r>
              <a:rPr lang="en-US" dirty="0" err="1" smtClean="0"/>
              <a:t>Purpura</a:t>
            </a:r>
            <a:r>
              <a:rPr lang="en-US" dirty="0" smtClean="0"/>
              <a:t> </a:t>
            </a:r>
            <a:r>
              <a:rPr lang="en-US" dirty="0" err="1" smtClean="0"/>
              <a:t>haemorrhagica</a:t>
            </a:r>
            <a:r>
              <a:rPr lang="en-US" dirty="0" smtClean="0"/>
              <a:t>; sudden bleeding from all orifice skin, nail, gums</a:t>
            </a:r>
          </a:p>
          <a:p>
            <a:r>
              <a:rPr lang="en-US" dirty="0" smtClean="0"/>
              <a:t>Low septic condition with blood decomposition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Black, coffee- ground  and offensive stool</a:t>
            </a:r>
          </a:p>
          <a:p>
            <a:r>
              <a:rPr lang="en-US" dirty="0" smtClean="0"/>
              <a:t>Desires for stimulants and aversion to meat</a:t>
            </a:r>
          </a:p>
          <a:p>
            <a:r>
              <a:rPr lang="en-US" dirty="0" smtClean="0"/>
              <a:t>A\F- Fright, sun, alcohol foul water and vaccination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HAEMORRHAGE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malignant diseases of uterus</a:t>
            </a:r>
          </a:p>
          <a:p>
            <a:r>
              <a:rPr lang="en-US" dirty="0" smtClean="0"/>
              <a:t>Great tendency of hemorrhage</a:t>
            </a:r>
          </a:p>
          <a:p>
            <a:r>
              <a:rPr lang="en-US" dirty="0" smtClean="0"/>
              <a:t>Blood discharge is </a:t>
            </a:r>
            <a:r>
              <a:rPr lang="en-US" dirty="0" smtClean="0">
                <a:solidFill>
                  <a:srgbClr val="FF0000"/>
                </a:solidFill>
              </a:rPr>
              <a:t>Dark, fluid, decomposed and non-</a:t>
            </a:r>
            <a:r>
              <a:rPr lang="en-US" dirty="0" err="1" smtClean="0">
                <a:solidFill>
                  <a:srgbClr val="FF0000"/>
                </a:solidFill>
              </a:rPr>
              <a:t>coagulable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blood loses all power of coagulation; hence clots are not usually detected in the </a:t>
            </a:r>
            <a:r>
              <a:rPr lang="en-US" dirty="0" err="1" smtClean="0"/>
              <a:t>haemorrhage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intestinal hemorrhage when </a:t>
            </a:r>
            <a:r>
              <a:rPr lang="en-US" dirty="0" err="1" smtClean="0"/>
              <a:t>occuring</a:t>
            </a:r>
            <a:r>
              <a:rPr lang="en-US" dirty="0" smtClean="0"/>
              <a:t> in typical septic  or </a:t>
            </a:r>
            <a:r>
              <a:rPr lang="en-US" dirty="0" err="1" smtClean="0"/>
              <a:t>zymotic</a:t>
            </a:r>
            <a:r>
              <a:rPr lang="en-US" dirty="0" smtClean="0"/>
              <a:t>  diseases where the blood  is dark fluid and offensive</a:t>
            </a:r>
          </a:p>
          <a:p>
            <a:r>
              <a:rPr lang="en-US" dirty="0" smtClean="0"/>
              <a:t>The blood flows from all the orifices of the body. </a:t>
            </a:r>
            <a:r>
              <a:rPr lang="en-US" dirty="0" err="1" smtClean="0"/>
              <a:t>Eg</a:t>
            </a:r>
            <a:r>
              <a:rPr lang="en-US" dirty="0" smtClean="0"/>
              <a:t>. Ear, </a:t>
            </a:r>
            <a:r>
              <a:rPr lang="en-US" dirty="0" err="1" smtClean="0"/>
              <a:t>nose,eyes</a:t>
            </a:r>
            <a:r>
              <a:rPr lang="en-US" dirty="0" smtClean="0"/>
              <a:t> and even pores of skin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Purpura</a:t>
            </a:r>
            <a:r>
              <a:rPr lang="en-US" dirty="0" smtClean="0"/>
              <a:t> </a:t>
            </a:r>
            <a:r>
              <a:rPr lang="en-US" dirty="0" err="1" smtClean="0"/>
              <a:t>haemorrhagica</a:t>
            </a:r>
            <a:r>
              <a:rPr lang="en-US" dirty="0" smtClean="0"/>
              <a:t> coming suddenly from all the orifice </a:t>
            </a:r>
            <a:r>
              <a:rPr lang="en-US" dirty="0" err="1" smtClean="0"/>
              <a:t>eg</a:t>
            </a:r>
            <a:r>
              <a:rPr lang="en-US" dirty="0" smtClean="0"/>
              <a:t>. Skin, nails, gums etc</a:t>
            </a:r>
          </a:p>
          <a:p>
            <a:r>
              <a:rPr lang="en-US" dirty="0" smtClean="0"/>
              <a:t>During hemorrhage the skin become cold and dry, the patient wants fanning, usually right side is more affected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450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    CROTALUS HORRIDUS  </vt:lpstr>
      <vt:lpstr>SPHERE OF ACTION</vt:lpstr>
      <vt:lpstr>CONSTITUTION</vt:lpstr>
      <vt:lpstr>GUIDING SYMPTOMS</vt:lpstr>
      <vt:lpstr>PowerPoint Presentation</vt:lpstr>
      <vt:lpstr>PowerPoint Presentation</vt:lpstr>
      <vt:lpstr>HAEMORRHAGE</vt:lpstr>
      <vt:lpstr>PowerPoint Presentation</vt:lpstr>
      <vt:lpstr>PowerPoint Presentation</vt:lpstr>
      <vt:lpstr>SIMILARITIES BETWEEN CROTALUS AND LACHESIS</vt:lpstr>
      <vt:lpstr>PowerPoint Presentation</vt:lpstr>
      <vt:lpstr>DISSIMILAR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CROTALUS HORRIDUS  </dc:title>
  <dc:creator>MATERIA MEDICA</dc:creator>
  <cp:lastModifiedBy>Lib Lab One</cp:lastModifiedBy>
  <cp:revision>36</cp:revision>
  <dcterms:created xsi:type="dcterms:W3CDTF">2006-08-16T00:00:00Z</dcterms:created>
  <dcterms:modified xsi:type="dcterms:W3CDTF">2021-11-11T03:58:43Z</dcterms:modified>
</cp:coreProperties>
</file>