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4190" y="158750"/>
            <a:ext cx="305562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282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304800" y="158750"/>
            <a:ext cx="7772400" cy="7584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sz="6000" spc="-25" dirty="0">
                <a:solidFill>
                  <a:schemeClr val="tx1"/>
                </a:solidFill>
                <a:latin typeface="Arial Black"/>
                <a:cs typeface="Arial Black"/>
              </a:rPr>
              <a:t>Diabetic</a:t>
            </a:r>
            <a:r>
              <a:rPr sz="6000" spc="-56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  <a:t>Foot</a:t>
            </a:r>
            <a: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en-US" sz="6000" spc="-245" dirty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sz="6000" spc="-245" dirty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en-US" i="1" dirty="0" smtClean="0"/>
              <a:t>DR.BINO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Associate Prof.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DEPT OF SURGERY</a:t>
            </a:r>
            <a:r>
              <a:rPr lang="en-US" dirty="0" smtClean="0"/>
              <a:t/>
            </a:r>
            <a:br>
              <a:rPr lang="en-US" dirty="0" smtClean="0"/>
            </a:br>
            <a:endParaRPr sz="6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80339"/>
            <a:ext cx="8229600" cy="1332230"/>
          </a:xfrm>
          <a:prstGeom prst="rect">
            <a:avLst/>
          </a:prstGeom>
          <a:solidFill>
            <a:srgbClr val="FFFFFF">
              <a:alpha val="59997"/>
            </a:srgbClr>
          </a:solidFill>
        </p:spPr>
        <p:txBody>
          <a:bodyPr vert="horz" wrap="square" lIns="0" tIns="10795" rIns="0" bIns="0" rtlCol="0">
            <a:spAutoFit/>
          </a:bodyPr>
          <a:lstStyle/>
          <a:p>
            <a:pPr marL="3350260" marR="763905" indent="-2575560">
              <a:lnSpc>
                <a:spcPct val="101699"/>
              </a:lnSpc>
              <a:spcBef>
                <a:spcPts val="85"/>
              </a:spcBef>
            </a:pPr>
            <a:r>
              <a:rPr sz="4000" spc="-204" dirty="0"/>
              <a:t>Predisposing </a:t>
            </a:r>
            <a:r>
              <a:rPr sz="4000" spc="-100" dirty="0"/>
              <a:t>peripheral</a:t>
            </a:r>
            <a:r>
              <a:rPr sz="4000" spc="-275" dirty="0"/>
              <a:t> </a:t>
            </a:r>
            <a:r>
              <a:rPr sz="4000" spc="-204" dirty="0"/>
              <a:t>vascular  </a:t>
            </a:r>
            <a:r>
              <a:rPr sz="4000" spc="-254" dirty="0"/>
              <a:t>disease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179820" y="4357370"/>
            <a:ext cx="2479040" cy="824230"/>
          </a:xfrm>
          <a:custGeom>
            <a:avLst/>
            <a:gdLst/>
            <a:ahLst/>
            <a:cxnLst/>
            <a:rect l="l" t="t" r="r" b="b"/>
            <a:pathLst>
              <a:path w="2479040" h="824229">
                <a:moveTo>
                  <a:pt x="0" y="0"/>
                </a:moveTo>
                <a:lnTo>
                  <a:pt x="2479039" y="0"/>
                </a:lnTo>
                <a:lnTo>
                  <a:pt x="2479039" y="824229"/>
                </a:lnTo>
                <a:lnTo>
                  <a:pt x="0" y="824229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2578" y="4370128"/>
            <a:ext cx="2453640" cy="798830"/>
          </a:xfrm>
          <a:prstGeom prst="rect">
            <a:avLst/>
          </a:prstGeom>
          <a:solidFill>
            <a:srgbClr val="BF4F4C"/>
          </a:solidFill>
        </p:spPr>
        <p:txBody>
          <a:bodyPr vert="horz" wrap="square" lIns="0" tIns="34925" rIns="0" bIns="0" rtlCol="0">
            <a:spAutoFit/>
          </a:bodyPr>
          <a:lstStyle/>
          <a:p>
            <a:pPr marL="76835" marR="464820">
              <a:lnSpc>
                <a:spcPct val="99700"/>
              </a:lnSpc>
              <a:spcBef>
                <a:spcPts val="27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Artheroma plaque  narrowing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arterial  lumen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34740" y="3309620"/>
            <a:ext cx="2160269" cy="2566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6769" y="5121909"/>
            <a:ext cx="2232660" cy="581660"/>
          </a:xfrm>
          <a:custGeom>
            <a:avLst/>
            <a:gdLst/>
            <a:ahLst/>
            <a:cxnLst/>
            <a:rect l="l" t="t" r="r" b="b"/>
            <a:pathLst>
              <a:path w="2232660" h="581660">
                <a:moveTo>
                  <a:pt x="0" y="0"/>
                </a:moveTo>
                <a:lnTo>
                  <a:pt x="2232660" y="0"/>
                </a:lnTo>
                <a:lnTo>
                  <a:pt x="2232660" y="581659"/>
                </a:lnTo>
                <a:lnTo>
                  <a:pt x="0" y="581659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9529" y="5134669"/>
            <a:ext cx="2207260" cy="556260"/>
          </a:xfrm>
          <a:prstGeom prst="rect">
            <a:avLst/>
          </a:prstGeom>
          <a:solidFill>
            <a:srgbClr val="BF4F4C"/>
          </a:solidFill>
        </p:spPr>
        <p:txBody>
          <a:bodyPr vert="horz" wrap="square" lIns="0" tIns="43180" rIns="0" bIns="0" rtlCol="0">
            <a:spAutoFit/>
          </a:bodyPr>
          <a:lstStyle/>
          <a:p>
            <a:pPr marL="76835" marR="146685">
              <a:lnSpc>
                <a:spcPts val="1910"/>
              </a:lnSpc>
              <a:spcBef>
                <a:spcPts val="3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Ischaemic toes due to  artherosclerosis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06850" y="553592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0" y="0"/>
                </a:moveTo>
                <a:lnTo>
                  <a:pt x="0" y="7493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2800" y="5573395"/>
            <a:ext cx="669290" cy="0"/>
          </a:xfrm>
          <a:custGeom>
            <a:avLst/>
            <a:gdLst/>
            <a:ahLst/>
            <a:cxnLst/>
            <a:rect l="l" t="t" r="r" b="b"/>
            <a:pathLst>
              <a:path w="669289">
                <a:moveTo>
                  <a:pt x="0" y="0"/>
                </a:moveTo>
                <a:lnTo>
                  <a:pt x="66928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3470" y="5110479"/>
            <a:ext cx="83820" cy="72390"/>
          </a:xfrm>
          <a:custGeom>
            <a:avLst/>
            <a:gdLst/>
            <a:ahLst/>
            <a:cxnLst/>
            <a:rect l="l" t="t" r="r" b="b"/>
            <a:pathLst>
              <a:path w="83820" h="72389">
                <a:moveTo>
                  <a:pt x="0" y="0"/>
                </a:moveTo>
                <a:lnTo>
                  <a:pt x="24129" y="72390"/>
                </a:lnTo>
                <a:lnTo>
                  <a:pt x="83819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1829" y="5137150"/>
            <a:ext cx="449580" cy="160020"/>
          </a:xfrm>
          <a:custGeom>
            <a:avLst/>
            <a:gdLst/>
            <a:ahLst/>
            <a:cxnLst/>
            <a:rect l="l" t="t" r="r" b="b"/>
            <a:pathLst>
              <a:path w="449579" h="160020">
                <a:moveTo>
                  <a:pt x="447040" y="0"/>
                </a:moveTo>
                <a:lnTo>
                  <a:pt x="0" y="151130"/>
                </a:lnTo>
                <a:lnTo>
                  <a:pt x="2539" y="160019"/>
                </a:lnTo>
                <a:lnTo>
                  <a:pt x="449580" y="8889"/>
                </a:lnTo>
                <a:lnTo>
                  <a:pt x="447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1409" y="3636009"/>
            <a:ext cx="83820" cy="76200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0" y="0"/>
                </a:moveTo>
                <a:lnTo>
                  <a:pt x="38100" y="76200"/>
                </a:lnTo>
                <a:lnTo>
                  <a:pt x="83819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7129" y="3669029"/>
            <a:ext cx="1205230" cy="928369"/>
          </a:xfrm>
          <a:custGeom>
            <a:avLst/>
            <a:gdLst/>
            <a:ahLst/>
            <a:cxnLst/>
            <a:rect l="l" t="t" r="r" b="b"/>
            <a:pathLst>
              <a:path w="1205229" h="928370">
                <a:moveTo>
                  <a:pt x="5080" y="0"/>
                </a:moveTo>
                <a:lnTo>
                  <a:pt x="0" y="7620"/>
                </a:lnTo>
                <a:lnTo>
                  <a:pt x="1200150" y="928370"/>
                </a:lnTo>
                <a:lnTo>
                  <a:pt x="1205230" y="92075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1050" y="260350"/>
            <a:ext cx="5113020" cy="1008380"/>
          </a:xfrm>
          <a:prstGeom prst="rect">
            <a:avLst/>
          </a:prstGeom>
          <a:solidFill>
            <a:srgbClr val="FFFFFF">
              <a:alpha val="59997"/>
            </a:srgbClr>
          </a:solidFill>
        </p:spPr>
        <p:txBody>
          <a:bodyPr vert="horz" wrap="square" lIns="0" tIns="135890" rIns="0" bIns="0" rtlCol="0">
            <a:spAutoFit/>
          </a:bodyPr>
          <a:lstStyle/>
          <a:p>
            <a:pPr marL="901700">
              <a:lnSpc>
                <a:spcPct val="100000"/>
              </a:lnSpc>
              <a:spcBef>
                <a:spcPts val="1070"/>
              </a:spcBef>
            </a:pPr>
            <a:r>
              <a:rPr spc="-140" dirty="0"/>
              <a:t>b)</a:t>
            </a:r>
            <a:r>
              <a:rPr spc="-240" dirty="0"/>
              <a:t> </a:t>
            </a:r>
            <a:r>
              <a:rPr spc="-135" dirty="0"/>
              <a:t>Neuropathy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0429" y="1341119"/>
            <a:ext cx="1600200" cy="381000"/>
          </a:xfrm>
          <a:prstGeom prst="rect">
            <a:avLst/>
          </a:prstGeom>
          <a:solidFill>
            <a:srgbClr val="D8D8D8"/>
          </a:solidFill>
          <a:ln w="9344">
            <a:solidFill>
              <a:srgbClr val="000000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660"/>
              </a:spcBef>
            </a:pPr>
            <a:r>
              <a:rPr sz="1400" b="1" spc="-5" dirty="0">
                <a:latin typeface="Arial"/>
                <a:cs typeface="Arial"/>
              </a:rPr>
              <a:t>Neuropathy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8829" y="1921510"/>
            <a:ext cx="4268470" cy="0"/>
          </a:xfrm>
          <a:custGeom>
            <a:avLst/>
            <a:gdLst/>
            <a:ahLst/>
            <a:cxnLst/>
            <a:rect l="l" t="t" r="r" b="b"/>
            <a:pathLst>
              <a:path w="4268470">
                <a:moveTo>
                  <a:pt x="0" y="0"/>
                </a:moveTo>
                <a:lnTo>
                  <a:pt x="42684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0729" y="22288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8195" y="192405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9200" y="22288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7300" y="1924050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4160" y="2349500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1143000" y="0"/>
                </a:moveTo>
                <a:lnTo>
                  <a:pt x="0" y="0"/>
                </a:lnTo>
                <a:lnTo>
                  <a:pt x="0" y="304800"/>
                </a:lnTo>
                <a:lnTo>
                  <a:pt x="1143000" y="304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C1F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34160" y="2349500"/>
            <a:ext cx="1143000" cy="3048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Arial"/>
                <a:cs typeface="Arial"/>
              </a:rPr>
              <a:t>Motor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5229" y="2301239"/>
            <a:ext cx="989330" cy="304800"/>
          </a:xfrm>
          <a:prstGeom prst="rect">
            <a:avLst/>
          </a:prstGeom>
          <a:solidFill>
            <a:srgbClr val="91CF4F"/>
          </a:solidFill>
          <a:ln w="934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480"/>
              </a:spcBef>
            </a:pPr>
            <a:r>
              <a:rPr sz="1200" dirty="0">
                <a:latin typeface="Arial"/>
                <a:cs typeface="Arial"/>
              </a:rPr>
              <a:t>Sensory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8829" y="2301239"/>
            <a:ext cx="990600" cy="304800"/>
          </a:xfrm>
          <a:prstGeom prst="rect">
            <a:avLst/>
          </a:prstGeom>
          <a:solidFill>
            <a:srgbClr val="4E80BC"/>
          </a:solidFill>
          <a:ln w="934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80"/>
              </a:spcBef>
            </a:pPr>
            <a:r>
              <a:rPr sz="1200" dirty="0">
                <a:latin typeface="Arial"/>
                <a:cs typeface="Arial"/>
              </a:rPr>
              <a:t>Autonomic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66870" y="275971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4970" y="260731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9770" y="3215639"/>
            <a:ext cx="351790" cy="0"/>
          </a:xfrm>
          <a:custGeom>
            <a:avLst/>
            <a:gdLst/>
            <a:ahLst/>
            <a:cxnLst/>
            <a:rect l="l" t="t" r="r" b="b"/>
            <a:pathLst>
              <a:path w="351789">
                <a:moveTo>
                  <a:pt x="35179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7029" y="375030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4495" y="359664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97429" y="3911600"/>
            <a:ext cx="1143000" cy="381000"/>
          </a:xfrm>
          <a:prstGeom prst="rect">
            <a:avLst/>
          </a:prstGeom>
          <a:solidFill>
            <a:srgbClr val="91CF4F"/>
          </a:solidFill>
          <a:ln w="9344">
            <a:solidFill>
              <a:srgbClr val="000000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780"/>
              </a:spcBef>
            </a:pPr>
            <a:r>
              <a:rPr sz="1200" dirty="0">
                <a:latin typeface="Times New Roman"/>
                <a:cs typeface="Times New Roman"/>
              </a:rPr>
              <a:t>↓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nociception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91559" y="2835910"/>
            <a:ext cx="1677670" cy="760730"/>
          </a:xfrm>
          <a:prstGeom prst="rect">
            <a:avLst/>
          </a:prstGeom>
          <a:solidFill>
            <a:srgbClr val="91CF4F"/>
          </a:solidFill>
          <a:ln w="9344">
            <a:solidFill>
              <a:srgbClr val="000000"/>
            </a:solidFill>
          </a:ln>
        </p:spPr>
        <p:txBody>
          <a:bodyPr vert="horz" wrap="square" lIns="0" tIns="107315" rIns="0" bIns="0" rtlCol="0">
            <a:spAutoFit/>
          </a:bodyPr>
          <a:lstStyle/>
          <a:p>
            <a:pPr marL="340360" marR="258445" indent="-76200">
              <a:lnSpc>
                <a:spcPct val="99700"/>
              </a:lnSpc>
              <a:spcBef>
                <a:spcPts val="845"/>
              </a:spcBef>
            </a:pPr>
            <a:r>
              <a:rPr sz="1200" dirty="0">
                <a:latin typeface="Arial"/>
                <a:cs typeface="Arial"/>
              </a:rPr>
              <a:t>↓ </a:t>
            </a:r>
            <a:r>
              <a:rPr sz="1200" spc="-5" dirty="0">
                <a:latin typeface="Arial"/>
                <a:cs typeface="Arial"/>
              </a:rPr>
              <a:t>Proprioception,  </a:t>
            </a:r>
            <a:r>
              <a:rPr sz="1200" dirty="0">
                <a:latin typeface="Arial"/>
                <a:cs typeface="Arial"/>
              </a:rPr>
              <a:t>Unawareness  of foot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position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62370" y="314071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1104" y="2607310"/>
            <a:ext cx="0" cy="548640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3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39459" y="3225800"/>
            <a:ext cx="875030" cy="381000"/>
          </a:xfrm>
          <a:prstGeom prst="rect">
            <a:avLst/>
          </a:prstGeom>
          <a:solidFill>
            <a:srgbClr val="4E80BC"/>
          </a:solidFill>
          <a:ln w="934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35255" marR="128270" indent="-26670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latin typeface="Arial"/>
                <a:cs typeface="Arial"/>
              </a:rPr>
              <a:t>Reduced  s</a:t>
            </a:r>
            <a:r>
              <a:rPr sz="1200" spc="-1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1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62370" y="375030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01104" y="359664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39459" y="3835400"/>
            <a:ext cx="875030" cy="457200"/>
          </a:xfrm>
          <a:prstGeom prst="rect">
            <a:avLst/>
          </a:prstGeom>
          <a:solidFill>
            <a:srgbClr val="4E80BC"/>
          </a:solidFill>
          <a:ln w="9344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080"/>
              </a:spcBef>
            </a:pPr>
            <a:r>
              <a:rPr sz="1200" spc="-5" dirty="0">
                <a:latin typeface="Arial"/>
                <a:cs typeface="Arial"/>
              </a:rPr>
              <a:t>Dry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skin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39459" y="4521200"/>
            <a:ext cx="1108710" cy="457200"/>
          </a:xfrm>
          <a:prstGeom prst="rect">
            <a:avLst/>
          </a:prstGeom>
          <a:solidFill>
            <a:srgbClr val="4E80BC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34010" marR="110489" indent="-217170">
              <a:lnSpc>
                <a:spcPct val="100000"/>
              </a:lnSpc>
              <a:spcBef>
                <a:spcPts val="370"/>
              </a:spcBef>
            </a:pPr>
            <a:r>
              <a:rPr sz="1200" spc="-5" dirty="0">
                <a:latin typeface="Arial"/>
                <a:cs typeface="Arial"/>
              </a:rPr>
              <a:t>Fissures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 cracks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30729" y="275971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68195" y="260731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35430" y="2852420"/>
            <a:ext cx="1371600" cy="762000"/>
          </a:xfrm>
          <a:prstGeom prst="rect">
            <a:avLst/>
          </a:prstGeom>
          <a:solidFill>
            <a:srgbClr val="C1FFEF"/>
          </a:solidFill>
          <a:ln w="9344">
            <a:solidFill>
              <a:srgbClr val="00000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76835" marR="71120" indent="1270" algn="ctr">
              <a:lnSpc>
                <a:spcPct val="100000"/>
              </a:lnSpc>
              <a:spcBef>
                <a:spcPts val="840"/>
              </a:spcBef>
            </a:pPr>
            <a:r>
              <a:rPr sz="1200" spc="-5" dirty="0">
                <a:latin typeface="Arial"/>
                <a:cs typeface="Arial"/>
              </a:rPr>
              <a:t>Muscle wasting  Foot </a:t>
            </a:r>
            <a:r>
              <a:rPr sz="1200" dirty="0">
                <a:latin typeface="Arial"/>
                <a:cs typeface="Arial"/>
              </a:rPr>
              <a:t>weakness  Postural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deviation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59230" y="4653279"/>
            <a:ext cx="1446530" cy="381000"/>
          </a:xfrm>
          <a:prstGeom prst="rect">
            <a:avLst/>
          </a:prstGeom>
          <a:solidFill>
            <a:srgbClr val="C1FFEF"/>
          </a:solidFill>
          <a:ln w="934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26034" marR="17780" indent="66040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latin typeface="Arial"/>
                <a:cs typeface="Arial"/>
              </a:rPr>
              <a:t>Deformities, </a:t>
            </a:r>
            <a:r>
              <a:rPr sz="1200" dirty="0">
                <a:latin typeface="Arial"/>
                <a:cs typeface="Arial"/>
              </a:rPr>
              <a:t>stress  and shear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pressures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51829" y="5579109"/>
            <a:ext cx="67310" cy="85090"/>
          </a:xfrm>
          <a:custGeom>
            <a:avLst/>
            <a:gdLst/>
            <a:ahLst/>
            <a:cxnLst/>
            <a:rect l="l" t="t" r="r" b="b"/>
            <a:pathLst>
              <a:path w="67310" h="85089">
                <a:moveTo>
                  <a:pt x="0" y="0"/>
                </a:moveTo>
                <a:lnTo>
                  <a:pt x="1270" y="85089"/>
                </a:lnTo>
                <a:lnTo>
                  <a:pt x="6731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74690" y="4975859"/>
            <a:ext cx="313690" cy="636270"/>
          </a:xfrm>
          <a:custGeom>
            <a:avLst/>
            <a:gdLst/>
            <a:ahLst/>
            <a:cxnLst/>
            <a:rect l="l" t="t" r="r" b="b"/>
            <a:pathLst>
              <a:path w="313689" h="636270">
                <a:moveTo>
                  <a:pt x="304800" y="0"/>
                </a:moveTo>
                <a:lnTo>
                  <a:pt x="0" y="632459"/>
                </a:lnTo>
                <a:lnTo>
                  <a:pt x="8889" y="636269"/>
                </a:lnTo>
                <a:lnTo>
                  <a:pt x="313689" y="5079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25600" y="5664200"/>
            <a:ext cx="866140" cy="381000"/>
          </a:xfrm>
          <a:prstGeom prst="rect">
            <a:avLst/>
          </a:prstGeom>
          <a:solidFill>
            <a:srgbClr val="FFFF00"/>
          </a:solidFill>
          <a:ln w="9344">
            <a:solidFill>
              <a:srgbClr val="000000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780"/>
              </a:spcBef>
            </a:pPr>
            <a:r>
              <a:rPr sz="1200" spc="-5" dirty="0">
                <a:latin typeface="Arial"/>
                <a:cs typeface="Arial"/>
              </a:rPr>
              <a:t>Trauma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55029" y="58051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30" y="0"/>
                </a:moveTo>
                <a:lnTo>
                  <a:pt x="0" y="38099"/>
                </a:lnTo>
                <a:lnTo>
                  <a:pt x="74930" y="76199"/>
                </a:lnTo>
                <a:lnTo>
                  <a:pt x="749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14720" y="5843904"/>
            <a:ext cx="722630" cy="0"/>
          </a:xfrm>
          <a:custGeom>
            <a:avLst/>
            <a:gdLst/>
            <a:ahLst/>
            <a:cxnLst/>
            <a:rect l="l" t="t" r="r" b="b"/>
            <a:pathLst>
              <a:path w="722629">
                <a:moveTo>
                  <a:pt x="0" y="0"/>
                </a:moveTo>
                <a:lnTo>
                  <a:pt x="72262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27679" y="5591809"/>
            <a:ext cx="83820" cy="72390"/>
          </a:xfrm>
          <a:custGeom>
            <a:avLst/>
            <a:gdLst/>
            <a:ahLst/>
            <a:cxnLst/>
            <a:rect l="l" t="t" r="r" b="b"/>
            <a:pathLst>
              <a:path w="83819" h="72389">
                <a:moveTo>
                  <a:pt x="40639" y="0"/>
                </a:moveTo>
                <a:lnTo>
                  <a:pt x="0" y="63499"/>
                </a:lnTo>
                <a:lnTo>
                  <a:pt x="83819" y="72389"/>
                </a:lnTo>
                <a:lnTo>
                  <a:pt x="40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66620" y="5050790"/>
            <a:ext cx="896619" cy="584200"/>
          </a:xfrm>
          <a:custGeom>
            <a:avLst/>
            <a:gdLst/>
            <a:ahLst/>
            <a:cxnLst/>
            <a:rect l="l" t="t" r="r" b="b"/>
            <a:pathLst>
              <a:path w="896619" h="584200">
                <a:moveTo>
                  <a:pt x="5080" y="0"/>
                </a:moveTo>
                <a:lnTo>
                  <a:pt x="0" y="7620"/>
                </a:lnTo>
                <a:lnTo>
                  <a:pt x="891540" y="584200"/>
                </a:lnTo>
                <a:lnTo>
                  <a:pt x="896619" y="57658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89629" y="5278120"/>
            <a:ext cx="73660" cy="81280"/>
          </a:xfrm>
          <a:custGeom>
            <a:avLst/>
            <a:gdLst/>
            <a:ahLst/>
            <a:cxnLst/>
            <a:rect l="l" t="t" r="r" b="b"/>
            <a:pathLst>
              <a:path w="73660" h="81279">
                <a:moveTo>
                  <a:pt x="73660" y="0"/>
                </a:moveTo>
                <a:lnTo>
                  <a:pt x="0" y="13969"/>
                </a:lnTo>
                <a:lnTo>
                  <a:pt x="50800" y="81279"/>
                </a:lnTo>
                <a:lnTo>
                  <a:pt x="73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34689" y="4291329"/>
            <a:ext cx="199390" cy="1009650"/>
          </a:xfrm>
          <a:custGeom>
            <a:avLst/>
            <a:gdLst/>
            <a:ahLst/>
            <a:cxnLst/>
            <a:rect l="l" t="t" r="r" b="b"/>
            <a:pathLst>
              <a:path w="199389" h="1009650">
                <a:moveTo>
                  <a:pt x="10160" y="0"/>
                </a:moveTo>
                <a:lnTo>
                  <a:pt x="0" y="2540"/>
                </a:lnTo>
                <a:lnTo>
                  <a:pt x="189230" y="1009650"/>
                </a:lnTo>
                <a:lnTo>
                  <a:pt x="199389" y="1007110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04210" y="383540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0" y="0"/>
                </a:moveTo>
                <a:lnTo>
                  <a:pt x="35559" y="76200"/>
                </a:lnTo>
                <a:lnTo>
                  <a:pt x="74929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50564" y="3225800"/>
            <a:ext cx="0" cy="626110"/>
          </a:xfrm>
          <a:custGeom>
            <a:avLst/>
            <a:gdLst/>
            <a:ahLst/>
            <a:cxnLst/>
            <a:rect l="l" t="t" r="r" b="b"/>
            <a:pathLst>
              <a:path h="626110">
                <a:moveTo>
                  <a:pt x="0" y="0"/>
                </a:moveTo>
                <a:lnTo>
                  <a:pt x="0" y="62611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30829" y="580009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0" y="0"/>
                </a:moveTo>
                <a:lnTo>
                  <a:pt x="0" y="74930"/>
                </a:lnTo>
                <a:lnTo>
                  <a:pt x="7620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91739" y="5837554"/>
            <a:ext cx="354330" cy="0"/>
          </a:xfrm>
          <a:custGeom>
            <a:avLst/>
            <a:gdLst/>
            <a:ahLst/>
            <a:cxnLst/>
            <a:rect l="l" t="t" r="r" b="b"/>
            <a:pathLst>
              <a:path w="354330">
                <a:moveTo>
                  <a:pt x="0" y="0"/>
                </a:moveTo>
                <a:lnTo>
                  <a:pt x="35433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66870" y="222631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04970" y="1722120"/>
            <a:ext cx="0" cy="519430"/>
          </a:xfrm>
          <a:custGeom>
            <a:avLst/>
            <a:gdLst/>
            <a:ahLst/>
            <a:cxnLst/>
            <a:rect l="l" t="t" r="r" b="b"/>
            <a:pathLst>
              <a:path h="519430">
                <a:moveTo>
                  <a:pt x="0" y="0"/>
                </a:moveTo>
                <a:lnTo>
                  <a:pt x="0" y="51942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20570" y="458850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58670" y="3596640"/>
            <a:ext cx="0" cy="1007110"/>
          </a:xfrm>
          <a:custGeom>
            <a:avLst/>
            <a:gdLst/>
            <a:ahLst/>
            <a:cxnLst/>
            <a:rect l="l" t="t" r="r" b="b"/>
            <a:pathLst>
              <a:path h="1007110">
                <a:moveTo>
                  <a:pt x="0" y="0"/>
                </a:moveTo>
                <a:lnTo>
                  <a:pt x="0" y="100711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66870" y="5283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38100" y="76200"/>
                </a:lnTo>
                <a:lnTo>
                  <a:pt x="7620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05604" y="498729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503929" y="3835400"/>
            <a:ext cx="1765300" cy="609600"/>
          </a:xfrm>
          <a:prstGeom prst="rect">
            <a:avLst/>
          </a:prstGeom>
          <a:solidFill>
            <a:srgbClr val="91CF4F"/>
          </a:solidFill>
          <a:ln w="9344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21310" marR="49530" indent="-264160">
              <a:lnSpc>
                <a:spcPct val="100000"/>
              </a:lnSpc>
              <a:spcBef>
                <a:spcPts val="960"/>
              </a:spcBef>
            </a:pPr>
            <a:r>
              <a:rPr sz="1200" dirty="0">
                <a:latin typeface="Arial"/>
                <a:cs typeface="Arial"/>
              </a:rPr>
              <a:t>Stress </a:t>
            </a:r>
            <a:r>
              <a:rPr sz="1200" spc="5" dirty="0">
                <a:latin typeface="Arial"/>
                <a:cs typeface="Arial"/>
              </a:rPr>
              <a:t>on </a:t>
            </a:r>
            <a:r>
              <a:rPr sz="1200" dirty="0">
                <a:latin typeface="Arial"/>
                <a:cs typeface="Arial"/>
              </a:rPr>
              <a:t>bones &amp;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joints  </a:t>
            </a:r>
            <a:r>
              <a:rPr sz="1200" dirty="0">
                <a:latin typeface="Arial"/>
                <a:cs typeface="Arial"/>
              </a:rPr>
              <a:t>Plantar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pressure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91559" y="4635500"/>
            <a:ext cx="1562100" cy="342900"/>
          </a:xfrm>
          <a:prstGeom prst="rect">
            <a:avLst/>
          </a:prstGeom>
          <a:solidFill>
            <a:srgbClr val="91CF4F"/>
          </a:solidFill>
          <a:ln w="9344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630"/>
              </a:spcBef>
            </a:pPr>
            <a:r>
              <a:rPr sz="1200" spc="-5" dirty="0">
                <a:latin typeface="Arial"/>
                <a:cs typeface="Arial"/>
              </a:rPr>
              <a:t>Callus formation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185920" y="453135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24020" y="4455159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62370" y="444627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01104" y="429260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758940" y="5664200"/>
            <a:ext cx="867410" cy="381000"/>
          </a:xfrm>
          <a:prstGeom prst="rect">
            <a:avLst/>
          </a:prstGeom>
          <a:solidFill>
            <a:srgbClr val="FFFF00"/>
          </a:solidFill>
          <a:ln w="9344">
            <a:solidFill>
              <a:srgbClr val="000000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780"/>
              </a:spcBef>
            </a:pPr>
            <a:r>
              <a:rPr sz="1200" dirty="0">
                <a:latin typeface="Arial"/>
                <a:cs typeface="Arial"/>
              </a:rPr>
              <a:t>Infection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51300" y="5698490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ce</a:t>
            </a:r>
            <a:r>
              <a:rPr sz="240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5629" y="464820"/>
            <a:ext cx="2747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5" dirty="0"/>
              <a:t>N</a:t>
            </a:r>
            <a:r>
              <a:rPr spc="-250" dirty="0"/>
              <a:t>e</a:t>
            </a:r>
            <a:r>
              <a:rPr spc="-50" dirty="0"/>
              <a:t>u</a:t>
            </a:r>
            <a:r>
              <a:rPr spc="-20" dirty="0"/>
              <a:t>r</a:t>
            </a:r>
            <a:r>
              <a:rPr spc="-120" dirty="0"/>
              <a:t>o</a:t>
            </a:r>
            <a:r>
              <a:rPr spc="-245" dirty="0"/>
              <a:t>p</a:t>
            </a:r>
            <a:r>
              <a:rPr spc="-240" dirty="0"/>
              <a:t>a</a:t>
            </a:r>
            <a:r>
              <a:rPr spc="250" dirty="0"/>
              <a:t>t</a:t>
            </a:r>
            <a:r>
              <a:rPr spc="-135" dirty="0"/>
              <a:t>h</a:t>
            </a:r>
            <a:r>
              <a:rPr spc="-210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5257800"/>
          </a:xfrm>
          <a:custGeom>
            <a:avLst/>
            <a:gdLst/>
            <a:ahLst/>
            <a:cxnLst/>
            <a:rect l="l" t="t" r="r" b="b"/>
            <a:pathLst>
              <a:path w="8229600" h="5257800">
                <a:moveTo>
                  <a:pt x="0" y="0"/>
                </a:moveTo>
                <a:lnTo>
                  <a:pt x="8229600" y="0"/>
                </a:lnTo>
                <a:lnTo>
                  <a:pt x="82296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08759"/>
            <a:ext cx="7931784" cy="443865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10" dirty="0">
                <a:latin typeface="Arial"/>
                <a:cs typeface="Arial"/>
              </a:rPr>
              <a:t>Involve </a:t>
            </a:r>
            <a:r>
              <a:rPr sz="3200" spc="-70" dirty="0">
                <a:latin typeface="Arial"/>
                <a:cs typeface="Arial"/>
              </a:rPr>
              <a:t>all </a:t>
            </a:r>
            <a:r>
              <a:rPr sz="3200" spc="-140" dirty="0">
                <a:latin typeface="Arial"/>
                <a:cs typeface="Arial"/>
              </a:rPr>
              <a:t>nerves: </a:t>
            </a:r>
            <a:r>
              <a:rPr sz="3200" spc="-30" dirty="0">
                <a:latin typeface="Arial"/>
                <a:cs typeface="Arial"/>
              </a:rPr>
              <a:t>motor, </a:t>
            </a:r>
            <a:r>
              <a:rPr sz="3200" spc="-160" dirty="0">
                <a:latin typeface="Arial"/>
                <a:cs typeface="Arial"/>
              </a:rPr>
              <a:t>sensory,</a:t>
            </a:r>
            <a:r>
              <a:rPr sz="3200" spc="-52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autonomic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50"/>
              </a:spcBef>
              <a:buAutoNum type="arabicPeriod" startAt="2"/>
              <a:tabLst>
                <a:tab pos="355600" algn="l"/>
              </a:tabLst>
            </a:pPr>
            <a:r>
              <a:rPr sz="3200" b="1" spc="-80" dirty="0">
                <a:solidFill>
                  <a:srgbClr val="5F497A"/>
                </a:solidFill>
                <a:latin typeface="Arial"/>
                <a:cs typeface="Arial"/>
              </a:rPr>
              <a:t>Motor</a:t>
            </a:r>
            <a:endParaRPr sz="3200">
              <a:latin typeface="Arial"/>
              <a:cs typeface="Arial"/>
            </a:endParaRPr>
          </a:p>
          <a:p>
            <a:pPr marL="927100" marR="5080" lvl="1" indent="-514350">
              <a:lnSpc>
                <a:spcPct val="101600"/>
              </a:lnSpc>
              <a:spcBef>
                <a:spcPts val="745"/>
              </a:spcBef>
              <a:buChar char="–"/>
              <a:tabLst>
                <a:tab pos="926465" algn="l"/>
                <a:tab pos="927100" algn="l"/>
              </a:tabLst>
            </a:pPr>
            <a:r>
              <a:rPr sz="2800" spc="-150" dirty="0">
                <a:latin typeface="Arial"/>
                <a:cs typeface="Arial"/>
              </a:rPr>
              <a:t>Occlusion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85" dirty="0">
                <a:latin typeface="Arial"/>
                <a:cs typeface="Arial"/>
              </a:rPr>
              <a:t>vaso </a:t>
            </a:r>
            <a:r>
              <a:rPr sz="2800" spc="-80" dirty="0">
                <a:latin typeface="Arial"/>
                <a:cs typeface="Arial"/>
              </a:rPr>
              <a:t>nervorum </a:t>
            </a:r>
            <a:r>
              <a:rPr sz="2800" spc="25" dirty="0">
                <a:latin typeface="Arial"/>
                <a:cs typeface="Arial"/>
              </a:rPr>
              <a:t>dt </a:t>
            </a:r>
            <a:r>
              <a:rPr sz="2800" spc="-370" dirty="0">
                <a:latin typeface="Arial"/>
                <a:cs typeface="Arial"/>
              </a:rPr>
              <a:t>AGEs </a:t>
            </a:r>
            <a:r>
              <a:rPr sz="2800" spc="-245" dirty="0">
                <a:latin typeface="Arial"/>
                <a:cs typeface="Arial"/>
              </a:rPr>
              <a:t>&gt; </a:t>
            </a:r>
            <a:r>
              <a:rPr sz="2800" spc="-155" dirty="0">
                <a:latin typeface="Arial"/>
                <a:cs typeface="Arial"/>
              </a:rPr>
              <a:t>Ischaemic  </a:t>
            </a:r>
            <a:r>
              <a:rPr sz="2800" spc="-175" dirty="0">
                <a:latin typeface="Arial"/>
                <a:cs typeface="Arial"/>
              </a:rPr>
              <a:t>damage </a:t>
            </a:r>
            <a:r>
              <a:rPr sz="2800" spc="35" dirty="0">
                <a:latin typeface="Arial"/>
                <a:cs typeface="Arial"/>
              </a:rPr>
              <a:t>to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145" dirty="0">
                <a:latin typeface="Arial"/>
                <a:cs typeface="Arial"/>
              </a:rPr>
              <a:t>nerves </a:t>
            </a:r>
            <a:r>
              <a:rPr sz="2800" spc="-245" dirty="0">
                <a:latin typeface="Arial"/>
                <a:cs typeface="Arial"/>
              </a:rPr>
              <a:t>&gt; </a:t>
            </a:r>
            <a:r>
              <a:rPr sz="2800" spc="-150" dirty="0">
                <a:latin typeface="Arial"/>
                <a:cs typeface="Arial"/>
              </a:rPr>
              <a:t>Somatic </a:t>
            </a:r>
            <a:r>
              <a:rPr sz="2800" spc="-15" dirty="0">
                <a:latin typeface="Arial"/>
                <a:cs typeface="Arial"/>
              </a:rPr>
              <a:t>motor  </a:t>
            </a:r>
            <a:r>
              <a:rPr sz="2800" spc="-80" dirty="0">
                <a:latin typeface="Arial"/>
                <a:cs typeface="Arial"/>
              </a:rPr>
              <a:t>neuropathy </a:t>
            </a:r>
            <a:r>
              <a:rPr sz="2800" spc="-245" dirty="0">
                <a:latin typeface="Arial"/>
                <a:cs typeface="Arial"/>
              </a:rPr>
              <a:t>&gt; </a:t>
            </a:r>
            <a:r>
              <a:rPr sz="2800" spc="-150" dirty="0">
                <a:solidFill>
                  <a:srgbClr val="365F91"/>
                </a:solidFill>
                <a:latin typeface="Arial"/>
                <a:cs typeface="Arial"/>
              </a:rPr>
              <a:t>muscle</a:t>
            </a:r>
            <a:r>
              <a:rPr sz="28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365F91"/>
                </a:solidFill>
                <a:latin typeface="Arial"/>
                <a:cs typeface="Arial"/>
              </a:rPr>
              <a:t>weakness/wasting</a:t>
            </a:r>
            <a:endParaRPr sz="2800">
              <a:latin typeface="Arial"/>
              <a:cs typeface="Arial"/>
            </a:endParaRPr>
          </a:p>
          <a:p>
            <a:pPr marL="927100" marR="60960" lvl="1" indent="-514350">
              <a:lnSpc>
                <a:spcPct val="101600"/>
              </a:lnSpc>
              <a:spcBef>
                <a:spcPts val="715"/>
              </a:spcBef>
              <a:buChar char="–"/>
              <a:tabLst>
                <a:tab pos="926465" algn="l"/>
                <a:tab pos="927100" algn="l"/>
              </a:tabLst>
            </a:pPr>
            <a:r>
              <a:rPr sz="2800" spc="-120" dirty="0">
                <a:latin typeface="Arial"/>
                <a:cs typeface="Arial"/>
              </a:rPr>
              <a:t>Muscle </a:t>
            </a:r>
            <a:r>
              <a:rPr sz="2800" spc="-180" dirty="0">
                <a:latin typeface="Arial"/>
                <a:cs typeface="Arial"/>
              </a:rPr>
              <a:t>weakness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60" dirty="0">
                <a:latin typeface="Arial"/>
                <a:cs typeface="Arial"/>
              </a:rPr>
              <a:t>intrinsic </a:t>
            </a:r>
            <a:r>
              <a:rPr sz="2800" spc="-150" dirty="0">
                <a:latin typeface="Arial"/>
                <a:cs typeface="Arial"/>
              </a:rPr>
              <a:t>muscle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15" dirty="0">
                <a:latin typeface="Arial"/>
                <a:cs typeface="Arial"/>
              </a:rPr>
              <a:t>foot </a:t>
            </a:r>
            <a:r>
              <a:rPr sz="2800" spc="-245" dirty="0">
                <a:latin typeface="Arial"/>
                <a:cs typeface="Arial"/>
              </a:rPr>
              <a:t>&gt;  </a:t>
            </a:r>
            <a:r>
              <a:rPr sz="2800" spc="-60" dirty="0">
                <a:latin typeface="Arial"/>
                <a:cs typeface="Arial"/>
              </a:rPr>
              <a:t>plantar </a:t>
            </a:r>
            <a:r>
              <a:rPr sz="2800" spc="-120" dirty="0">
                <a:latin typeface="Arial"/>
                <a:cs typeface="Arial"/>
              </a:rPr>
              <a:t>arch </a:t>
            </a:r>
            <a:r>
              <a:rPr sz="2800" spc="-90" dirty="0">
                <a:latin typeface="Arial"/>
                <a:cs typeface="Arial"/>
              </a:rPr>
              <a:t>cannot </a:t>
            </a:r>
            <a:r>
              <a:rPr sz="2800" spc="-80" dirty="0">
                <a:latin typeface="Arial"/>
                <a:cs typeface="Arial"/>
              </a:rPr>
              <a:t>maintained </a:t>
            </a:r>
            <a:r>
              <a:rPr sz="2800" spc="-245" dirty="0">
                <a:latin typeface="Arial"/>
                <a:cs typeface="Arial"/>
              </a:rPr>
              <a:t>&gt; </a:t>
            </a:r>
            <a:r>
              <a:rPr sz="2800" spc="-140" dirty="0">
                <a:solidFill>
                  <a:srgbClr val="365F91"/>
                </a:solidFill>
                <a:latin typeface="Arial"/>
                <a:cs typeface="Arial"/>
              </a:rPr>
              <a:t>exaggerated  </a:t>
            </a:r>
            <a:r>
              <a:rPr sz="2800" spc="-60" dirty="0">
                <a:solidFill>
                  <a:srgbClr val="365F91"/>
                </a:solidFill>
                <a:latin typeface="Arial"/>
                <a:cs typeface="Arial"/>
              </a:rPr>
              <a:t>plantar </a:t>
            </a:r>
            <a:r>
              <a:rPr sz="2800" spc="-120" dirty="0">
                <a:solidFill>
                  <a:srgbClr val="365F91"/>
                </a:solidFill>
                <a:latin typeface="Arial"/>
                <a:cs typeface="Arial"/>
              </a:rPr>
              <a:t>arch </a:t>
            </a:r>
            <a:r>
              <a:rPr sz="2800" spc="-245" dirty="0">
                <a:latin typeface="Arial"/>
                <a:cs typeface="Arial"/>
              </a:rPr>
              <a:t>&gt; </a:t>
            </a:r>
            <a:r>
              <a:rPr sz="2800" spc="-95" dirty="0">
                <a:solidFill>
                  <a:srgbClr val="365F91"/>
                </a:solidFill>
                <a:latin typeface="Arial"/>
                <a:cs typeface="Arial"/>
              </a:rPr>
              <a:t>abnormal </a:t>
            </a:r>
            <a:r>
              <a:rPr sz="2800" spc="-35" dirty="0">
                <a:solidFill>
                  <a:srgbClr val="365F91"/>
                </a:solidFill>
                <a:latin typeface="Arial"/>
                <a:cs typeface="Arial"/>
              </a:rPr>
              <a:t>distribution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2800" spc="-3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365F91"/>
                </a:solidFill>
                <a:latin typeface="Arial"/>
                <a:cs typeface="Arial"/>
              </a:rPr>
              <a:t>pressure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0"/>
              </a:spcBef>
            </a:pPr>
            <a:r>
              <a:rPr sz="2800" spc="-245" dirty="0">
                <a:latin typeface="Arial"/>
                <a:cs typeface="Arial"/>
              </a:rPr>
              <a:t>&gt; </a:t>
            </a:r>
            <a:r>
              <a:rPr sz="2800" spc="-85" dirty="0">
                <a:latin typeface="Arial"/>
                <a:cs typeface="Arial"/>
              </a:rPr>
              <a:t>ulcer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135" dirty="0">
                <a:latin typeface="Arial"/>
                <a:cs typeface="Arial"/>
              </a:rPr>
              <a:t>pressure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point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550" y="528320"/>
            <a:ext cx="18656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25" dirty="0">
                <a:solidFill>
                  <a:srgbClr val="000000"/>
                </a:solidFill>
                <a:latin typeface="Arial"/>
                <a:cs typeface="Arial"/>
              </a:rPr>
              <a:t>Claw</a:t>
            </a:r>
            <a:r>
              <a:rPr sz="4000" b="1"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160" dirty="0">
                <a:solidFill>
                  <a:srgbClr val="000000"/>
                </a:solidFill>
                <a:latin typeface="Arial"/>
                <a:cs typeface="Arial"/>
              </a:rPr>
              <a:t>toe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5150" y="5582920"/>
            <a:ext cx="8152130" cy="991869"/>
          </a:xfrm>
          <a:custGeom>
            <a:avLst/>
            <a:gdLst/>
            <a:ahLst/>
            <a:cxnLst/>
            <a:rect l="l" t="t" r="r" b="b"/>
            <a:pathLst>
              <a:path w="8152130" h="991870">
                <a:moveTo>
                  <a:pt x="0" y="0"/>
                </a:moveTo>
                <a:lnTo>
                  <a:pt x="8152130" y="0"/>
                </a:lnTo>
                <a:lnTo>
                  <a:pt x="8152130" y="991869"/>
                </a:lnTo>
                <a:lnTo>
                  <a:pt x="0" y="9918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150" y="5582920"/>
            <a:ext cx="8152130" cy="991869"/>
          </a:xfrm>
          <a:custGeom>
            <a:avLst/>
            <a:gdLst/>
            <a:ahLst/>
            <a:cxnLst/>
            <a:rect l="l" t="t" r="r" b="b"/>
            <a:pathLst>
              <a:path w="8152130" h="991870">
                <a:moveTo>
                  <a:pt x="4075429" y="991869"/>
                </a:moveTo>
                <a:lnTo>
                  <a:pt x="0" y="991869"/>
                </a:lnTo>
                <a:lnTo>
                  <a:pt x="0" y="0"/>
                </a:lnTo>
                <a:lnTo>
                  <a:pt x="8152130" y="0"/>
                </a:lnTo>
                <a:lnTo>
                  <a:pt x="8152130" y="991869"/>
                </a:lnTo>
                <a:lnTo>
                  <a:pt x="4075429" y="99186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930" y="655574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930" y="654176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930" y="652780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930" y="6512559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40">
                <a:moveTo>
                  <a:pt x="0" y="15240"/>
                </a:moveTo>
                <a:lnTo>
                  <a:pt x="8153400" y="15240"/>
                </a:lnTo>
                <a:lnTo>
                  <a:pt x="81534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930" y="649859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930" y="648462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930" y="647065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930" y="645667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930" y="644270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930" y="642874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5930" y="6413500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40"/>
                </a:moveTo>
                <a:lnTo>
                  <a:pt x="8153400" y="15240"/>
                </a:lnTo>
                <a:lnTo>
                  <a:pt x="81534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930" y="639952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930" y="638555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930" y="637159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5930" y="6356350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40"/>
                </a:moveTo>
                <a:lnTo>
                  <a:pt x="8153400" y="15240"/>
                </a:lnTo>
                <a:lnTo>
                  <a:pt x="81534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5930" y="634237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930" y="632840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930" y="631444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5930" y="630047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5930" y="628650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930" y="627252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5930" y="6257290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40"/>
                </a:moveTo>
                <a:lnTo>
                  <a:pt x="8153400" y="15240"/>
                </a:lnTo>
                <a:lnTo>
                  <a:pt x="81534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5930" y="624332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5930" y="622935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5930" y="621537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5930" y="6200140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40"/>
                </a:moveTo>
                <a:lnTo>
                  <a:pt x="8153400" y="15240"/>
                </a:lnTo>
                <a:lnTo>
                  <a:pt x="81534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5930" y="618617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5930" y="617220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5930" y="615822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5930" y="614425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5930" y="613029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5930" y="6115050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40"/>
                </a:moveTo>
                <a:lnTo>
                  <a:pt x="8153400" y="15240"/>
                </a:lnTo>
                <a:lnTo>
                  <a:pt x="81534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5930" y="610107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5930" y="608710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5930" y="607314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5930" y="605917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5930" y="604520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5930" y="6029959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39"/>
                </a:moveTo>
                <a:lnTo>
                  <a:pt x="8153400" y="15239"/>
                </a:lnTo>
                <a:lnTo>
                  <a:pt x="815340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5930" y="601599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5930" y="600202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5930" y="598805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5930" y="597407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5930" y="5958840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39"/>
                </a:moveTo>
                <a:lnTo>
                  <a:pt x="8153400" y="15239"/>
                </a:lnTo>
                <a:lnTo>
                  <a:pt x="815340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5930" y="594487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5930" y="593090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5930" y="591692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5930" y="590295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5930" y="588899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5930" y="5873750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39"/>
                </a:moveTo>
                <a:lnTo>
                  <a:pt x="8153400" y="15239"/>
                </a:lnTo>
                <a:lnTo>
                  <a:pt x="815340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5930" y="585977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5930" y="584580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5930" y="583184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5930" y="581787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5930" y="5802629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40"/>
                </a:moveTo>
                <a:lnTo>
                  <a:pt x="8153400" y="15240"/>
                </a:lnTo>
                <a:lnTo>
                  <a:pt x="81534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5930" y="578865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5930" y="577469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5930" y="576072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5930" y="574675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5930" y="573277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5930" y="5717540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39"/>
                </a:moveTo>
                <a:lnTo>
                  <a:pt x="8153400" y="15239"/>
                </a:lnTo>
                <a:lnTo>
                  <a:pt x="815340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5930" y="570357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5930" y="568960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5930" y="567562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5930" y="566165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5930" y="5646420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39"/>
                </a:moveTo>
                <a:lnTo>
                  <a:pt x="8153400" y="15239"/>
                </a:lnTo>
                <a:lnTo>
                  <a:pt x="815340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5930" y="563245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5930" y="561847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5930" y="5604509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5930" y="559054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70"/>
                </a:moveTo>
                <a:lnTo>
                  <a:pt x="8153400" y="13970"/>
                </a:lnTo>
                <a:lnTo>
                  <a:pt x="81534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5930" y="5576570"/>
            <a:ext cx="8153400" cy="13970"/>
          </a:xfrm>
          <a:custGeom>
            <a:avLst/>
            <a:gdLst/>
            <a:ahLst/>
            <a:cxnLst/>
            <a:rect l="l" t="t" r="r" b="b"/>
            <a:pathLst>
              <a:path w="8153400" h="13970">
                <a:moveTo>
                  <a:pt x="0" y="13969"/>
                </a:moveTo>
                <a:lnTo>
                  <a:pt x="8153400" y="13969"/>
                </a:lnTo>
                <a:lnTo>
                  <a:pt x="81534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A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5930" y="5561329"/>
            <a:ext cx="8153400" cy="15240"/>
          </a:xfrm>
          <a:custGeom>
            <a:avLst/>
            <a:gdLst/>
            <a:ahLst/>
            <a:cxnLst/>
            <a:rect l="l" t="t" r="r" b="b"/>
            <a:pathLst>
              <a:path w="8153400" h="15239">
                <a:moveTo>
                  <a:pt x="0" y="15240"/>
                </a:moveTo>
                <a:lnTo>
                  <a:pt x="8153400" y="15240"/>
                </a:lnTo>
                <a:lnTo>
                  <a:pt x="81534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7200" y="5562600"/>
            <a:ext cx="8152130" cy="991869"/>
          </a:xfrm>
          <a:custGeom>
            <a:avLst/>
            <a:gdLst/>
            <a:ahLst/>
            <a:cxnLst/>
            <a:rect l="l" t="t" r="r" b="b"/>
            <a:pathLst>
              <a:path w="8152130" h="991870">
                <a:moveTo>
                  <a:pt x="4075429" y="991869"/>
                </a:moveTo>
                <a:lnTo>
                  <a:pt x="0" y="991869"/>
                </a:lnTo>
                <a:lnTo>
                  <a:pt x="0" y="0"/>
                </a:lnTo>
                <a:lnTo>
                  <a:pt x="8152130" y="0"/>
                </a:lnTo>
                <a:lnTo>
                  <a:pt x="8152130" y="991869"/>
                </a:lnTo>
                <a:lnTo>
                  <a:pt x="4075429" y="991869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25780" y="5772150"/>
            <a:ext cx="7186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S vere atrophy of the intrinsic foot </a:t>
            </a:r>
            <a:r>
              <a:rPr sz="1800" spc="-5" dirty="0">
                <a:latin typeface="Times New Roman"/>
                <a:cs typeface="Times New Roman"/>
              </a:rPr>
              <a:t>muscles </a:t>
            </a:r>
            <a:r>
              <a:rPr sz="1800" dirty="0">
                <a:latin typeface="Times New Roman"/>
                <a:cs typeface="Times New Roman"/>
              </a:rPr>
              <a:t>(lumbrical &amp;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interossei)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d/t motor neuropathy resulted in imbalance of </a:t>
            </a:r>
            <a:r>
              <a:rPr sz="1800" spc="-5" dirty="0">
                <a:latin typeface="Times New Roman"/>
                <a:cs typeface="Times New Roman"/>
              </a:rPr>
              <a:t>foot </a:t>
            </a:r>
            <a:r>
              <a:rPr sz="1800" dirty="0">
                <a:latin typeface="Times New Roman"/>
                <a:cs typeface="Times New Roman"/>
              </a:rPr>
              <a:t>muscles &amp; cocked-up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toes.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7200" y="1370330"/>
            <a:ext cx="3117850" cy="415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63620" y="3788409"/>
            <a:ext cx="2553970" cy="1732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27220" y="1196339"/>
            <a:ext cx="3716020" cy="2457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49109" y="2912110"/>
            <a:ext cx="2294890" cy="2898140"/>
          </a:xfrm>
          <a:custGeom>
            <a:avLst/>
            <a:gdLst/>
            <a:ahLst/>
            <a:cxnLst/>
            <a:rect l="l" t="t" r="r" b="b"/>
            <a:pathLst>
              <a:path w="2294890" h="2898140">
                <a:moveTo>
                  <a:pt x="1153160" y="2898140"/>
                </a:moveTo>
                <a:lnTo>
                  <a:pt x="0" y="2898140"/>
                </a:lnTo>
                <a:lnTo>
                  <a:pt x="0" y="0"/>
                </a:lnTo>
                <a:lnTo>
                  <a:pt x="229489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02269" y="5810250"/>
            <a:ext cx="1141730" cy="0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1141729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61809" y="2923539"/>
            <a:ext cx="2282190" cy="2874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268730"/>
            <a:ext cx="8229600" cy="4525010"/>
          </a:xfrm>
          <a:custGeom>
            <a:avLst/>
            <a:gdLst/>
            <a:ahLst/>
            <a:cxnLst/>
            <a:rect l="l" t="t" r="r" b="b"/>
            <a:pathLst>
              <a:path w="8229600" h="4525010">
                <a:moveTo>
                  <a:pt x="0" y="0"/>
                </a:moveTo>
                <a:lnTo>
                  <a:pt x="8229600" y="0"/>
                </a:lnTo>
                <a:lnTo>
                  <a:pt x="8229600" y="4525010"/>
                </a:lnTo>
                <a:lnTo>
                  <a:pt x="0" y="45250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659" y="1200150"/>
            <a:ext cx="7132320" cy="404367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10845" indent="-398145">
              <a:lnSpc>
                <a:spcPct val="100000"/>
              </a:lnSpc>
              <a:spcBef>
                <a:spcPts val="900"/>
              </a:spcBef>
              <a:buClr>
                <a:srgbClr val="76923B"/>
              </a:buClr>
              <a:buFont typeface="Arial"/>
              <a:buAutoNum type="arabicPeriod" startAt="2"/>
              <a:tabLst>
                <a:tab pos="411480" algn="l"/>
              </a:tabLst>
            </a:pPr>
            <a:r>
              <a:rPr sz="3200" spc="-215" dirty="0">
                <a:solidFill>
                  <a:srgbClr val="76923B"/>
                </a:solidFill>
                <a:latin typeface="Arial"/>
                <a:cs typeface="Arial"/>
              </a:rPr>
              <a:t>Sensory</a:t>
            </a:r>
            <a:endParaRPr sz="3200">
              <a:latin typeface="Arial"/>
              <a:cs typeface="Arial"/>
            </a:endParaRPr>
          </a:p>
          <a:p>
            <a:pPr marL="927100" marR="725805" lvl="1" indent="-514350">
              <a:lnSpc>
                <a:spcPts val="3350"/>
              </a:lnSpc>
              <a:spcBef>
                <a:spcPts val="820"/>
              </a:spcBef>
              <a:buChar char="–"/>
              <a:tabLst>
                <a:tab pos="926465" algn="l"/>
                <a:tab pos="927100" algn="l"/>
              </a:tabLst>
            </a:pPr>
            <a:r>
              <a:rPr sz="2800" spc="-160" dirty="0">
                <a:latin typeface="Arial"/>
                <a:cs typeface="Arial"/>
              </a:rPr>
              <a:t>Early </a:t>
            </a:r>
            <a:r>
              <a:rPr sz="2800" spc="-190" dirty="0">
                <a:latin typeface="Arial"/>
                <a:cs typeface="Arial"/>
              </a:rPr>
              <a:t>signs </a:t>
            </a:r>
            <a:r>
              <a:rPr sz="2800" spc="-175" dirty="0">
                <a:latin typeface="Arial"/>
                <a:cs typeface="Arial"/>
              </a:rPr>
              <a:t>–loss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50" dirty="0">
                <a:solidFill>
                  <a:srgbClr val="30849B"/>
                </a:solidFill>
                <a:latin typeface="Arial"/>
                <a:cs typeface="Arial"/>
              </a:rPr>
              <a:t>vibration, </a:t>
            </a:r>
            <a:r>
              <a:rPr sz="2800" spc="-100" dirty="0">
                <a:solidFill>
                  <a:srgbClr val="30849B"/>
                </a:solidFill>
                <a:latin typeface="Arial"/>
                <a:cs typeface="Arial"/>
              </a:rPr>
              <a:t>pain</a:t>
            </a:r>
            <a:r>
              <a:rPr sz="2800" spc="-365" dirty="0">
                <a:solidFill>
                  <a:srgbClr val="30849B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30849B"/>
                </a:solidFill>
                <a:latin typeface="Arial"/>
                <a:cs typeface="Arial"/>
              </a:rPr>
              <a:t>and  </a:t>
            </a:r>
            <a:r>
              <a:rPr sz="2800" spc="-60" dirty="0">
                <a:solidFill>
                  <a:srgbClr val="30849B"/>
                </a:solidFill>
                <a:latin typeface="Arial"/>
                <a:cs typeface="Arial"/>
              </a:rPr>
              <a:t>temperature </a:t>
            </a:r>
            <a:r>
              <a:rPr sz="2800" spc="-125" dirty="0">
                <a:latin typeface="Arial"/>
                <a:cs typeface="Arial"/>
              </a:rPr>
              <a:t>sensation </a:t>
            </a:r>
            <a:r>
              <a:rPr sz="2800" spc="-40" dirty="0">
                <a:latin typeface="Arial"/>
                <a:cs typeface="Arial"/>
              </a:rPr>
              <a:t>in the</a:t>
            </a:r>
            <a:r>
              <a:rPr sz="2800" spc="-37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feet</a:t>
            </a:r>
            <a:endParaRPr sz="2800">
              <a:latin typeface="Arial"/>
              <a:cs typeface="Arial"/>
            </a:endParaRPr>
          </a:p>
          <a:p>
            <a:pPr marL="927100" lvl="1" indent="-514350">
              <a:lnSpc>
                <a:spcPct val="100000"/>
              </a:lnSpc>
              <a:spcBef>
                <a:spcPts val="590"/>
              </a:spcBef>
              <a:buChar char="–"/>
              <a:tabLst>
                <a:tab pos="926465" algn="l"/>
                <a:tab pos="927100" algn="l"/>
              </a:tabLst>
            </a:pPr>
            <a:r>
              <a:rPr sz="2800" spc="-114" dirty="0">
                <a:latin typeface="Arial"/>
                <a:cs typeface="Arial"/>
              </a:rPr>
              <a:t>Later </a:t>
            </a:r>
            <a:r>
              <a:rPr sz="2800" spc="-190" dirty="0">
                <a:latin typeface="Arial"/>
                <a:cs typeface="Arial"/>
              </a:rPr>
              <a:t>signs </a:t>
            </a:r>
            <a:r>
              <a:rPr sz="2800" spc="-90" dirty="0">
                <a:latin typeface="Arial"/>
                <a:cs typeface="Arial"/>
              </a:rPr>
              <a:t>–impaired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30849B"/>
                </a:solidFill>
                <a:latin typeface="Arial"/>
                <a:cs typeface="Arial"/>
              </a:rPr>
              <a:t>proprioception</a:t>
            </a:r>
            <a:endParaRPr sz="2800">
              <a:latin typeface="Arial"/>
              <a:cs typeface="Arial"/>
            </a:endParaRPr>
          </a:p>
          <a:p>
            <a:pPr marL="927100" lvl="1" indent="-514350">
              <a:lnSpc>
                <a:spcPct val="100000"/>
              </a:lnSpc>
              <a:spcBef>
                <a:spcPts val="700"/>
              </a:spcBef>
              <a:buChar char="–"/>
              <a:tabLst>
                <a:tab pos="926465" algn="l"/>
                <a:tab pos="927100" algn="l"/>
              </a:tabLst>
            </a:pPr>
            <a:r>
              <a:rPr sz="2800" spc="-175" dirty="0">
                <a:latin typeface="Arial"/>
                <a:cs typeface="Arial"/>
              </a:rPr>
              <a:t>loss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30849B"/>
                </a:solidFill>
                <a:latin typeface="Arial"/>
                <a:cs typeface="Arial"/>
              </a:rPr>
              <a:t>tendon</a:t>
            </a:r>
            <a:r>
              <a:rPr sz="2800" spc="-150" dirty="0">
                <a:solidFill>
                  <a:srgbClr val="30849B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30849B"/>
                </a:solidFill>
                <a:latin typeface="Arial"/>
                <a:cs typeface="Arial"/>
              </a:rPr>
              <a:t>reflex</a:t>
            </a:r>
            <a:r>
              <a:rPr sz="2800" spc="-140" dirty="0">
                <a:solidFill>
                  <a:srgbClr val="30849B"/>
                </a:solidFill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in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lower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limbs</a:t>
            </a:r>
            <a:endParaRPr sz="2800">
              <a:latin typeface="Arial"/>
              <a:cs typeface="Arial"/>
            </a:endParaRPr>
          </a:p>
          <a:p>
            <a:pPr marL="927100" lvl="1" indent="-514350">
              <a:lnSpc>
                <a:spcPct val="100000"/>
              </a:lnSpc>
              <a:spcBef>
                <a:spcPts val="690"/>
              </a:spcBef>
              <a:buChar char="–"/>
              <a:tabLst>
                <a:tab pos="926465" algn="l"/>
                <a:tab pos="927100" algn="l"/>
              </a:tabLst>
            </a:pPr>
            <a:r>
              <a:rPr sz="2800" spc="-80" dirty="0">
                <a:latin typeface="Arial"/>
                <a:cs typeface="Arial"/>
              </a:rPr>
              <a:t>In </a:t>
            </a:r>
            <a:r>
              <a:rPr sz="2800" spc="-125" dirty="0">
                <a:solidFill>
                  <a:srgbClr val="30849B"/>
                </a:solidFill>
                <a:latin typeface="Arial"/>
                <a:cs typeface="Arial"/>
              </a:rPr>
              <a:t>glove </a:t>
            </a:r>
            <a:r>
              <a:rPr sz="2800" spc="-130" dirty="0">
                <a:solidFill>
                  <a:srgbClr val="30849B"/>
                </a:solidFill>
                <a:latin typeface="Arial"/>
                <a:cs typeface="Arial"/>
              </a:rPr>
              <a:t>and </a:t>
            </a:r>
            <a:r>
              <a:rPr sz="2800" spc="-114" dirty="0">
                <a:solidFill>
                  <a:srgbClr val="30849B"/>
                </a:solidFill>
                <a:latin typeface="Arial"/>
                <a:cs typeface="Arial"/>
              </a:rPr>
              <a:t>stocking</a:t>
            </a:r>
            <a:r>
              <a:rPr sz="2800" spc="-260" dirty="0">
                <a:solidFill>
                  <a:srgbClr val="30849B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30849B"/>
                </a:solidFill>
                <a:latin typeface="Arial"/>
                <a:cs typeface="Arial"/>
              </a:rPr>
              <a:t>distribution</a:t>
            </a:r>
            <a:endParaRPr sz="2800">
              <a:latin typeface="Arial"/>
              <a:cs typeface="Arial"/>
            </a:endParaRPr>
          </a:p>
          <a:p>
            <a:pPr marL="927100" marR="5080" lvl="1" indent="-514350">
              <a:lnSpc>
                <a:spcPct val="100000"/>
              </a:lnSpc>
              <a:spcBef>
                <a:spcPts val="700"/>
              </a:spcBef>
              <a:buChar char="–"/>
              <a:tabLst>
                <a:tab pos="926465" algn="l"/>
                <a:tab pos="927100" algn="l"/>
              </a:tabLst>
            </a:pPr>
            <a:r>
              <a:rPr sz="2800" spc="-65" dirty="0">
                <a:latin typeface="Arial"/>
                <a:cs typeface="Arial"/>
              </a:rPr>
              <a:t>this result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175" dirty="0">
                <a:latin typeface="Arial"/>
                <a:cs typeface="Arial"/>
              </a:rPr>
              <a:t>loss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5" dirty="0">
                <a:latin typeface="Arial"/>
                <a:cs typeface="Arial"/>
              </a:rPr>
              <a:t>protective </a:t>
            </a:r>
            <a:r>
              <a:rPr sz="2800" spc="-125" dirty="0">
                <a:latin typeface="Arial"/>
                <a:cs typeface="Arial"/>
              </a:rPr>
              <a:t>sensation</a:t>
            </a:r>
            <a:r>
              <a:rPr sz="2800" spc="-585" dirty="0">
                <a:latin typeface="Arial"/>
                <a:cs typeface="Arial"/>
              </a:rPr>
              <a:t> </a:t>
            </a:r>
            <a:r>
              <a:rPr sz="2800" spc="35" dirty="0">
                <a:latin typeface="Arial"/>
                <a:cs typeface="Arial"/>
              </a:rPr>
              <a:t>to  </a:t>
            </a:r>
            <a:r>
              <a:rPr sz="2800" spc="-70" dirty="0">
                <a:latin typeface="Arial"/>
                <a:cs typeface="Arial"/>
              </a:rPr>
              <a:t>prevent </a:t>
            </a:r>
            <a:r>
              <a:rPr sz="2800" spc="-120" dirty="0">
                <a:latin typeface="Arial"/>
                <a:cs typeface="Arial"/>
              </a:rPr>
              <a:t>tissue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damage.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100"/>
              </a:spcBef>
            </a:pPr>
            <a:r>
              <a:rPr spc="-345" dirty="0"/>
              <a:t>N</a:t>
            </a:r>
            <a:r>
              <a:rPr spc="-250" dirty="0"/>
              <a:t>e</a:t>
            </a:r>
            <a:r>
              <a:rPr spc="-50" dirty="0"/>
              <a:t>u</a:t>
            </a:r>
            <a:r>
              <a:rPr spc="-20" dirty="0"/>
              <a:t>r</a:t>
            </a:r>
            <a:r>
              <a:rPr spc="-140" dirty="0"/>
              <a:t>o</a:t>
            </a:r>
            <a:r>
              <a:rPr spc="-130" dirty="0"/>
              <a:t>p</a:t>
            </a:r>
            <a:r>
              <a:rPr spc="-340" dirty="0"/>
              <a:t>a</a:t>
            </a:r>
            <a:r>
              <a:rPr spc="250" dirty="0"/>
              <a:t>t</a:t>
            </a:r>
            <a:r>
              <a:rPr spc="-135" dirty="0"/>
              <a:t>h</a:t>
            </a:r>
            <a:r>
              <a:rPr spc="-210" dirty="0"/>
              <a:t>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268730"/>
            <a:ext cx="8229600" cy="4525010"/>
          </a:xfrm>
          <a:custGeom>
            <a:avLst/>
            <a:gdLst/>
            <a:ahLst/>
            <a:cxnLst/>
            <a:rect l="l" t="t" r="r" b="b"/>
            <a:pathLst>
              <a:path w="8229600" h="4525010">
                <a:moveTo>
                  <a:pt x="0" y="0"/>
                </a:moveTo>
                <a:lnTo>
                  <a:pt x="8229600" y="0"/>
                </a:lnTo>
                <a:lnTo>
                  <a:pt x="8229600" y="4525010"/>
                </a:lnTo>
                <a:lnTo>
                  <a:pt x="0" y="45250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659" y="1200150"/>
            <a:ext cx="6934200" cy="19824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spc="-125" dirty="0">
                <a:solidFill>
                  <a:srgbClr val="943634"/>
                </a:solidFill>
                <a:latin typeface="Arial"/>
                <a:cs typeface="Arial"/>
              </a:rPr>
              <a:t>3.</a:t>
            </a:r>
            <a:r>
              <a:rPr sz="3200" spc="-185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3200" spc="-95" dirty="0">
                <a:solidFill>
                  <a:srgbClr val="943634"/>
                </a:solidFill>
                <a:latin typeface="Arial"/>
                <a:cs typeface="Arial"/>
              </a:rPr>
              <a:t>Autonomic</a:t>
            </a:r>
            <a:endParaRPr sz="3200">
              <a:latin typeface="Arial"/>
              <a:cs typeface="Arial"/>
            </a:endParaRPr>
          </a:p>
          <a:p>
            <a:pPr marL="927100" marR="5080" indent="-514350" algn="just">
              <a:lnSpc>
                <a:spcPct val="99900"/>
              </a:lnSpc>
              <a:spcBef>
                <a:spcPts val="700"/>
              </a:spcBef>
            </a:pPr>
            <a:r>
              <a:rPr sz="4200" baseline="2976" dirty="0">
                <a:latin typeface="Arial"/>
                <a:cs typeface="Arial"/>
              </a:rPr>
              <a:t>– </a:t>
            </a:r>
            <a:r>
              <a:rPr sz="2800" spc="-80" dirty="0">
                <a:latin typeface="Arial"/>
                <a:cs typeface="Arial"/>
              </a:rPr>
              <a:t>denervation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90" dirty="0">
                <a:latin typeface="Arial"/>
                <a:cs typeface="Arial"/>
              </a:rPr>
              <a:t>dermal </a:t>
            </a:r>
            <a:r>
              <a:rPr sz="2800" spc="-80" dirty="0">
                <a:latin typeface="Arial"/>
                <a:cs typeface="Arial"/>
              </a:rPr>
              <a:t>structures </a:t>
            </a:r>
            <a:r>
              <a:rPr sz="2800" spc="-160" dirty="0">
                <a:latin typeface="Arial"/>
                <a:cs typeface="Arial"/>
              </a:rPr>
              <a:t>leads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35" dirty="0">
                <a:latin typeface="Arial"/>
                <a:cs typeface="Arial"/>
              </a:rPr>
              <a:t>to  </a:t>
            </a:r>
            <a:r>
              <a:rPr sz="2800" spc="-160" dirty="0">
                <a:latin typeface="Arial"/>
                <a:cs typeface="Arial"/>
              </a:rPr>
              <a:t>decreased </a:t>
            </a:r>
            <a:r>
              <a:rPr sz="2800" spc="-114" dirty="0">
                <a:latin typeface="Arial"/>
                <a:cs typeface="Arial"/>
              </a:rPr>
              <a:t>sweating </a:t>
            </a:r>
            <a:r>
              <a:rPr sz="2800" spc="-245" dirty="0">
                <a:latin typeface="Arial"/>
                <a:cs typeface="Arial"/>
              </a:rPr>
              <a:t>&gt; </a:t>
            </a:r>
            <a:r>
              <a:rPr sz="2800" spc="-70" dirty="0">
                <a:solidFill>
                  <a:srgbClr val="30849B"/>
                </a:solidFill>
                <a:latin typeface="Arial"/>
                <a:cs typeface="Arial"/>
              </a:rPr>
              <a:t>dry </a:t>
            </a:r>
            <a:r>
              <a:rPr sz="2800" spc="-130" dirty="0">
                <a:solidFill>
                  <a:srgbClr val="30849B"/>
                </a:solidFill>
                <a:latin typeface="Arial"/>
                <a:cs typeface="Arial"/>
              </a:rPr>
              <a:t>skin and </a:t>
            </a:r>
            <a:r>
              <a:rPr sz="2800" spc="-110" dirty="0">
                <a:solidFill>
                  <a:srgbClr val="30849B"/>
                </a:solidFill>
                <a:latin typeface="Arial"/>
                <a:cs typeface="Arial"/>
              </a:rPr>
              <a:t>fissure  </a:t>
            </a:r>
            <a:r>
              <a:rPr sz="2800" spc="-35" dirty="0">
                <a:solidFill>
                  <a:srgbClr val="30849B"/>
                </a:solidFill>
                <a:latin typeface="Arial"/>
                <a:cs typeface="Arial"/>
              </a:rPr>
              <a:t>formation </a:t>
            </a:r>
            <a:r>
              <a:rPr sz="2800" spc="-245" dirty="0">
                <a:latin typeface="Arial"/>
                <a:cs typeface="Arial"/>
              </a:rPr>
              <a:t>&gt;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30849B"/>
                </a:solidFill>
                <a:latin typeface="Arial"/>
                <a:cs typeface="Arial"/>
              </a:rPr>
              <a:t>ulcer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100"/>
              </a:spcBef>
            </a:pPr>
            <a:r>
              <a:rPr spc="-345" dirty="0"/>
              <a:t>N</a:t>
            </a:r>
            <a:r>
              <a:rPr spc="-250" dirty="0"/>
              <a:t>e</a:t>
            </a:r>
            <a:r>
              <a:rPr spc="-50" dirty="0"/>
              <a:t>u</a:t>
            </a:r>
            <a:r>
              <a:rPr spc="-20" dirty="0"/>
              <a:t>r</a:t>
            </a:r>
            <a:r>
              <a:rPr spc="-140" dirty="0"/>
              <a:t>o</a:t>
            </a:r>
            <a:r>
              <a:rPr spc="-130" dirty="0"/>
              <a:t>p</a:t>
            </a:r>
            <a:r>
              <a:rPr spc="-340" dirty="0"/>
              <a:t>a</a:t>
            </a:r>
            <a:r>
              <a:rPr spc="250" dirty="0"/>
              <a:t>t</a:t>
            </a:r>
            <a:r>
              <a:rPr spc="-135" dirty="0"/>
              <a:t>h</a:t>
            </a:r>
            <a:r>
              <a:rPr spc="-210" dirty="0"/>
              <a:t>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1840" y="379729"/>
            <a:ext cx="2582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c)</a:t>
            </a:r>
            <a:r>
              <a:rPr spc="-305" dirty="0"/>
              <a:t> </a:t>
            </a:r>
            <a:r>
              <a:rPr spc="-80" dirty="0"/>
              <a:t>Infection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323850" y="1239519"/>
            <a:ext cx="8362950" cy="5618480"/>
          </a:xfrm>
          <a:custGeom>
            <a:avLst/>
            <a:gdLst/>
            <a:ahLst/>
            <a:cxnLst/>
            <a:rect l="l" t="t" r="r" b="b"/>
            <a:pathLst>
              <a:path w="8362950" h="5618480">
                <a:moveTo>
                  <a:pt x="0" y="0"/>
                </a:moveTo>
                <a:lnTo>
                  <a:pt x="8362950" y="0"/>
                </a:lnTo>
                <a:lnTo>
                  <a:pt x="8362950" y="5618480"/>
                </a:lnTo>
                <a:lnTo>
                  <a:pt x="0" y="56184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590" y="1259840"/>
            <a:ext cx="8026400" cy="28841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marR="762635" indent="-342900">
              <a:lnSpc>
                <a:spcPts val="2130"/>
              </a:lnSpc>
              <a:spcBef>
                <a:spcPts val="5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80" dirty="0">
                <a:latin typeface="Arial"/>
                <a:cs typeface="Arial"/>
              </a:rPr>
              <a:t>Individuals </a:t>
            </a:r>
            <a:r>
              <a:rPr sz="2200" spc="10" dirty="0">
                <a:latin typeface="Arial"/>
                <a:cs typeface="Arial"/>
              </a:rPr>
              <a:t>with </a:t>
            </a:r>
            <a:r>
              <a:rPr sz="2200" spc="-95" dirty="0">
                <a:latin typeface="Arial"/>
                <a:cs typeface="Arial"/>
              </a:rPr>
              <a:t>DM </a:t>
            </a:r>
            <a:r>
              <a:rPr sz="2200" spc="-120" dirty="0">
                <a:latin typeface="Arial"/>
                <a:cs typeface="Arial"/>
              </a:rPr>
              <a:t>have </a:t>
            </a:r>
            <a:r>
              <a:rPr sz="2200" spc="-170" dirty="0">
                <a:latin typeface="Arial"/>
                <a:cs typeface="Arial"/>
              </a:rPr>
              <a:t>a </a:t>
            </a:r>
            <a:r>
              <a:rPr sz="2200" spc="-70" dirty="0">
                <a:latin typeface="Arial"/>
                <a:cs typeface="Arial"/>
              </a:rPr>
              <a:t>greater </a:t>
            </a:r>
            <a:r>
              <a:rPr sz="2200" spc="-80" dirty="0">
                <a:latin typeface="Arial"/>
                <a:cs typeface="Arial"/>
              </a:rPr>
              <a:t>frequency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75" dirty="0">
                <a:latin typeface="Arial"/>
                <a:cs typeface="Arial"/>
              </a:rPr>
              <a:t>severity</a:t>
            </a:r>
            <a:r>
              <a:rPr sz="2200" spc="-3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  </a:t>
            </a:r>
            <a:r>
              <a:rPr sz="2200" spc="-40" dirty="0">
                <a:latin typeface="Arial"/>
                <a:cs typeface="Arial"/>
              </a:rPr>
              <a:t>infection.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70" dirty="0">
                <a:latin typeface="Arial"/>
                <a:cs typeface="Arial"/>
              </a:rPr>
              <a:t>Reasons:</a:t>
            </a:r>
            <a:endParaRPr sz="2200">
              <a:latin typeface="Arial"/>
              <a:cs typeface="Arial"/>
            </a:endParaRPr>
          </a:p>
          <a:p>
            <a:pPr marL="755650" marR="784225" lvl="1" indent="-285750">
              <a:lnSpc>
                <a:spcPts val="2130"/>
              </a:lnSpc>
              <a:spcBef>
                <a:spcPts val="54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b="1" spc="-135" dirty="0">
                <a:solidFill>
                  <a:srgbClr val="30849B"/>
                </a:solidFill>
                <a:latin typeface="Arial"/>
                <a:cs typeface="Arial"/>
              </a:rPr>
              <a:t>abnormalities </a:t>
            </a:r>
            <a:r>
              <a:rPr sz="2200" b="1" spc="-120" dirty="0">
                <a:solidFill>
                  <a:srgbClr val="30849B"/>
                </a:solidFill>
                <a:latin typeface="Arial"/>
                <a:cs typeface="Arial"/>
              </a:rPr>
              <a:t>in </a:t>
            </a:r>
            <a:r>
              <a:rPr sz="2200" b="1" spc="-125" dirty="0">
                <a:solidFill>
                  <a:srgbClr val="30849B"/>
                </a:solidFill>
                <a:latin typeface="Arial"/>
                <a:cs typeface="Arial"/>
              </a:rPr>
              <a:t>cell-mediated immunity </a:t>
            </a:r>
            <a:r>
              <a:rPr sz="2200" b="1" spc="-165" dirty="0">
                <a:solidFill>
                  <a:srgbClr val="30849B"/>
                </a:solidFill>
                <a:latin typeface="Arial"/>
                <a:cs typeface="Arial"/>
              </a:rPr>
              <a:t>and </a:t>
            </a:r>
            <a:r>
              <a:rPr sz="2200" b="1" spc="-175" dirty="0">
                <a:solidFill>
                  <a:srgbClr val="30849B"/>
                </a:solidFill>
                <a:latin typeface="Arial"/>
                <a:cs typeface="Arial"/>
              </a:rPr>
              <a:t>phagocyte  </a:t>
            </a:r>
            <a:r>
              <a:rPr sz="2200" b="1" spc="-140" dirty="0">
                <a:solidFill>
                  <a:srgbClr val="30849B"/>
                </a:solidFill>
                <a:latin typeface="Arial"/>
                <a:cs typeface="Arial"/>
              </a:rPr>
              <a:t>function</a:t>
            </a:r>
            <a:endParaRPr sz="2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b="1" spc="-160" dirty="0">
                <a:solidFill>
                  <a:srgbClr val="30849B"/>
                </a:solidFill>
                <a:latin typeface="Arial"/>
                <a:cs typeface="Arial"/>
              </a:rPr>
              <a:t>diminished</a:t>
            </a:r>
            <a:r>
              <a:rPr sz="2200" b="1" spc="-130" dirty="0">
                <a:solidFill>
                  <a:srgbClr val="30849B"/>
                </a:solidFill>
                <a:latin typeface="Arial"/>
                <a:cs typeface="Arial"/>
              </a:rPr>
              <a:t> </a:t>
            </a:r>
            <a:r>
              <a:rPr sz="2200" b="1" spc="-155" dirty="0">
                <a:solidFill>
                  <a:srgbClr val="30849B"/>
                </a:solidFill>
                <a:latin typeface="Arial"/>
                <a:cs typeface="Arial"/>
              </a:rPr>
              <a:t>vascularization</a:t>
            </a:r>
            <a:endParaRPr sz="2200">
              <a:latin typeface="Arial"/>
              <a:cs typeface="Arial"/>
            </a:endParaRPr>
          </a:p>
          <a:p>
            <a:pPr marL="755650" marR="5080" lvl="1" indent="-285750">
              <a:lnSpc>
                <a:spcPts val="2130"/>
              </a:lnSpc>
              <a:spcBef>
                <a:spcPts val="54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b="1" spc="-165" dirty="0">
                <a:solidFill>
                  <a:srgbClr val="30849B"/>
                </a:solidFill>
                <a:latin typeface="Arial"/>
                <a:cs typeface="Arial"/>
              </a:rPr>
              <a:t>Hyperglycaemia </a:t>
            </a:r>
            <a:r>
              <a:rPr sz="2200" spc="-120" dirty="0">
                <a:latin typeface="Arial"/>
                <a:cs typeface="Arial"/>
              </a:rPr>
              <a:t>aids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65" dirty="0">
                <a:latin typeface="Arial"/>
                <a:cs typeface="Arial"/>
              </a:rPr>
              <a:t>colonization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35" dirty="0">
                <a:latin typeface="Arial"/>
                <a:cs typeface="Arial"/>
              </a:rPr>
              <a:t>growth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170" dirty="0">
                <a:latin typeface="Arial"/>
                <a:cs typeface="Arial"/>
              </a:rPr>
              <a:t>a </a:t>
            </a:r>
            <a:r>
              <a:rPr sz="2200" spc="-50" dirty="0">
                <a:latin typeface="Arial"/>
                <a:cs typeface="Arial"/>
              </a:rPr>
              <a:t>variety</a:t>
            </a:r>
            <a:r>
              <a:rPr sz="2200" spc="-409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  </a:t>
            </a:r>
            <a:r>
              <a:rPr sz="2200" spc="-114" dirty="0">
                <a:latin typeface="Arial"/>
                <a:cs typeface="Arial"/>
              </a:rPr>
              <a:t>organisms </a:t>
            </a:r>
            <a:r>
              <a:rPr sz="2200" spc="-135" dirty="0">
                <a:latin typeface="Arial"/>
                <a:cs typeface="Arial"/>
              </a:rPr>
              <a:t>(Candida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25" dirty="0">
                <a:latin typeface="Arial"/>
                <a:cs typeface="Arial"/>
              </a:rPr>
              <a:t>other </a:t>
            </a:r>
            <a:r>
              <a:rPr sz="2200" spc="-75" dirty="0">
                <a:latin typeface="Arial"/>
                <a:cs typeface="Arial"/>
              </a:rPr>
              <a:t>fungal</a:t>
            </a:r>
            <a:r>
              <a:rPr sz="2200" spc="-229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species).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30" dirty="0">
                <a:latin typeface="Arial"/>
                <a:cs typeface="Arial"/>
              </a:rPr>
              <a:t>Common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pathogens: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590" y="5491479"/>
            <a:ext cx="7440930" cy="6311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marR="5080" indent="-342900">
              <a:lnSpc>
                <a:spcPts val="2130"/>
              </a:lnSpc>
              <a:spcBef>
                <a:spcPts val="5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14" dirty="0">
                <a:latin typeface="Arial"/>
                <a:cs typeface="Arial"/>
              </a:rPr>
              <a:t>Combined </a:t>
            </a:r>
            <a:r>
              <a:rPr sz="2200" spc="10" dirty="0">
                <a:latin typeface="Arial"/>
                <a:cs typeface="Arial"/>
              </a:rPr>
              <a:t>with </a:t>
            </a:r>
            <a:r>
              <a:rPr sz="2200" spc="-80" dirty="0">
                <a:latin typeface="Arial"/>
                <a:cs typeface="Arial"/>
              </a:rPr>
              <a:t>local </a:t>
            </a:r>
            <a:r>
              <a:rPr sz="2200" spc="-105" dirty="0">
                <a:latin typeface="Arial"/>
                <a:cs typeface="Arial"/>
              </a:rPr>
              <a:t>ischemia, </a:t>
            </a:r>
            <a:r>
              <a:rPr sz="2200" spc="-55" dirty="0">
                <a:latin typeface="Arial"/>
                <a:cs typeface="Arial"/>
              </a:rPr>
              <a:t>insensitivity </a:t>
            </a:r>
            <a:r>
              <a:rPr sz="2200" spc="25" dirty="0">
                <a:latin typeface="Arial"/>
                <a:cs typeface="Arial"/>
              </a:rPr>
              <a:t>to </a:t>
            </a:r>
            <a:r>
              <a:rPr sz="2200" spc="-105" dirty="0">
                <a:latin typeface="Arial"/>
                <a:cs typeface="Arial"/>
              </a:rPr>
              <a:t>skin </a:t>
            </a:r>
            <a:r>
              <a:rPr sz="2200" spc="-35" dirty="0">
                <a:latin typeface="Arial"/>
                <a:cs typeface="Arial"/>
              </a:rPr>
              <a:t>injury </a:t>
            </a:r>
            <a:r>
              <a:rPr sz="2200" spc="-105" dirty="0">
                <a:latin typeface="Arial"/>
                <a:cs typeface="Arial"/>
              </a:rPr>
              <a:t>and  </a:t>
            </a:r>
            <a:r>
              <a:rPr sz="2200" spc="-95" dirty="0">
                <a:latin typeface="Arial"/>
                <a:cs typeface="Arial"/>
              </a:rPr>
              <a:t>localized </a:t>
            </a:r>
            <a:r>
              <a:rPr sz="2200" spc="-105" dirty="0">
                <a:latin typeface="Arial"/>
                <a:cs typeface="Arial"/>
              </a:rPr>
              <a:t>pressure </a:t>
            </a:r>
            <a:r>
              <a:rPr sz="2200" spc="90" dirty="0">
                <a:latin typeface="Arial"/>
                <a:cs typeface="Arial"/>
              </a:rPr>
              <a:t>d/t</a:t>
            </a:r>
            <a:r>
              <a:rPr sz="2200" spc="-45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deformity, </a:t>
            </a:r>
            <a:r>
              <a:rPr sz="2200" spc="-60" dirty="0">
                <a:latin typeface="Arial"/>
                <a:cs typeface="Arial"/>
              </a:rPr>
              <a:t>more </a:t>
            </a:r>
            <a:r>
              <a:rPr sz="2200" spc="-95" dirty="0">
                <a:latin typeface="Arial"/>
                <a:cs typeface="Arial"/>
              </a:rPr>
              <a:t>susceptible </a:t>
            </a:r>
            <a:r>
              <a:rPr sz="2200" spc="25" dirty="0">
                <a:latin typeface="Arial"/>
                <a:cs typeface="Arial"/>
              </a:rPr>
              <a:t>to </a:t>
            </a:r>
            <a:r>
              <a:rPr sz="2200" spc="-35" dirty="0">
                <a:latin typeface="Arial"/>
                <a:cs typeface="Arial"/>
              </a:rPr>
              <a:t>infection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36420" y="4005579"/>
            <a:ext cx="4391659" cy="1474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4789" y="464820"/>
            <a:ext cx="3614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d)</a:t>
            </a:r>
            <a:r>
              <a:rPr spc="-315" dirty="0"/>
              <a:t> </a:t>
            </a:r>
            <a:r>
              <a:rPr spc="-195" dirty="0"/>
              <a:t>Osteoporosis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8002270" cy="2282190"/>
          </a:xfrm>
          <a:prstGeom prst="rect">
            <a:avLst/>
          </a:prstGeom>
          <a:solidFill>
            <a:srgbClr val="FFFFFF">
              <a:alpha val="59997"/>
            </a:srgbClr>
          </a:solidFill>
        </p:spPr>
        <p:txBody>
          <a:bodyPr vert="horz" wrap="square" lIns="0" tIns="29209" rIns="0" bIns="0" rtlCol="0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229"/>
              </a:spcBef>
              <a:buChar char="•"/>
              <a:tabLst>
                <a:tab pos="433705" algn="l"/>
                <a:tab pos="434340" algn="l"/>
              </a:tabLst>
            </a:pPr>
            <a:r>
              <a:rPr sz="3200" spc="-165" dirty="0">
                <a:latin typeface="Arial"/>
                <a:cs typeface="Arial"/>
              </a:rPr>
              <a:t>Generalize </a:t>
            </a:r>
            <a:r>
              <a:rPr sz="3200" spc="-65" dirty="0">
                <a:latin typeface="Arial"/>
                <a:cs typeface="Arial"/>
              </a:rPr>
              <a:t>lost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20" dirty="0">
                <a:latin typeface="Arial"/>
                <a:cs typeface="Arial"/>
              </a:rPr>
              <a:t>bone</a:t>
            </a:r>
            <a:r>
              <a:rPr sz="3200" spc="-46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density</a:t>
            </a:r>
            <a:endParaRPr sz="3200">
              <a:latin typeface="Arial"/>
              <a:cs typeface="Arial"/>
            </a:endParaRPr>
          </a:p>
          <a:p>
            <a:pPr marL="434340" marR="687070" indent="-342900">
              <a:lnSpc>
                <a:spcPct val="101299"/>
              </a:lnSpc>
              <a:spcBef>
                <a:spcPts val="819"/>
              </a:spcBef>
              <a:buChar char="•"/>
              <a:tabLst>
                <a:tab pos="433705" algn="l"/>
                <a:tab pos="434340" algn="l"/>
              </a:tabLst>
            </a:pPr>
            <a:r>
              <a:rPr sz="3200" spc="-114" dirty="0">
                <a:latin typeface="Arial"/>
                <a:cs typeface="Arial"/>
              </a:rPr>
              <a:t>May </a:t>
            </a:r>
            <a:r>
              <a:rPr sz="3200" spc="-175" dirty="0">
                <a:latin typeface="Arial"/>
                <a:cs typeface="Arial"/>
              </a:rPr>
              <a:t>severe </a:t>
            </a:r>
            <a:r>
              <a:rPr sz="3200" spc="-145" dirty="0">
                <a:latin typeface="Arial"/>
                <a:cs typeface="Arial"/>
              </a:rPr>
              <a:t>enough </a:t>
            </a:r>
            <a:r>
              <a:rPr sz="3200" spc="40" dirty="0">
                <a:latin typeface="Arial"/>
                <a:cs typeface="Arial"/>
              </a:rPr>
              <a:t>to </a:t>
            </a:r>
            <a:r>
              <a:rPr sz="3200" spc="-229" dirty="0">
                <a:latin typeface="Arial"/>
                <a:cs typeface="Arial"/>
              </a:rPr>
              <a:t>cause</a:t>
            </a:r>
            <a:r>
              <a:rPr sz="3200" spc="-46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insufficiency  </a:t>
            </a:r>
            <a:r>
              <a:rPr sz="3200" spc="-55" dirty="0">
                <a:latin typeface="Arial"/>
                <a:cs typeface="Arial"/>
              </a:rPr>
              <a:t>fracture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0570" y="0"/>
            <a:ext cx="510285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9464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4114800" y="1142999"/>
                </a:moveTo>
                <a:lnTo>
                  <a:pt x="0" y="1142999"/>
                </a:lnTo>
                <a:lnTo>
                  <a:pt x="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4114800" y="114299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930" y="1418589"/>
            <a:ext cx="8232140" cy="0"/>
          </a:xfrm>
          <a:custGeom>
            <a:avLst/>
            <a:gdLst/>
            <a:ahLst/>
            <a:cxnLst/>
            <a:rect l="l" t="t" r="r" b="b"/>
            <a:pathLst>
              <a:path w="8232140">
                <a:moveTo>
                  <a:pt x="0" y="0"/>
                </a:moveTo>
                <a:lnTo>
                  <a:pt x="8232140" y="0"/>
                </a:lnTo>
              </a:path>
            </a:pathLst>
          </a:custGeom>
          <a:ln w="3175">
            <a:solidFill>
              <a:srgbClr val="EFE9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930" y="139700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FE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930" y="137541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FE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930" y="135381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EE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930" y="133223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DE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930" y="131063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DE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930" y="128905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CE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930" y="126746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BE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930" y="124586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AE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930" y="122428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AE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930" y="120268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9E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930" y="118110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8E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5930" y="115951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8D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930" y="113791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7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930" y="111633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6D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930" y="109473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5D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5930" y="107315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5D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5930" y="105156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4DA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930" y="102996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3D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930" y="100838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5930" y="98678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2D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5930" y="96520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1D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930" y="94361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0D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5930" y="92201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E0D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5930" y="90043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FD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5930" y="87883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5930" y="85725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DD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5930" y="83566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D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5930" y="81406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CC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5930" y="79248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BC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5930" y="77089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BC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5930" y="74930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AC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5930" y="72770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9C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5930" y="70611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8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5930" y="68453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8C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5930" y="66294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7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5930" y="64135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6C7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5930" y="61975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5C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5930" y="59816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5C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5930" y="57658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4C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5930" y="55499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3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5930" y="53340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3C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5930" y="51180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2C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5930" y="49021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1C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5930" y="46863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D0B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5930" y="445769"/>
            <a:ext cx="8232140" cy="22860"/>
          </a:xfrm>
          <a:custGeom>
            <a:avLst/>
            <a:gdLst/>
            <a:ahLst/>
            <a:cxnLst/>
            <a:rect l="l" t="t" r="r" b="b"/>
            <a:pathLst>
              <a:path w="8232140" h="22859">
                <a:moveTo>
                  <a:pt x="0" y="22859"/>
                </a:moveTo>
                <a:lnTo>
                  <a:pt x="8232140" y="22859"/>
                </a:lnTo>
                <a:lnTo>
                  <a:pt x="823214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D0B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5930" y="42418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FB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5930" y="40259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90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EB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5930" y="38100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89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EB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5930" y="35940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89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DB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5930" y="33782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89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CB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5930" y="316229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89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CB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5930" y="29464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89">
                <a:moveTo>
                  <a:pt x="0" y="21589"/>
                </a:moveTo>
                <a:lnTo>
                  <a:pt x="8232140" y="21589"/>
                </a:lnTo>
                <a:lnTo>
                  <a:pt x="823214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CCB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5930" y="273050"/>
            <a:ext cx="8232140" cy="21590"/>
          </a:xfrm>
          <a:custGeom>
            <a:avLst/>
            <a:gdLst/>
            <a:ahLst/>
            <a:cxnLst/>
            <a:rect l="l" t="t" r="r" b="b"/>
            <a:pathLst>
              <a:path w="8232140" h="21589">
                <a:moveTo>
                  <a:pt x="0" y="21590"/>
                </a:moveTo>
                <a:lnTo>
                  <a:pt x="8232140" y="21590"/>
                </a:lnTo>
                <a:lnTo>
                  <a:pt x="82321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AB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7200" y="27432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41148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8229600" y="0"/>
                </a:lnTo>
                <a:lnTo>
                  <a:pt x="8229600" y="1143000"/>
                </a:lnTo>
                <a:lnTo>
                  <a:pt x="4114800" y="1143000"/>
                </a:lnTo>
                <a:close/>
              </a:path>
            </a:pathLst>
          </a:custGeom>
          <a:ln w="93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461872" y="307771"/>
            <a:ext cx="8220709" cy="1107440"/>
          </a:xfrm>
          <a:prstGeom prst="rect">
            <a:avLst/>
          </a:prstGeom>
          <a:solidFill>
            <a:srgbClr val="DCCFF0"/>
          </a:solidFill>
        </p:spPr>
        <p:txBody>
          <a:bodyPr vert="horz" wrap="square" lIns="0" tIns="203835" rIns="0" bIns="0" rtlCol="0">
            <a:spAutoFit/>
          </a:bodyPr>
          <a:lstStyle/>
          <a:p>
            <a:pPr marL="359410">
              <a:lnSpc>
                <a:spcPct val="100000"/>
              </a:lnSpc>
              <a:spcBef>
                <a:spcPts val="1605"/>
              </a:spcBef>
            </a:pPr>
            <a:r>
              <a:rPr sz="4000" spc="-180" dirty="0">
                <a:solidFill>
                  <a:srgbClr val="000000"/>
                </a:solidFill>
              </a:rPr>
              <a:t>Clinical </a:t>
            </a:r>
            <a:r>
              <a:rPr sz="4000" spc="-100" dirty="0">
                <a:solidFill>
                  <a:srgbClr val="000000"/>
                </a:solidFill>
              </a:rPr>
              <a:t>presentation </a:t>
            </a:r>
            <a:r>
              <a:rPr sz="4000" spc="-5" dirty="0">
                <a:solidFill>
                  <a:srgbClr val="000000"/>
                </a:solidFill>
              </a:rPr>
              <a:t>of </a:t>
            </a:r>
            <a:r>
              <a:rPr sz="4000" spc="-105" dirty="0">
                <a:solidFill>
                  <a:srgbClr val="000000"/>
                </a:solidFill>
              </a:rPr>
              <a:t>diabetic</a:t>
            </a:r>
            <a:r>
              <a:rPr sz="4000" spc="-565" dirty="0">
                <a:solidFill>
                  <a:srgbClr val="000000"/>
                </a:solidFill>
              </a:rPr>
              <a:t> </a:t>
            </a:r>
            <a:r>
              <a:rPr sz="4000" spc="25" dirty="0">
                <a:solidFill>
                  <a:srgbClr val="000000"/>
                </a:solidFill>
              </a:rPr>
              <a:t>foot</a:t>
            </a:r>
            <a:endParaRPr sz="4000"/>
          </a:p>
        </p:txBody>
      </p:sp>
      <p:sp>
        <p:nvSpPr>
          <p:cNvPr id="59" name="object 59"/>
          <p:cNvSpPr/>
          <p:nvPr/>
        </p:nvSpPr>
        <p:spPr>
          <a:xfrm>
            <a:off x="347979" y="1602739"/>
            <a:ext cx="8351520" cy="4608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610" y="1844039"/>
            <a:ext cx="8710930" cy="2350770"/>
          </a:xfrm>
          <a:custGeom>
            <a:avLst/>
            <a:gdLst/>
            <a:ahLst/>
            <a:cxnLst/>
            <a:rect l="l" t="t" r="r" b="b"/>
            <a:pathLst>
              <a:path w="8710930" h="2350770">
                <a:moveTo>
                  <a:pt x="0" y="0"/>
                </a:moveTo>
                <a:lnTo>
                  <a:pt x="8710930" y="0"/>
                </a:lnTo>
                <a:lnTo>
                  <a:pt x="8710930" y="2350770"/>
                </a:lnTo>
                <a:lnTo>
                  <a:pt x="0" y="23507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5600" y="7848600"/>
            <a:ext cx="5130479" cy="8261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6000" spc="-25" dirty="0">
                <a:solidFill>
                  <a:schemeClr val="tx1"/>
                </a:solidFill>
                <a:latin typeface="Arial Black"/>
                <a:cs typeface="Arial Black"/>
              </a:rPr>
              <a:t>Diabetic</a:t>
            </a:r>
            <a:r>
              <a:rPr sz="6000" spc="-56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  <a:t>Foot</a:t>
            </a:r>
            <a: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en-US" sz="6000" spc="-245" dirty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sz="6000" spc="-245" dirty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sz="6000" spc="-245" dirty="0" smtClean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en-US" sz="6000" spc="-245" dirty="0">
                <a:solidFill>
                  <a:schemeClr val="tx1"/>
                </a:solidFill>
                <a:latin typeface="Arial Black"/>
                <a:cs typeface="Arial Black"/>
              </a:rPr>
              <a:t/>
            </a:r>
            <a:br>
              <a:rPr lang="en-US" sz="6000" spc="-245" dirty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en-US" i="1" dirty="0" smtClean="0"/>
              <a:t>DR.BINO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Associate Prof.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DEPT OF SURGERY</a:t>
            </a:r>
            <a:r>
              <a:rPr lang="en-US" dirty="0" smtClean="0"/>
              <a:t/>
            </a:r>
            <a:br>
              <a:rPr lang="en-US" dirty="0" smtClean="0"/>
            </a:br>
            <a:endParaRPr sz="60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7279" y="4023359"/>
            <a:ext cx="1922779" cy="2467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6760" y="3505200"/>
            <a:ext cx="3317240" cy="2950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276600"/>
            <a:ext cx="3021330" cy="2592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0109" y="548640"/>
            <a:ext cx="2533650" cy="1800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2909" y="5610859"/>
            <a:ext cx="3484879" cy="1247140"/>
          </a:xfrm>
          <a:custGeom>
            <a:avLst/>
            <a:gdLst/>
            <a:ahLst/>
            <a:cxnLst/>
            <a:rect l="l" t="t" r="r" b="b"/>
            <a:pathLst>
              <a:path w="3484879" h="1247140">
                <a:moveTo>
                  <a:pt x="3484880" y="0"/>
                </a:moveTo>
                <a:lnTo>
                  <a:pt x="0" y="0"/>
                </a:lnTo>
                <a:lnTo>
                  <a:pt x="0" y="1247139"/>
                </a:lnTo>
                <a:lnTo>
                  <a:pt x="3484880" y="1247140"/>
                </a:lnTo>
                <a:lnTo>
                  <a:pt x="348488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02909" y="5610859"/>
            <a:ext cx="3484879" cy="1247140"/>
          </a:xfrm>
          <a:custGeom>
            <a:avLst/>
            <a:gdLst/>
            <a:ahLst/>
            <a:cxnLst/>
            <a:rect l="l" t="t" r="r" b="b"/>
            <a:pathLst>
              <a:path w="3484879" h="1247140">
                <a:moveTo>
                  <a:pt x="0" y="1247139"/>
                </a:moveTo>
                <a:lnTo>
                  <a:pt x="0" y="0"/>
                </a:lnTo>
                <a:lnTo>
                  <a:pt x="3484880" y="0"/>
                </a:lnTo>
                <a:lnTo>
                  <a:pt x="3484880" y="12471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2909" y="6858000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2909" y="684021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2909" y="682244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2909" y="680465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2909" y="678560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2909" y="676783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2909" y="675005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2909" y="673226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02909" y="671321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49"/>
                </a:moveTo>
                <a:lnTo>
                  <a:pt x="3376930" y="19049"/>
                </a:lnTo>
                <a:lnTo>
                  <a:pt x="337693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2909" y="669544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02909" y="667765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2909" y="665988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2909" y="664083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2909" y="662305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02909" y="660526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02909" y="658749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2909" y="656844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49"/>
                </a:moveTo>
                <a:lnTo>
                  <a:pt x="3376930" y="19049"/>
                </a:lnTo>
                <a:lnTo>
                  <a:pt x="337693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02909" y="655065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02909" y="653288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2909" y="651383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02909" y="649605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02909" y="647827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02909" y="645922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49"/>
                </a:moveTo>
                <a:lnTo>
                  <a:pt x="3376930" y="19049"/>
                </a:lnTo>
                <a:lnTo>
                  <a:pt x="337693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2909" y="644144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2909" y="642365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02909" y="640587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02909" y="63881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02909" y="636905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02909" y="635127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02909" y="633349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02909" y="631570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02909" y="629665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49"/>
                </a:moveTo>
                <a:lnTo>
                  <a:pt x="3376930" y="19049"/>
                </a:lnTo>
                <a:lnTo>
                  <a:pt x="337693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02909" y="627887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02909" y="62611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02909" y="624205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02909" y="622427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02909" y="620649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02909" y="618744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02909" y="616965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02909" y="615187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02909" y="61341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02909" y="611505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02909" y="609727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02909" y="607949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02909" y="606170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02909" y="604392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02909" y="602487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02909" y="60071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2909" y="598932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02909" y="597027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49"/>
                </a:moveTo>
                <a:lnTo>
                  <a:pt x="3376930" y="19049"/>
                </a:lnTo>
                <a:lnTo>
                  <a:pt x="337693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02909" y="595249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02909" y="593470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02909" y="591565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49"/>
                </a:moveTo>
                <a:lnTo>
                  <a:pt x="3376930" y="19049"/>
                </a:lnTo>
                <a:lnTo>
                  <a:pt x="337693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02909" y="589787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02909" y="58801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02909" y="586232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02909" y="584327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49"/>
                </a:moveTo>
                <a:lnTo>
                  <a:pt x="3376930" y="19049"/>
                </a:lnTo>
                <a:lnTo>
                  <a:pt x="337693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02909" y="582549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02909" y="580770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02909" y="578992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02909" y="577215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02909" y="575310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02909" y="573532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02909" y="571754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02909" y="569849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02909" y="568070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02909" y="566292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02909" y="564387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02909" y="56261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79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93690" y="5617209"/>
            <a:ext cx="3486150" cy="0"/>
          </a:xfrm>
          <a:custGeom>
            <a:avLst/>
            <a:gdLst/>
            <a:ahLst/>
            <a:cxnLst/>
            <a:rect l="l" t="t" r="r" b="b"/>
            <a:pathLst>
              <a:path w="3486150">
                <a:moveTo>
                  <a:pt x="0" y="0"/>
                </a:moveTo>
                <a:lnTo>
                  <a:pt x="3486150" y="0"/>
                </a:lnTo>
              </a:path>
            </a:pathLst>
          </a:custGeom>
          <a:ln w="17780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94959" y="5590540"/>
            <a:ext cx="3484879" cy="1267460"/>
          </a:xfrm>
          <a:custGeom>
            <a:avLst/>
            <a:gdLst/>
            <a:ahLst/>
            <a:cxnLst/>
            <a:rect l="l" t="t" r="r" b="b"/>
            <a:pathLst>
              <a:path w="3484879" h="1267459">
                <a:moveTo>
                  <a:pt x="1742439" y="1267460"/>
                </a:moveTo>
                <a:lnTo>
                  <a:pt x="0" y="1267460"/>
                </a:lnTo>
                <a:lnTo>
                  <a:pt x="0" y="0"/>
                </a:lnTo>
                <a:lnTo>
                  <a:pt x="3484880" y="0"/>
                </a:lnTo>
                <a:lnTo>
                  <a:pt x="3484880" y="1267460"/>
                </a:lnTo>
                <a:lnTo>
                  <a:pt x="1742439" y="126746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561329" y="5567679"/>
            <a:ext cx="3151505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1490" marR="482600" indent="588010">
              <a:lnSpc>
                <a:spcPct val="115599"/>
              </a:lnSpc>
              <a:spcBef>
                <a:spcPts val="100"/>
              </a:spcBef>
            </a:pPr>
            <a:r>
              <a:rPr sz="2400" spc="-160" dirty="0">
                <a:latin typeface="Arial"/>
                <a:cs typeface="Arial"/>
              </a:rPr>
              <a:t>Painless  </a:t>
            </a:r>
            <a:r>
              <a:rPr sz="2400" spc="-150" dirty="0">
                <a:latin typeface="Arial"/>
                <a:cs typeface="Arial"/>
              </a:rPr>
              <a:t>Sites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pressures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75" dirty="0">
                <a:latin typeface="Arial"/>
                <a:cs typeface="Arial"/>
              </a:rPr>
              <a:t>(metatarsal </a:t>
            </a:r>
            <a:r>
              <a:rPr sz="2400" spc="-140" dirty="0">
                <a:latin typeface="Arial"/>
                <a:cs typeface="Arial"/>
              </a:rPr>
              <a:t>heads,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heels)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484120" y="5610859"/>
            <a:ext cx="3018790" cy="1247140"/>
          </a:xfrm>
          <a:custGeom>
            <a:avLst/>
            <a:gdLst/>
            <a:ahLst/>
            <a:cxnLst/>
            <a:rect l="l" t="t" r="r" b="b"/>
            <a:pathLst>
              <a:path w="3018790" h="1247140">
                <a:moveTo>
                  <a:pt x="0" y="0"/>
                </a:moveTo>
                <a:lnTo>
                  <a:pt x="3018790" y="0"/>
                </a:lnTo>
                <a:lnTo>
                  <a:pt x="3018790" y="1247139"/>
                </a:lnTo>
                <a:lnTo>
                  <a:pt x="0" y="12471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84120" y="5610859"/>
            <a:ext cx="3018790" cy="1247140"/>
          </a:xfrm>
          <a:custGeom>
            <a:avLst/>
            <a:gdLst/>
            <a:ahLst/>
            <a:cxnLst/>
            <a:rect l="l" t="t" r="r" b="b"/>
            <a:pathLst>
              <a:path w="3018790" h="1247140">
                <a:moveTo>
                  <a:pt x="0" y="1247139"/>
                </a:moveTo>
                <a:lnTo>
                  <a:pt x="0" y="0"/>
                </a:lnTo>
                <a:lnTo>
                  <a:pt x="3018790" y="0"/>
                </a:lnTo>
                <a:lnTo>
                  <a:pt x="3018790" y="12471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84120" y="685800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84120" y="684021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84120" y="682244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84120" y="680465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84120" y="678560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84120" y="676783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84120" y="675005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84120" y="673226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84120" y="671321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49"/>
                </a:moveTo>
                <a:lnTo>
                  <a:pt x="2910840" y="19049"/>
                </a:lnTo>
                <a:lnTo>
                  <a:pt x="291084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84120" y="669544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84120" y="667765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84120" y="665988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84120" y="664083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84120" y="662305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84120" y="660526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84120" y="658749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84120" y="656844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49"/>
                </a:moveTo>
                <a:lnTo>
                  <a:pt x="2910840" y="19049"/>
                </a:lnTo>
                <a:lnTo>
                  <a:pt x="291084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84120" y="655065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84120" y="653288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84120" y="651383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84120" y="649605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84120" y="647827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84120" y="645922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49"/>
                </a:moveTo>
                <a:lnTo>
                  <a:pt x="2910840" y="19049"/>
                </a:lnTo>
                <a:lnTo>
                  <a:pt x="291084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84120" y="644144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84120" y="642365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84120" y="640587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84120" y="63881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84120" y="636905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84120" y="635127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84120" y="633349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84120" y="631570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84120" y="629665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49"/>
                </a:moveTo>
                <a:lnTo>
                  <a:pt x="2910840" y="19049"/>
                </a:lnTo>
                <a:lnTo>
                  <a:pt x="291084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84120" y="627887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84120" y="62611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484120" y="624205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84120" y="622427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84120" y="620649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84120" y="618744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84120" y="616965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84120" y="615187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84120" y="61341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84120" y="611505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84120" y="609727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84120" y="607949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84120" y="606170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84120" y="604392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84120" y="602487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84120" y="60071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84120" y="598932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84120" y="597027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49"/>
                </a:moveTo>
                <a:lnTo>
                  <a:pt x="2910840" y="19049"/>
                </a:lnTo>
                <a:lnTo>
                  <a:pt x="291084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84120" y="595249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84120" y="593470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84120" y="591565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49"/>
                </a:moveTo>
                <a:lnTo>
                  <a:pt x="2910840" y="19049"/>
                </a:lnTo>
                <a:lnTo>
                  <a:pt x="291084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84120" y="589787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484120" y="58801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84120" y="586232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484120" y="584327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49"/>
                </a:moveTo>
                <a:lnTo>
                  <a:pt x="2910840" y="19049"/>
                </a:lnTo>
                <a:lnTo>
                  <a:pt x="291084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484120" y="582549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484120" y="580770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484120" y="578992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484120" y="577215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484120" y="575310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484120" y="573532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84120" y="571754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484120" y="569849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84120" y="568070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84120" y="566292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484120" y="564387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484120" y="56261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79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374900" y="5617209"/>
            <a:ext cx="3020060" cy="0"/>
          </a:xfrm>
          <a:custGeom>
            <a:avLst/>
            <a:gdLst/>
            <a:ahLst/>
            <a:cxnLst/>
            <a:rect l="l" t="t" r="r" b="b"/>
            <a:pathLst>
              <a:path w="3020060">
                <a:moveTo>
                  <a:pt x="0" y="0"/>
                </a:moveTo>
                <a:lnTo>
                  <a:pt x="3020060" y="0"/>
                </a:lnTo>
              </a:path>
            </a:pathLst>
          </a:custGeom>
          <a:ln w="17780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376170" y="5590540"/>
            <a:ext cx="3018790" cy="1267460"/>
          </a:xfrm>
          <a:custGeom>
            <a:avLst/>
            <a:gdLst/>
            <a:ahLst/>
            <a:cxnLst/>
            <a:rect l="l" t="t" r="r" b="b"/>
            <a:pathLst>
              <a:path w="3018790" h="1267459">
                <a:moveTo>
                  <a:pt x="1508759" y="1267460"/>
                </a:moveTo>
                <a:lnTo>
                  <a:pt x="0" y="1267460"/>
                </a:lnTo>
                <a:lnTo>
                  <a:pt x="0" y="0"/>
                </a:lnTo>
                <a:lnTo>
                  <a:pt x="3018790" y="0"/>
                </a:lnTo>
                <a:lnTo>
                  <a:pt x="3018790" y="1267460"/>
                </a:lnTo>
                <a:lnTo>
                  <a:pt x="1508759" y="126746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3444240" y="5624829"/>
            <a:ext cx="882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75" dirty="0">
                <a:latin typeface="Arial"/>
                <a:cs typeface="Arial"/>
              </a:rPr>
              <a:t>P</a:t>
            </a:r>
            <a:r>
              <a:rPr sz="2400" spc="-75" dirty="0">
                <a:latin typeface="Arial"/>
                <a:cs typeface="Arial"/>
              </a:rPr>
              <a:t>ai</a:t>
            </a:r>
            <a:r>
              <a:rPr sz="2400" spc="-100" dirty="0">
                <a:latin typeface="Arial"/>
                <a:cs typeface="Arial"/>
              </a:rPr>
              <a:t>n</a:t>
            </a:r>
            <a:r>
              <a:rPr sz="2400" spc="60" dirty="0">
                <a:latin typeface="Arial"/>
                <a:cs typeface="Arial"/>
              </a:rPr>
              <a:t>f</a:t>
            </a:r>
            <a:r>
              <a:rPr sz="2400" spc="-35" dirty="0">
                <a:latin typeface="Arial"/>
                <a:cs typeface="Arial"/>
              </a:rPr>
              <a:t>ul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578100" y="6047740"/>
            <a:ext cx="2682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60" dirty="0">
                <a:latin typeface="Arial"/>
                <a:cs typeface="Arial"/>
              </a:rPr>
              <a:t>distal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over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721610" y="6413500"/>
            <a:ext cx="2326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latin typeface="Arial"/>
                <a:cs typeface="Arial"/>
              </a:rPr>
              <a:t>bony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prominences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358140" y="5610859"/>
            <a:ext cx="2125980" cy="1247140"/>
          </a:xfrm>
          <a:custGeom>
            <a:avLst/>
            <a:gdLst/>
            <a:ahLst/>
            <a:cxnLst/>
            <a:rect l="l" t="t" r="r" b="b"/>
            <a:pathLst>
              <a:path w="2125980" h="1247140">
                <a:moveTo>
                  <a:pt x="0" y="0"/>
                </a:moveTo>
                <a:lnTo>
                  <a:pt x="2125980" y="0"/>
                </a:lnTo>
                <a:lnTo>
                  <a:pt x="2125980" y="1247139"/>
                </a:lnTo>
                <a:lnTo>
                  <a:pt x="0" y="12471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58140" y="5610859"/>
            <a:ext cx="2125980" cy="1247140"/>
          </a:xfrm>
          <a:custGeom>
            <a:avLst/>
            <a:gdLst/>
            <a:ahLst/>
            <a:cxnLst/>
            <a:rect l="l" t="t" r="r" b="b"/>
            <a:pathLst>
              <a:path w="2125980" h="1247140">
                <a:moveTo>
                  <a:pt x="0" y="1247139"/>
                </a:moveTo>
                <a:lnTo>
                  <a:pt x="0" y="0"/>
                </a:lnTo>
                <a:lnTo>
                  <a:pt x="2125980" y="0"/>
                </a:lnTo>
                <a:lnTo>
                  <a:pt x="2125980" y="12471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48920" y="6858000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48920" y="684021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8920" y="682244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8920" y="680465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8920" y="678560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8920" y="676783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48920" y="675005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48920" y="673226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8920" y="671321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49"/>
                </a:moveTo>
                <a:lnTo>
                  <a:pt x="2127250" y="19049"/>
                </a:lnTo>
                <a:lnTo>
                  <a:pt x="212725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48920" y="669544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48920" y="667765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48920" y="665988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48920" y="664083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48920" y="662305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48920" y="660526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48920" y="658749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48920" y="656844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49"/>
                </a:moveTo>
                <a:lnTo>
                  <a:pt x="2127250" y="19049"/>
                </a:lnTo>
                <a:lnTo>
                  <a:pt x="212725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8920" y="655065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48920" y="653288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48920" y="651383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48920" y="649605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8920" y="647827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48920" y="645922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49"/>
                </a:moveTo>
                <a:lnTo>
                  <a:pt x="2127250" y="19049"/>
                </a:lnTo>
                <a:lnTo>
                  <a:pt x="212725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48920" y="644144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48920" y="642365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48920" y="640587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48920" y="63881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48920" y="636905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48920" y="635127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48920" y="633349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48920" y="631570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48920" y="629665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49"/>
                </a:moveTo>
                <a:lnTo>
                  <a:pt x="2127250" y="19049"/>
                </a:lnTo>
                <a:lnTo>
                  <a:pt x="212725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48920" y="627887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48920" y="62611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48920" y="624205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48920" y="622427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48920" y="620649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48920" y="618744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48920" y="616965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48920" y="615187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8920" y="61341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48920" y="611505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48920" y="609727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48920" y="607949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48920" y="606170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48920" y="604392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48920" y="602487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48920" y="60071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8920" y="598932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48920" y="597027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49"/>
                </a:moveTo>
                <a:lnTo>
                  <a:pt x="2127250" y="19049"/>
                </a:lnTo>
                <a:lnTo>
                  <a:pt x="212725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48920" y="595249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48920" y="593470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8920" y="591565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49"/>
                </a:moveTo>
                <a:lnTo>
                  <a:pt x="2127250" y="19049"/>
                </a:lnTo>
                <a:lnTo>
                  <a:pt x="212725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48920" y="589787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48920" y="58801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48920" y="586232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48920" y="584327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49"/>
                </a:moveTo>
                <a:lnTo>
                  <a:pt x="2127250" y="19049"/>
                </a:lnTo>
                <a:lnTo>
                  <a:pt x="212725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48920" y="582549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48920" y="580770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48920" y="578992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48920" y="577215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48920" y="575310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48920" y="573532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48920" y="571754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48920" y="569849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48920" y="568070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48920" y="566292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48920" y="564387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48920" y="56261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48920" y="560832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79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48920" y="559942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19" y="0"/>
                </a:lnTo>
              </a:path>
            </a:pathLst>
          </a:custGeom>
          <a:ln w="17779">
            <a:solidFill>
              <a:srgbClr val="9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50190" y="5590540"/>
            <a:ext cx="2125980" cy="1267460"/>
          </a:xfrm>
          <a:custGeom>
            <a:avLst/>
            <a:gdLst/>
            <a:ahLst/>
            <a:cxnLst/>
            <a:rect l="l" t="t" r="r" b="b"/>
            <a:pathLst>
              <a:path w="2125980" h="1267459">
                <a:moveTo>
                  <a:pt x="1062990" y="1267460"/>
                </a:moveTo>
                <a:lnTo>
                  <a:pt x="0" y="1267460"/>
                </a:lnTo>
                <a:lnTo>
                  <a:pt x="0" y="0"/>
                </a:lnTo>
                <a:lnTo>
                  <a:pt x="2125980" y="0"/>
                </a:lnTo>
                <a:lnTo>
                  <a:pt x="2125980" y="1267460"/>
                </a:lnTo>
                <a:lnTo>
                  <a:pt x="1062990" y="126746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/>
          <p:nvPr/>
        </p:nvSpPr>
        <p:spPr>
          <a:xfrm>
            <a:off x="548640" y="5624829"/>
            <a:ext cx="15309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0" dirty="0">
                <a:latin typeface="Arial"/>
                <a:cs typeface="Arial"/>
              </a:rPr>
              <a:t>Ulceration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5502909" y="4592320"/>
            <a:ext cx="3484879" cy="1018540"/>
          </a:xfrm>
          <a:custGeom>
            <a:avLst/>
            <a:gdLst/>
            <a:ahLst/>
            <a:cxnLst/>
            <a:rect l="l" t="t" r="r" b="b"/>
            <a:pathLst>
              <a:path w="3484879" h="1018539">
                <a:moveTo>
                  <a:pt x="0" y="0"/>
                </a:moveTo>
                <a:lnTo>
                  <a:pt x="3484880" y="0"/>
                </a:lnTo>
                <a:lnTo>
                  <a:pt x="3484880" y="1018539"/>
                </a:lnTo>
                <a:lnTo>
                  <a:pt x="0" y="10185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02909" y="4592320"/>
            <a:ext cx="3484879" cy="1018540"/>
          </a:xfrm>
          <a:custGeom>
            <a:avLst/>
            <a:gdLst/>
            <a:ahLst/>
            <a:cxnLst/>
            <a:rect l="l" t="t" r="r" b="b"/>
            <a:pathLst>
              <a:path w="3484879" h="1018539">
                <a:moveTo>
                  <a:pt x="1742439" y="1018539"/>
                </a:moveTo>
                <a:lnTo>
                  <a:pt x="0" y="1018539"/>
                </a:lnTo>
                <a:lnTo>
                  <a:pt x="0" y="0"/>
                </a:lnTo>
                <a:lnTo>
                  <a:pt x="3484880" y="0"/>
                </a:lnTo>
                <a:lnTo>
                  <a:pt x="3484880" y="1018539"/>
                </a:lnTo>
                <a:lnTo>
                  <a:pt x="1742439" y="10185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502909" y="5591809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502909" y="557657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502909" y="556260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69"/>
                </a:moveTo>
                <a:lnTo>
                  <a:pt x="3376930" y="13969"/>
                </a:lnTo>
                <a:lnTo>
                  <a:pt x="337693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502909" y="554735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02909" y="553339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02909" y="551942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69"/>
                </a:moveTo>
                <a:lnTo>
                  <a:pt x="3376930" y="13969"/>
                </a:lnTo>
                <a:lnTo>
                  <a:pt x="337693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02909" y="550417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02909" y="549020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02909" y="547497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502909" y="546100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69"/>
                </a:moveTo>
                <a:lnTo>
                  <a:pt x="3376930" y="13969"/>
                </a:lnTo>
                <a:lnTo>
                  <a:pt x="337693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502909" y="544575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02909" y="543179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502909" y="541655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02909" y="540257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02909" y="538734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02909" y="537337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69"/>
                </a:moveTo>
                <a:lnTo>
                  <a:pt x="3376930" y="13969"/>
                </a:lnTo>
                <a:lnTo>
                  <a:pt x="337693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502909" y="535812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02909" y="534415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502909" y="532892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502909" y="531495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69"/>
                </a:moveTo>
                <a:lnTo>
                  <a:pt x="3376930" y="13969"/>
                </a:lnTo>
                <a:lnTo>
                  <a:pt x="337693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02909" y="529970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02909" y="528574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502909" y="527050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02909" y="525652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02909" y="524129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502909" y="522732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69"/>
                </a:moveTo>
                <a:lnTo>
                  <a:pt x="3376930" y="13969"/>
                </a:lnTo>
                <a:lnTo>
                  <a:pt x="337693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502909" y="521207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502909" y="519810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502909" y="518287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502909" y="516890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502909" y="515365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502909" y="513969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502909" y="512445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502909" y="511047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502909" y="509524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502909" y="508127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502909" y="506602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502909" y="505205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02909" y="503809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502909" y="502285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502909" y="500887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502909" y="499364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502909" y="497967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502909" y="496442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502909" y="495045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502909" y="493522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502909" y="492125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502909" y="490600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502909" y="489204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502909" y="487680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502909" y="486282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502909" y="484759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02909" y="483362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502909" y="481837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502909" y="480440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502909" y="478917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502909" y="477520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502909" y="476122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502909" y="474599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502909" y="473202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502909" y="471677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502909" y="470280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502909" y="468757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502909" y="467360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502909" y="4658359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502909" y="4644390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502909" y="462915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39"/>
                </a:moveTo>
                <a:lnTo>
                  <a:pt x="3376930" y="15239"/>
                </a:lnTo>
                <a:lnTo>
                  <a:pt x="337693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502909" y="4615179"/>
            <a:ext cx="3376929" cy="13970"/>
          </a:xfrm>
          <a:custGeom>
            <a:avLst/>
            <a:gdLst/>
            <a:ahLst/>
            <a:cxnLst/>
            <a:rect l="l" t="t" r="r" b="b"/>
            <a:pathLst>
              <a:path w="3376929" h="13970">
                <a:moveTo>
                  <a:pt x="0" y="13970"/>
                </a:moveTo>
                <a:lnTo>
                  <a:pt x="3376930" y="13970"/>
                </a:lnTo>
                <a:lnTo>
                  <a:pt x="337693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502909" y="4599940"/>
            <a:ext cx="3376929" cy="15240"/>
          </a:xfrm>
          <a:custGeom>
            <a:avLst/>
            <a:gdLst/>
            <a:ahLst/>
            <a:cxnLst/>
            <a:rect l="l" t="t" r="r" b="b"/>
            <a:pathLst>
              <a:path w="3376929" h="15239">
                <a:moveTo>
                  <a:pt x="0" y="15240"/>
                </a:moveTo>
                <a:lnTo>
                  <a:pt x="3376930" y="15240"/>
                </a:lnTo>
                <a:lnTo>
                  <a:pt x="33769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393690" y="4596129"/>
            <a:ext cx="3486150" cy="0"/>
          </a:xfrm>
          <a:custGeom>
            <a:avLst/>
            <a:gdLst/>
            <a:ahLst/>
            <a:cxnLst/>
            <a:rect l="l" t="t" r="r" b="b"/>
            <a:pathLst>
              <a:path w="3486150">
                <a:moveTo>
                  <a:pt x="0" y="0"/>
                </a:moveTo>
                <a:lnTo>
                  <a:pt x="3486150" y="0"/>
                </a:lnTo>
              </a:path>
            </a:pathLst>
          </a:custGeom>
          <a:ln w="7619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94959" y="4572000"/>
            <a:ext cx="3484879" cy="1018540"/>
          </a:xfrm>
          <a:custGeom>
            <a:avLst/>
            <a:gdLst/>
            <a:ahLst/>
            <a:cxnLst/>
            <a:rect l="l" t="t" r="r" b="b"/>
            <a:pathLst>
              <a:path w="3484879" h="1018539">
                <a:moveTo>
                  <a:pt x="1742439" y="1018540"/>
                </a:moveTo>
                <a:lnTo>
                  <a:pt x="0" y="1018540"/>
                </a:lnTo>
                <a:lnTo>
                  <a:pt x="0" y="0"/>
                </a:lnTo>
                <a:lnTo>
                  <a:pt x="3484880" y="0"/>
                </a:lnTo>
                <a:lnTo>
                  <a:pt x="3484880" y="1018540"/>
                </a:lnTo>
                <a:lnTo>
                  <a:pt x="1742439" y="101854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>
            <a:off x="6167120" y="4549139"/>
            <a:ext cx="194056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15599"/>
              </a:lnSpc>
              <a:spcBef>
                <a:spcPts val="100"/>
              </a:spcBef>
            </a:pPr>
            <a:r>
              <a:rPr sz="2400" spc="-95" dirty="0">
                <a:latin typeface="Arial"/>
                <a:cs typeface="Arial"/>
              </a:rPr>
              <a:t>Warm  palpable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pulses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2484120" y="4592320"/>
            <a:ext cx="3018790" cy="1018540"/>
          </a:xfrm>
          <a:custGeom>
            <a:avLst/>
            <a:gdLst/>
            <a:ahLst/>
            <a:cxnLst/>
            <a:rect l="l" t="t" r="r" b="b"/>
            <a:pathLst>
              <a:path w="3018790" h="1018539">
                <a:moveTo>
                  <a:pt x="0" y="0"/>
                </a:moveTo>
                <a:lnTo>
                  <a:pt x="3018790" y="0"/>
                </a:lnTo>
                <a:lnTo>
                  <a:pt x="3018790" y="1018539"/>
                </a:lnTo>
                <a:lnTo>
                  <a:pt x="0" y="10185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484120" y="4592320"/>
            <a:ext cx="3018790" cy="1018540"/>
          </a:xfrm>
          <a:custGeom>
            <a:avLst/>
            <a:gdLst/>
            <a:ahLst/>
            <a:cxnLst/>
            <a:rect l="l" t="t" r="r" b="b"/>
            <a:pathLst>
              <a:path w="3018790" h="1018539">
                <a:moveTo>
                  <a:pt x="1508759" y="1018539"/>
                </a:moveTo>
                <a:lnTo>
                  <a:pt x="0" y="1018539"/>
                </a:lnTo>
                <a:lnTo>
                  <a:pt x="0" y="0"/>
                </a:lnTo>
                <a:lnTo>
                  <a:pt x="3018790" y="0"/>
                </a:lnTo>
                <a:lnTo>
                  <a:pt x="3018790" y="1018539"/>
                </a:lnTo>
                <a:lnTo>
                  <a:pt x="1508759" y="10185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484120" y="5591809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484120" y="557657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484120" y="556260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69"/>
                </a:moveTo>
                <a:lnTo>
                  <a:pt x="2910840" y="13969"/>
                </a:lnTo>
                <a:lnTo>
                  <a:pt x="29108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484120" y="554735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84120" y="553339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484120" y="551942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69"/>
                </a:moveTo>
                <a:lnTo>
                  <a:pt x="2910840" y="13969"/>
                </a:lnTo>
                <a:lnTo>
                  <a:pt x="29108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484120" y="550417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484120" y="549020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484120" y="547497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484120" y="546100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69"/>
                </a:moveTo>
                <a:lnTo>
                  <a:pt x="2910840" y="13969"/>
                </a:lnTo>
                <a:lnTo>
                  <a:pt x="29108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484120" y="544575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484120" y="543179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84120" y="541655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484120" y="540257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484120" y="538734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84120" y="537337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69"/>
                </a:moveTo>
                <a:lnTo>
                  <a:pt x="2910840" y="13969"/>
                </a:lnTo>
                <a:lnTo>
                  <a:pt x="29108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484120" y="535812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484120" y="534415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484120" y="532892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484120" y="531495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69"/>
                </a:moveTo>
                <a:lnTo>
                  <a:pt x="2910840" y="13969"/>
                </a:lnTo>
                <a:lnTo>
                  <a:pt x="29108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484120" y="529970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484120" y="528574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484120" y="527050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84120" y="525652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484120" y="524129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484120" y="522732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69"/>
                </a:moveTo>
                <a:lnTo>
                  <a:pt x="2910840" y="13969"/>
                </a:lnTo>
                <a:lnTo>
                  <a:pt x="291084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484120" y="521207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484120" y="519810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484120" y="518287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484120" y="516890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484120" y="515365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484120" y="513969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84120" y="512445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84120" y="511047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484120" y="509524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84120" y="508127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84120" y="506602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84120" y="505205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84120" y="503809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84120" y="502285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84120" y="500887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84120" y="499364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84120" y="497967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84120" y="496442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84120" y="495045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84120" y="493522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484120" y="492125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484120" y="490600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484120" y="489204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484120" y="487680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484120" y="486282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484120" y="484759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484120" y="483362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484120" y="481837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484120" y="480440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484120" y="478917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484120" y="477520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484120" y="476122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484120" y="474599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484120" y="473202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484120" y="471677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484120" y="470280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484120" y="468757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484120" y="467360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484120" y="4658359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484120" y="4644390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484120" y="462915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39"/>
                </a:moveTo>
                <a:lnTo>
                  <a:pt x="2910840" y="15239"/>
                </a:lnTo>
                <a:lnTo>
                  <a:pt x="29108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484120" y="4615179"/>
            <a:ext cx="2910840" cy="13970"/>
          </a:xfrm>
          <a:custGeom>
            <a:avLst/>
            <a:gdLst/>
            <a:ahLst/>
            <a:cxnLst/>
            <a:rect l="l" t="t" r="r" b="b"/>
            <a:pathLst>
              <a:path w="2910840" h="13970">
                <a:moveTo>
                  <a:pt x="0" y="13970"/>
                </a:moveTo>
                <a:lnTo>
                  <a:pt x="2910840" y="13970"/>
                </a:lnTo>
                <a:lnTo>
                  <a:pt x="29108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484120" y="4599940"/>
            <a:ext cx="2910840" cy="15240"/>
          </a:xfrm>
          <a:custGeom>
            <a:avLst/>
            <a:gdLst/>
            <a:ahLst/>
            <a:cxnLst/>
            <a:rect l="l" t="t" r="r" b="b"/>
            <a:pathLst>
              <a:path w="2910840" h="15239">
                <a:moveTo>
                  <a:pt x="0" y="15240"/>
                </a:moveTo>
                <a:lnTo>
                  <a:pt x="2910840" y="15240"/>
                </a:lnTo>
                <a:lnTo>
                  <a:pt x="29108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374900" y="4592954"/>
            <a:ext cx="3020060" cy="0"/>
          </a:xfrm>
          <a:custGeom>
            <a:avLst/>
            <a:gdLst/>
            <a:ahLst/>
            <a:cxnLst/>
            <a:rect l="l" t="t" r="r" b="b"/>
            <a:pathLst>
              <a:path w="3020060">
                <a:moveTo>
                  <a:pt x="0" y="0"/>
                </a:moveTo>
                <a:lnTo>
                  <a:pt x="3020060" y="0"/>
                </a:lnTo>
              </a:path>
            </a:pathLst>
          </a:custGeom>
          <a:ln w="13969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376170" y="4572000"/>
            <a:ext cx="3018790" cy="1018540"/>
          </a:xfrm>
          <a:custGeom>
            <a:avLst/>
            <a:gdLst/>
            <a:ahLst/>
            <a:cxnLst/>
            <a:rect l="l" t="t" r="r" b="b"/>
            <a:pathLst>
              <a:path w="3018790" h="1018539">
                <a:moveTo>
                  <a:pt x="1508759" y="1018540"/>
                </a:moveTo>
                <a:lnTo>
                  <a:pt x="0" y="1018540"/>
                </a:lnTo>
                <a:lnTo>
                  <a:pt x="0" y="0"/>
                </a:lnTo>
                <a:lnTo>
                  <a:pt x="3018790" y="0"/>
                </a:lnTo>
                <a:lnTo>
                  <a:pt x="3018790" y="1018540"/>
                </a:lnTo>
                <a:lnTo>
                  <a:pt x="1508759" y="101854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 txBox="1"/>
          <p:nvPr/>
        </p:nvSpPr>
        <p:spPr>
          <a:xfrm>
            <a:off x="3595370" y="4606290"/>
            <a:ext cx="57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latin typeface="Arial"/>
                <a:cs typeface="Arial"/>
              </a:rPr>
              <a:t>C</a:t>
            </a:r>
            <a:r>
              <a:rPr sz="2400" spc="-240" dirty="0">
                <a:latin typeface="Arial"/>
                <a:cs typeface="Arial"/>
              </a:rPr>
              <a:t>o</a:t>
            </a:r>
            <a:r>
              <a:rPr sz="2400" spc="-35" dirty="0">
                <a:latin typeface="Arial"/>
                <a:cs typeface="Arial"/>
              </a:rPr>
              <a:t>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3312159" y="5029200"/>
            <a:ext cx="1145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65" dirty="0">
                <a:latin typeface="Arial"/>
                <a:cs typeface="Arial"/>
              </a:rPr>
              <a:t>P</a:t>
            </a:r>
            <a:r>
              <a:rPr sz="2400" spc="-105" dirty="0">
                <a:latin typeface="Arial"/>
                <a:cs typeface="Arial"/>
              </a:rPr>
              <a:t>ul</a:t>
            </a:r>
            <a:r>
              <a:rPr sz="2400" spc="-125" dirty="0">
                <a:latin typeface="Arial"/>
                <a:cs typeface="Arial"/>
              </a:rPr>
              <a:t>s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45" dirty="0">
                <a:latin typeface="Arial"/>
                <a:cs typeface="Arial"/>
              </a:rPr>
              <a:t>l</a:t>
            </a:r>
            <a:r>
              <a:rPr sz="2400" spc="-85" dirty="0">
                <a:latin typeface="Arial"/>
                <a:cs typeface="Arial"/>
              </a:rPr>
              <a:t>e</a:t>
            </a:r>
            <a:r>
              <a:rPr sz="2400" spc="-265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358140" y="4592320"/>
            <a:ext cx="2125980" cy="1018540"/>
          </a:xfrm>
          <a:custGeom>
            <a:avLst/>
            <a:gdLst/>
            <a:ahLst/>
            <a:cxnLst/>
            <a:rect l="l" t="t" r="r" b="b"/>
            <a:pathLst>
              <a:path w="2125980" h="1018539">
                <a:moveTo>
                  <a:pt x="0" y="0"/>
                </a:moveTo>
                <a:lnTo>
                  <a:pt x="2125980" y="0"/>
                </a:lnTo>
                <a:lnTo>
                  <a:pt x="2125980" y="1018539"/>
                </a:lnTo>
                <a:lnTo>
                  <a:pt x="0" y="10185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58140" y="4592320"/>
            <a:ext cx="2125980" cy="1018540"/>
          </a:xfrm>
          <a:custGeom>
            <a:avLst/>
            <a:gdLst/>
            <a:ahLst/>
            <a:cxnLst/>
            <a:rect l="l" t="t" r="r" b="b"/>
            <a:pathLst>
              <a:path w="2125980" h="1018539">
                <a:moveTo>
                  <a:pt x="1062990" y="1018539"/>
                </a:moveTo>
                <a:lnTo>
                  <a:pt x="0" y="1018539"/>
                </a:lnTo>
                <a:lnTo>
                  <a:pt x="0" y="0"/>
                </a:lnTo>
                <a:lnTo>
                  <a:pt x="2125980" y="0"/>
                </a:lnTo>
                <a:lnTo>
                  <a:pt x="2125980" y="1018539"/>
                </a:lnTo>
                <a:lnTo>
                  <a:pt x="1062990" y="10185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48920" y="5591809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48920" y="557657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48920" y="556260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69"/>
                </a:moveTo>
                <a:lnTo>
                  <a:pt x="2127250" y="13969"/>
                </a:lnTo>
                <a:lnTo>
                  <a:pt x="212725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48920" y="554735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48920" y="553339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48920" y="551942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69"/>
                </a:moveTo>
                <a:lnTo>
                  <a:pt x="2127250" y="13969"/>
                </a:lnTo>
                <a:lnTo>
                  <a:pt x="212725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48920" y="550417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48920" y="549020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48920" y="547497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48920" y="546100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69"/>
                </a:moveTo>
                <a:lnTo>
                  <a:pt x="2127250" y="13969"/>
                </a:lnTo>
                <a:lnTo>
                  <a:pt x="212725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48920" y="544575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48920" y="543179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48920" y="541655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48920" y="540257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48920" y="538734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48920" y="537337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69"/>
                </a:moveTo>
                <a:lnTo>
                  <a:pt x="2127250" y="13969"/>
                </a:lnTo>
                <a:lnTo>
                  <a:pt x="212725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48920" y="535812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48920" y="534415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48920" y="532892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48920" y="531495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69"/>
                </a:moveTo>
                <a:lnTo>
                  <a:pt x="2127250" y="13969"/>
                </a:lnTo>
                <a:lnTo>
                  <a:pt x="212725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48920" y="529970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48920" y="528574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48920" y="527050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48920" y="525652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48920" y="524129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48920" y="522732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69"/>
                </a:moveTo>
                <a:lnTo>
                  <a:pt x="2127250" y="13969"/>
                </a:lnTo>
                <a:lnTo>
                  <a:pt x="212725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48920" y="521207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48920" y="519810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48920" y="518287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48920" y="516890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48920" y="515365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48920" y="513969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48920" y="512445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48920" y="511047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48920" y="509524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48920" y="508127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48920" y="506602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48920" y="505205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48920" y="503809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48920" y="502285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48920" y="500887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48920" y="499364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48920" y="497967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48920" y="496442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48920" y="495045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48920" y="493522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48920" y="492125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48920" y="490600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48920" y="489204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48920" y="487680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48920" y="486282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48920" y="484759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48920" y="483362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48920" y="481837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48920" y="480440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48920" y="478917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48920" y="477520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48920" y="476122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48920" y="474599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48920" y="473202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48920" y="471677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48920" y="470280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48920" y="468757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48920" y="467360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48920" y="4658359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48920" y="464439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48920" y="462915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39"/>
                </a:moveTo>
                <a:lnTo>
                  <a:pt x="2127250" y="15239"/>
                </a:lnTo>
                <a:lnTo>
                  <a:pt x="212725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48920" y="4615179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48920" y="4599940"/>
            <a:ext cx="2127250" cy="15240"/>
          </a:xfrm>
          <a:custGeom>
            <a:avLst/>
            <a:gdLst/>
            <a:ahLst/>
            <a:cxnLst/>
            <a:rect l="l" t="t" r="r" b="b"/>
            <a:pathLst>
              <a:path w="2127250" h="15239">
                <a:moveTo>
                  <a:pt x="0" y="15240"/>
                </a:moveTo>
                <a:lnTo>
                  <a:pt x="2127250" y="15240"/>
                </a:lnTo>
                <a:lnTo>
                  <a:pt x="2127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48920" y="4585970"/>
            <a:ext cx="2127250" cy="13970"/>
          </a:xfrm>
          <a:custGeom>
            <a:avLst/>
            <a:gdLst/>
            <a:ahLst/>
            <a:cxnLst/>
            <a:rect l="l" t="t" r="r" b="b"/>
            <a:pathLst>
              <a:path w="2127250" h="13970">
                <a:moveTo>
                  <a:pt x="0" y="13970"/>
                </a:moveTo>
                <a:lnTo>
                  <a:pt x="2127250" y="13970"/>
                </a:lnTo>
                <a:lnTo>
                  <a:pt x="212725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48920" y="457835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19" y="0"/>
                </a:lnTo>
              </a:path>
            </a:pathLst>
          </a:custGeom>
          <a:ln w="15239">
            <a:solidFill>
              <a:srgbClr val="9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50190" y="4572000"/>
            <a:ext cx="2125980" cy="1018540"/>
          </a:xfrm>
          <a:custGeom>
            <a:avLst/>
            <a:gdLst/>
            <a:ahLst/>
            <a:cxnLst/>
            <a:rect l="l" t="t" r="r" b="b"/>
            <a:pathLst>
              <a:path w="2125980" h="1018539">
                <a:moveTo>
                  <a:pt x="1062990" y="1018540"/>
                </a:moveTo>
                <a:lnTo>
                  <a:pt x="0" y="1018540"/>
                </a:lnTo>
                <a:lnTo>
                  <a:pt x="0" y="0"/>
                </a:lnTo>
                <a:lnTo>
                  <a:pt x="2125980" y="0"/>
                </a:lnTo>
                <a:lnTo>
                  <a:pt x="2125980" y="1018540"/>
                </a:lnTo>
                <a:lnTo>
                  <a:pt x="1062990" y="101854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 txBox="1"/>
          <p:nvPr/>
        </p:nvSpPr>
        <p:spPr>
          <a:xfrm>
            <a:off x="618490" y="4606290"/>
            <a:ext cx="13906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34" dirty="0">
                <a:latin typeface="Arial"/>
                <a:cs typeface="Arial"/>
              </a:rPr>
              <a:t>P</a:t>
            </a:r>
            <a:r>
              <a:rPr sz="2800" spc="-85" dirty="0">
                <a:latin typeface="Arial"/>
                <a:cs typeface="Arial"/>
              </a:rPr>
              <a:t>al</a:t>
            </a:r>
            <a:r>
              <a:rPr sz="2800" spc="-135" dirty="0">
                <a:latin typeface="Arial"/>
                <a:cs typeface="Arial"/>
              </a:rPr>
              <a:t>p</a:t>
            </a:r>
            <a:r>
              <a:rPr sz="2800" spc="-4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i</a:t>
            </a:r>
            <a:r>
              <a:rPr sz="2800" spc="-55" dirty="0">
                <a:latin typeface="Arial"/>
                <a:cs typeface="Arial"/>
              </a:rPr>
              <a:t>o</a:t>
            </a:r>
            <a:r>
              <a:rPr sz="2800" spc="-9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5502909" y="3164839"/>
            <a:ext cx="3483610" cy="1427480"/>
          </a:xfrm>
          <a:custGeom>
            <a:avLst/>
            <a:gdLst/>
            <a:ahLst/>
            <a:cxnLst/>
            <a:rect l="l" t="t" r="r" b="b"/>
            <a:pathLst>
              <a:path w="3483609" h="1427479">
                <a:moveTo>
                  <a:pt x="0" y="1427480"/>
                </a:moveTo>
                <a:lnTo>
                  <a:pt x="3483610" y="1427480"/>
                </a:lnTo>
                <a:lnTo>
                  <a:pt x="3483610" y="0"/>
                </a:lnTo>
                <a:lnTo>
                  <a:pt x="0" y="0"/>
                </a:lnTo>
                <a:lnTo>
                  <a:pt x="0" y="142748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389879" y="3164839"/>
            <a:ext cx="3596640" cy="1427480"/>
          </a:xfrm>
          <a:custGeom>
            <a:avLst/>
            <a:gdLst/>
            <a:ahLst/>
            <a:cxnLst/>
            <a:rect l="l" t="t" r="r" b="b"/>
            <a:pathLst>
              <a:path w="3596640" h="1427479">
                <a:moveTo>
                  <a:pt x="1798320" y="1427480"/>
                </a:moveTo>
                <a:lnTo>
                  <a:pt x="0" y="1427480"/>
                </a:lnTo>
                <a:lnTo>
                  <a:pt x="0" y="0"/>
                </a:lnTo>
                <a:lnTo>
                  <a:pt x="3596640" y="0"/>
                </a:lnTo>
                <a:lnTo>
                  <a:pt x="3596640" y="1427480"/>
                </a:lnTo>
                <a:lnTo>
                  <a:pt x="1798320" y="14274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502909" y="4572000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502909" y="455167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502909" y="453135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502909" y="451104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502909" y="449072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502909" y="447040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502909" y="445007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502909" y="442975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502909" y="440944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502909" y="4387850"/>
            <a:ext cx="3376929" cy="21590"/>
          </a:xfrm>
          <a:custGeom>
            <a:avLst/>
            <a:gdLst/>
            <a:ahLst/>
            <a:cxnLst/>
            <a:rect l="l" t="t" r="r" b="b"/>
            <a:pathLst>
              <a:path w="3376929" h="21589">
                <a:moveTo>
                  <a:pt x="0" y="21589"/>
                </a:moveTo>
                <a:lnTo>
                  <a:pt x="3376930" y="21589"/>
                </a:lnTo>
                <a:lnTo>
                  <a:pt x="337693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502909" y="436880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502909" y="4347209"/>
            <a:ext cx="3376929" cy="21590"/>
          </a:xfrm>
          <a:custGeom>
            <a:avLst/>
            <a:gdLst/>
            <a:ahLst/>
            <a:cxnLst/>
            <a:rect l="l" t="t" r="r" b="b"/>
            <a:pathLst>
              <a:path w="3376929" h="21589">
                <a:moveTo>
                  <a:pt x="0" y="21589"/>
                </a:moveTo>
                <a:lnTo>
                  <a:pt x="3376930" y="21589"/>
                </a:lnTo>
                <a:lnTo>
                  <a:pt x="337693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502909" y="432689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502909" y="430657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502909" y="428625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502909" y="426592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502909" y="424560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502909" y="422529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502909" y="420497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502909" y="418465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502909" y="416432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502909" y="414400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502909" y="412369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502909" y="410337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502909" y="4081779"/>
            <a:ext cx="3376929" cy="21590"/>
          </a:xfrm>
          <a:custGeom>
            <a:avLst/>
            <a:gdLst/>
            <a:ahLst/>
            <a:cxnLst/>
            <a:rect l="l" t="t" r="r" b="b"/>
            <a:pathLst>
              <a:path w="3376929" h="21589">
                <a:moveTo>
                  <a:pt x="0" y="21590"/>
                </a:moveTo>
                <a:lnTo>
                  <a:pt x="3376930" y="21590"/>
                </a:lnTo>
                <a:lnTo>
                  <a:pt x="337693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502909" y="406145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502909" y="404114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502909" y="402082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502909" y="400050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502909" y="398017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502909" y="395985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502909" y="393954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502909" y="391922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502909" y="389890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502909" y="387857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502909" y="385825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502909" y="383794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502909" y="381762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502909" y="3796029"/>
            <a:ext cx="3376929" cy="21590"/>
          </a:xfrm>
          <a:custGeom>
            <a:avLst/>
            <a:gdLst/>
            <a:ahLst/>
            <a:cxnLst/>
            <a:rect l="l" t="t" r="r" b="b"/>
            <a:pathLst>
              <a:path w="3376929" h="21589">
                <a:moveTo>
                  <a:pt x="0" y="21590"/>
                </a:moveTo>
                <a:lnTo>
                  <a:pt x="3376930" y="21590"/>
                </a:lnTo>
                <a:lnTo>
                  <a:pt x="337693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502909" y="377697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502909" y="3755390"/>
            <a:ext cx="3376929" cy="21590"/>
          </a:xfrm>
          <a:custGeom>
            <a:avLst/>
            <a:gdLst/>
            <a:ahLst/>
            <a:cxnLst/>
            <a:rect l="l" t="t" r="r" b="b"/>
            <a:pathLst>
              <a:path w="3376929" h="21589">
                <a:moveTo>
                  <a:pt x="0" y="21590"/>
                </a:moveTo>
                <a:lnTo>
                  <a:pt x="3376930" y="21590"/>
                </a:lnTo>
                <a:lnTo>
                  <a:pt x="337693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502909" y="373507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502909" y="371475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502909" y="369442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02909" y="367410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502909" y="365379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502909" y="363347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502909" y="361315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502909" y="359282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502909" y="357250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19"/>
                </a:moveTo>
                <a:lnTo>
                  <a:pt x="3376930" y="20319"/>
                </a:lnTo>
                <a:lnTo>
                  <a:pt x="337693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502909" y="355219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502909" y="353187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19"/>
                </a:moveTo>
                <a:lnTo>
                  <a:pt x="3376930" y="20319"/>
                </a:lnTo>
                <a:lnTo>
                  <a:pt x="337693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502909" y="351155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502909" y="3489959"/>
            <a:ext cx="3376929" cy="21590"/>
          </a:xfrm>
          <a:custGeom>
            <a:avLst/>
            <a:gdLst/>
            <a:ahLst/>
            <a:cxnLst/>
            <a:rect l="l" t="t" r="r" b="b"/>
            <a:pathLst>
              <a:path w="3376929" h="21589">
                <a:moveTo>
                  <a:pt x="0" y="21590"/>
                </a:moveTo>
                <a:lnTo>
                  <a:pt x="3376930" y="21590"/>
                </a:lnTo>
                <a:lnTo>
                  <a:pt x="337693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502909" y="346964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502909" y="344932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19"/>
                </a:moveTo>
                <a:lnTo>
                  <a:pt x="3376930" y="20319"/>
                </a:lnTo>
                <a:lnTo>
                  <a:pt x="337693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502909" y="342900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502909" y="340867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502909" y="338835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19"/>
                </a:moveTo>
                <a:lnTo>
                  <a:pt x="3376930" y="20319"/>
                </a:lnTo>
                <a:lnTo>
                  <a:pt x="337693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502909" y="336804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502909" y="334772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19"/>
                </a:moveTo>
                <a:lnTo>
                  <a:pt x="3376930" y="20319"/>
                </a:lnTo>
                <a:lnTo>
                  <a:pt x="337693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502909" y="332740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502909" y="330707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502909" y="328675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19"/>
                </a:moveTo>
                <a:lnTo>
                  <a:pt x="3376930" y="20319"/>
                </a:lnTo>
                <a:lnTo>
                  <a:pt x="337693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502909" y="326644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502909" y="324612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20">
                <a:moveTo>
                  <a:pt x="0" y="20319"/>
                </a:moveTo>
                <a:lnTo>
                  <a:pt x="3376930" y="20319"/>
                </a:lnTo>
                <a:lnTo>
                  <a:pt x="337693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502909" y="322580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19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502909" y="3205479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19">
                <a:moveTo>
                  <a:pt x="0" y="20320"/>
                </a:moveTo>
                <a:lnTo>
                  <a:pt x="3376930" y="20320"/>
                </a:lnTo>
                <a:lnTo>
                  <a:pt x="337693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502909" y="3185160"/>
            <a:ext cx="3376929" cy="20320"/>
          </a:xfrm>
          <a:custGeom>
            <a:avLst/>
            <a:gdLst/>
            <a:ahLst/>
            <a:cxnLst/>
            <a:rect l="l" t="t" r="r" b="b"/>
            <a:pathLst>
              <a:path w="3376929" h="20319">
                <a:moveTo>
                  <a:pt x="0" y="20319"/>
                </a:moveTo>
                <a:lnTo>
                  <a:pt x="3376930" y="20319"/>
                </a:lnTo>
                <a:lnTo>
                  <a:pt x="337693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280659" y="3174364"/>
            <a:ext cx="3599179" cy="0"/>
          </a:xfrm>
          <a:custGeom>
            <a:avLst/>
            <a:gdLst/>
            <a:ahLst/>
            <a:cxnLst/>
            <a:rect l="l" t="t" r="r" b="b"/>
            <a:pathLst>
              <a:path w="3599179">
                <a:moveTo>
                  <a:pt x="0" y="0"/>
                </a:moveTo>
                <a:lnTo>
                  <a:pt x="3599180" y="0"/>
                </a:lnTo>
              </a:path>
            </a:pathLst>
          </a:custGeom>
          <a:ln w="21589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281929" y="3144520"/>
            <a:ext cx="3596640" cy="1427480"/>
          </a:xfrm>
          <a:custGeom>
            <a:avLst/>
            <a:gdLst/>
            <a:ahLst/>
            <a:cxnLst/>
            <a:rect l="l" t="t" r="r" b="b"/>
            <a:pathLst>
              <a:path w="3596640" h="1427479">
                <a:moveTo>
                  <a:pt x="1798320" y="1427479"/>
                </a:moveTo>
                <a:lnTo>
                  <a:pt x="0" y="1427479"/>
                </a:lnTo>
                <a:lnTo>
                  <a:pt x="0" y="0"/>
                </a:lnTo>
                <a:lnTo>
                  <a:pt x="3596640" y="0"/>
                </a:lnTo>
                <a:lnTo>
                  <a:pt x="3596640" y="1427479"/>
                </a:lnTo>
                <a:lnTo>
                  <a:pt x="1798320" y="1427479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 txBox="1"/>
          <p:nvPr/>
        </p:nvSpPr>
        <p:spPr>
          <a:xfrm>
            <a:off x="5405120" y="3178809"/>
            <a:ext cx="3350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latin typeface="Arial"/>
                <a:cs typeface="Arial"/>
              </a:rPr>
              <a:t>High </a:t>
            </a:r>
            <a:r>
              <a:rPr sz="2400" spc="-100" dirty="0">
                <a:latin typeface="Arial"/>
                <a:cs typeface="Arial"/>
              </a:rPr>
              <a:t>arch </a:t>
            </a:r>
            <a:r>
              <a:rPr sz="2400" spc="-210" dirty="0">
                <a:latin typeface="Arial"/>
                <a:cs typeface="Arial"/>
              </a:rPr>
              <a:t>+ </a:t>
            </a:r>
            <a:r>
              <a:rPr sz="2400" spc="-95" dirty="0">
                <a:latin typeface="Arial"/>
                <a:cs typeface="Arial"/>
              </a:rPr>
              <a:t>clawing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toes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5769609" y="3544570"/>
            <a:ext cx="262255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2870">
              <a:lnSpc>
                <a:spcPct val="115599"/>
              </a:lnSpc>
              <a:spcBef>
                <a:spcPts val="100"/>
              </a:spcBef>
            </a:pPr>
            <a:r>
              <a:rPr sz="2400" spc="-135" dirty="0">
                <a:latin typeface="Arial"/>
                <a:cs typeface="Arial"/>
              </a:rPr>
              <a:t>No </a:t>
            </a:r>
            <a:r>
              <a:rPr sz="2400" spc="-35" dirty="0">
                <a:latin typeface="Arial"/>
                <a:cs typeface="Arial"/>
              </a:rPr>
              <a:t>trophic </a:t>
            </a:r>
            <a:r>
              <a:rPr sz="2400" spc="-165" dirty="0">
                <a:latin typeface="Arial"/>
                <a:cs typeface="Arial"/>
              </a:rPr>
              <a:t>changes  </a:t>
            </a:r>
            <a:r>
              <a:rPr sz="2400" spc="-105" dirty="0">
                <a:latin typeface="Arial"/>
                <a:cs typeface="Arial"/>
              </a:rPr>
              <a:t>Surrounded </a:t>
            </a:r>
            <a:r>
              <a:rPr sz="2400" spc="-100" dirty="0">
                <a:latin typeface="Arial"/>
                <a:cs typeface="Arial"/>
              </a:rPr>
              <a:t>by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callus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2484120" y="3164839"/>
            <a:ext cx="3018790" cy="1427480"/>
          </a:xfrm>
          <a:custGeom>
            <a:avLst/>
            <a:gdLst/>
            <a:ahLst/>
            <a:cxnLst/>
            <a:rect l="l" t="t" r="r" b="b"/>
            <a:pathLst>
              <a:path w="3018790" h="1427479">
                <a:moveTo>
                  <a:pt x="0" y="0"/>
                </a:moveTo>
                <a:lnTo>
                  <a:pt x="3018790" y="0"/>
                </a:lnTo>
                <a:lnTo>
                  <a:pt x="3018790" y="1427480"/>
                </a:lnTo>
                <a:lnTo>
                  <a:pt x="0" y="1427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484120" y="3164839"/>
            <a:ext cx="3018790" cy="1427480"/>
          </a:xfrm>
          <a:custGeom>
            <a:avLst/>
            <a:gdLst/>
            <a:ahLst/>
            <a:cxnLst/>
            <a:rect l="l" t="t" r="r" b="b"/>
            <a:pathLst>
              <a:path w="3018790" h="1427479">
                <a:moveTo>
                  <a:pt x="1508759" y="1427480"/>
                </a:moveTo>
                <a:lnTo>
                  <a:pt x="0" y="1427480"/>
                </a:lnTo>
                <a:lnTo>
                  <a:pt x="0" y="0"/>
                </a:lnTo>
                <a:lnTo>
                  <a:pt x="3018790" y="0"/>
                </a:lnTo>
                <a:lnTo>
                  <a:pt x="3018790" y="1427480"/>
                </a:lnTo>
                <a:lnTo>
                  <a:pt x="1508759" y="14274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484120" y="457200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484120" y="455167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484120" y="453135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484120" y="451104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484120" y="449072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484120" y="447040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484120" y="445007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484120" y="442975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484120" y="440944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484120" y="4387850"/>
            <a:ext cx="2910840" cy="21590"/>
          </a:xfrm>
          <a:custGeom>
            <a:avLst/>
            <a:gdLst/>
            <a:ahLst/>
            <a:cxnLst/>
            <a:rect l="l" t="t" r="r" b="b"/>
            <a:pathLst>
              <a:path w="2910840" h="21589">
                <a:moveTo>
                  <a:pt x="0" y="21589"/>
                </a:moveTo>
                <a:lnTo>
                  <a:pt x="2910840" y="21589"/>
                </a:lnTo>
                <a:lnTo>
                  <a:pt x="291084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484120" y="436880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484120" y="4347209"/>
            <a:ext cx="2910840" cy="21590"/>
          </a:xfrm>
          <a:custGeom>
            <a:avLst/>
            <a:gdLst/>
            <a:ahLst/>
            <a:cxnLst/>
            <a:rect l="l" t="t" r="r" b="b"/>
            <a:pathLst>
              <a:path w="2910840" h="21589">
                <a:moveTo>
                  <a:pt x="0" y="21589"/>
                </a:moveTo>
                <a:lnTo>
                  <a:pt x="2910840" y="21589"/>
                </a:lnTo>
                <a:lnTo>
                  <a:pt x="291084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484120" y="432689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484120" y="430657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484120" y="428625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484120" y="426592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484120" y="424560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484120" y="422529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484120" y="420497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484120" y="418465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484120" y="416432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484120" y="414400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484120" y="412369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484120" y="410337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484120" y="4081779"/>
            <a:ext cx="2910840" cy="21590"/>
          </a:xfrm>
          <a:custGeom>
            <a:avLst/>
            <a:gdLst/>
            <a:ahLst/>
            <a:cxnLst/>
            <a:rect l="l" t="t" r="r" b="b"/>
            <a:pathLst>
              <a:path w="2910840" h="21589">
                <a:moveTo>
                  <a:pt x="0" y="21590"/>
                </a:moveTo>
                <a:lnTo>
                  <a:pt x="2910840" y="21590"/>
                </a:lnTo>
                <a:lnTo>
                  <a:pt x="29108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484120" y="406145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484120" y="404114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484120" y="402082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484120" y="400050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484120" y="398017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484120" y="395985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484120" y="393954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484120" y="391922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484120" y="389890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484120" y="387857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484120" y="385825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484120" y="383794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484120" y="381762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484120" y="3796029"/>
            <a:ext cx="2910840" cy="21590"/>
          </a:xfrm>
          <a:custGeom>
            <a:avLst/>
            <a:gdLst/>
            <a:ahLst/>
            <a:cxnLst/>
            <a:rect l="l" t="t" r="r" b="b"/>
            <a:pathLst>
              <a:path w="2910840" h="21589">
                <a:moveTo>
                  <a:pt x="0" y="21590"/>
                </a:moveTo>
                <a:lnTo>
                  <a:pt x="2910840" y="21590"/>
                </a:lnTo>
                <a:lnTo>
                  <a:pt x="29108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484120" y="377697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484120" y="3755390"/>
            <a:ext cx="2910840" cy="21590"/>
          </a:xfrm>
          <a:custGeom>
            <a:avLst/>
            <a:gdLst/>
            <a:ahLst/>
            <a:cxnLst/>
            <a:rect l="l" t="t" r="r" b="b"/>
            <a:pathLst>
              <a:path w="2910840" h="21589">
                <a:moveTo>
                  <a:pt x="0" y="21590"/>
                </a:moveTo>
                <a:lnTo>
                  <a:pt x="2910840" y="21590"/>
                </a:lnTo>
                <a:lnTo>
                  <a:pt x="29108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484120" y="373507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484120" y="371475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484120" y="369442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484120" y="367410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484120" y="365379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484120" y="363347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484120" y="361315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484120" y="359282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484120" y="357250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19"/>
                </a:moveTo>
                <a:lnTo>
                  <a:pt x="2910840" y="20319"/>
                </a:lnTo>
                <a:lnTo>
                  <a:pt x="291084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484120" y="355219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484120" y="353187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19"/>
                </a:moveTo>
                <a:lnTo>
                  <a:pt x="2910840" y="20319"/>
                </a:lnTo>
                <a:lnTo>
                  <a:pt x="291084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484120" y="351155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484120" y="3489959"/>
            <a:ext cx="2910840" cy="21590"/>
          </a:xfrm>
          <a:custGeom>
            <a:avLst/>
            <a:gdLst/>
            <a:ahLst/>
            <a:cxnLst/>
            <a:rect l="l" t="t" r="r" b="b"/>
            <a:pathLst>
              <a:path w="2910840" h="21589">
                <a:moveTo>
                  <a:pt x="0" y="21590"/>
                </a:moveTo>
                <a:lnTo>
                  <a:pt x="2910840" y="21590"/>
                </a:lnTo>
                <a:lnTo>
                  <a:pt x="29108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484120" y="346964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484120" y="344932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19"/>
                </a:moveTo>
                <a:lnTo>
                  <a:pt x="2910840" y="20319"/>
                </a:lnTo>
                <a:lnTo>
                  <a:pt x="291084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484120" y="342900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484120" y="340867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484120" y="338835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19"/>
                </a:moveTo>
                <a:lnTo>
                  <a:pt x="2910840" y="20319"/>
                </a:lnTo>
                <a:lnTo>
                  <a:pt x="291084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484120" y="336804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484120" y="334772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19"/>
                </a:moveTo>
                <a:lnTo>
                  <a:pt x="2910840" y="20319"/>
                </a:lnTo>
                <a:lnTo>
                  <a:pt x="291084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484120" y="332740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484120" y="330707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484120" y="328675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19"/>
                </a:moveTo>
                <a:lnTo>
                  <a:pt x="2910840" y="20319"/>
                </a:lnTo>
                <a:lnTo>
                  <a:pt x="291084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484120" y="326644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484120" y="324612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20">
                <a:moveTo>
                  <a:pt x="0" y="20319"/>
                </a:moveTo>
                <a:lnTo>
                  <a:pt x="2910840" y="20319"/>
                </a:lnTo>
                <a:lnTo>
                  <a:pt x="291084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484120" y="322580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19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484120" y="3205479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19">
                <a:moveTo>
                  <a:pt x="0" y="20320"/>
                </a:moveTo>
                <a:lnTo>
                  <a:pt x="2910840" y="20320"/>
                </a:lnTo>
                <a:lnTo>
                  <a:pt x="291084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484120" y="3185160"/>
            <a:ext cx="2910840" cy="20320"/>
          </a:xfrm>
          <a:custGeom>
            <a:avLst/>
            <a:gdLst/>
            <a:ahLst/>
            <a:cxnLst/>
            <a:rect l="l" t="t" r="r" b="b"/>
            <a:pathLst>
              <a:path w="2910840" h="20319">
                <a:moveTo>
                  <a:pt x="0" y="20319"/>
                </a:moveTo>
                <a:lnTo>
                  <a:pt x="2910840" y="20319"/>
                </a:lnTo>
                <a:lnTo>
                  <a:pt x="291084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374900" y="3174364"/>
            <a:ext cx="3020060" cy="0"/>
          </a:xfrm>
          <a:custGeom>
            <a:avLst/>
            <a:gdLst/>
            <a:ahLst/>
            <a:cxnLst/>
            <a:rect l="l" t="t" r="r" b="b"/>
            <a:pathLst>
              <a:path w="3020060">
                <a:moveTo>
                  <a:pt x="0" y="0"/>
                </a:moveTo>
                <a:lnTo>
                  <a:pt x="3020060" y="0"/>
                </a:lnTo>
              </a:path>
            </a:pathLst>
          </a:custGeom>
          <a:ln w="21589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376170" y="3144520"/>
            <a:ext cx="3018790" cy="1427480"/>
          </a:xfrm>
          <a:custGeom>
            <a:avLst/>
            <a:gdLst/>
            <a:ahLst/>
            <a:cxnLst/>
            <a:rect l="l" t="t" r="r" b="b"/>
            <a:pathLst>
              <a:path w="3018790" h="1427479">
                <a:moveTo>
                  <a:pt x="1508759" y="1427479"/>
                </a:moveTo>
                <a:lnTo>
                  <a:pt x="0" y="1427479"/>
                </a:lnTo>
                <a:lnTo>
                  <a:pt x="0" y="0"/>
                </a:lnTo>
                <a:lnTo>
                  <a:pt x="3018790" y="0"/>
                </a:lnTo>
                <a:lnTo>
                  <a:pt x="3018790" y="1427479"/>
                </a:lnTo>
                <a:lnTo>
                  <a:pt x="1508759" y="1427479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 txBox="1"/>
          <p:nvPr/>
        </p:nvSpPr>
        <p:spPr>
          <a:xfrm>
            <a:off x="2755900" y="3121659"/>
            <a:ext cx="2258695" cy="129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10" algn="just">
              <a:lnSpc>
                <a:spcPct val="115599"/>
              </a:lnSpc>
              <a:spcBef>
                <a:spcPts val="100"/>
              </a:spcBef>
            </a:pPr>
            <a:r>
              <a:rPr sz="2400" spc="-95" dirty="0">
                <a:latin typeface="Arial"/>
                <a:cs typeface="Arial"/>
              </a:rPr>
              <a:t>Dependent </a:t>
            </a:r>
            <a:r>
              <a:rPr sz="2400" spc="-35" dirty="0">
                <a:latin typeface="Arial"/>
                <a:cs typeface="Arial"/>
              </a:rPr>
              <a:t>rubor  </a:t>
            </a:r>
            <a:r>
              <a:rPr sz="2400" spc="-100" dirty="0">
                <a:latin typeface="Arial"/>
                <a:cs typeface="Arial"/>
              </a:rPr>
              <a:t>Trophic </a:t>
            </a:r>
            <a:r>
              <a:rPr sz="2400" spc="-165" dirty="0">
                <a:latin typeface="Arial"/>
                <a:cs typeface="Arial"/>
              </a:rPr>
              <a:t>changes  </a:t>
            </a:r>
            <a:r>
              <a:rPr sz="2400" spc="-145" dirty="0">
                <a:latin typeface="Arial"/>
                <a:cs typeface="Arial"/>
              </a:rPr>
              <a:t>Gangrenous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digits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358140" y="3164839"/>
            <a:ext cx="2125980" cy="1427480"/>
          </a:xfrm>
          <a:custGeom>
            <a:avLst/>
            <a:gdLst/>
            <a:ahLst/>
            <a:cxnLst/>
            <a:rect l="l" t="t" r="r" b="b"/>
            <a:pathLst>
              <a:path w="2125980" h="1427479">
                <a:moveTo>
                  <a:pt x="0" y="0"/>
                </a:moveTo>
                <a:lnTo>
                  <a:pt x="2125980" y="0"/>
                </a:lnTo>
                <a:lnTo>
                  <a:pt x="2125980" y="1427480"/>
                </a:lnTo>
                <a:lnTo>
                  <a:pt x="0" y="1427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58140" y="3164839"/>
            <a:ext cx="2125980" cy="1427480"/>
          </a:xfrm>
          <a:custGeom>
            <a:avLst/>
            <a:gdLst/>
            <a:ahLst/>
            <a:cxnLst/>
            <a:rect l="l" t="t" r="r" b="b"/>
            <a:pathLst>
              <a:path w="2125980" h="1427479">
                <a:moveTo>
                  <a:pt x="1062990" y="1427480"/>
                </a:moveTo>
                <a:lnTo>
                  <a:pt x="0" y="1427480"/>
                </a:lnTo>
                <a:lnTo>
                  <a:pt x="0" y="0"/>
                </a:lnTo>
                <a:lnTo>
                  <a:pt x="2125980" y="0"/>
                </a:lnTo>
                <a:lnTo>
                  <a:pt x="2125980" y="1427480"/>
                </a:lnTo>
                <a:lnTo>
                  <a:pt x="1062990" y="14274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48920" y="4572000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48920" y="455167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48920" y="453135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48920" y="451104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48920" y="449072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48920" y="447040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48920" y="445007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48920" y="442975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48920" y="440944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48920" y="4387850"/>
            <a:ext cx="2127250" cy="21590"/>
          </a:xfrm>
          <a:custGeom>
            <a:avLst/>
            <a:gdLst/>
            <a:ahLst/>
            <a:cxnLst/>
            <a:rect l="l" t="t" r="r" b="b"/>
            <a:pathLst>
              <a:path w="2127250" h="21589">
                <a:moveTo>
                  <a:pt x="0" y="21589"/>
                </a:moveTo>
                <a:lnTo>
                  <a:pt x="2127250" y="21589"/>
                </a:lnTo>
                <a:lnTo>
                  <a:pt x="212725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48920" y="436880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48920" y="4347209"/>
            <a:ext cx="2127250" cy="21590"/>
          </a:xfrm>
          <a:custGeom>
            <a:avLst/>
            <a:gdLst/>
            <a:ahLst/>
            <a:cxnLst/>
            <a:rect l="l" t="t" r="r" b="b"/>
            <a:pathLst>
              <a:path w="2127250" h="21589">
                <a:moveTo>
                  <a:pt x="0" y="21589"/>
                </a:moveTo>
                <a:lnTo>
                  <a:pt x="2127250" y="21589"/>
                </a:lnTo>
                <a:lnTo>
                  <a:pt x="212725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48920" y="432689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48920" y="430657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48920" y="428625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48920" y="426592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48920" y="424560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48920" y="422529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48920" y="420497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48920" y="418465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48920" y="416432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48920" y="414400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48920" y="412369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48920" y="410337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48920" y="4081779"/>
            <a:ext cx="2127250" cy="21590"/>
          </a:xfrm>
          <a:custGeom>
            <a:avLst/>
            <a:gdLst/>
            <a:ahLst/>
            <a:cxnLst/>
            <a:rect l="l" t="t" r="r" b="b"/>
            <a:pathLst>
              <a:path w="2127250" h="21589">
                <a:moveTo>
                  <a:pt x="0" y="21590"/>
                </a:moveTo>
                <a:lnTo>
                  <a:pt x="2127250" y="21590"/>
                </a:lnTo>
                <a:lnTo>
                  <a:pt x="21272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48920" y="406145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48920" y="404114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48920" y="402082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48920" y="400050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48920" y="398017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48920" y="395985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48920" y="393954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48920" y="391922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48920" y="389890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48920" y="387857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48920" y="385825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48920" y="383794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48920" y="381762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48920" y="3796029"/>
            <a:ext cx="2127250" cy="21590"/>
          </a:xfrm>
          <a:custGeom>
            <a:avLst/>
            <a:gdLst/>
            <a:ahLst/>
            <a:cxnLst/>
            <a:rect l="l" t="t" r="r" b="b"/>
            <a:pathLst>
              <a:path w="2127250" h="21589">
                <a:moveTo>
                  <a:pt x="0" y="21590"/>
                </a:moveTo>
                <a:lnTo>
                  <a:pt x="2127250" y="21590"/>
                </a:lnTo>
                <a:lnTo>
                  <a:pt x="21272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48920" y="377697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48920" y="3755390"/>
            <a:ext cx="2127250" cy="21590"/>
          </a:xfrm>
          <a:custGeom>
            <a:avLst/>
            <a:gdLst/>
            <a:ahLst/>
            <a:cxnLst/>
            <a:rect l="l" t="t" r="r" b="b"/>
            <a:pathLst>
              <a:path w="2127250" h="21589">
                <a:moveTo>
                  <a:pt x="0" y="21590"/>
                </a:moveTo>
                <a:lnTo>
                  <a:pt x="2127250" y="21590"/>
                </a:lnTo>
                <a:lnTo>
                  <a:pt x="21272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48920" y="373507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48920" y="371475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48920" y="369442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48920" y="367410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48920" y="365379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48920" y="363347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48920" y="361315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48920" y="359282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48920" y="357250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19"/>
                </a:moveTo>
                <a:lnTo>
                  <a:pt x="2127250" y="20319"/>
                </a:lnTo>
                <a:lnTo>
                  <a:pt x="212725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48920" y="355219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48920" y="353187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19"/>
                </a:moveTo>
                <a:lnTo>
                  <a:pt x="2127250" y="20319"/>
                </a:lnTo>
                <a:lnTo>
                  <a:pt x="212725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48920" y="351155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48920" y="3489959"/>
            <a:ext cx="2127250" cy="21590"/>
          </a:xfrm>
          <a:custGeom>
            <a:avLst/>
            <a:gdLst/>
            <a:ahLst/>
            <a:cxnLst/>
            <a:rect l="l" t="t" r="r" b="b"/>
            <a:pathLst>
              <a:path w="2127250" h="21589">
                <a:moveTo>
                  <a:pt x="0" y="21590"/>
                </a:moveTo>
                <a:lnTo>
                  <a:pt x="2127250" y="21590"/>
                </a:lnTo>
                <a:lnTo>
                  <a:pt x="21272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48920" y="346964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48920" y="344932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19"/>
                </a:moveTo>
                <a:lnTo>
                  <a:pt x="2127250" y="20319"/>
                </a:lnTo>
                <a:lnTo>
                  <a:pt x="212725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48920" y="342900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48920" y="340867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48920" y="338835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19"/>
                </a:moveTo>
                <a:lnTo>
                  <a:pt x="2127250" y="20319"/>
                </a:lnTo>
                <a:lnTo>
                  <a:pt x="212725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48920" y="336804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48920" y="334772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19"/>
                </a:moveTo>
                <a:lnTo>
                  <a:pt x="2127250" y="20319"/>
                </a:lnTo>
                <a:lnTo>
                  <a:pt x="212725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48920" y="332740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48920" y="330707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48920" y="328675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19"/>
                </a:moveTo>
                <a:lnTo>
                  <a:pt x="2127250" y="20319"/>
                </a:lnTo>
                <a:lnTo>
                  <a:pt x="212725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48920" y="326644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48920" y="324612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20">
                <a:moveTo>
                  <a:pt x="0" y="20319"/>
                </a:moveTo>
                <a:lnTo>
                  <a:pt x="2127250" y="20319"/>
                </a:lnTo>
                <a:lnTo>
                  <a:pt x="212725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48920" y="322580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19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48920" y="3205479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19">
                <a:moveTo>
                  <a:pt x="0" y="20320"/>
                </a:moveTo>
                <a:lnTo>
                  <a:pt x="2127250" y="20320"/>
                </a:lnTo>
                <a:lnTo>
                  <a:pt x="212725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48920" y="3185160"/>
            <a:ext cx="2127250" cy="20320"/>
          </a:xfrm>
          <a:custGeom>
            <a:avLst/>
            <a:gdLst/>
            <a:ahLst/>
            <a:cxnLst/>
            <a:rect l="l" t="t" r="r" b="b"/>
            <a:pathLst>
              <a:path w="2127250" h="20319">
                <a:moveTo>
                  <a:pt x="0" y="20319"/>
                </a:moveTo>
                <a:lnTo>
                  <a:pt x="2127250" y="20319"/>
                </a:lnTo>
                <a:lnTo>
                  <a:pt x="212725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48920" y="3163570"/>
            <a:ext cx="2127250" cy="21590"/>
          </a:xfrm>
          <a:custGeom>
            <a:avLst/>
            <a:gdLst/>
            <a:ahLst/>
            <a:cxnLst/>
            <a:rect l="l" t="t" r="r" b="b"/>
            <a:pathLst>
              <a:path w="2127250" h="21589">
                <a:moveTo>
                  <a:pt x="0" y="21590"/>
                </a:moveTo>
                <a:lnTo>
                  <a:pt x="2127250" y="21590"/>
                </a:lnTo>
                <a:lnTo>
                  <a:pt x="212725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A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48920" y="315341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19" y="0"/>
                </a:lnTo>
              </a:path>
            </a:pathLst>
          </a:custGeom>
          <a:ln w="20320">
            <a:solidFill>
              <a:srgbClr val="9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50190" y="3144520"/>
            <a:ext cx="2125980" cy="1427480"/>
          </a:xfrm>
          <a:custGeom>
            <a:avLst/>
            <a:gdLst/>
            <a:ahLst/>
            <a:cxnLst/>
            <a:rect l="l" t="t" r="r" b="b"/>
            <a:pathLst>
              <a:path w="2125980" h="1427479">
                <a:moveTo>
                  <a:pt x="1062990" y="1427479"/>
                </a:moveTo>
                <a:lnTo>
                  <a:pt x="0" y="1427479"/>
                </a:lnTo>
                <a:lnTo>
                  <a:pt x="0" y="0"/>
                </a:lnTo>
                <a:lnTo>
                  <a:pt x="2125980" y="0"/>
                </a:lnTo>
                <a:lnTo>
                  <a:pt x="2125980" y="1427479"/>
                </a:lnTo>
                <a:lnTo>
                  <a:pt x="1062990" y="1427479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 txBox="1"/>
          <p:nvPr/>
        </p:nvSpPr>
        <p:spPr>
          <a:xfrm>
            <a:off x="549909" y="3178809"/>
            <a:ext cx="1526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>
                <a:latin typeface="Arial"/>
                <a:cs typeface="Arial"/>
              </a:rPr>
              <a:t>Inspection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5502909" y="1897379"/>
            <a:ext cx="3484879" cy="1267460"/>
          </a:xfrm>
          <a:custGeom>
            <a:avLst/>
            <a:gdLst/>
            <a:ahLst/>
            <a:cxnLst/>
            <a:rect l="l" t="t" r="r" b="b"/>
            <a:pathLst>
              <a:path w="3484879" h="1267460">
                <a:moveTo>
                  <a:pt x="0" y="0"/>
                </a:moveTo>
                <a:lnTo>
                  <a:pt x="3484880" y="0"/>
                </a:lnTo>
                <a:lnTo>
                  <a:pt x="3484880" y="1267460"/>
                </a:lnTo>
                <a:lnTo>
                  <a:pt x="0" y="12674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502909" y="1897379"/>
            <a:ext cx="3484879" cy="1267460"/>
          </a:xfrm>
          <a:custGeom>
            <a:avLst/>
            <a:gdLst/>
            <a:ahLst/>
            <a:cxnLst/>
            <a:rect l="l" t="t" r="r" b="b"/>
            <a:pathLst>
              <a:path w="3484879" h="1267460">
                <a:moveTo>
                  <a:pt x="1742439" y="1267460"/>
                </a:moveTo>
                <a:lnTo>
                  <a:pt x="0" y="1267460"/>
                </a:lnTo>
                <a:lnTo>
                  <a:pt x="0" y="0"/>
                </a:lnTo>
                <a:lnTo>
                  <a:pt x="3484880" y="0"/>
                </a:lnTo>
                <a:lnTo>
                  <a:pt x="3484880" y="1267460"/>
                </a:lnTo>
                <a:lnTo>
                  <a:pt x="1742439" y="12674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502909" y="3144520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502909" y="312673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502909" y="310896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502909" y="309117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502909" y="307212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502909" y="305435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502909" y="303657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502909" y="301878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502909" y="299973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502909" y="298196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502909" y="296417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502909" y="29464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502909" y="292735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502909" y="290957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502909" y="289178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502909" y="287273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502909" y="285496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502909" y="283717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502909" y="28194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502909" y="280035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502909" y="278257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502909" y="276478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502909" y="274701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502909" y="272796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502909" y="271017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502909" y="26924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502909" y="267462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502909" y="265557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502909" y="263778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502909" y="262001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502909" y="260096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502909" y="258317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502909" y="25654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502909" y="254762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502909" y="252857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502909" y="251078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502909" y="249301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502909" y="247522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502909" y="245617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502909" y="24384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502909" y="242062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502909" y="240157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02909" y="238378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502909" y="236601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502909" y="234696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502909" y="232917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502909" y="23114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502909" y="229362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502909" y="227457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502909" y="225678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502909" y="223901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502909" y="222122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502909" y="220345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502909" y="218440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502909" y="216662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502909" y="214883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502909" y="212978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502909" y="211201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502909" y="209422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502909" y="207517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502909" y="205740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502909" y="203962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502909" y="202183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502909" y="2002789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502909" y="198501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502909" y="1967229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80"/>
                </a:moveTo>
                <a:lnTo>
                  <a:pt x="3376930" y="17780"/>
                </a:lnTo>
                <a:lnTo>
                  <a:pt x="33769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502909" y="194945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502909" y="1931670"/>
            <a:ext cx="3376929" cy="17780"/>
          </a:xfrm>
          <a:custGeom>
            <a:avLst/>
            <a:gdLst/>
            <a:ahLst/>
            <a:cxnLst/>
            <a:rect l="l" t="t" r="r" b="b"/>
            <a:pathLst>
              <a:path w="3376929" h="17780">
                <a:moveTo>
                  <a:pt x="0" y="17779"/>
                </a:moveTo>
                <a:lnTo>
                  <a:pt x="3376930" y="17779"/>
                </a:lnTo>
                <a:lnTo>
                  <a:pt x="33769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502909" y="1912620"/>
            <a:ext cx="3376929" cy="19050"/>
          </a:xfrm>
          <a:custGeom>
            <a:avLst/>
            <a:gdLst/>
            <a:ahLst/>
            <a:cxnLst/>
            <a:rect l="l" t="t" r="r" b="b"/>
            <a:pathLst>
              <a:path w="3376929" h="19050">
                <a:moveTo>
                  <a:pt x="0" y="19050"/>
                </a:moveTo>
                <a:lnTo>
                  <a:pt x="3376930" y="19050"/>
                </a:lnTo>
                <a:lnTo>
                  <a:pt x="337693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393690" y="1903729"/>
            <a:ext cx="3486150" cy="0"/>
          </a:xfrm>
          <a:custGeom>
            <a:avLst/>
            <a:gdLst/>
            <a:ahLst/>
            <a:cxnLst/>
            <a:rect l="l" t="t" r="r" b="b"/>
            <a:pathLst>
              <a:path w="3486150">
                <a:moveTo>
                  <a:pt x="0" y="0"/>
                </a:moveTo>
                <a:lnTo>
                  <a:pt x="3486150" y="0"/>
                </a:lnTo>
              </a:path>
            </a:pathLst>
          </a:custGeom>
          <a:ln w="17780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394959" y="1878329"/>
            <a:ext cx="3484879" cy="1266190"/>
          </a:xfrm>
          <a:custGeom>
            <a:avLst/>
            <a:gdLst/>
            <a:ahLst/>
            <a:cxnLst/>
            <a:rect l="l" t="t" r="r" b="b"/>
            <a:pathLst>
              <a:path w="3484879" h="1266189">
                <a:moveTo>
                  <a:pt x="1742439" y="1266190"/>
                </a:moveTo>
                <a:lnTo>
                  <a:pt x="0" y="1266190"/>
                </a:lnTo>
                <a:lnTo>
                  <a:pt x="0" y="0"/>
                </a:lnTo>
                <a:lnTo>
                  <a:pt x="3484880" y="0"/>
                </a:lnTo>
                <a:lnTo>
                  <a:pt x="3484880" y="1266190"/>
                </a:lnTo>
                <a:lnTo>
                  <a:pt x="1742439" y="126619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 txBox="1"/>
          <p:nvPr/>
        </p:nvSpPr>
        <p:spPr>
          <a:xfrm>
            <a:off x="5749290" y="1854200"/>
            <a:ext cx="2775585" cy="87121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50"/>
              </a:spcBef>
            </a:pPr>
            <a:r>
              <a:rPr sz="2400" spc="-120" dirty="0">
                <a:latin typeface="Arial"/>
                <a:cs typeface="Arial"/>
              </a:rPr>
              <a:t>Usually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painless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400" spc="-130" dirty="0">
                <a:latin typeface="Arial"/>
                <a:cs typeface="Arial"/>
              </a:rPr>
              <a:t>Or </a:t>
            </a:r>
            <a:r>
              <a:rPr sz="2400" spc="-50" dirty="0">
                <a:latin typeface="Arial"/>
                <a:cs typeface="Arial"/>
              </a:rPr>
              <a:t>painful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neuropathy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2484120" y="1897379"/>
            <a:ext cx="3018790" cy="1267460"/>
          </a:xfrm>
          <a:custGeom>
            <a:avLst/>
            <a:gdLst/>
            <a:ahLst/>
            <a:cxnLst/>
            <a:rect l="l" t="t" r="r" b="b"/>
            <a:pathLst>
              <a:path w="3018790" h="1267460">
                <a:moveTo>
                  <a:pt x="0" y="0"/>
                </a:moveTo>
                <a:lnTo>
                  <a:pt x="3018790" y="0"/>
                </a:lnTo>
                <a:lnTo>
                  <a:pt x="3018790" y="1267460"/>
                </a:lnTo>
                <a:lnTo>
                  <a:pt x="0" y="12674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484120" y="1897379"/>
            <a:ext cx="3018790" cy="1267460"/>
          </a:xfrm>
          <a:custGeom>
            <a:avLst/>
            <a:gdLst/>
            <a:ahLst/>
            <a:cxnLst/>
            <a:rect l="l" t="t" r="r" b="b"/>
            <a:pathLst>
              <a:path w="3018790" h="1267460">
                <a:moveTo>
                  <a:pt x="1508759" y="1267460"/>
                </a:moveTo>
                <a:lnTo>
                  <a:pt x="0" y="1267460"/>
                </a:lnTo>
                <a:lnTo>
                  <a:pt x="0" y="0"/>
                </a:lnTo>
                <a:lnTo>
                  <a:pt x="3018790" y="0"/>
                </a:lnTo>
                <a:lnTo>
                  <a:pt x="3018790" y="1267460"/>
                </a:lnTo>
                <a:lnTo>
                  <a:pt x="1508759" y="12674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484120" y="314452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484120" y="312673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484120" y="310896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484120" y="309117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484120" y="307212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484120" y="305435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484120" y="303657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484120" y="301878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484120" y="299973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2484120" y="298196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484120" y="296417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2484120" y="29464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2484120" y="292735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484120" y="290957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484120" y="289178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484120" y="287273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484120" y="285496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484120" y="283717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484120" y="28194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484120" y="280035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484120" y="278257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484120" y="276478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484120" y="274701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484120" y="272796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484120" y="271017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484120" y="26924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484120" y="267462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484120" y="265557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484120" y="263778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484120" y="262001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484120" y="260096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484120" y="258317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484120" y="25654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484120" y="254762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484120" y="252857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484120" y="251078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484120" y="249301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484120" y="247522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484120" y="245617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484120" y="24384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484120" y="242062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484120" y="240157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484120" y="238378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484120" y="236601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484120" y="234696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484120" y="232917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484120" y="23114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484120" y="229362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484120" y="227457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484120" y="225678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484120" y="223901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484120" y="222122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484120" y="220345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484120" y="218440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484120" y="216662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484120" y="214883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484120" y="212978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484120" y="211201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484120" y="209422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484120" y="207517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484120" y="205740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484120" y="203962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484120" y="202183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484120" y="2002789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484120" y="198501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484120" y="1967229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80"/>
                </a:moveTo>
                <a:lnTo>
                  <a:pt x="2910840" y="17780"/>
                </a:lnTo>
                <a:lnTo>
                  <a:pt x="291084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484120" y="194945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484120" y="1931670"/>
            <a:ext cx="2910840" cy="17780"/>
          </a:xfrm>
          <a:custGeom>
            <a:avLst/>
            <a:gdLst/>
            <a:ahLst/>
            <a:cxnLst/>
            <a:rect l="l" t="t" r="r" b="b"/>
            <a:pathLst>
              <a:path w="2910840" h="17780">
                <a:moveTo>
                  <a:pt x="0" y="17779"/>
                </a:moveTo>
                <a:lnTo>
                  <a:pt x="2910840" y="17779"/>
                </a:lnTo>
                <a:lnTo>
                  <a:pt x="29108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484120" y="1912620"/>
            <a:ext cx="2910840" cy="19050"/>
          </a:xfrm>
          <a:custGeom>
            <a:avLst/>
            <a:gdLst/>
            <a:ahLst/>
            <a:cxnLst/>
            <a:rect l="l" t="t" r="r" b="b"/>
            <a:pathLst>
              <a:path w="2910840" h="19050">
                <a:moveTo>
                  <a:pt x="0" y="19050"/>
                </a:moveTo>
                <a:lnTo>
                  <a:pt x="2910840" y="19050"/>
                </a:lnTo>
                <a:lnTo>
                  <a:pt x="29108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374900" y="1903729"/>
            <a:ext cx="3020060" cy="0"/>
          </a:xfrm>
          <a:custGeom>
            <a:avLst/>
            <a:gdLst/>
            <a:ahLst/>
            <a:cxnLst/>
            <a:rect l="l" t="t" r="r" b="b"/>
            <a:pathLst>
              <a:path w="3020060">
                <a:moveTo>
                  <a:pt x="0" y="0"/>
                </a:moveTo>
                <a:lnTo>
                  <a:pt x="3020060" y="0"/>
                </a:lnTo>
              </a:path>
            </a:pathLst>
          </a:custGeom>
          <a:ln w="17780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376170" y="1878329"/>
            <a:ext cx="3018790" cy="1266190"/>
          </a:xfrm>
          <a:custGeom>
            <a:avLst/>
            <a:gdLst/>
            <a:ahLst/>
            <a:cxnLst/>
            <a:rect l="l" t="t" r="r" b="b"/>
            <a:pathLst>
              <a:path w="3018790" h="1266189">
                <a:moveTo>
                  <a:pt x="1508759" y="1266190"/>
                </a:moveTo>
                <a:lnTo>
                  <a:pt x="0" y="1266190"/>
                </a:lnTo>
                <a:lnTo>
                  <a:pt x="0" y="0"/>
                </a:lnTo>
                <a:lnTo>
                  <a:pt x="3018790" y="0"/>
                </a:lnTo>
                <a:lnTo>
                  <a:pt x="3018790" y="1266190"/>
                </a:lnTo>
                <a:lnTo>
                  <a:pt x="1508759" y="126619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 txBox="1"/>
          <p:nvPr/>
        </p:nvSpPr>
        <p:spPr>
          <a:xfrm>
            <a:off x="3102610" y="1911350"/>
            <a:ext cx="1563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45" dirty="0">
                <a:latin typeface="Arial"/>
                <a:cs typeface="Arial"/>
              </a:rPr>
              <a:t>C</a:t>
            </a:r>
            <a:r>
              <a:rPr sz="2400" spc="-85" dirty="0">
                <a:latin typeface="Arial"/>
                <a:cs typeface="Arial"/>
              </a:rPr>
              <a:t>laudi</a:t>
            </a:r>
            <a:r>
              <a:rPr sz="2400" spc="-90" dirty="0">
                <a:latin typeface="Arial"/>
                <a:cs typeface="Arial"/>
              </a:rPr>
              <a:t>c</a:t>
            </a:r>
            <a:r>
              <a:rPr sz="2400" spc="-185" dirty="0">
                <a:latin typeface="Arial"/>
                <a:cs typeface="Arial"/>
              </a:rPr>
              <a:t>a</a:t>
            </a:r>
            <a:r>
              <a:rPr sz="2400" spc="130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o</a:t>
            </a:r>
            <a:r>
              <a:rPr sz="2400" spc="-7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23" name="object 823"/>
          <p:cNvSpPr txBox="1"/>
          <p:nvPr/>
        </p:nvSpPr>
        <p:spPr>
          <a:xfrm>
            <a:off x="3299459" y="2334259"/>
            <a:ext cx="1169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latin typeface="Arial"/>
                <a:cs typeface="Arial"/>
              </a:rPr>
              <a:t>Rest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24" name="object 824"/>
          <p:cNvSpPr/>
          <p:nvPr/>
        </p:nvSpPr>
        <p:spPr>
          <a:xfrm>
            <a:off x="358140" y="1897379"/>
            <a:ext cx="2125980" cy="1267460"/>
          </a:xfrm>
          <a:custGeom>
            <a:avLst/>
            <a:gdLst/>
            <a:ahLst/>
            <a:cxnLst/>
            <a:rect l="l" t="t" r="r" b="b"/>
            <a:pathLst>
              <a:path w="2125980" h="1267460">
                <a:moveTo>
                  <a:pt x="0" y="0"/>
                </a:moveTo>
                <a:lnTo>
                  <a:pt x="2125980" y="0"/>
                </a:lnTo>
                <a:lnTo>
                  <a:pt x="2125980" y="1267460"/>
                </a:lnTo>
                <a:lnTo>
                  <a:pt x="0" y="12674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58140" y="1897379"/>
            <a:ext cx="2125980" cy="1267460"/>
          </a:xfrm>
          <a:custGeom>
            <a:avLst/>
            <a:gdLst/>
            <a:ahLst/>
            <a:cxnLst/>
            <a:rect l="l" t="t" r="r" b="b"/>
            <a:pathLst>
              <a:path w="2125980" h="1267460">
                <a:moveTo>
                  <a:pt x="1062990" y="1267460"/>
                </a:moveTo>
                <a:lnTo>
                  <a:pt x="0" y="1267460"/>
                </a:lnTo>
                <a:lnTo>
                  <a:pt x="0" y="0"/>
                </a:lnTo>
                <a:lnTo>
                  <a:pt x="2125980" y="0"/>
                </a:lnTo>
                <a:lnTo>
                  <a:pt x="2125980" y="1267460"/>
                </a:lnTo>
                <a:lnTo>
                  <a:pt x="1062990" y="12674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48920" y="3144520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48920" y="312673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48920" y="310896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48920" y="309117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48920" y="307212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48920" y="305435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48920" y="303657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48920" y="301878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48920" y="299973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48920" y="298196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48920" y="296417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48920" y="29464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48920" y="292735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48920" y="290957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48920" y="289178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48920" y="287273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48920" y="285496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48920" y="283717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48920" y="28194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48920" y="280035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48920" y="278257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48920" y="276478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48920" y="274701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48920" y="272796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48920" y="271017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48920" y="26924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48920" y="267462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48920" y="265557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48920" y="263778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48920" y="262001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48920" y="260096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48920" y="258317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48920" y="25654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48920" y="254762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48920" y="252857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48920" y="251078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48920" y="249301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48920" y="247522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48920" y="245617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48920" y="24384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48920" y="242062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48920" y="240157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48920" y="238378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48920" y="236601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48920" y="234696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48920" y="232917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48920" y="23114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48920" y="229362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48920" y="227457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48920" y="225678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48920" y="223901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48920" y="222122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48920" y="220345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48920" y="218440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48920" y="216662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48920" y="214883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48920" y="212978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48920" y="211201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48920" y="209422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48920" y="207517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48920" y="205740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48920" y="203962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48920" y="202183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48920" y="2002789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48920" y="198501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48920" y="196722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48920" y="194945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48920" y="1931670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79"/>
                </a:moveTo>
                <a:lnTo>
                  <a:pt x="2127250" y="17779"/>
                </a:lnTo>
                <a:lnTo>
                  <a:pt x="212725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48920" y="1912620"/>
            <a:ext cx="2127250" cy="19050"/>
          </a:xfrm>
          <a:custGeom>
            <a:avLst/>
            <a:gdLst/>
            <a:ahLst/>
            <a:cxnLst/>
            <a:rect l="l" t="t" r="r" b="b"/>
            <a:pathLst>
              <a:path w="2127250" h="19050">
                <a:moveTo>
                  <a:pt x="0" y="19050"/>
                </a:moveTo>
                <a:lnTo>
                  <a:pt x="2127250" y="19050"/>
                </a:lnTo>
                <a:lnTo>
                  <a:pt x="21272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48920" y="1894839"/>
            <a:ext cx="2127250" cy="17780"/>
          </a:xfrm>
          <a:custGeom>
            <a:avLst/>
            <a:gdLst/>
            <a:ahLst/>
            <a:cxnLst/>
            <a:rect l="l" t="t" r="r" b="b"/>
            <a:pathLst>
              <a:path w="2127250" h="17780">
                <a:moveTo>
                  <a:pt x="0" y="17780"/>
                </a:moveTo>
                <a:lnTo>
                  <a:pt x="2127250" y="17780"/>
                </a:lnTo>
                <a:lnTo>
                  <a:pt x="21272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48920" y="188595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19" y="0"/>
                </a:lnTo>
              </a:path>
            </a:pathLst>
          </a:custGeom>
          <a:ln w="17779">
            <a:solidFill>
              <a:srgbClr val="9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50190" y="1878329"/>
            <a:ext cx="2125980" cy="1266190"/>
          </a:xfrm>
          <a:custGeom>
            <a:avLst/>
            <a:gdLst/>
            <a:ahLst/>
            <a:cxnLst/>
            <a:rect l="l" t="t" r="r" b="b"/>
            <a:pathLst>
              <a:path w="2125980" h="1266189">
                <a:moveTo>
                  <a:pt x="1062990" y="1266190"/>
                </a:moveTo>
                <a:lnTo>
                  <a:pt x="0" y="1266190"/>
                </a:lnTo>
                <a:lnTo>
                  <a:pt x="0" y="0"/>
                </a:lnTo>
                <a:lnTo>
                  <a:pt x="2125980" y="0"/>
                </a:lnTo>
                <a:lnTo>
                  <a:pt x="2125980" y="1266190"/>
                </a:lnTo>
                <a:lnTo>
                  <a:pt x="1062990" y="126619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 txBox="1"/>
          <p:nvPr/>
        </p:nvSpPr>
        <p:spPr>
          <a:xfrm>
            <a:off x="539750" y="1911350"/>
            <a:ext cx="1546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95" dirty="0">
                <a:latin typeface="Arial"/>
                <a:cs typeface="Arial"/>
              </a:rPr>
              <a:t>S</a:t>
            </a:r>
            <a:r>
              <a:rPr sz="2800" spc="-145" dirty="0">
                <a:latin typeface="Arial"/>
                <a:cs typeface="Arial"/>
              </a:rPr>
              <a:t>y</a:t>
            </a:r>
            <a:r>
              <a:rPr sz="2800" spc="-110" dirty="0">
                <a:latin typeface="Arial"/>
                <a:cs typeface="Arial"/>
              </a:rPr>
              <a:t>m</a:t>
            </a:r>
            <a:r>
              <a:rPr sz="2800" spc="40" dirty="0">
                <a:latin typeface="Arial"/>
                <a:cs typeface="Arial"/>
              </a:rPr>
              <a:t>p</a:t>
            </a:r>
            <a:r>
              <a:rPr sz="2800" spc="20" dirty="0">
                <a:latin typeface="Arial"/>
                <a:cs typeface="Arial"/>
              </a:rPr>
              <a:t>t</a:t>
            </a:r>
            <a:r>
              <a:rPr sz="2800" spc="-95" dirty="0">
                <a:latin typeface="Arial"/>
                <a:cs typeface="Arial"/>
              </a:rPr>
              <a:t>o</a:t>
            </a:r>
            <a:r>
              <a:rPr sz="2800" spc="-110" dirty="0">
                <a:latin typeface="Arial"/>
                <a:cs typeface="Arial"/>
              </a:rPr>
              <a:t>m</a:t>
            </a:r>
            <a:r>
              <a:rPr sz="2800" spc="-30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99" name="object 899"/>
          <p:cNvSpPr/>
          <p:nvPr/>
        </p:nvSpPr>
        <p:spPr>
          <a:xfrm>
            <a:off x="5502909" y="1087119"/>
            <a:ext cx="3484879" cy="812800"/>
          </a:xfrm>
          <a:custGeom>
            <a:avLst/>
            <a:gdLst/>
            <a:ahLst/>
            <a:cxnLst/>
            <a:rect l="l" t="t" r="r" b="b"/>
            <a:pathLst>
              <a:path w="3484879" h="812800">
                <a:moveTo>
                  <a:pt x="0" y="0"/>
                </a:moveTo>
                <a:lnTo>
                  <a:pt x="3484880" y="0"/>
                </a:lnTo>
                <a:lnTo>
                  <a:pt x="34848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502909" y="1087119"/>
            <a:ext cx="3484879" cy="812800"/>
          </a:xfrm>
          <a:custGeom>
            <a:avLst/>
            <a:gdLst/>
            <a:ahLst/>
            <a:cxnLst/>
            <a:rect l="l" t="t" r="r" b="b"/>
            <a:pathLst>
              <a:path w="3484879" h="812800">
                <a:moveTo>
                  <a:pt x="1742439" y="812800"/>
                </a:moveTo>
                <a:lnTo>
                  <a:pt x="0" y="812800"/>
                </a:lnTo>
                <a:lnTo>
                  <a:pt x="0" y="0"/>
                </a:lnTo>
                <a:lnTo>
                  <a:pt x="3484880" y="0"/>
                </a:lnTo>
                <a:lnTo>
                  <a:pt x="3484880" y="812800"/>
                </a:lnTo>
                <a:lnTo>
                  <a:pt x="1742439" y="812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502909" y="1880870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502909" y="187515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502909" y="186372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502909" y="185229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E2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502909" y="184086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E1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502909" y="1828800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2700">
            <a:solidFill>
              <a:srgbClr val="E0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502909" y="181673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DF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502909" y="180530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DE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502909" y="179387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DD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502909" y="178244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DC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502909" y="177101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DB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502909" y="1758950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2700">
            <a:solidFill>
              <a:srgbClr val="DA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502909" y="174688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D9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502909" y="173545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D8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502909" y="172402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D7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502909" y="171259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D6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502909" y="170116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D5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502909" y="1689100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2700">
            <a:solidFill>
              <a:srgbClr val="D4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502909" y="167703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D3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502909" y="166560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D2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502909" y="165417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D1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502909" y="164274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D0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502909" y="163131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CF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502909" y="1619250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2700">
            <a:solidFill>
              <a:srgbClr val="CE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502909" y="160718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CD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502909" y="159575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CC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502909" y="158432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CC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502909" y="157289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CA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502909" y="156146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C9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502909" y="1549400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2700">
            <a:solidFill>
              <a:srgbClr val="C8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502909" y="153733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C7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502909" y="152590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C6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502909" y="151447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C5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502909" y="1497330"/>
            <a:ext cx="3376929" cy="11430"/>
          </a:xfrm>
          <a:custGeom>
            <a:avLst/>
            <a:gdLst/>
            <a:ahLst/>
            <a:cxnLst/>
            <a:rect l="l" t="t" r="r" b="b"/>
            <a:pathLst>
              <a:path w="3376929" h="11430">
                <a:moveTo>
                  <a:pt x="0" y="11430"/>
                </a:moveTo>
                <a:lnTo>
                  <a:pt x="3376930" y="11430"/>
                </a:lnTo>
                <a:lnTo>
                  <a:pt x="337693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502909" y="1484630"/>
            <a:ext cx="3376929" cy="12700"/>
          </a:xfrm>
          <a:custGeom>
            <a:avLst/>
            <a:gdLst/>
            <a:ahLst/>
            <a:cxnLst/>
            <a:rect l="l" t="t" r="r" b="b"/>
            <a:pathLst>
              <a:path w="3376929" h="12700">
                <a:moveTo>
                  <a:pt x="0" y="12700"/>
                </a:moveTo>
                <a:lnTo>
                  <a:pt x="3376930" y="12700"/>
                </a:lnTo>
                <a:lnTo>
                  <a:pt x="33769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502909" y="147891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C2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502909" y="146748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C1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502909" y="145605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C0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502909" y="144462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BF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502909" y="1427480"/>
            <a:ext cx="3376929" cy="11430"/>
          </a:xfrm>
          <a:custGeom>
            <a:avLst/>
            <a:gdLst/>
            <a:ahLst/>
            <a:cxnLst/>
            <a:rect l="l" t="t" r="r" b="b"/>
            <a:pathLst>
              <a:path w="3376929" h="11430">
                <a:moveTo>
                  <a:pt x="0" y="11430"/>
                </a:moveTo>
                <a:lnTo>
                  <a:pt x="3376930" y="11430"/>
                </a:lnTo>
                <a:lnTo>
                  <a:pt x="337693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502909" y="1414780"/>
            <a:ext cx="3376929" cy="12700"/>
          </a:xfrm>
          <a:custGeom>
            <a:avLst/>
            <a:gdLst/>
            <a:ahLst/>
            <a:cxnLst/>
            <a:rect l="l" t="t" r="r" b="b"/>
            <a:pathLst>
              <a:path w="3376929" h="12700">
                <a:moveTo>
                  <a:pt x="0" y="12700"/>
                </a:moveTo>
                <a:lnTo>
                  <a:pt x="3376930" y="12700"/>
                </a:lnTo>
                <a:lnTo>
                  <a:pt x="33769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502909" y="140906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BC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502909" y="139763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BB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502909" y="138620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BA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502909" y="137477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B9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502909" y="1356360"/>
            <a:ext cx="3376929" cy="12700"/>
          </a:xfrm>
          <a:custGeom>
            <a:avLst/>
            <a:gdLst/>
            <a:ahLst/>
            <a:cxnLst/>
            <a:rect l="l" t="t" r="r" b="b"/>
            <a:pathLst>
              <a:path w="3376929" h="12700">
                <a:moveTo>
                  <a:pt x="0" y="12700"/>
                </a:moveTo>
                <a:lnTo>
                  <a:pt x="3376930" y="12700"/>
                </a:lnTo>
                <a:lnTo>
                  <a:pt x="33769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502909" y="1344930"/>
            <a:ext cx="3376929" cy="11430"/>
          </a:xfrm>
          <a:custGeom>
            <a:avLst/>
            <a:gdLst/>
            <a:ahLst/>
            <a:cxnLst/>
            <a:rect l="l" t="t" r="r" b="b"/>
            <a:pathLst>
              <a:path w="3376929" h="11430">
                <a:moveTo>
                  <a:pt x="0" y="11430"/>
                </a:moveTo>
                <a:lnTo>
                  <a:pt x="3376930" y="11430"/>
                </a:lnTo>
                <a:lnTo>
                  <a:pt x="337693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502909" y="133921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B6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502909" y="132778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B5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502909" y="131635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B4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502909" y="130492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B3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502909" y="1286510"/>
            <a:ext cx="3376929" cy="12700"/>
          </a:xfrm>
          <a:custGeom>
            <a:avLst/>
            <a:gdLst/>
            <a:ahLst/>
            <a:cxnLst/>
            <a:rect l="l" t="t" r="r" b="b"/>
            <a:pathLst>
              <a:path w="3376929" h="12700">
                <a:moveTo>
                  <a:pt x="0" y="12700"/>
                </a:moveTo>
                <a:lnTo>
                  <a:pt x="3376930" y="12700"/>
                </a:lnTo>
                <a:lnTo>
                  <a:pt x="33769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502909" y="1275080"/>
            <a:ext cx="3376929" cy="11430"/>
          </a:xfrm>
          <a:custGeom>
            <a:avLst/>
            <a:gdLst/>
            <a:ahLst/>
            <a:cxnLst/>
            <a:rect l="l" t="t" r="r" b="b"/>
            <a:pathLst>
              <a:path w="3376929" h="11430">
                <a:moveTo>
                  <a:pt x="0" y="11430"/>
                </a:moveTo>
                <a:lnTo>
                  <a:pt x="3376930" y="11430"/>
                </a:lnTo>
                <a:lnTo>
                  <a:pt x="337693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502909" y="126936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B0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502909" y="125793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AF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502909" y="124650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AE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502909" y="123507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AD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502909" y="1216660"/>
            <a:ext cx="3376929" cy="12700"/>
          </a:xfrm>
          <a:custGeom>
            <a:avLst/>
            <a:gdLst/>
            <a:ahLst/>
            <a:cxnLst/>
            <a:rect l="l" t="t" r="r" b="b"/>
            <a:pathLst>
              <a:path w="3376929" h="12700">
                <a:moveTo>
                  <a:pt x="0" y="12700"/>
                </a:moveTo>
                <a:lnTo>
                  <a:pt x="3376930" y="12700"/>
                </a:lnTo>
                <a:lnTo>
                  <a:pt x="33769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502909" y="1205230"/>
            <a:ext cx="3376929" cy="11430"/>
          </a:xfrm>
          <a:custGeom>
            <a:avLst/>
            <a:gdLst/>
            <a:ahLst/>
            <a:cxnLst/>
            <a:rect l="l" t="t" r="r" b="b"/>
            <a:pathLst>
              <a:path w="3376929" h="11430">
                <a:moveTo>
                  <a:pt x="0" y="11430"/>
                </a:moveTo>
                <a:lnTo>
                  <a:pt x="3376930" y="11430"/>
                </a:lnTo>
                <a:lnTo>
                  <a:pt x="337693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502909" y="119951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AA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502909" y="118808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A9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502909" y="1170939"/>
            <a:ext cx="3376929" cy="11430"/>
          </a:xfrm>
          <a:custGeom>
            <a:avLst/>
            <a:gdLst/>
            <a:ahLst/>
            <a:cxnLst/>
            <a:rect l="l" t="t" r="r" b="b"/>
            <a:pathLst>
              <a:path w="3376929" h="11430">
                <a:moveTo>
                  <a:pt x="0" y="11430"/>
                </a:moveTo>
                <a:lnTo>
                  <a:pt x="3376930" y="11430"/>
                </a:lnTo>
                <a:lnTo>
                  <a:pt x="337693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502909" y="1158239"/>
            <a:ext cx="3376929" cy="12700"/>
          </a:xfrm>
          <a:custGeom>
            <a:avLst/>
            <a:gdLst/>
            <a:ahLst/>
            <a:cxnLst/>
            <a:rect l="l" t="t" r="r" b="b"/>
            <a:pathLst>
              <a:path w="3376929" h="12700">
                <a:moveTo>
                  <a:pt x="0" y="12700"/>
                </a:moveTo>
                <a:lnTo>
                  <a:pt x="3376930" y="12700"/>
                </a:lnTo>
                <a:lnTo>
                  <a:pt x="33769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502909" y="115252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A6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502909" y="114109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30">
            <a:solidFill>
              <a:srgbClr val="A5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502909" y="1129664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A4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502909" y="1118235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930" y="0"/>
                </a:lnTo>
              </a:path>
            </a:pathLst>
          </a:custGeom>
          <a:ln w="11429">
            <a:solidFill>
              <a:srgbClr val="A3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502909" y="1101089"/>
            <a:ext cx="3376929" cy="11430"/>
          </a:xfrm>
          <a:custGeom>
            <a:avLst/>
            <a:gdLst/>
            <a:ahLst/>
            <a:cxnLst/>
            <a:rect l="l" t="t" r="r" b="b"/>
            <a:pathLst>
              <a:path w="3376929" h="11430">
                <a:moveTo>
                  <a:pt x="0" y="11430"/>
                </a:moveTo>
                <a:lnTo>
                  <a:pt x="3376930" y="11430"/>
                </a:lnTo>
                <a:lnTo>
                  <a:pt x="337693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502909" y="1088389"/>
            <a:ext cx="3376929" cy="12700"/>
          </a:xfrm>
          <a:custGeom>
            <a:avLst/>
            <a:gdLst/>
            <a:ahLst/>
            <a:cxnLst/>
            <a:rect l="l" t="t" r="r" b="b"/>
            <a:pathLst>
              <a:path w="3376929" h="12700">
                <a:moveTo>
                  <a:pt x="0" y="12700"/>
                </a:moveTo>
                <a:lnTo>
                  <a:pt x="3376930" y="12700"/>
                </a:lnTo>
                <a:lnTo>
                  <a:pt x="33769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393690" y="1082675"/>
            <a:ext cx="3486150" cy="0"/>
          </a:xfrm>
          <a:custGeom>
            <a:avLst/>
            <a:gdLst/>
            <a:ahLst/>
            <a:cxnLst/>
            <a:rect l="l" t="t" r="r" b="b"/>
            <a:pathLst>
              <a:path w="3486150">
                <a:moveTo>
                  <a:pt x="0" y="0"/>
                </a:moveTo>
                <a:lnTo>
                  <a:pt x="3486150" y="0"/>
                </a:lnTo>
              </a:path>
            </a:pathLst>
          </a:custGeom>
          <a:ln w="11429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393690" y="1071244"/>
            <a:ext cx="3486150" cy="0"/>
          </a:xfrm>
          <a:custGeom>
            <a:avLst/>
            <a:gdLst/>
            <a:ahLst/>
            <a:cxnLst/>
            <a:rect l="l" t="t" r="r" b="b"/>
            <a:pathLst>
              <a:path w="3486150">
                <a:moveTo>
                  <a:pt x="0" y="0"/>
                </a:moveTo>
                <a:lnTo>
                  <a:pt x="3486150" y="0"/>
                </a:lnTo>
              </a:path>
            </a:pathLst>
          </a:custGeom>
          <a:ln w="11430">
            <a:solidFill>
              <a:srgbClr val="9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394959" y="1066800"/>
            <a:ext cx="3484879" cy="814069"/>
          </a:xfrm>
          <a:custGeom>
            <a:avLst/>
            <a:gdLst/>
            <a:ahLst/>
            <a:cxnLst/>
            <a:rect l="l" t="t" r="r" b="b"/>
            <a:pathLst>
              <a:path w="3484879" h="814069">
                <a:moveTo>
                  <a:pt x="1742439" y="814070"/>
                </a:moveTo>
                <a:lnTo>
                  <a:pt x="0" y="814070"/>
                </a:lnTo>
                <a:lnTo>
                  <a:pt x="0" y="0"/>
                </a:lnTo>
                <a:lnTo>
                  <a:pt x="3484880" y="0"/>
                </a:lnTo>
                <a:lnTo>
                  <a:pt x="3484880" y="814070"/>
                </a:lnTo>
                <a:lnTo>
                  <a:pt x="1742439" y="81407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484120" y="1087119"/>
            <a:ext cx="3018790" cy="812800"/>
          </a:xfrm>
          <a:custGeom>
            <a:avLst/>
            <a:gdLst/>
            <a:ahLst/>
            <a:cxnLst/>
            <a:rect l="l" t="t" r="r" b="b"/>
            <a:pathLst>
              <a:path w="3018790" h="812800">
                <a:moveTo>
                  <a:pt x="0" y="0"/>
                </a:moveTo>
                <a:lnTo>
                  <a:pt x="3018790" y="0"/>
                </a:lnTo>
                <a:lnTo>
                  <a:pt x="301879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484120" y="1087119"/>
            <a:ext cx="3018790" cy="812800"/>
          </a:xfrm>
          <a:custGeom>
            <a:avLst/>
            <a:gdLst/>
            <a:ahLst/>
            <a:cxnLst/>
            <a:rect l="l" t="t" r="r" b="b"/>
            <a:pathLst>
              <a:path w="3018790" h="812800">
                <a:moveTo>
                  <a:pt x="1508759" y="812800"/>
                </a:moveTo>
                <a:lnTo>
                  <a:pt x="0" y="812800"/>
                </a:lnTo>
                <a:lnTo>
                  <a:pt x="0" y="0"/>
                </a:lnTo>
                <a:lnTo>
                  <a:pt x="3018790" y="0"/>
                </a:lnTo>
                <a:lnTo>
                  <a:pt x="3018790" y="812800"/>
                </a:lnTo>
                <a:lnTo>
                  <a:pt x="1508759" y="812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484120" y="188087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484120" y="187515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484120" y="186372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484120" y="185229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E2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484120" y="184086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E1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484120" y="182880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2700">
            <a:solidFill>
              <a:srgbClr val="E0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484120" y="181673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DF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484120" y="180530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DE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484120" y="179387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DD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484120" y="178244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DC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484120" y="177101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DB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484120" y="175895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2700">
            <a:solidFill>
              <a:srgbClr val="DA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484120" y="174688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D9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484120" y="173545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D8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484120" y="172402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D7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484120" y="171259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D6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484120" y="170116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D5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484120" y="168910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2700">
            <a:solidFill>
              <a:srgbClr val="D4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484120" y="167703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D3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484120" y="166560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D2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484120" y="165417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D1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484120" y="164274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D0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484120" y="163131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CF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484120" y="161925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2700">
            <a:solidFill>
              <a:srgbClr val="CE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484120" y="160718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CD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484120" y="159575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CC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484120" y="158432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CC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484120" y="157289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CA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484120" y="156146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C9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484120" y="154940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2700">
            <a:solidFill>
              <a:srgbClr val="C8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484120" y="153733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C7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484120" y="152590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C6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484120" y="151447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C5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484120" y="1497330"/>
            <a:ext cx="2910840" cy="11430"/>
          </a:xfrm>
          <a:custGeom>
            <a:avLst/>
            <a:gdLst/>
            <a:ahLst/>
            <a:cxnLst/>
            <a:rect l="l" t="t" r="r" b="b"/>
            <a:pathLst>
              <a:path w="2910840" h="11430">
                <a:moveTo>
                  <a:pt x="0" y="11430"/>
                </a:moveTo>
                <a:lnTo>
                  <a:pt x="2910840" y="11430"/>
                </a:lnTo>
                <a:lnTo>
                  <a:pt x="29108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484120" y="1484630"/>
            <a:ext cx="2910840" cy="12700"/>
          </a:xfrm>
          <a:custGeom>
            <a:avLst/>
            <a:gdLst/>
            <a:ahLst/>
            <a:cxnLst/>
            <a:rect l="l" t="t" r="r" b="b"/>
            <a:pathLst>
              <a:path w="2910840" h="12700">
                <a:moveTo>
                  <a:pt x="0" y="12700"/>
                </a:moveTo>
                <a:lnTo>
                  <a:pt x="2910840" y="12700"/>
                </a:lnTo>
                <a:lnTo>
                  <a:pt x="29108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484120" y="147891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C2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484120" y="146748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C1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484120" y="145605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C0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484120" y="144462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BF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484120" y="1427480"/>
            <a:ext cx="2910840" cy="11430"/>
          </a:xfrm>
          <a:custGeom>
            <a:avLst/>
            <a:gdLst/>
            <a:ahLst/>
            <a:cxnLst/>
            <a:rect l="l" t="t" r="r" b="b"/>
            <a:pathLst>
              <a:path w="2910840" h="11430">
                <a:moveTo>
                  <a:pt x="0" y="11430"/>
                </a:moveTo>
                <a:lnTo>
                  <a:pt x="2910840" y="11430"/>
                </a:lnTo>
                <a:lnTo>
                  <a:pt x="29108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484120" y="1414780"/>
            <a:ext cx="2910840" cy="12700"/>
          </a:xfrm>
          <a:custGeom>
            <a:avLst/>
            <a:gdLst/>
            <a:ahLst/>
            <a:cxnLst/>
            <a:rect l="l" t="t" r="r" b="b"/>
            <a:pathLst>
              <a:path w="2910840" h="12700">
                <a:moveTo>
                  <a:pt x="0" y="12700"/>
                </a:moveTo>
                <a:lnTo>
                  <a:pt x="2910840" y="12700"/>
                </a:lnTo>
                <a:lnTo>
                  <a:pt x="29108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484120" y="140906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BC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484120" y="139763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BB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484120" y="138620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BA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484120" y="137477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B9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484120" y="1356360"/>
            <a:ext cx="2910840" cy="12700"/>
          </a:xfrm>
          <a:custGeom>
            <a:avLst/>
            <a:gdLst/>
            <a:ahLst/>
            <a:cxnLst/>
            <a:rect l="l" t="t" r="r" b="b"/>
            <a:pathLst>
              <a:path w="2910840" h="12700">
                <a:moveTo>
                  <a:pt x="0" y="12700"/>
                </a:moveTo>
                <a:lnTo>
                  <a:pt x="2910840" y="12700"/>
                </a:lnTo>
                <a:lnTo>
                  <a:pt x="29108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484120" y="1344930"/>
            <a:ext cx="2910840" cy="11430"/>
          </a:xfrm>
          <a:custGeom>
            <a:avLst/>
            <a:gdLst/>
            <a:ahLst/>
            <a:cxnLst/>
            <a:rect l="l" t="t" r="r" b="b"/>
            <a:pathLst>
              <a:path w="2910840" h="11430">
                <a:moveTo>
                  <a:pt x="0" y="11430"/>
                </a:moveTo>
                <a:lnTo>
                  <a:pt x="2910840" y="11430"/>
                </a:lnTo>
                <a:lnTo>
                  <a:pt x="29108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484120" y="133921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B6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484120" y="132778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B5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484120" y="131635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B4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484120" y="130492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B3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484120" y="1286510"/>
            <a:ext cx="2910840" cy="12700"/>
          </a:xfrm>
          <a:custGeom>
            <a:avLst/>
            <a:gdLst/>
            <a:ahLst/>
            <a:cxnLst/>
            <a:rect l="l" t="t" r="r" b="b"/>
            <a:pathLst>
              <a:path w="2910840" h="12700">
                <a:moveTo>
                  <a:pt x="0" y="12700"/>
                </a:moveTo>
                <a:lnTo>
                  <a:pt x="2910840" y="12700"/>
                </a:lnTo>
                <a:lnTo>
                  <a:pt x="29108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484120" y="1275080"/>
            <a:ext cx="2910840" cy="11430"/>
          </a:xfrm>
          <a:custGeom>
            <a:avLst/>
            <a:gdLst/>
            <a:ahLst/>
            <a:cxnLst/>
            <a:rect l="l" t="t" r="r" b="b"/>
            <a:pathLst>
              <a:path w="2910840" h="11430">
                <a:moveTo>
                  <a:pt x="0" y="11430"/>
                </a:moveTo>
                <a:lnTo>
                  <a:pt x="2910840" y="11430"/>
                </a:lnTo>
                <a:lnTo>
                  <a:pt x="29108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484120" y="126936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B0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484120" y="125793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AF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484120" y="124650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AE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484120" y="123507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AD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484120" y="1216660"/>
            <a:ext cx="2910840" cy="12700"/>
          </a:xfrm>
          <a:custGeom>
            <a:avLst/>
            <a:gdLst/>
            <a:ahLst/>
            <a:cxnLst/>
            <a:rect l="l" t="t" r="r" b="b"/>
            <a:pathLst>
              <a:path w="2910840" h="12700">
                <a:moveTo>
                  <a:pt x="0" y="12700"/>
                </a:moveTo>
                <a:lnTo>
                  <a:pt x="2910840" y="12700"/>
                </a:lnTo>
                <a:lnTo>
                  <a:pt x="29108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484120" y="1205230"/>
            <a:ext cx="2910840" cy="11430"/>
          </a:xfrm>
          <a:custGeom>
            <a:avLst/>
            <a:gdLst/>
            <a:ahLst/>
            <a:cxnLst/>
            <a:rect l="l" t="t" r="r" b="b"/>
            <a:pathLst>
              <a:path w="2910840" h="11430">
                <a:moveTo>
                  <a:pt x="0" y="11430"/>
                </a:moveTo>
                <a:lnTo>
                  <a:pt x="2910840" y="11430"/>
                </a:lnTo>
                <a:lnTo>
                  <a:pt x="29108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484120" y="119951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AA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484120" y="118808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A9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484120" y="1170939"/>
            <a:ext cx="2910840" cy="11430"/>
          </a:xfrm>
          <a:custGeom>
            <a:avLst/>
            <a:gdLst/>
            <a:ahLst/>
            <a:cxnLst/>
            <a:rect l="l" t="t" r="r" b="b"/>
            <a:pathLst>
              <a:path w="2910840" h="11430">
                <a:moveTo>
                  <a:pt x="0" y="11430"/>
                </a:moveTo>
                <a:lnTo>
                  <a:pt x="2910840" y="11430"/>
                </a:lnTo>
                <a:lnTo>
                  <a:pt x="29108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484120" y="1158239"/>
            <a:ext cx="2910840" cy="12700"/>
          </a:xfrm>
          <a:custGeom>
            <a:avLst/>
            <a:gdLst/>
            <a:ahLst/>
            <a:cxnLst/>
            <a:rect l="l" t="t" r="r" b="b"/>
            <a:pathLst>
              <a:path w="2910840" h="12700">
                <a:moveTo>
                  <a:pt x="0" y="12700"/>
                </a:moveTo>
                <a:lnTo>
                  <a:pt x="2910840" y="12700"/>
                </a:lnTo>
                <a:lnTo>
                  <a:pt x="29108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484120" y="115252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A6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484120" y="114109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30">
            <a:solidFill>
              <a:srgbClr val="A5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484120" y="112966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A4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484120" y="1118235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>
                <a:moveTo>
                  <a:pt x="0" y="0"/>
                </a:moveTo>
                <a:lnTo>
                  <a:pt x="2910840" y="0"/>
                </a:lnTo>
              </a:path>
            </a:pathLst>
          </a:custGeom>
          <a:ln w="11429">
            <a:solidFill>
              <a:srgbClr val="A3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2484120" y="1101089"/>
            <a:ext cx="2910840" cy="11430"/>
          </a:xfrm>
          <a:custGeom>
            <a:avLst/>
            <a:gdLst/>
            <a:ahLst/>
            <a:cxnLst/>
            <a:rect l="l" t="t" r="r" b="b"/>
            <a:pathLst>
              <a:path w="2910840" h="11430">
                <a:moveTo>
                  <a:pt x="0" y="11430"/>
                </a:moveTo>
                <a:lnTo>
                  <a:pt x="2910840" y="11430"/>
                </a:lnTo>
                <a:lnTo>
                  <a:pt x="291084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2484120" y="1088389"/>
            <a:ext cx="2910840" cy="12700"/>
          </a:xfrm>
          <a:custGeom>
            <a:avLst/>
            <a:gdLst/>
            <a:ahLst/>
            <a:cxnLst/>
            <a:rect l="l" t="t" r="r" b="b"/>
            <a:pathLst>
              <a:path w="2910840" h="12700">
                <a:moveTo>
                  <a:pt x="0" y="12700"/>
                </a:moveTo>
                <a:lnTo>
                  <a:pt x="2910840" y="12700"/>
                </a:lnTo>
                <a:lnTo>
                  <a:pt x="29108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374900" y="1082675"/>
            <a:ext cx="3020060" cy="0"/>
          </a:xfrm>
          <a:custGeom>
            <a:avLst/>
            <a:gdLst/>
            <a:ahLst/>
            <a:cxnLst/>
            <a:rect l="l" t="t" r="r" b="b"/>
            <a:pathLst>
              <a:path w="3020060">
                <a:moveTo>
                  <a:pt x="0" y="0"/>
                </a:moveTo>
                <a:lnTo>
                  <a:pt x="3020060" y="0"/>
                </a:lnTo>
              </a:path>
            </a:pathLst>
          </a:custGeom>
          <a:ln w="11429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2374900" y="1071244"/>
            <a:ext cx="3020060" cy="0"/>
          </a:xfrm>
          <a:custGeom>
            <a:avLst/>
            <a:gdLst/>
            <a:ahLst/>
            <a:cxnLst/>
            <a:rect l="l" t="t" r="r" b="b"/>
            <a:pathLst>
              <a:path w="3020060">
                <a:moveTo>
                  <a:pt x="0" y="0"/>
                </a:moveTo>
                <a:lnTo>
                  <a:pt x="3020060" y="0"/>
                </a:lnTo>
              </a:path>
            </a:pathLst>
          </a:custGeom>
          <a:ln w="11430">
            <a:solidFill>
              <a:srgbClr val="9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2376170" y="1066800"/>
            <a:ext cx="3018790" cy="814069"/>
          </a:xfrm>
          <a:custGeom>
            <a:avLst/>
            <a:gdLst/>
            <a:ahLst/>
            <a:cxnLst/>
            <a:rect l="l" t="t" r="r" b="b"/>
            <a:pathLst>
              <a:path w="3018790" h="814069">
                <a:moveTo>
                  <a:pt x="1508759" y="814070"/>
                </a:moveTo>
                <a:lnTo>
                  <a:pt x="0" y="814070"/>
                </a:lnTo>
                <a:lnTo>
                  <a:pt x="0" y="0"/>
                </a:lnTo>
                <a:lnTo>
                  <a:pt x="3018790" y="0"/>
                </a:lnTo>
                <a:lnTo>
                  <a:pt x="3018790" y="814070"/>
                </a:lnTo>
                <a:lnTo>
                  <a:pt x="1508759" y="81407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 txBox="1"/>
          <p:nvPr/>
        </p:nvSpPr>
        <p:spPr>
          <a:xfrm>
            <a:off x="3148329" y="1101090"/>
            <a:ext cx="48634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6105" algn="l"/>
              </a:tabLst>
            </a:pPr>
            <a:r>
              <a:rPr sz="2800" spc="-155" dirty="0">
                <a:latin typeface="Arial"/>
                <a:cs typeface="Arial"/>
              </a:rPr>
              <a:t>Ischaemia	</a:t>
            </a:r>
            <a:r>
              <a:rPr sz="2800" spc="-95" dirty="0">
                <a:latin typeface="Arial"/>
                <a:cs typeface="Arial"/>
              </a:rPr>
              <a:t>Neuropathy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" name="object 1048"/>
          <p:cNvSpPr/>
          <p:nvPr/>
        </p:nvSpPr>
        <p:spPr>
          <a:xfrm>
            <a:off x="358140" y="1087119"/>
            <a:ext cx="2125980" cy="812800"/>
          </a:xfrm>
          <a:custGeom>
            <a:avLst/>
            <a:gdLst/>
            <a:ahLst/>
            <a:cxnLst/>
            <a:rect l="l" t="t" r="r" b="b"/>
            <a:pathLst>
              <a:path w="2125980" h="812800">
                <a:moveTo>
                  <a:pt x="0" y="0"/>
                </a:moveTo>
                <a:lnTo>
                  <a:pt x="2125980" y="0"/>
                </a:lnTo>
                <a:lnTo>
                  <a:pt x="21259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58140" y="1087119"/>
            <a:ext cx="2125980" cy="812800"/>
          </a:xfrm>
          <a:custGeom>
            <a:avLst/>
            <a:gdLst/>
            <a:ahLst/>
            <a:cxnLst/>
            <a:rect l="l" t="t" r="r" b="b"/>
            <a:pathLst>
              <a:path w="2125980" h="812800">
                <a:moveTo>
                  <a:pt x="1062990" y="812800"/>
                </a:moveTo>
                <a:lnTo>
                  <a:pt x="0" y="812800"/>
                </a:lnTo>
                <a:lnTo>
                  <a:pt x="0" y="0"/>
                </a:lnTo>
                <a:lnTo>
                  <a:pt x="2125980" y="0"/>
                </a:lnTo>
                <a:lnTo>
                  <a:pt x="2125980" y="812800"/>
                </a:lnTo>
                <a:lnTo>
                  <a:pt x="1062990" y="812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248920" y="1880870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248920" y="187515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248920" y="186372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248920" y="185229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E2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248920" y="184086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E1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248920" y="1828800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2700">
            <a:solidFill>
              <a:srgbClr val="E0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248920" y="181673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DF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248920" y="180530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DE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48920" y="179387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DD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248920" y="178244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DC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48920" y="177101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DB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48920" y="1758950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2700">
            <a:solidFill>
              <a:srgbClr val="DA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248920" y="174688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D9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48920" y="173545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D8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48920" y="172402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D7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48920" y="171259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D6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48920" y="170116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D5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48920" y="1689100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2700">
            <a:solidFill>
              <a:srgbClr val="D4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48920" y="167703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D3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48920" y="166560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D2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48920" y="165417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D1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48920" y="164274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D0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48920" y="163131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CF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48920" y="1619250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2700">
            <a:solidFill>
              <a:srgbClr val="CE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48920" y="160718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CD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48920" y="159575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CC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48920" y="158432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CC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48920" y="157289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CA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48920" y="156146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C9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48920" y="1549400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2700">
            <a:solidFill>
              <a:srgbClr val="C8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48920" y="153733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C7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48920" y="152590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C6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48920" y="151447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C5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48920" y="1497330"/>
            <a:ext cx="2127250" cy="11430"/>
          </a:xfrm>
          <a:custGeom>
            <a:avLst/>
            <a:gdLst/>
            <a:ahLst/>
            <a:cxnLst/>
            <a:rect l="l" t="t" r="r" b="b"/>
            <a:pathLst>
              <a:path w="2127250" h="11430">
                <a:moveTo>
                  <a:pt x="0" y="11430"/>
                </a:moveTo>
                <a:lnTo>
                  <a:pt x="2127250" y="11430"/>
                </a:lnTo>
                <a:lnTo>
                  <a:pt x="21272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48920" y="1484630"/>
            <a:ext cx="2127250" cy="12700"/>
          </a:xfrm>
          <a:custGeom>
            <a:avLst/>
            <a:gdLst/>
            <a:ahLst/>
            <a:cxnLst/>
            <a:rect l="l" t="t" r="r" b="b"/>
            <a:pathLst>
              <a:path w="2127250" h="12700">
                <a:moveTo>
                  <a:pt x="0" y="12700"/>
                </a:moveTo>
                <a:lnTo>
                  <a:pt x="2127250" y="12700"/>
                </a:lnTo>
                <a:lnTo>
                  <a:pt x="21272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48920" y="147891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C2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48920" y="146748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C1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48920" y="145605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C0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48920" y="144462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BF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48920" y="1427480"/>
            <a:ext cx="2127250" cy="11430"/>
          </a:xfrm>
          <a:custGeom>
            <a:avLst/>
            <a:gdLst/>
            <a:ahLst/>
            <a:cxnLst/>
            <a:rect l="l" t="t" r="r" b="b"/>
            <a:pathLst>
              <a:path w="2127250" h="11430">
                <a:moveTo>
                  <a:pt x="0" y="11430"/>
                </a:moveTo>
                <a:lnTo>
                  <a:pt x="2127250" y="11430"/>
                </a:lnTo>
                <a:lnTo>
                  <a:pt x="21272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48920" y="1414780"/>
            <a:ext cx="2127250" cy="12700"/>
          </a:xfrm>
          <a:custGeom>
            <a:avLst/>
            <a:gdLst/>
            <a:ahLst/>
            <a:cxnLst/>
            <a:rect l="l" t="t" r="r" b="b"/>
            <a:pathLst>
              <a:path w="2127250" h="12700">
                <a:moveTo>
                  <a:pt x="0" y="12700"/>
                </a:moveTo>
                <a:lnTo>
                  <a:pt x="2127250" y="12700"/>
                </a:lnTo>
                <a:lnTo>
                  <a:pt x="21272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48920" y="140906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BC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248920" y="139763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BB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248920" y="138620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BA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248920" y="137477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B9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248920" y="1356360"/>
            <a:ext cx="2127250" cy="12700"/>
          </a:xfrm>
          <a:custGeom>
            <a:avLst/>
            <a:gdLst/>
            <a:ahLst/>
            <a:cxnLst/>
            <a:rect l="l" t="t" r="r" b="b"/>
            <a:pathLst>
              <a:path w="2127250" h="12700">
                <a:moveTo>
                  <a:pt x="0" y="12700"/>
                </a:moveTo>
                <a:lnTo>
                  <a:pt x="2127250" y="12700"/>
                </a:lnTo>
                <a:lnTo>
                  <a:pt x="21272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248920" y="1344930"/>
            <a:ext cx="2127250" cy="11430"/>
          </a:xfrm>
          <a:custGeom>
            <a:avLst/>
            <a:gdLst/>
            <a:ahLst/>
            <a:cxnLst/>
            <a:rect l="l" t="t" r="r" b="b"/>
            <a:pathLst>
              <a:path w="2127250" h="11430">
                <a:moveTo>
                  <a:pt x="0" y="11430"/>
                </a:moveTo>
                <a:lnTo>
                  <a:pt x="2127250" y="11430"/>
                </a:lnTo>
                <a:lnTo>
                  <a:pt x="21272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248920" y="133921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B6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248920" y="132778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B5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248920" y="131635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B4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248920" y="130492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B3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248920" y="1286510"/>
            <a:ext cx="2127250" cy="12700"/>
          </a:xfrm>
          <a:custGeom>
            <a:avLst/>
            <a:gdLst/>
            <a:ahLst/>
            <a:cxnLst/>
            <a:rect l="l" t="t" r="r" b="b"/>
            <a:pathLst>
              <a:path w="2127250" h="12700">
                <a:moveTo>
                  <a:pt x="0" y="12700"/>
                </a:moveTo>
                <a:lnTo>
                  <a:pt x="2127250" y="12700"/>
                </a:lnTo>
                <a:lnTo>
                  <a:pt x="21272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248920" y="1275080"/>
            <a:ext cx="2127250" cy="11430"/>
          </a:xfrm>
          <a:custGeom>
            <a:avLst/>
            <a:gdLst/>
            <a:ahLst/>
            <a:cxnLst/>
            <a:rect l="l" t="t" r="r" b="b"/>
            <a:pathLst>
              <a:path w="2127250" h="11430">
                <a:moveTo>
                  <a:pt x="0" y="11430"/>
                </a:moveTo>
                <a:lnTo>
                  <a:pt x="2127250" y="11430"/>
                </a:lnTo>
                <a:lnTo>
                  <a:pt x="21272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248920" y="126936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B0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248920" y="125793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AF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48920" y="124650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AE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48920" y="123507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AD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48920" y="1216660"/>
            <a:ext cx="2127250" cy="12700"/>
          </a:xfrm>
          <a:custGeom>
            <a:avLst/>
            <a:gdLst/>
            <a:ahLst/>
            <a:cxnLst/>
            <a:rect l="l" t="t" r="r" b="b"/>
            <a:pathLst>
              <a:path w="2127250" h="12700">
                <a:moveTo>
                  <a:pt x="0" y="12700"/>
                </a:moveTo>
                <a:lnTo>
                  <a:pt x="2127250" y="12700"/>
                </a:lnTo>
                <a:lnTo>
                  <a:pt x="21272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48920" y="1205230"/>
            <a:ext cx="2127250" cy="11430"/>
          </a:xfrm>
          <a:custGeom>
            <a:avLst/>
            <a:gdLst/>
            <a:ahLst/>
            <a:cxnLst/>
            <a:rect l="l" t="t" r="r" b="b"/>
            <a:pathLst>
              <a:path w="2127250" h="11430">
                <a:moveTo>
                  <a:pt x="0" y="11430"/>
                </a:moveTo>
                <a:lnTo>
                  <a:pt x="2127250" y="11430"/>
                </a:lnTo>
                <a:lnTo>
                  <a:pt x="21272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48920" y="119951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AA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48920" y="118808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A9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48920" y="1170939"/>
            <a:ext cx="2127250" cy="11430"/>
          </a:xfrm>
          <a:custGeom>
            <a:avLst/>
            <a:gdLst/>
            <a:ahLst/>
            <a:cxnLst/>
            <a:rect l="l" t="t" r="r" b="b"/>
            <a:pathLst>
              <a:path w="2127250" h="11430">
                <a:moveTo>
                  <a:pt x="0" y="11430"/>
                </a:moveTo>
                <a:lnTo>
                  <a:pt x="2127250" y="11430"/>
                </a:lnTo>
                <a:lnTo>
                  <a:pt x="21272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248920" y="1158239"/>
            <a:ext cx="2127250" cy="12700"/>
          </a:xfrm>
          <a:custGeom>
            <a:avLst/>
            <a:gdLst/>
            <a:ahLst/>
            <a:cxnLst/>
            <a:rect l="l" t="t" r="r" b="b"/>
            <a:pathLst>
              <a:path w="2127250" h="12700">
                <a:moveTo>
                  <a:pt x="0" y="12700"/>
                </a:moveTo>
                <a:lnTo>
                  <a:pt x="2127250" y="12700"/>
                </a:lnTo>
                <a:lnTo>
                  <a:pt x="21272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48920" y="115252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A6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48920" y="114109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A5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48920" y="112966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A4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48920" y="111823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A3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48920" y="1101089"/>
            <a:ext cx="2127250" cy="11430"/>
          </a:xfrm>
          <a:custGeom>
            <a:avLst/>
            <a:gdLst/>
            <a:ahLst/>
            <a:cxnLst/>
            <a:rect l="l" t="t" r="r" b="b"/>
            <a:pathLst>
              <a:path w="2127250" h="11430">
                <a:moveTo>
                  <a:pt x="0" y="11430"/>
                </a:moveTo>
                <a:lnTo>
                  <a:pt x="2127250" y="11430"/>
                </a:lnTo>
                <a:lnTo>
                  <a:pt x="21272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48920" y="1088389"/>
            <a:ext cx="2127250" cy="12700"/>
          </a:xfrm>
          <a:custGeom>
            <a:avLst/>
            <a:gdLst/>
            <a:ahLst/>
            <a:cxnLst/>
            <a:rect l="l" t="t" r="r" b="b"/>
            <a:pathLst>
              <a:path w="2127250" h="12700">
                <a:moveTo>
                  <a:pt x="0" y="12700"/>
                </a:moveTo>
                <a:lnTo>
                  <a:pt x="2127250" y="12700"/>
                </a:lnTo>
                <a:lnTo>
                  <a:pt x="21272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48920" y="1082675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29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248920" y="1071244"/>
            <a:ext cx="2127250" cy="0"/>
          </a:xfrm>
          <a:custGeom>
            <a:avLst/>
            <a:gdLst/>
            <a:ahLst/>
            <a:cxnLst/>
            <a:rect l="l" t="t" r="r" b="b"/>
            <a:pathLst>
              <a:path w="2127250">
                <a:moveTo>
                  <a:pt x="0" y="0"/>
                </a:moveTo>
                <a:lnTo>
                  <a:pt x="2127250" y="0"/>
                </a:lnTo>
              </a:path>
            </a:pathLst>
          </a:custGeom>
          <a:ln w="11430">
            <a:solidFill>
              <a:srgbClr val="9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250190" y="1066800"/>
            <a:ext cx="2125980" cy="814069"/>
          </a:xfrm>
          <a:custGeom>
            <a:avLst/>
            <a:gdLst/>
            <a:ahLst/>
            <a:cxnLst/>
            <a:rect l="l" t="t" r="r" b="b"/>
            <a:pathLst>
              <a:path w="2125980" h="814069">
                <a:moveTo>
                  <a:pt x="1062990" y="814070"/>
                </a:moveTo>
                <a:lnTo>
                  <a:pt x="0" y="814070"/>
                </a:lnTo>
                <a:lnTo>
                  <a:pt x="0" y="0"/>
                </a:lnTo>
                <a:lnTo>
                  <a:pt x="2125980" y="0"/>
                </a:lnTo>
                <a:lnTo>
                  <a:pt x="2125980" y="814070"/>
                </a:lnTo>
                <a:lnTo>
                  <a:pt x="1062990" y="81407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359409" y="1087119"/>
            <a:ext cx="8627110" cy="1270"/>
          </a:xfrm>
          <a:custGeom>
            <a:avLst/>
            <a:gdLst/>
            <a:ahLst/>
            <a:cxnLst/>
            <a:rect l="l" t="t" r="r" b="b"/>
            <a:pathLst>
              <a:path w="8627110" h="1269">
                <a:moveTo>
                  <a:pt x="-4672" y="634"/>
                </a:moveTo>
                <a:lnTo>
                  <a:pt x="8631782" y="634"/>
                </a:lnTo>
              </a:path>
            </a:pathLst>
          </a:custGeom>
          <a:ln w="10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51459" y="1068069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1270" y="0"/>
                </a:moveTo>
                <a:lnTo>
                  <a:pt x="0" y="0"/>
                </a:lnTo>
                <a:lnTo>
                  <a:pt x="1270" y="0"/>
                </a:lnTo>
                <a:close/>
              </a:path>
              <a:path w="8628380">
                <a:moveTo>
                  <a:pt x="8628380" y="0"/>
                </a:moveTo>
                <a:lnTo>
                  <a:pt x="8627110" y="0"/>
                </a:lnTo>
                <a:lnTo>
                  <a:pt x="8628380" y="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51459" y="106680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251459" y="106680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1270" y="0"/>
                </a:move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251459" y="1066800"/>
            <a:ext cx="8627110" cy="1270"/>
          </a:xfrm>
          <a:custGeom>
            <a:avLst/>
            <a:gdLst/>
            <a:ahLst/>
            <a:cxnLst/>
            <a:rect l="l" t="t" r="r" b="b"/>
            <a:pathLst>
              <a:path w="8627110" h="1269">
                <a:moveTo>
                  <a:pt x="-4672" y="635"/>
                </a:moveTo>
                <a:lnTo>
                  <a:pt x="8631782" y="635"/>
                </a:lnTo>
              </a:path>
            </a:pathLst>
          </a:custGeom>
          <a:ln w="1061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359409" y="1898650"/>
            <a:ext cx="8627110" cy="1270"/>
          </a:xfrm>
          <a:custGeom>
            <a:avLst/>
            <a:gdLst/>
            <a:ahLst/>
            <a:cxnLst/>
            <a:rect l="l" t="t" r="r" b="b"/>
            <a:pathLst>
              <a:path w="8627110" h="1269">
                <a:moveTo>
                  <a:pt x="-4672" y="635"/>
                </a:moveTo>
                <a:lnTo>
                  <a:pt x="8631782" y="635"/>
                </a:lnTo>
              </a:path>
            </a:pathLst>
          </a:custGeom>
          <a:ln w="10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8878569" y="188087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1270" y="0"/>
                </a:move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51459" y="18783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8878569" y="187960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51459" y="187832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1270" y="0"/>
                </a:move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51459" y="1878329"/>
            <a:ext cx="8627110" cy="1270"/>
          </a:xfrm>
          <a:custGeom>
            <a:avLst/>
            <a:gdLst/>
            <a:ahLst/>
            <a:cxnLst/>
            <a:rect l="l" t="t" r="r" b="b"/>
            <a:pathLst>
              <a:path w="8627110" h="1269">
                <a:moveTo>
                  <a:pt x="-4672" y="635"/>
                </a:moveTo>
                <a:lnTo>
                  <a:pt x="8631782" y="635"/>
                </a:lnTo>
              </a:path>
            </a:pathLst>
          </a:custGeom>
          <a:ln w="1061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359409" y="3166110"/>
            <a:ext cx="8627110" cy="1270"/>
          </a:xfrm>
          <a:custGeom>
            <a:avLst/>
            <a:gdLst/>
            <a:ahLst/>
            <a:cxnLst/>
            <a:rect l="l" t="t" r="r" b="b"/>
            <a:pathLst>
              <a:path w="8627110" h="1269">
                <a:moveTo>
                  <a:pt x="-4672" y="635"/>
                </a:moveTo>
                <a:lnTo>
                  <a:pt x="8631782" y="635"/>
                </a:lnTo>
              </a:path>
            </a:pathLst>
          </a:custGeom>
          <a:ln w="10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51459" y="3147060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1270" y="0"/>
                </a:moveTo>
                <a:lnTo>
                  <a:pt x="0" y="0"/>
                </a:lnTo>
                <a:lnTo>
                  <a:pt x="1270" y="0"/>
                </a:lnTo>
                <a:close/>
              </a:path>
              <a:path w="8628380">
                <a:moveTo>
                  <a:pt x="8628380" y="0"/>
                </a:moveTo>
                <a:lnTo>
                  <a:pt x="8627110" y="0"/>
                </a:lnTo>
                <a:lnTo>
                  <a:pt x="8628380" y="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251459" y="314578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251459" y="314578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1270" y="0"/>
                </a:move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251459" y="3145789"/>
            <a:ext cx="8627110" cy="1270"/>
          </a:xfrm>
          <a:custGeom>
            <a:avLst/>
            <a:gdLst/>
            <a:ahLst/>
            <a:cxnLst/>
            <a:rect l="l" t="t" r="r" b="b"/>
            <a:pathLst>
              <a:path w="8627110" h="1269">
                <a:moveTo>
                  <a:pt x="-4672" y="635"/>
                </a:moveTo>
                <a:lnTo>
                  <a:pt x="8631782" y="635"/>
                </a:lnTo>
              </a:path>
            </a:pathLst>
          </a:custGeom>
          <a:ln w="1061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59409" y="4592320"/>
            <a:ext cx="8627110" cy="1270"/>
          </a:xfrm>
          <a:custGeom>
            <a:avLst/>
            <a:gdLst/>
            <a:ahLst/>
            <a:cxnLst/>
            <a:rect l="l" t="t" r="r" b="b"/>
            <a:pathLst>
              <a:path w="8627110" h="1270">
                <a:moveTo>
                  <a:pt x="-4672" y="634"/>
                </a:moveTo>
                <a:lnTo>
                  <a:pt x="8631782" y="634"/>
                </a:lnTo>
              </a:path>
            </a:pathLst>
          </a:custGeom>
          <a:ln w="10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51459" y="4573270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1270" y="0"/>
                </a:moveTo>
                <a:lnTo>
                  <a:pt x="0" y="0"/>
                </a:lnTo>
                <a:lnTo>
                  <a:pt x="1270" y="0"/>
                </a:lnTo>
                <a:close/>
              </a:path>
              <a:path w="8628380">
                <a:moveTo>
                  <a:pt x="8628380" y="0"/>
                </a:moveTo>
                <a:lnTo>
                  <a:pt x="8627110" y="0"/>
                </a:lnTo>
                <a:lnTo>
                  <a:pt x="8628380" y="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51459" y="457200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51459" y="457200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1270" y="0"/>
                </a:move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51459" y="4572000"/>
            <a:ext cx="8627110" cy="1270"/>
          </a:xfrm>
          <a:custGeom>
            <a:avLst/>
            <a:gdLst/>
            <a:ahLst/>
            <a:cxnLst/>
            <a:rect l="l" t="t" r="r" b="b"/>
            <a:pathLst>
              <a:path w="8627110" h="1270">
                <a:moveTo>
                  <a:pt x="-4672" y="635"/>
                </a:moveTo>
                <a:lnTo>
                  <a:pt x="8631782" y="635"/>
                </a:lnTo>
              </a:path>
            </a:pathLst>
          </a:custGeom>
          <a:ln w="1061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359409" y="5612129"/>
            <a:ext cx="8627110" cy="0"/>
          </a:xfrm>
          <a:custGeom>
            <a:avLst/>
            <a:gdLst/>
            <a:ahLst/>
            <a:cxnLst/>
            <a:rect l="l" t="t" r="r" b="b"/>
            <a:pathLst>
              <a:path w="8627110">
                <a:moveTo>
                  <a:pt x="0" y="0"/>
                </a:moveTo>
                <a:lnTo>
                  <a:pt x="86271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359409" y="5612129"/>
            <a:ext cx="8627110" cy="0"/>
          </a:xfrm>
          <a:custGeom>
            <a:avLst/>
            <a:gdLst/>
            <a:ahLst/>
            <a:cxnLst/>
            <a:rect l="l" t="t" r="r" b="b"/>
            <a:pathLst>
              <a:path w="8627110">
                <a:moveTo>
                  <a:pt x="0" y="0"/>
                </a:moveTo>
                <a:lnTo>
                  <a:pt x="8627110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251459" y="5593079"/>
            <a:ext cx="8628380" cy="0"/>
          </a:xfrm>
          <a:custGeom>
            <a:avLst/>
            <a:gdLst/>
            <a:ahLst/>
            <a:cxnLst/>
            <a:rect l="l" t="t" r="r" b="b"/>
            <a:pathLst>
              <a:path w="8628380">
                <a:moveTo>
                  <a:pt x="1270" y="0"/>
                </a:moveTo>
                <a:lnTo>
                  <a:pt x="0" y="0"/>
                </a:lnTo>
                <a:lnTo>
                  <a:pt x="1270" y="0"/>
                </a:lnTo>
                <a:close/>
              </a:path>
              <a:path w="8628380">
                <a:moveTo>
                  <a:pt x="8628380" y="0"/>
                </a:moveTo>
                <a:lnTo>
                  <a:pt x="8627110" y="0"/>
                </a:lnTo>
                <a:lnTo>
                  <a:pt x="8628380" y="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251459" y="55918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251459" y="559180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1270" y="0"/>
                </a:move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251459" y="5591809"/>
            <a:ext cx="8627110" cy="1270"/>
          </a:xfrm>
          <a:custGeom>
            <a:avLst/>
            <a:gdLst/>
            <a:ahLst/>
            <a:cxnLst/>
            <a:rect l="l" t="t" r="r" b="b"/>
            <a:pathLst>
              <a:path w="8627110" h="1270">
                <a:moveTo>
                  <a:pt x="-4672" y="634"/>
                </a:moveTo>
                <a:lnTo>
                  <a:pt x="8631782" y="634"/>
                </a:lnTo>
              </a:path>
            </a:pathLst>
          </a:custGeom>
          <a:ln w="1061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2409189" y="6858000"/>
            <a:ext cx="4312920" cy="0"/>
          </a:xfrm>
          <a:custGeom>
            <a:avLst/>
            <a:gdLst/>
            <a:ahLst/>
            <a:cxnLst/>
            <a:rect l="l" t="t" r="r" b="b"/>
            <a:pathLst>
              <a:path w="4312920">
                <a:moveTo>
                  <a:pt x="0" y="0"/>
                </a:moveTo>
                <a:lnTo>
                  <a:pt x="431292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250190" y="6858000"/>
            <a:ext cx="8629650" cy="0"/>
          </a:xfrm>
          <a:custGeom>
            <a:avLst/>
            <a:gdLst/>
            <a:ahLst/>
            <a:cxnLst/>
            <a:rect l="l" t="t" r="r" b="b"/>
            <a:pathLst>
              <a:path w="8629650">
                <a:moveTo>
                  <a:pt x="0" y="0"/>
                </a:moveTo>
                <a:lnTo>
                  <a:pt x="862965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2409189" y="6857365"/>
            <a:ext cx="4312920" cy="0"/>
          </a:xfrm>
          <a:custGeom>
            <a:avLst/>
            <a:gdLst/>
            <a:ahLst/>
            <a:cxnLst/>
            <a:rect l="l" t="t" r="r" b="b"/>
            <a:pathLst>
              <a:path w="4312920">
                <a:moveTo>
                  <a:pt x="0" y="0"/>
                </a:moveTo>
                <a:lnTo>
                  <a:pt x="431292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251459" y="68554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251459" y="6855459"/>
            <a:ext cx="8627110" cy="2540"/>
          </a:xfrm>
          <a:custGeom>
            <a:avLst/>
            <a:gdLst/>
            <a:ahLst/>
            <a:cxnLst/>
            <a:rect l="l" t="t" r="r" b="b"/>
            <a:pathLst>
              <a:path w="8627110" h="2540">
                <a:moveTo>
                  <a:pt x="-4672" y="1270"/>
                </a:moveTo>
                <a:lnTo>
                  <a:pt x="8631782" y="1270"/>
                </a:lnTo>
              </a:path>
            </a:pathLst>
          </a:custGeom>
          <a:ln w="1188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359409" y="1087119"/>
            <a:ext cx="1270" cy="5770880"/>
          </a:xfrm>
          <a:custGeom>
            <a:avLst/>
            <a:gdLst/>
            <a:ahLst/>
            <a:cxnLst/>
            <a:rect l="l" t="t" r="r" b="b"/>
            <a:pathLst>
              <a:path w="1270" h="5770880">
                <a:moveTo>
                  <a:pt x="0" y="0"/>
                </a:moveTo>
                <a:lnTo>
                  <a:pt x="1266" y="57708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359409" y="1087119"/>
            <a:ext cx="1270" cy="5770880"/>
          </a:xfrm>
          <a:custGeom>
            <a:avLst/>
            <a:gdLst/>
            <a:ahLst/>
            <a:cxnLst/>
            <a:rect l="l" t="t" r="r" b="b"/>
            <a:pathLst>
              <a:path w="1270" h="5770880">
                <a:moveTo>
                  <a:pt x="1266" y="577088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52729" y="669035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166370"/>
                </a:moveTo>
                <a:lnTo>
                  <a:pt x="0" y="0"/>
                </a:lnTo>
                <a:lnTo>
                  <a:pt x="0" y="16637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252729" y="660780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252729" y="652525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252729" y="644270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252729" y="636015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252729" y="627760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52729" y="619505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52729" y="611124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52729" y="602869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52729" y="594614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52729" y="586359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252729" y="578104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252729" y="569849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252729" y="561467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252729" y="5533390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252729" y="544957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252729" y="536702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252729" y="528447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252729" y="520192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252729" y="511937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252729" y="503682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252729" y="495300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252729" y="4870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252729" y="470535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252729" y="4622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252729" y="4540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252729" y="4457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252729" y="43751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252729" y="4291329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252729" y="420877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252729" y="412622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252729" y="404367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251459" y="39611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251459" y="387857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251459" y="379602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251459" y="371220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20">
                <a:moveTo>
                  <a:pt x="1270" y="83819"/>
                </a:moveTo>
                <a:lnTo>
                  <a:pt x="0" y="83819"/>
                </a:lnTo>
                <a:lnTo>
                  <a:pt x="0" y="0"/>
                </a:lnTo>
                <a:lnTo>
                  <a:pt x="1270" y="0"/>
                </a:lnTo>
                <a:lnTo>
                  <a:pt x="1269" y="83819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251459" y="36296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49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251459" y="35471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251459" y="34645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251459" y="33820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251459" y="32994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251459" y="321563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20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lnTo>
                  <a:pt x="1269" y="8382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251459" y="3134360"/>
            <a:ext cx="1270" cy="81280"/>
          </a:xfrm>
          <a:custGeom>
            <a:avLst/>
            <a:gdLst/>
            <a:ahLst/>
            <a:cxnLst/>
            <a:rect l="l" t="t" r="r" b="b"/>
            <a:pathLst>
              <a:path w="1270" h="81280">
                <a:moveTo>
                  <a:pt x="1270" y="81279"/>
                </a:moveTo>
                <a:lnTo>
                  <a:pt x="0" y="81279"/>
                </a:lnTo>
                <a:lnTo>
                  <a:pt x="0" y="0"/>
                </a:lnTo>
                <a:lnTo>
                  <a:pt x="1270" y="0"/>
                </a:lnTo>
                <a:lnTo>
                  <a:pt x="1269" y="81279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251459" y="305053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lnTo>
                  <a:pt x="1269" y="8382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251459" y="29679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251459" y="288543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251459" y="28028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49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251459" y="272033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251459" y="26377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251459" y="255397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83819"/>
                </a:moveTo>
                <a:lnTo>
                  <a:pt x="0" y="83819"/>
                </a:lnTo>
                <a:lnTo>
                  <a:pt x="0" y="0"/>
                </a:lnTo>
                <a:lnTo>
                  <a:pt x="1270" y="0"/>
                </a:lnTo>
                <a:lnTo>
                  <a:pt x="1269" y="83819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251459" y="24714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251459" y="23888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251459" y="23063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251459" y="22237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251459" y="21412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251459" y="20586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251459" y="197485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lnTo>
                  <a:pt x="1269" y="8382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251459" y="18923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251459" y="18097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251459" y="17272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251459" y="16446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251459" y="15621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251459" y="14795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251459" y="13970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251459" y="131318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lnTo>
                  <a:pt x="1269" y="8382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251459" y="123063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251459" y="114808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A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251459" y="1066800"/>
            <a:ext cx="1270" cy="81280"/>
          </a:xfrm>
          <a:custGeom>
            <a:avLst/>
            <a:gdLst/>
            <a:ahLst/>
            <a:cxnLst/>
            <a:rect l="l" t="t" r="r" b="b"/>
            <a:pathLst>
              <a:path w="1270" h="81280">
                <a:moveTo>
                  <a:pt x="1270" y="81279"/>
                </a:moveTo>
                <a:lnTo>
                  <a:pt x="0" y="81279"/>
                </a:lnTo>
                <a:lnTo>
                  <a:pt x="0" y="0"/>
                </a:lnTo>
                <a:lnTo>
                  <a:pt x="1269" y="0"/>
                </a:lnTo>
                <a:lnTo>
                  <a:pt x="1269" y="81279"/>
                </a:lnTo>
                <a:close/>
              </a:path>
            </a:pathLst>
          </a:custGeom>
          <a:solidFill>
            <a:srgbClr val="9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251459" y="1066800"/>
            <a:ext cx="1270" cy="5788660"/>
          </a:xfrm>
          <a:custGeom>
            <a:avLst/>
            <a:gdLst/>
            <a:ahLst/>
            <a:cxnLst/>
            <a:rect l="l" t="t" r="r" b="b"/>
            <a:pathLst>
              <a:path w="1270" h="5788659">
                <a:moveTo>
                  <a:pt x="635" y="-4672"/>
                </a:moveTo>
                <a:lnTo>
                  <a:pt x="635" y="5793332"/>
                </a:lnTo>
              </a:path>
            </a:pathLst>
          </a:custGeom>
          <a:ln w="1061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2484120" y="1087119"/>
            <a:ext cx="1270" cy="5770880"/>
          </a:xfrm>
          <a:custGeom>
            <a:avLst/>
            <a:gdLst/>
            <a:ahLst/>
            <a:cxnLst/>
            <a:rect l="l" t="t" r="r" b="b"/>
            <a:pathLst>
              <a:path w="1269" h="5770880">
                <a:moveTo>
                  <a:pt x="0" y="0"/>
                </a:moveTo>
                <a:lnTo>
                  <a:pt x="1266" y="57708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2484120" y="1087119"/>
            <a:ext cx="1270" cy="5770880"/>
          </a:xfrm>
          <a:custGeom>
            <a:avLst/>
            <a:gdLst/>
            <a:ahLst/>
            <a:cxnLst/>
            <a:rect l="l" t="t" r="r" b="b"/>
            <a:pathLst>
              <a:path w="1269" h="5770880">
                <a:moveTo>
                  <a:pt x="1266" y="577088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2378075" y="669035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166370"/>
                </a:moveTo>
                <a:lnTo>
                  <a:pt x="0" y="0"/>
                </a:lnTo>
                <a:lnTo>
                  <a:pt x="0" y="16637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2377439" y="66078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2377439" y="65252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2377439" y="64427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69" y="0"/>
                </a:lnTo>
                <a:lnTo>
                  <a:pt x="1270" y="82549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2377439" y="63601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69" y="0"/>
                </a:lnTo>
                <a:lnTo>
                  <a:pt x="1270" y="82549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2377439" y="62776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69" y="0"/>
                </a:lnTo>
                <a:lnTo>
                  <a:pt x="1270" y="82549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2377439" y="61950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69" y="0"/>
                </a:lnTo>
                <a:lnTo>
                  <a:pt x="1270" y="82549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2377439" y="611124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69" h="83820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69" y="0"/>
                </a:lnTo>
                <a:lnTo>
                  <a:pt x="1270" y="83820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2377439" y="602869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2377439" y="594614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2377439" y="586359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2377439" y="578104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2377439" y="569849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2377439" y="561467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69" h="83820">
                <a:moveTo>
                  <a:pt x="1270" y="83819"/>
                </a:moveTo>
                <a:lnTo>
                  <a:pt x="0" y="83819"/>
                </a:lnTo>
                <a:lnTo>
                  <a:pt x="0" y="0"/>
                </a:lnTo>
                <a:lnTo>
                  <a:pt x="1269" y="0"/>
                </a:lnTo>
                <a:lnTo>
                  <a:pt x="1270" y="83819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2377439" y="5533390"/>
            <a:ext cx="1270" cy="81280"/>
          </a:xfrm>
          <a:custGeom>
            <a:avLst/>
            <a:gdLst/>
            <a:ahLst/>
            <a:cxnLst/>
            <a:rect l="l" t="t" r="r" b="b"/>
            <a:pathLst>
              <a:path w="1269" h="81279">
                <a:moveTo>
                  <a:pt x="1270" y="81280"/>
                </a:moveTo>
                <a:lnTo>
                  <a:pt x="0" y="81280"/>
                </a:lnTo>
                <a:lnTo>
                  <a:pt x="0" y="0"/>
                </a:lnTo>
                <a:lnTo>
                  <a:pt x="1269" y="0"/>
                </a:lnTo>
                <a:lnTo>
                  <a:pt x="1270" y="81280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2377439" y="544957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69" h="83820">
                <a:moveTo>
                  <a:pt x="1270" y="83819"/>
                </a:moveTo>
                <a:lnTo>
                  <a:pt x="0" y="83819"/>
                </a:lnTo>
                <a:lnTo>
                  <a:pt x="0" y="0"/>
                </a:lnTo>
                <a:lnTo>
                  <a:pt x="1269" y="0"/>
                </a:lnTo>
                <a:lnTo>
                  <a:pt x="1270" y="83819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2377439" y="53670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69" y="0"/>
                </a:lnTo>
                <a:lnTo>
                  <a:pt x="1270" y="82549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2377439" y="52844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69" y="0"/>
                </a:lnTo>
                <a:lnTo>
                  <a:pt x="1270" y="82549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2377439" y="52019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69" y="0"/>
                </a:lnTo>
                <a:lnTo>
                  <a:pt x="1270" y="82549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2377439" y="51193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69" y="0"/>
                </a:lnTo>
                <a:lnTo>
                  <a:pt x="1270" y="82549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2377439" y="50368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69" y="0"/>
                </a:lnTo>
                <a:lnTo>
                  <a:pt x="1270" y="8254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2377439" y="495300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69" h="83820">
                <a:moveTo>
                  <a:pt x="1270" y="83819"/>
                </a:moveTo>
                <a:lnTo>
                  <a:pt x="0" y="83819"/>
                </a:lnTo>
                <a:lnTo>
                  <a:pt x="0" y="0"/>
                </a:lnTo>
                <a:lnTo>
                  <a:pt x="1269" y="0"/>
                </a:lnTo>
                <a:lnTo>
                  <a:pt x="1270" y="83819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2377439" y="48704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2378075" y="470535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2377439" y="46228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2377439" y="45402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2377439" y="44577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2377439" y="43751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2377439" y="429132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69" h="83820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69" y="0"/>
                </a:lnTo>
                <a:lnTo>
                  <a:pt x="1270" y="8382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2377439" y="420877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2377439" y="412622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2377439" y="404367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2376170" y="3961129"/>
            <a:ext cx="2540" cy="82550"/>
          </a:xfrm>
          <a:custGeom>
            <a:avLst/>
            <a:gdLst/>
            <a:ahLst/>
            <a:cxnLst/>
            <a:rect l="l" t="t" r="r" b="b"/>
            <a:pathLst>
              <a:path w="2539" h="82550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82550"/>
                </a:lnTo>
                <a:lnTo>
                  <a:pt x="2540" y="82550"/>
                </a:lnTo>
                <a:lnTo>
                  <a:pt x="2539" y="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2376170" y="387857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0" y="0"/>
                </a:lnTo>
                <a:lnTo>
                  <a:pt x="0" y="82550"/>
                </a:lnTo>
                <a:lnTo>
                  <a:pt x="1269" y="82550"/>
                </a:lnTo>
                <a:lnTo>
                  <a:pt x="1269" y="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376170" y="379602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376170" y="371220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69" h="83820">
                <a:moveTo>
                  <a:pt x="1269" y="0"/>
                </a:moveTo>
                <a:lnTo>
                  <a:pt x="1269" y="83819"/>
                </a:lnTo>
                <a:lnTo>
                  <a:pt x="0" y="83819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376170" y="36296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376170" y="35471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376170" y="34645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376170" y="33820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376170" y="32994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376170" y="321563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69" h="83820">
                <a:moveTo>
                  <a:pt x="1269" y="0"/>
                </a:moveTo>
                <a:lnTo>
                  <a:pt x="1269" y="83820"/>
                </a:lnTo>
                <a:lnTo>
                  <a:pt x="0" y="8382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2376170" y="3134360"/>
            <a:ext cx="1270" cy="81280"/>
          </a:xfrm>
          <a:custGeom>
            <a:avLst/>
            <a:gdLst/>
            <a:ahLst/>
            <a:cxnLst/>
            <a:rect l="l" t="t" r="r" b="b"/>
            <a:pathLst>
              <a:path w="1269" h="81280">
                <a:moveTo>
                  <a:pt x="1269" y="0"/>
                </a:moveTo>
                <a:lnTo>
                  <a:pt x="1269" y="81279"/>
                </a:lnTo>
                <a:lnTo>
                  <a:pt x="0" y="81279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2376170" y="305053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69" h="83819">
                <a:moveTo>
                  <a:pt x="1269" y="0"/>
                </a:moveTo>
                <a:lnTo>
                  <a:pt x="1269" y="83820"/>
                </a:lnTo>
                <a:lnTo>
                  <a:pt x="0" y="8382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2376170" y="29679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2376170" y="288543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2376170" y="28028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2376170" y="272033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2376170" y="26377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2376170" y="255397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69" h="83819">
                <a:moveTo>
                  <a:pt x="1269" y="0"/>
                </a:moveTo>
                <a:lnTo>
                  <a:pt x="1269" y="83819"/>
                </a:lnTo>
                <a:lnTo>
                  <a:pt x="0" y="83819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2376170" y="24714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2376170" y="23888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2376170" y="23063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2376170" y="22237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2376170" y="21412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2376170" y="20586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2376170" y="197485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69" h="83819">
                <a:moveTo>
                  <a:pt x="1269" y="0"/>
                </a:moveTo>
                <a:lnTo>
                  <a:pt x="1269" y="83820"/>
                </a:lnTo>
                <a:lnTo>
                  <a:pt x="0" y="8382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2376170" y="18923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2376170" y="18097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2376170" y="17272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2376170" y="16446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2376170" y="15621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2376170" y="14795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2376170" y="13970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2376170" y="131318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69" h="83819">
                <a:moveTo>
                  <a:pt x="1269" y="0"/>
                </a:moveTo>
                <a:lnTo>
                  <a:pt x="1269" y="83820"/>
                </a:lnTo>
                <a:lnTo>
                  <a:pt x="0" y="8382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2376170" y="123063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2376170" y="114808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69" h="82550">
                <a:moveTo>
                  <a:pt x="1269" y="0"/>
                </a:moveTo>
                <a:lnTo>
                  <a:pt x="1269" y="82550"/>
                </a:lnTo>
                <a:lnTo>
                  <a:pt x="0" y="82550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A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2376170" y="1066800"/>
            <a:ext cx="1270" cy="81280"/>
          </a:xfrm>
          <a:custGeom>
            <a:avLst/>
            <a:gdLst/>
            <a:ahLst/>
            <a:cxnLst/>
            <a:rect l="l" t="t" r="r" b="b"/>
            <a:pathLst>
              <a:path w="1269" h="81280">
                <a:moveTo>
                  <a:pt x="1269" y="0"/>
                </a:moveTo>
                <a:lnTo>
                  <a:pt x="1269" y="81279"/>
                </a:lnTo>
                <a:lnTo>
                  <a:pt x="0" y="81279"/>
                </a:lnTo>
                <a:lnTo>
                  <a:pt x="0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9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2376170" y="1066800"/>
            <a:ext cx="1270" cy="5788660"/>
          </a:xfrm>
          <a:custGeom>
            <a:avLst/>
            <a:gdLst/>
            <a:ahLst/>
            <a:cxnLst/>
            <a:rect l="l" t="t" r="r" b="b"/>
            <a:pathLst>
              <a:path w="1269" h="5788659">
                <a:moveTo>
                  <a:pt x="634" y="-4672"/>
                </a:moveTo>
                <a:lnTo>
                  <a:pt x="634" y="5793332"/>
                </a:lnTo>
              </a:path>
            </a:pathLst>
          </a:custGeom>
          <a:ln w="1061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504179" y="1087119"/>
            <a:ext cx="1270" cy="5770880"/>
          </a:xfrm>
          <a:custGeom>
            <a:avLst/>
            <a:gdLst/>
            <a:ahLst/>
            <a:cxnLst/>
            <a:rect l="l" t="t" r="r" b="b"/>
            <a:pathLst>
              <a:path w="1270" h="5770880">
                <a:moveTo>
                  <a:pt x="0" y="0"/>
                </a:moveTo>
                <a:lnTo>
                  <a:pt x="1266" y="57708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504179" y="1087119"/>
            <a:ext cx="1270" cy="5770880"/>
          </a:xfrm>
          <a:custGeom>
            <a:avLst/>
            <a:gdLst/>
            <a:ahLst/>
            <a:cxnLst/>
            <a:rect l="l" t="t" r="r" b="b"/>
            <a:pathLst>
              <a:path w="1270" h="5770880">
                <a:moveTo>
                  <a:pt x="1266" y="577088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397500" y="669035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166370"/>
                </a:moveTo>
                <a:lnTo>
                  <a:pt x="0" y="0"/>
                </a:lnTo>
                <a:lnTo>
                  <a:pt x="0" y="16637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397500" y="660780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397500" y="652525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397500" y="644270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397500" y="636015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397500" y="627760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397500" y="619505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5397500" y="611124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397500" y="602869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397500" y="594614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5397500" y="586359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5397500" y="578104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5397500" y="569849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5397500" y="561467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5397500" y="5533390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5397500" y="544957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397500" y="536702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397500" y="528447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397500" y="520192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397500" y="511937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397500" y="503682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49"/>
                </a:lnTo>
                <a:lnTo>
                  <a:pt x="0" y="0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397500" y="495300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397500" y="4870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397500" y="470535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397500" y="4622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397500" y="4540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397500" y="4457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397500" y="43751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397500" y="4291329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397500" y="420877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397500" y="412622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397500" y="404367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  <a:lnTo>
                  <a:pt x="0" y="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396229" y="39611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396229" y="387857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396229" y="379602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396229" y="371220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20">
                <a:moveTo>
                  <a:pt x="1270" y="83819"/>
                </a:moveTo>
                <a:lnTo>
                  <a:pt x="0" y="83819"/>
                </a:lnTo>
                <a:lnTo>
                  <a:pt x="0" y="0"/>
                </a:lnTo>
                <a:lnTo>
                  <a:pt x="1270" y="0"/>
                </a:lnTo>
                <a:lnTo>
                  <a:pt x="1270" y="83819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396229" y="36296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396229" y="35471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396229" y="34645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396229" y="33820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396229" y="32994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396229" y="321563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20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lnTo>
                  <a:pt x="1270" y="8382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396229" y="3134360"/>
            <a:ext cx="1270" cy="81280"/>
          </a:xfrm>
          <a:custGeom>
            <a:avLst/>
            <a:gdLst/>
            <a:ahLst/>
            <a:cxnLst/>
            <a:rect l="l" t="t" r="r" b="b"/>
            <a:pathLst>
              <a:path w="1270" h="81280">
                <a:moveTo>
                  <a:pt x="1270" y="81279"/>
                </a:moveTo>
                <a:lnTo>
                  <a:pt x="0" y="81279"/>
                </a:lnTo>
                <a:lnTo>
                  <a:pt x="0" y="0"/>
                </a:lnTo>
                <a:lnTo>
                  <a:pt x="1270" y="0"/>
                </a:lnTo>
                <a:lnTo>
                  <a:pt x="1270" y="81279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396229" y="305053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lnTo>
                  <a:pt x="1270" y="8382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396229" y="29679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396229" y="288543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396229" y="28028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396229" y="272033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396229" y="26377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396229" y="255397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83819"/>
                </a:moveTo>
                <a:lnTo>
                  <a:pt x="0" y="83819"/>
                </a:lnTo>
                <a:lnTo>
                  <a:pt x="0" y="0"/>
                </a:lnTo>
                <a:lnTo>
                  <a:pt x="1270" y="0"/>
                </a:lnTo>
                <a:lnTo>
                  <a:pt x="1270" y="83819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5396229" y="24714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5396229" y="23888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396229" y="23063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5396229" y="22237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5396229" y="21412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5396229" y="20586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5396229" y="197485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lnTo>
                  <a:pt x="1270" y="8382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396229" y="18923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5396229" y="18097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5396229" y="17272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5396229" y="16446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396229" y="15621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396229" y="14795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396229" y="13970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5396229" y="131318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lnTo>
                  <a:pt x="1270" y="8382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396229" y="123063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396229" y="114808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70" y="82550"/>
                </a:lnTo>
                <a:close/>
              </a:path>
            </a:pathLst>
          </a:custGeom>
          <a:solidFill>
            <a:srgbClr val="A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396229" y="1066800"/>
            <a:ext cx="1270" cy="81280"/>
          </a:xfrm>
          <a:custGeom>
            <a:avLst/>
            <a:gdLst/>
            <a:ahLst/>
            <a:cxnLst/>
            <a:rect l="l" t="t" r="r" b="b"/>
            <a:pathLst>
              <a:path w="1270" h="81280">
                <a:moveTo>
                  <a:pt x="1270" y="81279"/>
                </a:moveTo>
                <a:lnTo>
                  <a:pt x="0" y="81279"/>
                </a:lnTo>
                <a:lnTo>
                  <a:pt x="0" y="0"/>
                </a:lnTo>
                <a:lnTo>
                  <a:pt x="1270" y="0"/>
                </a:lnTo>
                <a:lnTo>
                  <a:pt x="1270" y="81279"/>
                </a:lnTo>
                <a:close/>
              </a:path>
            </a:pathLst>
          </a:custGeom>
          <a:solidFill>
            <a:srgbClr val="9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396229" y="1066800"/>
            <a:ext cx="1270" cy="5788660"/>
          </a:xfrm>
          <a:custGeom>
            <a:avLst/>
            <a:gdLst/>
            <a:ahLst/>
            <a:cxnLst/>
            <a:rect l="l" t="t" r="r" b="b"/>
            <a:pathLst>
              <a:path w="1270" h="5788659">
                <a:moveTo>
                  <a:pt x="635" y="-4672"/>
                </a:moveTo>
                <a:lnTo>
                  <a:pt x="635" y="5793332"/>
                </a:lnTo>
              </a:path>
            </a:pathLst>
          </a:custGeom>
          <a:ln w="1061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8986519" y="1087119"/>
            <a:ext cx="1270" cy="5770880"/>
          </a:xfrm>
          <a:custGeom>
            <a:avLst/>
            <a:gdLst/>
            <a:ahLst/>
            <a:cxnLst/>
            <a:rect l="l" t="t" r="r" b="b"/>
            <a:pathLst>
              <a:path w="1270" h="5770880">
                <a:moveTo>
                  <a:pt x="0" y="0"/>
                </a:moveTo>
                <a:lnTo>
                  <a:pt x="1266" y="57708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8986519" y="1087119"/>
            <a:ext cx="1270" cy="5770880"/>
          </a:xfrm>
          <a:custGeom>
            <a:avLst/>
            <a:gdLst/>
            <a:ahLst/>
            <a:cxnLst/>
            <a:rect l="l" t="t" r="r" b="b"/>
            <a:pathLst>
              <a:path w="1270" h="5770880">
                <a:moveTo>
                  <a:pt x="1266" y="577088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8880475" y="669035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166370"/>
                </a:moveTo>
                <a:lnTo>
                  <a:pt x="0" y="0"/>
                </a:lnTo>
                <a:lnTo>
                  <a:pt x="0" y="166370"/>
                </a:lnTo>
                <a:close/>
              </a:path>
            </a:pathLst>
          </a:custGeom>
          <a:solidFill>
            <a:srgbClr val="E3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8879840" y="66078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E2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8879840" y="65252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E1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8879840" y="64427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70" y="0"/>
                </a:lnTo>
                <a:lnTo>
                  <a:pt x="1269" y="82549"/>
                </a:lnTo>
                <a:close/>
              </a:path>
            </a:pathLst>
          </a:custGeom>
          <a:solidFill>
            <a:srgbClr val="E0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8879840" y="63601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70" y="0"/>
                </a:lnTo>
                <a:lnTo>
                  <a:pt x="1269" y="82549"/>
                </a:lnTo>
                <a:close/>
              </a:path>
            </a:pathLst>
          </a:custGeom>
          <a:solidFill>
            <a:srgbClr val="DF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8879840" y="62776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70" y="0"/>
                </a:lnTo>
                <a:lnTo>
                  <a:pt x="1269" y="82549"/>
                </a:lnTo>
                <a:close/>
              </a:path>
            </a:pathLst>
          </a:custGeom>
          <a:solidFill>
            <a:srgbClr val="DE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8879840" y="61950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70" y="0"/>
                </a:lnTo>
                <a:lnTo>
                  <a:pt x="1269" y="82549"/>
                </a:lnTo>
                <a:close/>
              </a:path>
            </a:pathLst>
          </a:custGeom>
          <a:solidFill>
            <a:srgbClr val="DD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8879840" y="611124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20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lnTo>
                  <a:pt x="1269" y="83820"/>
                </a:lnTo>
                <a:close/>
              </a:path>
            </a:pathLst>
          </a:custGeom>
          <a:solidFill>
            <a:srgbClr val="DC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8879840" y="602869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D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8879840" y="594614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D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8879840" y="586359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D9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8879840" y="578104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D8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8879840" y="569849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D7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8879840" y="561467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20">
                <a:moveTo>
                  <a:pt x="1270" y="83819"/>
                </a:moveTo>
                <a:lnTo>
                  <a:pt x="0" y="83819"/>
                </a:lnTo>
                <a:lnTo>
                  <a:pt x="0" y="0"/>
                </a:lnTo>
                <a:lnTo>
                  <a:pt x="1270" y="0"/>
                </a:lnTo>
                <a:lnTo>
                  <a:pt x="1269" y="83819"/>
                </a:lnTo>
                <a:close/>
              </a:path>
            </a:pathLst>
          </a:custGeom>
          <a:solidFill>
            <a:srgbClr val="D6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8879840" y="5533390"/>
            <a:ext cx="1270" cy="81280"/>
          </a:xfrm>
          <a:custGeom>
            <a:avLst/>
            <a:gdLst/>
            <a:ahLst/>
            <a:cxnLst/>
            <a:rect l="l" t="t" r="r" b="b"/>
            <a:pathLst>
              <a:path w="1270" h="81279">
                <a:moveTo>
                  <a:pt x="1270" y="81280"/>
                </a:moveTo>
                <a:lnTo>
                  <a:pt x="0" y="81280"/>
                </a:lnTo>
                <a:lnTo>
                  <a:pt x="0" y="0"/>
                </a:lnTo>
                <a:lnTo>
                  <a:pt x="1270" y="0"/>
                </a:lnTo>
                <a:lnTo>
                  <a:pt x="1269" y="81280"/>
                </a:lnTo>
                <a:close/>
              </a:path>
            </a:pathLst>
          </a:custGeom>
          <a:solidFill>
            <a:srgbClr val="D5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8879840" y="544957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20">
                <a:moveTo>
                  <a:pt x="1270" y="83819"/>
                </a:moveTo>
                <a:lnTo>
                  <a:pt x="0" y="83819"/>
                </a:lnTo>
                <a:lnTo>
                  <a:pt x="0" y="0"/>
                </a:lnTo>
                <a:lnTo>
                  <a:pt x="1270" y="0"/>
                </a:lnTo>
                <a:lnTo>
                  <a:pt x="1269" y="83819"/>
                </a:lnTo>
                <a:close/>
              </a:path>
            </a:pathLst>
          </a:custGeom>
          <a:solidFill>
            <a:srgbClr val="D4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8879840" y="53670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70" y="0"/>
                </a:lnTo>
                <a:lnTo>
                  <a:pt x="1269" y="82549"/>
                </a:lnTo>
                <a:close/>
              </a:path>
            </a:pathLst>
          </a:custGeom>
          <a:solidFill>
            <a:srgbClr val="D3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8879840" y="52844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70" y="0"/>
                </a:lnTo>
                <a:lnTo>
                  <a:pt x="1269" y="82549"/>
                </a:lnTo>
                <a:close/>
              </a:path>
            </a:pathLst>
          </a:custGeom>
          <a:solidFill>
            <a:srgbClr val="D2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8879840" y="52019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70" y="0"/>
                </a:lnTo>
                <a:lnTo>
                  <a:pt x="1269" y="82549"/>
                </a:lnTo>
                <a:close/>
              </a:path>
            </a:pathLst>
          </a:custGeom>
          <a:solidFill>
            <a:srgbClr val="D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8879840" y="51193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49"/>
                </a:moveTo>
                <a:lnTo>
                  <a:pt x="0" y="82549"/>
                </a:lnTo>
                <a:lnTo>
                  <a:pt x="0" y="0"/>
                </a:lnTo>
                <a:lnTo>
                  <a:pt x="1270" y="0"/>
                </a:lnTo>
                <a:lnTo>
                  <a:pt x="1269" y="82549"/>
                </a:lnTo>
                <a:close/>
              </a:path>
            </a:pathLst>
          </a:custGeom>
          <a:solidFill>
            <a:srgbClr val="D0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8879840" y="50368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49"/>
                </a:lnTo>
                <a:lnTo>
                  <a:pt x="0" y="0"/>
                </a:lnTo>
                <a:lnTo>
                  <a:pt x="1270" y="0"/>
                </a:lnTo>
                <a:lnTo>
                  <a:pt x="1269" y="82549"/>
                </a:lnTo>
                <a:close/>
              </a:path>
            </a:pathLst>
          </a:custGeom>
          <a:solidFill>
            <a:srgbClr val="CF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8879840" y="495300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20">
                <a:moveTo>
                  <a:pt x="1270" y="83819"/>
                </a:moveTo>
                <a:lnTo>
                  <a:pt x="0" y="83819"/>
                </a:lnTo>
                <a:lnTo>
                  <a:pt x="0" y="0"/>
                </a:lnTo>
                <a:lnTo>
                  <a:pt x="1270" y="0"/>
                </a:lnTo>
                <a:lnTo>
                  <a:pt x="1269" y="83819"/>
                </a:lnTo>
                <a:close/>
              </a:path>
            </a:pathLst>
          </a:custGeom>
          <a:solidFill>
            <a:srgbClr val="CE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8879840" y="48704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CD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8880475" y="470535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C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8879840" y="46228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CA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8879840" y="45402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C9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8879840" y="44577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C8F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8879840" y="43751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C7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8879840" y="429132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20">
                <a:moveTo>
                  <a:pt x="1270" y="83820"/>
                </a:move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lnTo>
                  <a:pt x="1269" y="83820"/>
                </a:lnTo>
                <a:close/>
              </a:path>
            </a:pathLst>
          </a:custGeom>
          <a:solidFill>
            <a:srgbClr val="C6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8879840" y="420877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C5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8879840" y="412622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C4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8879840" y="404367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82550"/>
                </a:move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lnTo>
                  <a:pt x="1269" y="82550"/>
                </a:lnTo>
                <a:close/>
              </a:path>
            </a:pathLst>
          </a:custGeom>
          <a:solidFill>
            <a:srgbClr val="C3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8878569" y="3961129"/>
            <a:ext cx="2540" cy="82550"/>
          </a:xfrm>
          <a:custGeom>
            <a:avLst/>
            <a:gdLst/>
            <a:ahLst/>
            <a:cxnLst/>
            <a:rect l="l" t="t" r="r" b="b"/>
            <a:pathLst>
              <a:path w="2540" h="82550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82550"/>
                </a:lnTo>
                <a:lnTo>
                  <a:pt x="2539" y="82550"/>
                </a:lnTo>
                <a:lnTo>
                  <a:pt x="2540" y="0"/>
                </a:lnTo>
                <a:close/>
              </a:path>
            </a:pathLst>
          </a:custGeom>
          <a:solidFill>
            <a:srgbClr val="C2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8878569" y="387857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0" y="0"/>
                </a:lnTo>
                <a:lnTo>
                  <a:pt x="0" y="82550"/>
                </a:lnTo>
                <a:lnTo>
                  <a:pt x="1270" y="82550"/>
                </a:lnTo>
                <a:lnTo>
                  <a:pt x="1270" y="0"/>
                </a:lnTo>
                <a:close/>
              </a:path>
            </a:pathLst>
          </a:custGeom>
          <a:solidFill>
            <a:srgbClr val="C1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8878569" y="379602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C0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8878569" y="371220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20">
                <a:moveTo>
                  <a:pt x="1270" y="0"/>
                </a:moveTo>
                <a:lnTo>
                  <a:pt x="1270" y="83819"/>
                </a:lnTo>
                <a:lnTo>
                  <a:pt x="0" y="83819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F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8878569" y="36296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E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8878569" y="35471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D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8878569" y="34645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C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8878569" y="338200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B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8878569" y="329945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A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8878569" y="321563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20">
                <a:moveTo>
                  <a:pt x="1270" y="0"/>
                </a:moveTo>
                <a:lnTo>
                  <a:pt x="1270" y="83820"/>
                </a:ln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9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8878569" y="3134360"/>
            <a:ext cx="1270" cy="81280"/>
          </a:xfrm>
          <a:custGeom>
            <a:avLst/>
            <a:gdLst/>
            <a:ahLst/>
            <a:cxnLst/>
            <a:rect l="l" t="t" r="r" b="b"/>
            <a:pathLst>
              <a:path w="1270" h="81280">
                <a:moveTo>
                  <a:pt x="1270" y="0"/>
                </a:moveTo>
                <a:lnTo>
                  <a:pt x="1270" y="81279"/>
                </a:lnTo>
                <a:lnTo>
                  <a:pt x="0" y="81279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8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8878569" y="3050539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0"/>
                </a:moveTo>
                <a:lnTo>
                  <a:pt x="1270" y="83820"/>
                </a:ln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7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8878569" y="29679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8878569" y="288543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5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8878569" y="28028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4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8878569" y="272033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3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8878569" y="2637789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2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8878569" y="255397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0"/>
                </a:moveTo>
                <a:lnTo>
                  <a:pt x="1270" y="83819"/>
                </a:lnTo>
                <a:lnTo>
                  <a:pt x="0" y="83819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1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8878569" y="24714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B0E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8878569" y="23888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F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8878569" y="23063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E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8878569" y="22237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8878569" y="214122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C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8878569" y="205867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8878569" y="197485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0"/>
                </a:moveTo>
                <a:lnTo>
                  <a:pt x="1270" y="83820"/>
                </a:ln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A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8878569" y="18923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9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8878569" y="18097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8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8878569" y="17272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7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8878569" y="16446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6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8878569" y="15621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8878569" y="147955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4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8878569" y="139700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3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8878569" y="1313180"/>
            <a:ext cx="1270" cy="83820"/>
          </a:xfrm>
          <a:custGeom>
            <a:avLst/>
            <a:gdLst/>
            <a:ahLst/>
            <a:cxnLst/>
            <a:rect l="l" t="t" r="r" b="b"/>
            <a:pathLst>
              <a:path w="1270" h="83819">
                <a:moveTo>
                  <a:pt x="1270" y="0"/>
                </a:moveTo>
                <a:lnTo>
                  <a:pt x="1270" y="83820"/>
                </a:lnTo>
                <a:lnTo>
                  <a:pt x="0" y="8382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8878569" y="123063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8878569" y="1148080"/>
            <a:ext cx="1270" cy="82550"/>
          </a:xfrm>
          <a:custGeom>
            <a:avLst/>
            <a:gdLst/>
            <a:ahLst/>
            <a:cxnLst/>
            <a:rect l="l" t="t" r="r" b="b"/>
            <a:pathLst>
              <a:path w="1270" h="82550">
                <a:moveTo>
                  <a:pt x="1270" y="0"/>
                </a:moveTo>
                <a:lnTo>
                  <a:pt x="1270" y="82550"/>
                </a:lnTo>
                <a:lnTo>
                  <a:pt x="0" y="82550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A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8878569" y="1066800"/>
            <a:ext cx="1270" cy="81280"/>
          </a:xfrm>
          <a:custGeom>
            <a:avLst/>
            <a:gdLst/>
            <a:ahLst/>
            <a:cxnLst/>
            <a:rect l="l" t="t" r="r" b="b"/>
            <a:pathLst>
              <a:path w="1270" h="81280">
                <a:moveTo>
                  <a:pt x="1270" y="0"/>
                </a:moveTo>
                <a:lnTo>
                  <a:pt x="1270" y="81279"/>
                </a:lnTo>
                <a:lnTo>
                  <a:pt x="0" y="81279"/>
                </a:lnTo>
                <a:lnTo>
                  <a:pt x="0" y="0"/>
                </a:lnTo>
                <a:lnTo>
                  <a:pt x="1270" y="0"/>
                </a:lnTo>
                <a:close/>
              </a:path>
            </a:pathLst>
          </a:custGeom>
          <a:solidFill>
            <a:srgbClr val="9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8878569" y="1066800"/>
            <a:ext cx="1270" cy="5788660"/>
          </a:xfrm>
          <a:custGeom>
            <a:avLst/>
            <a:gdLst/>
            <a:ahLst/>
            <a:cxnLst/>
            <a:rect l="l" t="t" r="r" b="b"/>
            <a:pathLst>
              <a:path w="1270" h="5788659">
                <a:moveTo>
                  <a:pt x="635" y="-4672"/>
                </a:moveTo>
                <a:lnTo>
                  <a:pt x="635" y="5793332"/>
                </a:lnTo>
              </a:path>
            </a:pathLst>
          </a:custGeom>
          <a:ln w="1061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 txBox="1">
            <a:spLocks noGrp="1"/>
          </p:cNvSpPr>
          <p:nvPr>
            <p:ph type="title"/>
          </p:nvPr>
        </p:nvSpPr>
        <p:spPr>
          <a:xfrm>
            <a:off x="1590039" y="0"/>
            <a:ext cx="5948045" cy="11341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86510" marR="5080" indent="-1273810">
              <a:lnSpc>
                <a:spcPct val="102099"/>
              </a:lnSpc>
              <a:spcBef>
                <a:spcPts val="10"/>
              </a:spcBef>
              <a:tabLst>
                <a:tab pos="3137535" algn="l"/>
                <a:tab pos="5219065" algn="l"/>
              </a:tabLst>
            </a:pPr>
            <a:r>
              <a:rPr sz="3600" b="1" spc="-335" dirty="0">
                <a:solidFill>
                  <a:srgbClr val="30849B"/>
                </a:solidFill>
                <a:latin typeface="Arial"/>
                <a:cs typeface="Arial"/>
              </a:rPr>
              <a:t>D</a:t>
            </a:r>
            <a:r>
              <a:rPr sz="3600" b="1" spc="-130" dirty="0">
                <a:solidFill>
                  <a:srgbClr val="30849B"/>
                </a:solidFill>
                <a:latin typeface="Arial"/>
                <a:cs typeface="Arial"/>
              </a:rPr>
              <a:t>i</a:t>
            </a:r>
            <a:r>
              <a:rPr sz="3600" b="1" spc="-55" dirty="0">
                <a:solidFill>
                  <a:srgbClr val="30849B"/>
                </a:solidFill>
                <a:latin typeface="Arial"/>
                <a:cs typeface="Arial"/>
              </a:rPr>
              <a:t>f</a:t>
            </a:r>
            <a:r>
              <a:rPr sz="3600" b="1" spc="-60" dirty="0">
                <a:solidFill>
                  <a:srgbClr val="30849B"/>
                </a:solidFill>
                <a:latin typeface="Arial"/>
                <a:cs typeface="Arial"/>
              </a:rPr>
              <a:t>f</a:t>
            </a:r>
            <a:r>
              <a:rPr sz="3600" b="1" spc="-165" dirty="0">
                <a:solidFill>
                  <a:srgbClr val="30849B"/>
                </a:solidFill>
                <a:latin typeface="Arial"/>
                <a:cs typeface="Arial"/>
              </a:rPr>
              <a:t>en</a:t>
            </a:r>
            <a:r>
              <a:rPr sz="3600" b="1" spc="-95" dirty="0">
                <a:solidFill>
                  <a:srgbClr val="30849B"/>
                </a:solidFill>
                <a:latin typeface="Arial"/>
                <a:cs typeface="Arial"/>
              </a:rPr>
              <a:t>t</a:t>
            </a:r>
            <a:r>
              <a:rPr sz="3600" b="1" spc="-114" dirty="0">
                <a:solidFill>
                  <a:srgbClr val="30849B"/>
                </a:solidFill>
                <a:latin typeface="Arial"/>
                <a:cs typeface="Arial"/>
              </a:rPr>
              <a:t>i</a:t>
            </a:r>
            <a:r>
              <a:rPr sz="3600" b="1" spc="-235" dirty="0">
                <a:solidFill>
                  <a:srgbClr val="30849B"/>
                </a:solidFill>
                <a:latin typeface="Arial"/>
                <a:cs typeface="Arial"/>
              </a:rPr>
              <a:t>a</a:t>
            </a:r>
            <a:r>
              <a:rPr sz="3600" b="1" spc="45" dirty="0">
                <a:solidFill>
                  <a:srgbClr val="30849B"/>
                </a:solidFill>
                <a:latin typeface="Arial"/>
                <a:cs typeface="Arial"/>
              </a:rPr>
              <a:t>t</a:t>
            </a:r>
            <a:r>
              <a:rPr sz="3600" b="1" spc="-114" dirty="0">
                <a:solidFill>
                  <a:srgbClr val="30849B"/>
                </a:solidFill>
                <a:latin typeface="Arial"/>
                <a:cs typeface="Arial"/>
              </a:rPr>
              <a:t>i</a:t>
            </a:r>
            <a:r>
              <a:rPr sz="3600" b="1" spc="-275" dirty="0">
                <a:solidFill>
                  <a:srgbClr val="30849B"/>
                </a:solidFill>
                <a:latin typeface="Arial"/>
                <a:cs typeface="Arial"/>
              </a:rPr>
              <a:t>o</a:t>
            </a:r>
            <a:r>
              <a:rPr sz="3600" b="1" spc="-270" dirty="0">
                <a:solidFill>
                  <a:srgbClr val="30849B"/>
                </a:solidFill>
                <a:latin typeface="Arial"/>
                <a:cs typeface="Arial"/>
              </a:rPr>
              <a:t>n</a:t>
            </a:r>
            <a:r>
              <a:rPr sz="3600" b="1" spc="-185" dirty="0">
                <a:solidFill>
                  <a:srgbClr val="30849B"/>
                </a:solidFill>
                <a:latin typeface="Arial"/>
                <a:cs typeface="Arial"/>
              </a:rPr>
              <a:t> </a:t>
            </a:r>
            <a:r>
              <a:rPr sz="3600" b="1" spc="-275" dirty="0">
                <a:solidFill>
                  <a:srgbClr val="30849B"/>
                </a:solidFill>
                <a:latin typeface="Arial"/>
                <a:cs typeface="Arial"/>
              </a:rPr>
              <a:t>o</a:t>
            </a:r>
            <a:r>
              <a:rPr sz="3600" b="1" spc="-60" dirty="0">
                <a:solidFill>
                  <a:srgbClr val="30849B"/>
                </a:solidFill>
                <a:latin typeface="Arial"/>
                <a:cs typeface="Arial"/>
              </a:rPr>
              <a:t>f</a:t>
            </a:r>
            <a:r>
              <a:rPr sz="3600" b="1" dirty="0">
                <a:solidFill>
                  <a:srgbClr val="30849B"/>
                </a:solidFill>
                <a:latin typeface="Arial"/>
                <a:cs typeface="Arial"/>
              </a:rPr>
              <a:t>	</a:t>
            </a:r>
            <a:r>
              <a:rPr sz="3600" b="1" spc="-45" dirty="0">
                <a:solidFill>
                  <a:srgbClr val="30849B"/>
                </a:solidFill>
                <a:latin typeface="Arial"/>
                <a:cs typeface="Arial"/>
              </a:rPr>
              <a:t>I</a:t>
            </a:r>
            <a:r>
              <a:rPr sz="3600" b="1" spc="-570" dirty="0">
                <a:solidFill>
                  <a:srgbClr val="30849B"/>
                </a:solidFill>
                <a:latin typeface="Arial"/>
                <a:cs typeface="Arial"/>
              </a:rPr>
              <a:t>s</a:t>
            </a:r>
            <a:r>
              <a:rPr sz="3600" b="1" spc="-500" dirty="0">
                <a:solidFill>
                  <a:srgbClr val="30849B"/>
                </a:solidFill>
                <a:latin typeface="Arial"/>
                <a:cs typeface="Arial"/>
              </a:rPr>
              <a:t>c</a:t>
            </a:r>
            <a:r>
              <a:rPr sz="3600" b="1" spc="-265" dirty="0">
                <a:solidFill>
                  <a:srgbClr val="30849B"/>
                </a:solidFill>
                <a:latin typeface="Arial"/>
                <a:cs typeface="Arial"/>
              </a:rPr>
              <a:t>h</a:t>
            </a:r>
            <a:r>
              <a:rPr sz="3600" b="1" spc="-235" dirty="0">
                <a:solidFill>
                  <a:srgbClr val="30849B"/>
                </a:solidFill>
                <a:latin typeface="Arial"/>
                <a:cs typeface="Arial"/>
              </a:rPr>
              <a:t>a</a:t>
            </a:r>
            <a:r>
              <a:rPr sz="3600" b="1" spc="-185" dirty="0">
                <a:solidFill>
                  <a:srgbClr val="30849B"/>
                </a:solidFill>
                <a:latin typeface="Arial"/>
                <a:cs typeface="Arial"/>
              </a:rPr>
              <a:t>e</a:t>
            </a:r>
            <a:r>
              <a:rPr sz="3600" b="1" spc="-285" dirty="0">
                <a:solidFill>
                  <a:srgbClr val="30849B"/>
                </a:solidFill>
                <a:latin typeface="Arial"/>
                <a:cs typeface="Arial"/>
              </a:rPr>
              <a:t>m</a:t>
            </a:r>
            <a:r>
              <a:rPr sz="3600" b="1" spc="-114" dirty="0">
                <a:solidFill>
                  <a:srgbClr val="30849B"/>
                </a:solidFill>
                <a:latin typeface="Arial"/>
                <a:cs typeface="Arial"/>
              </a:rPr>
              <a:t>i</a:t>
            </a:r>
            <a:r>
              <a:rPr sz="3600" b="1" spc="-500" dirty="0">
                <a:solidFill>
                  <a:srgbClr val="30849B"/>
                </a:solidFill>
                <a:latin typeface="Arial"/>
                <a:cs typeface="Arial"/>
              </a:rPr>
              <a:t>c</a:t>
            </a:r>
            <a:r>
              <a:rPr sz="3600" b="1" dirty="0">
                <a:solidFill>
                  <a:srgbClr val="30849B"/>
                </a:solidFill>
                <a:latin typeface="Arial"/>
                <a:cs typeface="Arial"/>
              </a:rPr>
              <a:t>	</a:t>
            </a:r>
            <a:r>
              <a:rPr sz="3600" b="1" spc="-225" dirty="0">
                <a:solidFill>
                  <a:srgbClr val="30849B"/>
                </a:solidFill>
                <a:latin typeface="Arial"/>
                <a:cs typeface="Arial"/>
              </a:rPr>
              <a:t>a</a:t>
            </a:r>
            <a:r>
              <a:rPr sz="3600" b="1" spc="-200" dirty="0">
                <a:solidFill>
                  <a:srgbClr val="30849B"/>
                </a:solidFill>
                <a:latin typeface="Arial"/>
                <a:cs typeface="Arial"/>
              </a:rPr>
              <a:t>nd  </a:t>
            </a:r>
            <a:r>
              <a:rPr sz="3600" b="1" spc="-215" dirty="0">
                <a:solidFill>
                  <a:srgbClr val="30849B"/>
                </a:solidFill>
                <a:latin typeface="Arial"/>
                <a:cs typeface="Arial"/>
              </a:rPr>
              <a:t>Neuropathy</a:t>
            </a:r>
            <a:r>
              <a:rPr sz="3600" b="1" spc="-195" dirty="0">
                <a:solidFill>
                  <a:srgbClr val="30849B"/>
                </a:solidFill>
                <a:latin typeface="Arial"/>
                <a:cs typeface="Arial"/>
              </a:rPr>
              <a:t> </a:t>
            </a:r>
            <a:r>
              <a:rPr sz="3600" b="1" spc="-240" dirty="0">
                <a:solidFill>
                  <a:srgbClr val="30849B"/>
                </a:solidFill>
                <a:latin typeface="Arial"/>
                <a:cs typeface="Arial"/>
              </a:rPr>
              <a:t>Ulcer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0979" y="322579"/>
            <a:ext cx="311023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270" dirty="0">
                <a:solidFill>
                  <a:srgbClr val="000000"/>
                </a:solidFill>
                <a:latin typeface="Arial"/>
                <a:cs typeface="Arial"/>
              </a:rPr>
              <a:t>Ischemic </a:t>
            </a:r>
            <a:r>
              <a:rPr sz="3100" b="1" spc="-120" dirty="0">
                <a:solidFill>
                  <a:srgbClr val="000000"/>
                </a:solidFill>
                <a:latin typeface="Arial"/>
                <a:cs typeface="Arial"/>
              </a:rPr>
              <a:t>foot</a:t>
            </a:r>
            <a:r>
              <a:rPr sz="3100" b="1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100" b="1" spc="-215" dirty="0">
                <a:solidFill>
                  <a:srgbClr val="000000"/>
                </a:solidFill>
                <a:latin typeface="Arial"/>
                <a:cs typeface="Arial"/>
              </a:rPr>
              <a:t>ulcer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908050"/>
            <a:ext cx="35814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9700" y="1341119"/>
            <a:ext cx="2871470" cy="403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519" y="384809"/>
            <a:ext cx="372491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195" dirty="0">
                <a:solidFill>
                  <a:srgbClr val="000000"/>
                </a:solidFill>
                <a:latin typeface="Arial"/>
                <a:cs typeface="Arial"/>
              </a:rPr>
              <a:t>Neuropathic </a:t>
            </a:r>
            <a:r>
              <a:rPr sz="3100" b="1" spc="-120" dirty="0">
                <a:solidFill>
                  <a:srgbClr val="000000"/>
                </a:solidFill>
                <a:latin typeface="Arial"/>
                <a:cs typeface="Arial"/>
              </a:rPr>
              <a:t>foot</a:t>
            </a:r>
            <a:r>
              <a:rPr sz="3100" b="1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100" b="1" spc="-215" dirty="0">
                <a:solidFill>
                  <a:srgbClr val="000000"/>
                </a:solidFill>
                <a:latin typeface="Arial"/>
                <a:cs typeface="Arial"/>
              </a:rPr>
              <a:t>ulcer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5434329"/>
            <a:ext cx="4818380" cy="518159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Times New Roman"/>
                <a:cs typeface="Times New Roman"/>
              </a:rPr>
              <a:t>Callus formation on its </a:t>
            </a:r>
            <a:r>
              <a:rPr sz="1800" spc="-5" dirty="0">
                <a:latin typeface="Times New Roman"/>
                <a:cs typeface="Times New Roman"/>
              </a:rPr>
              <a:t>surrounding </a:t>
            </a:r>
            <a:r>
              <a:rPr sz="1800" dirty="0">
                <a:latin typeface="Times New Roman"/>
                <a:cs typeface="Times New Roman"/>
              </a:rPr>
              <a:t>ulcer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lesion.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59" y="1207769"/>
            <a:ext cx="4538980" cy="394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1040" y="1319530"/>
            <a:ext cx="4632960" cy="3448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7839" y="464820"/>
            <a:ext cx="3067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5" dirty="0">
                <a:solidFill>
                  <a:srgbClr val="30849B"/>
                </a:solidFill>
                <a:latin typeface="Arial"/>
                <a:cs typeface="Arial"/>
              </a:rPr>
              <a:t>Charcot</a:t>
            </a:r>
            <a:r>
              <a:rPr b="1" spc="-300" dirty="0">
                <a:solidFill>
                  <a:srgbClr val="30849B"/>
                </a:solidFill>
                <a:latin typeface="Arial"/>
                <a:cs typeface="Arial"/>
              </a:rPr>
              <a:t> </a:t>
            </a:r>
            <a:r>
              <a:rPr b="1" spc="-350" dirty="0">
                <a:solidFill>
                  <a:srgbClr val="30849B"/>
                </a:solidFill>
                <a:latin typeface="Arial"/>
                <a:cs typeface="Arial"/>
              </a:rPr>
              <a:t>Joint</a:t>
            </a:r>
          </a:p>
        </p:txBody>
      </p:sp>
      <p:sp>
        <p:nvSpPr>
          <p:cNvPr id="3" name="object 3"/>
          <p:cNvSpPr/>
          <p:nvPr/>
        </p:nvSpPr>
        <p:spPr>
          <a:xfrm>
            <a:off x="179070" y="1447800"/>
            <a:ext cx="8641080" cy="5410200"/>
          </a:xfrm>
          <a:custGeom>
            <a:avLst/>
            <a:gdLst/>
            <a:ahLst/>
            <a:cxnLst/>
            <a:rect l="l" t="t" r="r" b="b"/>
            <a:pathLst>
              <a:path w="8641080" h="5410200">
                <a:moveTo>
                  <a:pt x="8641080" y="0"/>
                </a:moveTo>
                <a:lnTo>
                  <a:pt x="0" y="0"/>
                </a:lnTo>
                <a:lnTo>
                  <a:pt x="0" y="5410200"/>
                </a:lnTo>
                <a:lnTo>
                  <a:pt x="8641080" y="5410200"/>
                </a:lnTo>
                <a:lnTo>
                  <a:pt x="8641080" y="0"/>
                </a:lnTo>
                <a:close/>
              </a:path>
            </a:pathLst>
          </a:custGeom>
          <a:solidFill>
            <a:srgbClr val="FFFFFF">
              <a:alpha val="6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7809" y="1463040"/>
            <a:ext cx="8241665" cy="495300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marR="492125" indent="-342900">
              <a:lnSpc>
                <a:spcPts val="293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70" dirty="0">
                <a:latin typeface="Arial"/>
                <a:cs typeface="Arial"/>
              </a:rPr>
              <a:t>Any </a:t>
            </a:r>
            <a:r>
              <a:rPr sz="3000" spc="-80" dirty="0">
                <a:latin typeface="Arial"/>
                <a:cs typeface="Arial"/>
              </a:rPr>
              <a:t>destructive </a:t>
            </a:r>
            <a:r>
              <a:rPr sz="3000" spc="-55" dirty="0">
                <a:latin typeface="Arial"/>
                <a:cs typeface="Arial"/>
              </a:rPr>
              <a:t>arthropathy </a:t>
            </a:r>
            <a:r>
              <a:rPr sz="3000" spc="-125" dirty="0">
                <a:latin typeface="Arial"/>
                <a:cs typeface="Arial"/>
              </a:rPr>
              <a:t>arising </a:t>
            </a:r>
            <a:r>
              <a:rPr sz="3000" spc="-15" dirty="0">
                <a:latin typeface="Arial"/>
                <a:cs typeface="Arial"/>
              </a:rPr>
              <a:t>from </a:t>
            </a:r>
            <a:r>
              <a:rPr sz="3000" spc="-18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3000" spc="-4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of  </a:t>
            </a:r>
            <a:r>
              <a:rPr sz="3000" spc="-105" dirty="0">
                <a:solidFill>
                  <a:srgbClr val="FF0000"/>
                </a:solidFill>
                <a:latin typeface="Arial"/>
                <a:cs typeface="Arial"/>
              </a:rPr>
              <a:t>pain </a:t>
            </a:r>
            <a:r>
              <a:rPr sz="3000" spc="-90" dirty="0">
                <a:solidFill>
                  <a:srgbClr val="FF0000"/>
                </a:solidFill>
                <a:latin typeface="Arial"/>
                <a:cs typeface="Arial"/>
              </a:rPr>
              <a:t>sensibility </a:t>
            </a:r>
            <a:r>
              <a:rPr sz="3000" spc="-14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3000" spc="-60" dirty="0">
                <a:solidFill>
                  <a:srgbClr val="FF0000"/>
                </a:solidFill>
                <a:latin typeface="Arial"/>
                <a:cs typeface="Arial"/>
              </a:rPr>
              <a:t>position</a:t>
            </a:r>
            <a:r>
              <a:rPr sz="3000" spc="-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225" dirty="0">
                <a:solidFill>
                  <a:srgbClr val="FF0000"/>
                </a:solidFill>
                <a:latin typeface="Arial"/>
                <a:cs typeface="Arial"/>
              </a:rPr>
              <a:t>sense</a:t>
            </a:r>
            <a:endParaRPr sz="3000">
              <a:latin typeface="Arial"/>
              <a:cs typeface="Arial"/>
            </a:endParaRPr>
          </a:p>
          <a:p>
            <a:pPr marL="355600" marR="62230" indent="-342900">
              <a:lnSpc>
                <a:spcPct val="813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54" dirty="0">
                <a:solidFill>
                  <a:srgbClr val="FF0000"/>
                </a:solidFill>
                <a:latin typeface="Arial"/>
                <a:cs typeface="Arial"/>
              </a:rPr>
              <a:t>Lack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3000" spc="-3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3000" spc="-80" dirty="0">
                <a:solidFill>
                  <a:srgbClr val="FF0000"/>
                </a:solidFill>
                <a:latin typeface="Arial"/>
                <a:cs typeface="Arial"/>
              </a:rPr>
              <a:t>normal </a:t>
            </a:r>
            <a:r>
              <a:rPr sz="3000" spc="-55" dirty="0">
                <a:solidFill>
                  <a:srgbClr val="FF0000"/>
                </a:solidFill>
                <a:latin typeface="Arial"/>
                <a:cs typeface="Arial"/>
              </a:rPr>
              <a:t>protective </a:t>
            </a:r>
            <a:r>
              <a:rPr sz="3000" spc="-75" dirty="0">
                <a:solidFill>
                  <a:srgbClr val="FF0000"/>
                </a:solidFill>
                <a:latin typeface="Arial"/>
                <a:cs typeface="Arial"/>
              </a:rPr>
              <a:t>reflex </a:t>
            </a:r>
            <a:r>
              <a:rPr sz="3000" spc="-140" dirty="0">
                <a:latin typeface="Arial"/>
                <a:cs typeface="Arial"/>
              </a:rPr>
              <a:t>against  </a:t>
            </a:r>
            <a:r>
              <a:rPr sz="3000" spc="-100" dirty="0">
                <a:latin typeface="Arial"/>
                <a:cs typeface="Arial"/>
              </a:rPr>
              <a:t>abnormal </a:t>
            </a:r>
            <a:r>
              <a:rPr sz="3000" spc="-70" dirty="0">
                <a:latin typeface="Arial"/>
                <a:cs typeface="Arial"/>
              </a:rPr>
              <a:t>stress/injury </a:t>
            </a:r>
            <a:r>
              <a:rPr sz="3000" spc="-260" dirty="0">
                <a:latin typeface="Arial"/>
                <a:cs typeface="Arial"/>
              </a:rPr>
              <a:t>&gt; </a:t>
            </a:r>
            <a:r>
              <a:rPr sz="3000" spc="-40" dirty="0">
                <a:solidFill>
                  <a:srgbClr val="FF0000"/>
                </a:solidFill>
                <a:latin typeface="Arial"/>
                <a:cs typeface="Arial"/>
              </a:rPr>
              <a:t>repetitive </a:t>
            </a:r>
            <a:r>
              <a:rPr sz="3000" spc="-75" dirty="0">
                <a:solidFill>
                  <a:srgbClr val="FF0000"/>
                </a:solidFill>
                <a:latin typeface="Arial"/>
                <a:cs typeface="Arial"/>
              </a:rPr>
              <a:t>trauma </a:t>
            </a:r>
            <a:r>
              <a:rPr sz="3000" spc="-260" dirty="0">
                <a:latin typeface="Arial"/>
                <a:cs typeface="Arial"/>
              </a:rPr>
              <a:t>&gt;  </a:t>
            </a:r>
            <a:r>
              <a:rPr sz="3000" spc="-60" dirty="0">
                <a:latin typeface="Arial"/>
                <a:cs typeface="Arial"/>
              </a:rPr>
              <a:t>articular </a:t>
            </a:r>
            <a:r>
              <a:rPr sz="3000" spc="-135" dirty="0">
                <a:latin typeface="Arial"/>
                <a:cs typeface="Arial"/>
              </a:rPr>
              <a:t>surface </a:t>
            </a:r>
            <a:r>
              <a:rPr sz="3000" spc="-145" dirty="0">
                <a:latin typeface="Arial"/>
                <a:cs typeface="Arial"/>
              </a:rPr>
              <a:t>and </a:t>
            </a:r>
            <a:r>
              <a:rPr sz="3000" spc="-120" dirty="0">
                <a:latin typeface="Arial"/>
                <a:cs typeface="Arial"/>
              </a:rPr>
              <a:t>bone </a:t>
            </a:r>
            <a:r>
              <a:rPr sz="3000" spc="-65" dirty="0">
                <a:latin typeface="Arial"/>
                <a:cs typeface="Arial"/>
              </a:rPr>
              <a:t>destruction </a:t>
            </a:r>
            <a:r>
              <a:rPr sz="3000" spc="-260" dirty="0">
                <a:latin typeface="Arial"/>
                <a:cs typeface="Arial"/>
              </a:rPr>
              <a:t>&gt;</a:t>
            </a:r>
            <a:r>
              <a:rPr sz="3000" spc="-405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deformity 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40" dirty="0">
                <a:latin typeface="Arial"/>
                <a:cs typeface="Arial"/>
              </a:rPr>
              <a:t>the</a:t>
            </a:r>
            <a:r>
              <a:rPr sz="3000" spc="-315" dirty="0">
                <a:latin typeface="Arial"/>
                <a:cs typeface="Arial"/>
              </a:rPr>
              <a:t> </a:t>
            </a:r>
            <a:r>
              <a:rPr sz="3000" spc="10" dirty="0">
                <a:latin typeface="Arial"/>
                <a:cs typeface="Arial"/>
              </a:rPr>
              <a:t>joint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ts val="292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20" dirty="0">
                <a:latin typeface="Arial"/>
                <a:cs typeface="Arial"/>
              </a:rPr>
              <a:t>characterized by </a:t>
            </a:r>
            <a:r>
              <a:rPr sz="3000" spc="-95" dirty="0">
                <a:solidFill>
                  <a:srgbClr val="FF0000"/>
                </a:solidFill>
                <a:latin typeface="Arial"/>
                <a:cs typeface="Arial"/>
              </a:rPr>
              <a:t>pathological </a:t>
            </a:r>
            <a:r>
              <a:rPr sz="3000" spc="-55" dirty="0">
                <a:solidFill>
                  <a:srgbClr val="FF0000"/>
                </a:solidFill>
                <a:latin typeface="Arial"/>
                <a:cs typeface="Arial"/>
              </a:rPr>
              <a:t>fracture</a:t>
            </a:r>
            <a:r>
              <a:rPr sz="3000" spc="-55" dirty="0">
                <a:latin typeface="Arial"/>
                <a:cs typeface="Arial"/>
              </a:rPr>
              <a:t>, </a:t>
            </a:r>
            <a:r>
              <a:rPr sz="3000" spc="10" dirty="0">
                <a:solidFill>
                  <a:srgbClr val="FF0000"/>
                </a:solidFill>
                <a:latin typeface="Arial"/>
                <a:cs typeface="Arial"/>
              </a:rPr>
              <a:t>joint  </a:t>
            </a:r>
            <a:r>
              <a:rPr sz="3000" spc="-90" dirty="0">
                <a:solidFill>
                  <a:srgbClr val="FF0000"/>
                </a:solidFill>
                <a:latin typeface="Arial"/>
                <a:cs typeface="Arial"/>
              </a:rPr>
              <a:t>dislocation </a:t>
            </a:r>
            <a:r>
              <a:rPr sz="3000" spc="-145" dirty="0">
                <a:latin typeface="Arial"/>
                <a:cs typeface="Arial"/>
              </a:rPr>
              <a:t>and </a:t>
            </a:r>
            <a:r>
              <a:rPr sz="3000" spc="-65" dirty="0">
                <a:solidFill>
                  <a:srgbClr val="FF0000"/>
                </a:solidFill>
                <a:latin typeface="Arial"/>
                <a:cs typeface="Arial"/>
              </a:rPr>
              <a:t>fragmentation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3000" spc="-55" dirty="0">
                <a:solidFill>
                  <a:srgbClr val="FF0000"/>
                </a:solidFill>
                <a:latin typeface="Arial"/>
                <a:cs typeface="Arial"/>
              </a:rPr>
              <a:t>articular</a:t>
            </a:r>
            <a:r>
              <a:rPr sz="3000" spc="-4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00" dirty="0">
                <a:solidFill>
                  <a:srgbClr val="FF0000"/>
                </a:solidFill>
                <a:latin typeface="Arial"/>
                <a:cs typeface="Arial"/>
              </a:rPr>
              <a:t>cartilage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10" dirty="0">
                <a:latin typeface="Arial"/>
                <a:cs typeface="Arial"/>
              </a:rPr>
              <a:t>Diabetic </a:t>
            </a:r>
            <a:r>
              <a:rPr sz="3000" spc="-85" dirty="0">
                <a:latin typeface="Arial"/>
                <a:cs typeface="Arial"/>
              </a:rPr>
              <a:t>neuropathy </a:t>
            </a:r>
            <a:r>
              <a:rPr sz="3000" spc="-160" dirty="0">
                <a:latin typeface="Arial"/>
                <a:cs typeface="Arial"/>
              </a:rPr>
              <a:t>is </a:t>
            </a:r>
            <a:r>
              <a:rPr sz="3000" spc="-35" dirty="0">
                <a:latin typeface="Arial"/>
                <a:cs typeface="Arial"/>
              </a:rPr>
              <a:t>the </a:t>
            </a:r>
            <a:r>
              <a:rPr sz="3000" spc="-90" dirty="0">
                <a:latin typeface="Arial"/>
                <a:cs typeface="Arial"/>
              </a:rPr>
              <a:t>most </a:t>
            </a:r>
            <a:r>
              <a:rPr sz="3000" spc="-120" dirty="0">
                <a:latin typeface="Arial"/>
                <a:cs typeface="Arial"/>
              </a:rPr>
              <a:t>common</a:t>
            </a:r>
            <a:r>
              <a:rPr sz="3000" spc="-420" dirty="0">
                <a:latin typeface="Arial"/>
                <a:cs typeface="Arial"/>
              </a:rPr>
              <a:t> </a:t>
            </a:r>
            <a:r>
              <a:rPr sz="3000" spc="-195" dirty="0">
                <a:latin typeface="Arial"/>
                <a:cs typeface="Arial"/>
              </a:rPr>
              <a:t>cause.</a:t>
            </a:r>
            <a:endParaRPr sz="3000">
              <a:latin typeface="Arial"/>
              <a:cs typeface="Arial"/>
            </a:endParaRPr>
          </a:p>
          <a:p>
            <a:pPr marL="355600" marR="353695" indent="-342900">
              <a:lnSpc>
                <a:spcPct val="813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80" dirty="0">
                <a:latin typeface="Arial"/>
                <a:cs typeface="Arial"/>
              </a:rPr>
              <a:t>An </a:t>
            </a:r>
            <a:r>
              <a:rPr sz="3000" spc="-114" dirty="0">
                <a:latin typeface="Arial"/>
                <a:cs typeface="Arial"/>
              </a:rPr>
              <a:t>acute </a:t>
            </a:r>
            <a:r>
              <a:rPr sz="3000" spc="-140" dirty="0">
                <a:latin typeface="Arial"/>
                <a:cs typeface="Arial"/>
              </a:rPr>
              <a:t>Charcot’s </a:t>
            </a:r>
            <a:r>
              <a:rPr sz="3000" spc="15" dirty="0">
                <a:latin typeface="Arial"/>
                <a:cs typeface="Arial"/>
              </a:rPr>
              <a:t>foot </a:t>
            </a:r>
            <a:r>
              <a:rPr sz="3000" spc="5" dirty="0">
                <a:latin typeface="Arial"/>
                <a:cs typeface="Arial"/>
              </a:rPr>
              <a:t>will </a:t>
            </a:r>
            <a:r>
              <a:rPr sz="3000" spc="-165" dirty="0">
                <a:latin typeface="Arial"/>
                <a:cs typeface="Arial"/>
              </a:rPr>
              <a:t>have </a:t>
            </a:r>
            <a:r>
              <a:rPr sz="3000" spc="-105" dirty="0">
                <a:latin typeface="Arial"/>
                <a:cs typeface="Arial"/>
              </a:rPr>
              <a:t>swelling,  </a:t>
            </a:r>
            <a:r>
              <a:rPr sz="3000" spc="-110" dirty="0">
                <a:latin typeface="Arial"/>
                <a:cs typeface="Arial"/>
              </a:rPr>
              <a:t>erythema,raised </a:t>
            </a:r>
            <a:r>
              <a:rPr sz="3000" spc="-140" dirty="0">
                <a:latin typeface="Arial"/>
                <a:cs typeface="Arial"/>
              </a:rPr>
              <a:t>skin </a:t>
            </a:r>
            <a:r>
              <a:rPr sz="3000" spc="-65" dirty="0">
                <a:latin typeface="Arial"/>
                <a:cs typeface="Arial"/>
              </a:rPr>
              <a:t>temperature, </a:t>
            </a:r>
            <a:r>
              <a:rPr sz="3000" spc="10" dirty="0">
                <a:latin typeface="Arial"/>
                <a:cs typeface="Arial"/>
              </a:rPr>
              <a:t>joint</a:t>
            </a:r>
            <a:r>
              <a:rPr sz="3000" spc="-270" dirty="0">
                <a:latin typeface="Arial"/>
                <a:cs typeface="Arial"/>
              </a:rPr>
              <a:t> </a:t>
            </a:r>
            <a:r>
              <a:rPr sz="3000" spc="-80" dirty="0">
                <a:latin typeface="Arial"/>
                <a:cs typeface="Arial"/>
              </a:rPr>
              <a:t>effusion  </a:t>
            </a:r>
            <a:r>
              <a:rPr sz="3000" spc="-145" dirty="0">
                <a:latin typeface="Arial"/>
                <a:cs typeface="Arial"/>
              </a:rPr>
              <a:t>and </a:t>
            </a:r>
            <a:r>
              <a:rPr sz="3000" spc="-120" dirty="0">
                <a:latin typeface="Arial"/>
                <a:cs typeface="Arial"/>
              </a:rPr>
              <a:t>bone </a:t>
            </a:r>
            <a:r>
              <a:rPr sz="3000" spc="-60" dirty="0">
                <a:latin typeface="Arial"/>
                <a:cs typeface="Arial"/>
              </a:rPr>
              <a:t>resorption </a:t>
            </a:r>
            <a:r>
              <a:rPr sz="3000" spc="-45" dirty="0">
                <a:latin typeface="Arial"/>
                <a:cs typeface="Arial"/>
              </a:rPr>
              <a:t>in </a:t>
            </a:r>
            <a:r>
              <a:rPr sz="3000" spc="-165" dirty="0">
                <a:latin typeface="Arial"/>
                <a:cs typeface="Arial"/>
              </a:rPr>
              <a:t>an </a:t>
            </a:r>
            <a:r>
              <a:rPr sz="3000" spc="-140" dirty="0">
                <a:latin typeface="Arial"/>
                <a:cs typeface="Arial"/>
              </a:rPr>
              <a:t>insensate</a:t>
            </a:r>
            <a:r>
              <a:rPr sz="3000" spc="-415" dirty="0">
                <a:latin typeface="Arial"/>
                <a:cs typeface="Arial"/>
              </a:rPr>
              <a:t> </a:t>
            </a:r>
            <a:r>
              <a:rPr sz="3000" spc="15" dirty="0">
                <a:latin typeface="Arial"/>
                <a:cs typeface="Arial"/>
              </a:rPr>
              <a:t>foot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0060" y="100329"/>
            <a:ext cx="3067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5" dirty="0">
                <a:solidFill>
                  <a:srgbClr val="30849B"/>
                </a:solidFill>
                <a:latin typeface="Arial"/>
                <a:cs typeface="Arial"/>
              </a:rPr>
              <a:t>Charcot</a:t>
            </a:r>
            <a:r>
              <a:rPr b="1" spc="-295" dirty="0">
                <a:solidFill>
                  <a:srgbClr val="30849B"/>
                </a:solidFill>
                <a:latin typeface="Arial"/>
                <a:cs typeface="Arial"/>
              </a:rPr>
              <a:t> </a:t>
            </a:r>
            <a:r>
              <a:rPr b="1" spc="-350" dirty="0">
                <a:solidFill>
                  <a:srgbClr val="30849B"/>
                </a:solidFill>
                <a:latin typeface="Arial"/>
                <a:cs typeface="Arial"/>
              </a:rPr>
              <a:t>Joint</a:t>
            </a:r>
          </a:p>
        </p:txBody>
      </p:sp>
      <p:sp>
        <p:nvSpPr>
          <p:cNvPr id="3" name="object 3"/>
          <p:cNvSpPr/>
          <p:nvPr/>
        </p:nvSpPr>
        <p:spPr>
          <a:xfrm>
            <a:off x="3059429" y="981710"/>
            <a:ext cx="3162299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1970" y="975360"/>
            <a:ext cx="3517900" cy="2553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92500" y="5407659"/>
            <a:ext cx="216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6460" marR="5080" indent="-87376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Rocker </a:t>
            </a:r>
            <a:r>
              <a:rPr sz="1800" spc="-5" dirty="0">
                <a:latin typeface="Arial"/>
                <a:cs typeface="Arial"/>
              </a:rPr>
              <a:t>bottom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charcot  </a:t>
            </a:r>
            <a:r>
              <a:rPr sz="1800" spc="10" dirty="0">
                <a:latin typeface="Arial"/>
                <a:cs typeface="Arial"/>
              </a:rPr>
              <a:t>foot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459" y="1772920"/>
            <a:ext cx="2581910" cy="4177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0" y="156209"/>
            <a:ext cx="22840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0" dirty="0">
                <a:solidFill>
                  <a:srgbClr val="30849B"/>
                </a:solidFill>
                <a:latin typeface="Arial"/>
                <a:cs typeface="Arial"/>
              </a:rPr>
              <a:t>Gangrene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510" y="2433320"/>
            <a:ext cx="3054350" cy="274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75" dirty="0">
                <a:latin typeface="Arial"/>
                <a:cs typeface="Arial"/>
              </a:rPr>
              <a:t>no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infection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25" dirty="0">
                <a:latin typeface="Arial"/>
                <a:cs typeface="Arial"/>
              </a:rPr>
              <a:t>little </a:t>
            </a:r>
            <a:r>
              <a:rPr sz="2200" spc="-95" dirty="0">
                <a:latin typeface="Arial"/>
                <a:cs typeface="Arial"/>
              </a:rPr>
              <a:t>tissue</a:t>
            </a:r>
            <a:r>
              <a:rPr sz="2200" spc="-31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liquefaction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ts val="214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65" dirty="0">
                <a:latin typeface="Arial"/>
                <a:cs typeface="Arial"/>
              </a:rPr>
              <a:t>In </a:t>
            </a:r>
            <a:r>
              <a:rPr sz="2200" spc="-75" dirty="0">
                <a:latin typeface="Arial"/>
                <a:cs typeface="Arial"/>
              </a:rPr>
              <a:t>early </a:t>
            </a:r>
            <a:r>
              <a:rPr sz="2200" spc="-135" dirty="0">
                <a:latin typeface="Arial"/>
                <a:cs typeface="Arial"/>
              </a:rPr>
              <a:t>stages, </a:t>
            </a:r>
            <a:r>
              <a:rPr sz="2200" spc="-40" dirty="0">
                <a:latin typeface="Arial"/>
                <a:cs typeface="Arial"/>
              </a:rPr>
              <a:t>dull,  </a:t>
            </a:r>
            <a:r>
              <a:rPr sz="2200" spc="-114" dirty="0">
                <a:latin typeface="Arial"/>
                <a:cs typeface="Arial"/>
              </a:rPr>
              <a:t>aching </a:t>
            </a:r>
            <a:r>
              <a:rPr sz="2200" spc="-75" dirty="0">
                <a:latin typeface="Arial"/>
                <a:cs typeface="Arial"/>
              </a:rPr>
              <a:t>pain, </a:t>
            </a:r>
            <a:r>
              <a:rPr sz="2200" spc="-70" dirty="0">
                <a:latin typeface="Arial"/>
                <a:cs typeface="Arial"/>
              </a:rPr>
              <a:t>extremely  </a:t>
            </a:r>
            <a:r>
              <a:rPr sz="2200" spc="-45" dirty="0">
                <a:latin typeface="Arial"/>
                <a:cs typeface="Arial"/>
              </a:rPr>
              <a:t>painful </a:t>
            </a:r>
            <a:r>
              <a:rPr sz="2200" spc="30" dirty="0">
                <a:latin typeface="Arial"/>
                <a:cs typeface="Arial"/>
              </a:rPr>
              <a:t>to </a:t>
            </a:r>
            <a:r>
              <a:rPr sz="2200" spc="-70" dirty="0">
                <a:latin typeface="Arial"/>
                <a:cs typeface="Arial"/>
              </a:rPr>
              <a:t>palpate,</a:t>
            </a:r>
            <a:r>
              <a:rPr sz="2200" spc="-44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cold,  </a:t>
            </a:r>
            <a:r>
              <a:rPr sz="2200" spc="-50" dirty="0">
                <a:latin typeface="Arial"/>
                <a:cs typeface="Arial"/>
              </a:rPr>
              <a:t>dry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21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wrinkled.</a:t>
            </a:r>
            <a:endParaRPr sz="2200">
              <a:latin typeface="Arial"/>
              <a:cs typeface="Arial"/>
            </a:endParaRPr>
          </a:p>
          <a:p>
            <a:pPr marL="355600" marR="387350" indent="-342900">
              <a:lnSpc>
                <a:spcPct val="809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65" dirty="0">
                <a:latin typeface="Arial"/>
                <a:cs typeface="Arial"/>
              </a:rPr>
              <a:t>In </a:t>
            </a:r>
            <a:r>
              <a:rPr sz="2200" spc="-30" dirty="0">
                <a:latin typeface="Arial"/>
                <a:cs typeface="Arial"/>
              </a:rPr>
              <a:t>later </a:t>
            </a:r>
            <a:r>
              <a:rPr sz="2200" spc="-135" dirty="0">
                <a:latin typeface="Arial"/>
                <a:cs typeface="Arial"/>
              </a:rPr>
              <a:t>stages, </a:t>
            </a:r>
            <a:r>
              <a:rPr sz="2200" spc="-100" dirty="0">
                <a:latin typeface="Arial"/>
                <a:cs typeface="Arial"/>
              </a:rPr>
              <a:t>skin  </a:t>
            </a:r>
            <a:r>
              <a:rPr sz="2200" spc="-85" dirty="0">
                <a:latin typeface="Arial"/>
                <a:cs typeface="Arial"/>
              </a:rPr>
              <a:t>gradually </a:t>
            </a:r>
            <a:r>
              <a:rPr sz="2200" spc="-155" dirty="0">
                <a:latin typeface="Arial"/>
                <a:cs typeface="Arial"/>
              </a:rPr>
              <a:t>changes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  </a:t>
            </a:r>
            <a:r>
              <a:rPr sz="2200" spc="-55" dirty="0">
                <a:latin typeface="Arial"/>
                <a:cs typeface="Arial"/>
              </a:rPr>
              <a:t>color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25" dirty="0">
                <a:latin typeface="Arial"/>
                <a:cs typeface="Arial"/>
              </a:rPr>
              <a:t>to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2710" y="5160009"/>
            <a:ext cx="2665095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–"/>
              <a:tabLst>
                <a:tab pos="297815" algn="l"/>
                <a:tab pos="298450" algn="l"/>
              </a:tabLst>
            </a:pPr>
            <a:r>
              <a:rPr sz="1900" spc="-70" dirty="0">
                <a:latin typeface="Arial"/>
                <a:cs typeface="Arial"/>
              </a:rPr>
              <a:t>dark </a:t>
            </a:r>
            <a:r>
              <a:rPr sz="1900" spc="-40" dirty="0">
                <a:latin typeface="Arial"/>
                <a:cs typeface="Arial"/>
              </a:rPr>
              <a:t>brown,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then</a:t>
            </a:r>
            <a:endParaRPr sz="19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0"/>
              </a:spcBef>
              <a:buChar char="–"/>
              <a:tabLst>
                <a:tab pos="297815" algn="l"/>
                <a:tab pos="298450" algn="l"/>
              </a:tabLst>
            </a:pPr>
            <a:r>
              <a:rPr sz="1900" spc="-70" dirty="0">
                <a:latin typeface="Arial"/>
                <a:cs typeface="Arial"/>
              </a:rPr>
              <a:t>dark </a:t>
            </a:r>
            <a:r>
              <a:rPr sz="1900" spc="-55" dirty="0">
                <a:latin typeface="Arial"/>
                <a:cs typeface="Arial"/>
              </a:rPr>
              <a:t>purplish-blue,</a:t>
            </a:r>
            <a:r>
              <a:rPr sz="1900" spc="-204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then</a:t>
            </a:r>
            <a:endParaRPr sz="19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0"/>
              </a:spcBef>
              <a:buChar char="–"/>
              <a:tabLst>
                <a:tab pos="297815" algn="l"/>
                <a:tab pos="298450" algn="l"/>
              </a:tabLst>
            </a:pPr>
            <a:r>
              <a:rPr sz="1900" spc="-60" dirty="0">
                <a:latin typeface="Arial"/>
                <a:cs typeface="Arial"/>
              </a:rPr>
              <a:t>completely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black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3970" y="2352040"/>
            <a:ext cx="3277870" cy="37503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Bacterial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infection</a:t>
            </a:r>
            <a:endParaRPr sz="2400">
              <a:latin typeface="Arial"/>
              <a:cs typeface="Arial"/>
            </a:endParaRPr>
          </a:p>
          <a:p>
            <a:pPr marL="355600" marR="1164590" indent="-342900">
              <a:lnSpc>
                <a:spcPct val="1014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0" dirty="0">
                <a:latin typeface="Arial"/>
                <a:cs typeface="Arial"/>
              </a:rPr>
              <a:t>copious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tissue  </a:t>
            </a:r>
            <a:r>
              <a:rPr sz="2400" spc="-50" dirty="0">
                <a:latin typeface="Arial"/>
                <a:cs typeface="Arial"/>
              </a:rPr>
              <a:t>liquefaction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offensive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odor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swollen, </a:t>
            </a:r>
            <a:r>
              <a:rPr sz="2400" spc="-65" dirty="0">
                <a:latin typeface="Arial"/>
                <a:cs typeface="Arial"/>
              </a:rPr>
              <a:t>red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warm.</a:t>
            </a:r>
            <a:endParaRPr sz="2400">
              <a:latin typeface="Arial"/>
              <a:cs typeface="Arial"/>
            </a:endParaRPr>
          </a:p>
          <a:p>
            <a:pPr marL="355600" marR="21590" indent="-342900">
              <a:lnSpc>
                <a:spcPct val="1016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Arial"/>
                <a:cs typeface="Arial"/>
              </a:rPr>
              <a:t>usually </a:t>
            </a:r>
            <a:r>
              <a:rPr sz="2400" spc="-114" dirty="0">
                <a:latin typeface="Arial"/>
                <a:cs typeface="Arial"/>
              </a:rPr>
              <a:t>develops  </a:t>
            </a:r>
            <a:r>
              <a:rPr sz="2400" spc="-55" dirty="0">
                <a:latin typeface="Arial"/>
                <a:cs typeface="Arial"/>
              </a:rPr>
              <a:t>rapidly </a:t>
            </a:r>
            <a:r>
              <a:rPr sz="2400" spc="-100" dirty="0">
                <a:latin typeface="Arial"/>
                <a:cs typeface="Arial"/>
              </a:rPr>
              <a:t>due </a:t>
            </a:r>
            <a:r>
              <a:rPr sz="2400" spc="30" dirty="0">
                <a:latin typeface="Arial"/>
                <a:cs typeface="Arial"/>
              </a:rPr>
              <a:t>to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blockage 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30" dirty="0">
                <a:latin typeface="Arial"/>
                <a:cs typeface="Arial"/>
              </a:rPr>
              <a:t>venous </a:t>
            </a:r>
            <a:r>
              <a:rPr sz="2400" spc="-25" dirty="0">
                <a:latin typeface="Arial"/>
                <a:cs typeface="Arial"/>
              </a:rPr>
              <a:t>and/or  </a:t>
            </a:r>
            <a:r>
              <a:rPr sz="2400" spc="-35" dirty="0">
                <a:latin typeface="Arial"/>
                <a:cs typeface="Arial"/>
              </a:rPr>
              <a:t>arterial </a:t>
            </a:r>
            <a:r>
              <a:rPr sz="2400" spc="-60" dirty="0">
                <a:latin typeface="Arial"/>
                <a:cs typeface="Arial"/>
              </a:rPr>
              <a:t>blood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40" y="9232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539" y="941070"/>
            <a:ext cx="7530465" cy="138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latin typeface="Arial"/>
                <a:cs typeface="Arial"/>
              </a:rPr>
              <a:t>Gangrene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condition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100" dirty="0">
                <a:latin typeface="Arial"/>
                <a:cs typeface="Arial"/>
              </a:rPr>
              <a:t>involves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death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40" dirty="0">
                <a:latin typeface="Arial"/>
                <a:cs typeface="Arial"/>
              </a:rPr>
              <a:t>decay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95" dirty="0">
                <a:latin typeface="Arial"/>
                <a:cs typeface="Arial"/>
              </a:rPr>
              <a:t>tissue,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usually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extremities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due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to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loss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blood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supply.</a:t>
            </a:r>
            <a:endParaRPr sz="24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60"/>
              </a:spcBef>
              <a:tabLst>
                <a:tab pos="4214495" algn="l"/>
              </a:tabLst>
            </a:pPr>
            <a:r>
              <a:rPr sz="2400" b="1" spc="-170" dirty="0">
                <a:latin typeface="Arial"/>
                <a:cs typeface="Arial"/>
              </a:rPr>
              <a:t>Dry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90" dirty="0">
                <a:latin typeface="Arial"/>
                <a:cs typeface="Arial"/>
              </a:rPr>
              <a:t>gangrene	</a:t>
            </a:r>
            <a:r>
              <a:rPr sz="2400" b="1" spc="-65" dirty="0">
                <a:latin typeface="Arial"/>
                <a:cs typeface="Arial"/>
              </a:rPr>
              <a:t>Wet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90" dirty="0">
                <a:latin typeface="Arial"/>
                <a:cs typeface="Arial"/>
              </a:rPr>
              <a:t>gangrene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250" y="62026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1150" y="6220459"/>
            <a:ext cx="6498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7445" algn="l"/>
              </a:tabLst>
            </a:pPr>
            <a:r>
              <a:rPr sz="2400" spc="-315" dirty="0">
                <a:latin typeface="Arial"/>
                <a:cs typeface="Arial"/>
              </a:rPr>
              <a:t>T</a:t>
            </a:r>
            <a:r>
              <a:rPr sz="2400" spc="35" dirty="0">
                <a:latin typeface="Arial"/>
                <a:cs typeface="Arial"/>
              </a:rPr>
              <a:t>r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85" dirty="0">
                <a:latin typeface="Arial"/>
                <a:cs typeface="Arial"/>
              </a:rPr>
              <a:t>a</a:t>
            </a:r>
            <a:r>
              <a:rPr sz="2400" spc="130" dirty="0">
                <a:latin typeface="Arial"/>
                <a:cs typeface="Arial"/>
              </a:rPr>
              <a:t>t</a:t>
            </a:r>
            <a:r>
              <a:rPr sz="2400" spc="-85" dirty="0">
                <a:latin typeface="Arial"/>
                <a:cs typeface="Arial"/>
              </a:rPr>
              <a:t>m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35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</a:t>
            </a:r>
            <a:r>
              <a:rPr sz="2400" spc="-170" dirty="0">
                <a:latin typeface="Arial"/>
                <a:cs typeface="Arial"/>
              </a:rPr>
              <a:t>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6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22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85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8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-14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3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35" dirty="0">
                <a:solidFill>
                  <a:srgbClr val="FF0000"/>
                </a:solidFill>
                <a:latin typeface="Arial"/>
                <a:cs typeface="Arial"/>
              </a:rPr>
              <a:t>am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put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13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6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196339"/>
            <a:ext cx="3580129" cy="4786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32225" y="2402205"/>
            <a:ext cx="5079998" cy="3069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929" y="2491739"/>
            <a:ext cx="4648200" cy="264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1500" y="43180"/>
            <a:ext cx="1584959" cy="1584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47136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60" dirty="0">
                <a:solidFill>
                  <a:srgbClr val="7F007F"/>
                </a:solidFill>
                <a:latin typeface="Times New Roman"/>
                <a:cs typeface="Times New Roman"/>
              </a:rPr>
              <a:t>I</a:t>
            </a:r>
            <a:r>
              <a:rPr sz="6000" b="1" spc="905" dirty="0">
                <a:solidFill>
                  <a:srgbClr val="7F007F"/>
                </a:solidFill>
                <a:latin typeface="Times New Roman"/>
                <a:cs typeface="Times New Roman"/>
              </a:rPr>
              <a:t>n</a:t>
            </a:r>
            <a:r>
              <a:rPr sz="6000" b="1" spc="590" dirty="0">
                <a:solidFill>
                  <a:srgbClr val="7F007F"/>
                </a:solidFill>
                <a:latin typeface="Times New Roman"/>
                <a:cs typeface="Times New Roman"/>
              </a:rPr>
              <a:t>t</a:t>
            </a:r>
            <a:r>
              <a:rPr sz="6000" b="1" spc="80" dirty="0">
                <a:solidFill>
                  <a:srgbClr val="7F007F"/>
                </a:solidFill>
                <a:latin typeface="Times New Roman"/>
                <a:cs typeface="Times New Roman"/>
              </a:rPr>
              <a:t>r</a:t>
            </a:r>
            <a:r>
              <a:rPr sz="6000" b="1" spc="-55" dirty="0">
                <a:solidFill>
                  <a:srgbClr val="7F007F"/>
                </a:solidFill>
                <a:latin typeface="Times New Roman"/>
                <a:cs typeface="Times New Roman"/>
              </a:rPr>
              <a:t>o</a:t>
            </a:r>
            <a:r>
              <a:rPr sz="6000" b="1" spc="434" dirty="0">
                <a:solidFill>
                  <a:srgbClr val="7F007F"/>
                </a:solidFill>
                <a:latin typeface="Times New Roman"/>
                <a:cs typeface="Times New Roman"/>
              </a:rPr>
              <a:t>d</a:t>
            </a:r>
            <a:r>
              <a:rPr sz="6000" b="1" spc="575" dirty="0">
                <a:solidFill>
                  <a:srgbClr val="7F007F"/>
                </a:solidFill>
                <a:latin typeface="Times New Roman"/>
                <a:cs typeface="Times New Roman"/>
              </a:rPr>
              <a:t>u</a:t>
            </a:r>
            <a:r>
              <a:rPr sz="6000" b="1" spc="310" dirty="0">
                <a:solidFill>
                  <a:srgbClr val="7F007F"/>
                </a:solidFill>
                <a:latin typeface="Times New Roman"/>
                <a:cs typeface="Times New Roman"/>
              </a:rPr>
              <a:t>c</a:t>
            </a:r>
            <a:r>
              <a:rPr sz="6000" b="1" spc="590" dirty="0">
                <a:solidFill>
                  <a:srgbClr val="7F007F"/>
                </a:solidFill>
                <a:latin typeface="Times New Roman"/>
                <a:cs typeface="Times New Roman"/>
              </a:rPr>
              <a:t>t</a:t>
            </a:r>
            <a:r>
              <a:rPr sz="6000" b="1" spc="655" dirty="0">
                <a:solidFill>
                  <a:srgbClr val="7F007F"/>
                </a:solidFill>
                <a:latin typeface="Times New Roman"/>
                <a:cs typeface="Times New Roman"/>
              </a:rPr>
              <a:t>i</a:t>
            </a:r>
            <a:r>
              <a:rPr sz="6000" b="1" spc="-55" dirty="0">
                <a:solidFill>
                  <a:srgbClr val="7F007F"/>
                </a:solidFill>
                <a:latin typeface="Times New Roman"/>
                <a:cs typeface="Times New Roman"/>
              </a:rPr>
              <a:t>o</a:t>
            </a:r>
            <a:r>
              <a:rPr sz="6000" b="1" spc="400" dirty="0">
                <a:solidFill>
                  <a:srgbClr val="7F007F"/>
                </a:solidFill>
                <a:latin typeface="Times New Roman"/>
                <a:cs typeface="Times New Roman"/>
              </a:rPr>
              <a:t>n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600200"/>
            <a:ext cx="8291830" cy="5257800"/>
          </a:xfrm>
          <a:custGeom>
            <a:avLst/>
            <a:gdLst/>
            <a:ahLst/>
            <a:cxnLst/>
            <a:rect l="l" t="t" r="r" b="b"/>
            <a:pathLst>
              <a:path w="8291830" h="5257800">
                <a:moveTo>
                  <a:pt x="0" y="0"/>
                </a:moveTo>
                <a:lnTo>
                  <a:pt x="8291830" y="0"/>
                </a:lnTo>
                <a:lnTo>
                  <a:pt x="829183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57350"/>
            <a:ext cx="8132445" cy="52476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121920" indent="-342900">
              <a:lnSpc>
                <a:spcPts val="299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complication of long-standing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diabetes  mellitus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often appear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foot, causing chronic  disability.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299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  <a:tab pos="1421765" algn="l"/>
              </a:tabLst>
            </a:pPr>
            <a:r>
              <a:rPr sz="2800" b="1" spc="95" dirty="0">
                <a:solidFill>
                  <a:srgbClr val="FF0000"/>
                </a:solidFill>
                <a:latin typeface="Trebuchet MS"/>
                <a:cs typeface="Trebuchet MS"/>
              </a:rPr>
              <a:t>15</a:t>
            </a:r>
            <a:r>
              <a:rPr sz="2800" b="1" spc="2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509" dirty="0">
                <a:solidFill>
                  <a:srgbClr val="FF0000"/>
                </a:solidFill>
                <a:latin typeface="Trebuchet MS"/>
                <a:cs typeface="Trebuchet MS"/>
              </a:rPr>
              <a:t>%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patients with diabetes mellitus will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develop 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lower extremity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ulcer during the course  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disease.</a:t>
            </a:r>
            <a:endParaRPr sz="2800">
              <a:latin typeface="Arial"/>
              <a:cs typeface="Arial"/>
            </a:endParaRPr>
          </a:p>
          <a:p>
            <a:pPr marL="355600" marR="41275" indent="-342900">
              <a:lnSpc>
                <a:spcPct val="891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They are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major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source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morbidity, a leading  cause 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hospital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bed occupancy and account for  substantial health care costs and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2800">
              <a:latin typeface="Arial"/>
              <a:cs typeface="Arial"/>
            </a:endParaRPr>
          </a:p>
          <a:p>
            <a:pPr marL="355600" marR="553085" indent="-342900">
              <a:lnSpc>
                <a:spcPct val="876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  <a:tab pos="2656205" algn="l"/>
                <a:tab pos="3715385" algn="l"/>
                <a:tab pos="498665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Foot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complications result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complex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interplay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b="1" spc="-114" dirty="0">
                <a:solidFill>
                  <a:srgbClr val="FF0000"/>
                </a:solidFill>
                <a:latin typeface="Trebuchet MS"/>
                <a:cs typeface="Trebuchet MS"/>
              </a:rPr>
              <a:t>i </a:t>
            </a:r>
            <a:r>
              <a:rPr sz="2800" b="1" spc="-30" dirty="0">
                <a:solidFill>
                  <a:srgbClr val="FF0000"/>
                </a:solidFill>
                <a:latin typeface="Trebuchet MS"/>
                <a:cs typeface="Trebuchet MS"/>
              </a:rPr>
              <a:t>s </a:t>
            </a:r>
            <a:r>
              <a:rPr sz="2800" b="1" spc="-155" dirty="0">
                <a:solidFill>
                  <a:srgbClr val="FF0000"/>
                </a:solidFill>
                <a:latin typeface="Trebuchet MS"/>
                <a:cs typeface="Trebuchet MS"/>
              </a:rPr>
              <a:t>c </a:t>
            </a:r>
            <a:r>
              <a:rPr sz="2800" b="1" spc="15" dirty="0">
                <a:solidFill>
                  <a:srgbClr val="FF0000"/>
                </a:solidFill>
                <a:latin typeface="Trebuchet MS"/>
                <a:cs typeface="Trebuchet MS"/>
              </a:rPr>
              <a:t>h </a:t>
            </a:r>
            <a:r>
              <a:rPr sz="2800" b="1" spc="20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800" b="1" spc="-100" dirty="0">
                <a:solidFill>
                  <a:srgbClr val="FF0000"/>
                </a:solidFill>
                <a:latin typeface="Trebuchet MS"/>
                <a:cs typeface="Trebuchet MS"/>
              </a:rPr>
              <a:t>e </a:t>
            </a:r>
            <a:r>
              <a:rPr sz="2800" b="1" spc="160" dirty="0">
                <a:solidFill>
                  <a:srgbClr val="FF0000"/>
                </a:solidFill>
                <a:latin typeface="Trebuchet MS"/>
                <a:cs typeface="Trebuchet MS"/>
              </a:rPr>
              <a:t>m </a:t>
            </a:r>
            <a:r>
              <a:rPr sz="2800" b="1" spc="-114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b="1" spc="-4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2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800" b="1" spc="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415" dirty="0">
                <a:solidFill>
                  <a:srgbClr val="FF0000"/>
                </a:solidFill>
                <a:latin typeface="Trebuchet MS"/>
                <a:cs typeface="Trebuchet MS"/>
              </a:rPr>
              <a:t>,	</a:t>
            </a:r>
            <a:r>
              <a:rPr sz="2800" b="1" spc="-40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2800" b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2800" b="1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5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2800" b="1" spc="2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800" b="1" spc="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8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800" b="1" spc="-2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2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800" b="1" spc="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6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800" b="1" spc="-3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14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b="1" spc="-5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3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2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800" b="1" spc="-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415" dirty="0">
                <a:solidFill>
                  <a:srgbClr val="FF0000"/>
                </a:solidFill>
                <a:latin typeface="Trebuchet MS"/>
                <a:cs typeface="Trebuchet MS"/>
              </a:rPr>
              <a:t>,  </a:t>
            </a:r>
            <a:r>
              <a:rPr sz="2800" b="1" spc="-114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b="1" spc="-5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2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800" b="1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85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2800" b="1" spc="-3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800" b="1" spc="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5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2800" b="1" spc="3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6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800" b="1" spc="-2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14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b="1" spc="-5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3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8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20" dirty="0">
                <a:solidFill>
                  <a:srgbClr val="FF0000"/>
                </a:solidFill>
                <a:latin typeface="Trebuchet MS"/>
                <a:cs typeface="Trebuchet MS"/>
              </a:rPr>
              <a:t>n	a</a:t>
            </a:r>
            <a:r>
              <a:rPr sz="2800" b="1" spc="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2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800" b="1" spc="-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rebuchet MS"/>
                <a:cs typeface="Trebuchet MS"/>
              </a:rPr>
              <a:t>d	d</a:t>
            </a:r>
            <a:r>
              <a:rPr sz="28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14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b="1" spc="-5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2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800" b="1" spc="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28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800" b="1" spc="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6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800" b="1" spc="-2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14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b="1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5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endParaRPr sz="2800">
              <a:latin typeface="Trebuchet MS"/>
              <a:cs typeface="Trebuchet MS"/>
            </a:endParaRPr>
          </a:p>
          <a:p>
            <a:pPr marL="355600">
              <a:lnSpc>
                <a:spcPts val="2840"/>
              </a:lnSpc>
              <a:tabLst>
                <a:tab pos="2723515" algn="l"/>
                <a:tab pos="3157855" algn="l"/>
              </a:tabLst>
            </a:pPr>
            <a:r>
              <a:rPr sz="2800" b="1" spc="-40" dirty="0">
                <a:solidFill>
                  <a:srgbClr val="FF0000"/>
                </a:solidFill>
                <a:latin typeface="Trebuchet MS"/>
                <a:cs typeface="Trebuchet MS"/>
              </a:rPr>
              <a:t>C </a:t>
            </a:r>
            <a:r>
              <a:rPr sz="2800" b="1" spc="15" dirty="0">
                <a:solidFill>
                  <a:srgbClr val="FF0000"/>
                </a:solidFill>
                <a:latin typeface="Trebuchet MS"/>
                <a:cs typeface="Trebuchet MS"/>
              </a:rPr>
              <a:t>h </a:t>
            </a:r>
            <a:r>
              <a:rPr sz="2800" b="1" spc="20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800" b="1" spc="-80" dirty="0">
                <a:solidFill>
                  <a:srgbClr val="FF0000"/>
                </a:solidFill>
                <a:latin typeface="Trebuchet MS"/>
                <a:cs typeface="Trebuchet MS"/>
              </a:rPr>
              <a:t>r </a:t>
            </a:r>
            <a:r>
              <a:rPr sz="2800" b="1" spc="-155" dirty="0">
                <a:solidFill>
                  <a:srgbClr val="FF0000"/>
                </a:solidFill>
                <a:latin typeface="Trebuchet MS"/>
                <a:cs typeface="Trebuchet MS"/>
              </a:rPr>
              <a:t>c  </a:t>
            </a:r>
            <a:r>
              <a:rPr sz="2800" b="1" spc="3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800" b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6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800" b="1" spc="-2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415" dirty="0">
                <a:solidFill>
                  <a:srgbClr val="FF0000"/>
                </a:solidFill>
                <a:latin typeface="Trebuchet MS"/>
                <a:cs typeface="Trebuchet MS"/>
              </a:rPr>
              <a:t>’	</a:t>
            </a:r>
            <a:r>
              <a:rPr sz="2800" b="1" spc="-30" dirty="0">
                <a:solidFill>
                  <a:srgbClr val="FF0000"/>
                </a:solidFill>
                <a:latin typeface="Trebuchet MS"/>
                <a:cs typeface="Trebuchet MS"/>
              </a:rPr>
              <a:t>s	</a:t>
            </a:r>
            <a:r>
              <a:rPr sz="2800" b="1" spc="-305" dirty="0">
                <a:solidFill>
                  <a:srgbClr val="FF0000"/>
                </a:solidFill>
                <a:latin typeface="Trebuchet MS"/>
                <a:cs typeface="Trebuchet MS"/>
              </a:rPr>
              <a:t>j</a:t>
            </a:r>
            <a:r>
              <a:rPr sz="2800" b="1" spc="-48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3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8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14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b="1" spc="-5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2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800" b="1" spc="-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6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800" b="1" spc="-3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latin typeface="Arial"/>
                <a:cs typeface="Arial"/>
              </a:rPr>
              <a:t>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919" y="224790"/>
            <a:ext cx="7836534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4680" marR="5080" indent="-187198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000000"/>
                </a:solidFill>
              </a:rPr>
              <a:t>Pathogenesis </a:t>
            </a:r>
            <a:r>
              <a:rPr sz="4000" spc="-5" dirty="0">
                <a:solidFill>
                  <a:srgbClr val="000000"/>
                </a:solidFill>
              </a:rPr>
              <a:t>of </a:t>
            </a:r>
            <a:r>
              <a:rPr sz="4000" spc="-195" dirty="0">
                <a:solidFill>
                  <a:srgbClr val="000000"/>
                </a:solidFill>
              </a:rPr>
              <a:t>Chronic</a:t>
            </a:r>
            <a:r>
              <a:rPr sz="4000" spc="-440" dirty="0">
                <a:solidFill>
                  <a:srgbClr val="000000"/>
                </a:solidFill>
              </a:rPr>
              <a:t> </a:t>
            </a:r>
            <a:r>
              <a:rPr sz="4000" spc="-145" dirty="0">
                <a:solidFill>
                  <a:srgbClr val="000000"/>
                </a:solidFill>
              </a:rPr>
              <a:t>Complication  </a:t>
            </a:r>
            <a:r>
              <a:rPr sz="4000" dirty="0">
                <a:solidFill>
                  <a:srgbClr val="000000"/>
                </a:solidFill>
              </a:rPr>
              <a:t>of </a:t>
            </a:r>
            <a:r>
              <a:rPr sz="4000" spc="-155" dirty="0">
                <a:solidFill>
                  <a:srgbClr val="000000"/>
                </a:solidFill>
              </a:rPr>
              <a:t>diabetes</a:t>
            </a:r>
            <a:r>
              <a:rPr sz="4000" spc="-445" dirty="0">
                <a:solidFill>
                  <a:srgbClr val="000000"/>
                </a:solidFill>
              </a:rPr>
              <a:t> </a:t>
            </a:r>
            <a:r>
              <a:rPr sz="4000" spc="-80" dirty="0">
                <a:solidFill>
                  <a:srgbClr val="000000"/>
                </a:solidFill>
              </a:rPr>
              <a:t>mellitus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44880" y="1835150"/>
            <a:ext cx="7828280" cy="4626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6350" y="836930"/>
            <a:ext cx="1511300" cy="5472430"/>
          </a:xfrm>
          <a:custGeom>
            <a:avLst/>
            <a:gdLst/>
            <a:ahLst/>
            <a:cxnLst/>
            <a:rect l="l" t="t" r="r" b="b"/>
            <a:pathLst>
              <a:path w="1511300" h="5472430">
                <a:moveTo>
                  <a:pt x="1511300" y="4715510"/>
                </a:moveTo>
                <a:lnTo>
                  <a:pt x="0" y="4715510"/>
                </a:lnTo>
                <a:lnTo>
                  <a:pt x="755650" y="5472430"/>
                </a:lnTo>
                <a:lnTo>
                  <a:pt x="1511300" y="4715510"/>
                </a:lnTo>
                <a:close/>
              </a:path>
              <a:path w="1511300" h="5472430">
                <a:moveTo>
                  <a:pt x="1134110" y="0"/>
                </a:moveTo>
                <a:lnTo>
                  <a:pt x="377189" y="0"/>
                </a:lnTo>
                <a:lnTo>
                  <a:pt x="377189" y="4715510"/>
                </a:lnTo>
                <a:lnTo>
                  <a:pt x="1134110" y="4715510"/>
                </a:lnTo>
                <a:lnTo>
                  <a:pt x="1134110" y="0"/>
                </a:lnTo>
                <a:close/>
              </a:path>
            </a:pathLst>
          </a:custGeom>
          <a:solidFill>
            <a:srgbClr val="4E80BC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0660"/>
            <a:ext cx="9144000" cy="6657340"/>
          </a:xfrm>
          <a:custGeom>
            <a:avLst/>
            <a:gdLst/>
            <a:ahLst/>
            <a:cxnLst/>
            <a:rect l="l" t="t" r="r" b="b"/>
            <a:pathLst>
              <a:path w="9144000" h="6657340">
                <a:moveTo>
                  <a:pt x="0" y="0"/>
                </a:moveTo>
                <a:lnTo>
                  <a:pt x="9144000" y="0"/>
                </a:lnTo>
                <a:lnTo>
                  <a:pt x="9144000" y="6657340"/>
                </a:lnTo>
                <a:lnTo>
                  <a:pt x="0" y="66573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2029" y="214629"/>
            <a:ext cx="2058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75" dirty="0">
                <a:latin typeface="Arial"/>
                <a:cs typeface="Arial"/>
              </a:rPr>
              <a:t>Hyperglyceamia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050" y="944879"/>
            <a:ext cx="8853170" cy="59715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260600" marR="5080" indent="-2247900">
              <a:lnSpc>
                <a:spcPts val="2140"/>
              </a:lnSpc>
              <a:spcBef>
                <a:spcPts val="585"/>
              </a:spcBef>
              <a:tabLst>
                <a:tab pos="2817495" algn="l"/>
              </a:tabLst>
            </a:pPr>
            <a:r>
              <a:rPr sz="2200" b="1" spc="11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2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2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200" b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200" b="1" spc="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200" b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55" dirty="0">
                <a:solidFill>
                  <a:srgbClr val="FF0000"/>
                </a:solidFill>
                <a:latin typeface="Trebuchet MS"/>
                <a:cs typeface="Trebuchet MS"/>
              </a:rPr>
              <a:t>z</a:t>
            </a:r>
            <a:r>
              <a:rPr sz="2200" b="1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50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2200" b="1" spc="-3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2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2200" b="1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200" b="1" spc="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2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200" b="1" spc="-2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200" b="1" spc="-4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20" dirty="0">
                <a:solidFill>
                  <a:srgbClr val="FF0000"/>
                </a:solidFill>
                <a:latin typeface="Trebuchet MS"/>
                <a:cs typeface="Trebuchet MS"/>
              </a:rPr>
              <a:t>c	</a:t>
            </a:r>
            <a:r>
              <a:rPr sz="2200" b="1" spc="120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2200" b="1" spc="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2200" b="1" spc="-4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50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2200" b="1" spc="-3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20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2200" b="1" spc="2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200" b="1" spc="-25" dirty="0">
                <a:solidFill>
                  <a:srgbClr val="FF0000"/>
                </a:solidFill>
                <a:latin typeface="Trebuchet MS"/>
                <a:cs typeface="Trebuchet MS"/>
              </a:rPr>
              <a:t> s</a:t>
            </a:r>
            <a:r>
              <a:rPr sz="2200" b="1" spc="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50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2200" b="1" spc="-3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2200" b="1" spc="-4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200" b="1" spc="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2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200" b="1" spc="-2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200" b="1" spc="-4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2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200" b="1" spc="3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collagen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other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proteins  </a:t>
            </a:r>
            <a:r>
              <a:rPr sz="2200" spc="-25" dirty="0">
                <a:latin typeface="Arial"/>
                <a:cs typeface="Arial"/>
              </a:rPr>
              <a:t>in </a:t>
            </a:r>
            <a:r>
              <a:rPr sz="2200" spc="-15" dirty="0">
                <a:latin typeface="Arial"/>
                <a:cs typeface="Arial"/>
              </a:rPr>
              <a:t>interstitial </a:t>
            </a:r>
            <a:r>
              <a:rPr sz="2200" spc="-95" dirty="0">
                <a:latin typeface="Arial"/>
                <a:cs typeface="Arial"/>
              </a:rPr>
              <a:t>tissue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55" dirty="0">
                <a:latin typeface="Arial"/>
                <a:cs typeface="Arial"/>
              </a:rPr>
              <a:t>blood </a:t>
            </a:r>
            <a:r>
              <a:rPr sz="2200" spc="-140" dirty="0">
                <a:latin typeface="Arial"/>
                <a:cs typeface="Arial"/>
              </a:rPr>
              <a:t>vessel</a:t>
            </a:r>
            <a:r>
              <a:rPr sz="2200" spc="-45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wall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200" spc="-70" dirty="0">
                <a:latin typeface="Arial"/>
                <a:cs typeface="Arial"/>
              </a:rPr>
              <a:t>Formation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60" dirty="0">
                <a:latin typeface="Arial"/>
                <a:cs typeface="Arial"/>
              </a:rPr>
              <a:t>irreversible </a:t>
            </a:r>
            <a:r>
              <a:rPr sz="2200" spc="-125" dirty="0">
                <a:latin typeface="Arial"/>
                <a:cs typeface="Arial"/>
              </a:rPr>
              <a:t>advanced </a:t>
            </a:r>
            <a:r>
              <a:rPr sz="2200" spc="-80" dirty="0">
                <a:latin typeface="Arial"/>
                <a:cs typeface="Arial"/>
              </a:rPr>
              <a:t>glycosylation </a:t>
            </a:r>
            <a:r>
              <a:rPr sz="2200" spc="-95" dirty="0">
                <a:latin typeface="Arial"/>
                <a:cs typeface="Arial"/>
              </a:rPr>
              <a:t>end </a:t>
            </a:r>
            <a:r>
              <a:rPr sz="2200" spc="-75" dirty="0">
                <a:latin typeface="Arial"/>
                <a:cs typeface="Arial"/>
              </a:rPr>
              <a:t>products </a:t>
            </a:r>
            <a:r>
              <a:rPr sz="2200" spc="-35" dirty="0">
                <a:latin typeface="Arial"/>
                <a:cs typeface="Arial"/>
              </a:rPr>
              <a:t>(</a:t>
            </a:r>
            <a:r>
              <a:rPr sz="2200" b="1" spc="-35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G </a:t>
            </a:r>
            <a:r>
              <a:rPr sz="2200" b="1" spc="-65" dirty="0">
                <a:solidFill>
                  <a:srgbClr val="FF0000"/>
                </a:solidFill>
                <a:latin typeface="Trebuchet MS"/>
                <a:cs typeface="Trebuchet MS"/>
              </a:rPr>
              <a:t>E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2200" b="1" spc="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Times New Roman"/>
              <a:cs typeface="Times New Roman"/>
            </a:endParaRPr>
          </a:p>
          <a:p>
            <a:pPr marR="55880" algn="ctr">
              <a:lnSpc>
                <a:spcPct val="100000"/>
              </a:lnSpc>
              <a:tabLst>
                <a:tab pos="1967864" algn="l"/>
                <a:tab pos="2701925" algn="l"/>
              </a:tabLst>
            </a:pPr>
            <a:r>
              <a:rPr sz="2200" spc="-210" dirty="0">
                <a:latin typeface="Arial"/>
                <a:cs typeface="Arial"/>
              </a:rPr>
              <a:t>Cause </a:t>
            </a:r>
            <a:r>
              <a:rPr sz="2200" b="1" spc="-120" dirty="0">
                <a:solidFill>
                  <a:srgbClr val="FF0000"/>
                </a:solidFill>
                <a:latin typeface="Trebuchet MS"/>
                <a:cs typeface="Trebuchet MS"/>
              </a:rPr>
              <a:t>c  </a:t>
            </a:r>
            <a:r>
              <a:rPr sz="2200" b="1" spc="-60" dirty="0">
                <a:solidFill>
                  <a:srgbClr val="FF0000"/>
                </a:solidFill>
                <a:latin typeface="Trebuchet MS"/>
                <a:cs typeface="Trebuchet MS"/>
              </a:rPr>
              <a:t>r 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200" b="1" spc="-2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2200" b="1" spc="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Trebuchet MS"/>
                <a:cs typeface="Trebuchet MS"/>
              </a:rPr>
              <a:t>s	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2200" b="1" spc="-4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200" b="1" spc="-4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200" b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20" dirty="0">
                <a:solidFill>
                  <a:srgbClr val="FF0000"/>
                </a:solidFill>
                <a:latin typeface="Trebuchet MS"/>
                <a:cs typeface="Trebuchet MS"/>
              </a:rPr>
              <a:t>k	</a:t>
            </a:r>
            <a:r>
              <a:rPr sz="2200" spc="-70" dirty="0">
                <a:latin typeface="Arial"/>
                <a:cs typeface="Arial"/>
              </a:rPr>
              <a:t>between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polypeptides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R="71120" algn="ctr">
              <a:lnSpc>
                <a:spcPct val="100000"/>
              </a:lnSpc>
              <a:tabLst>
                <a:tab pos="945515" algn="l"/>
              </a:tabLst>
            </a:pP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T </a:t>
            </a:r>
            <a:r>
              <a:rPr sz="2200" b="1" spc="-6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200" b="1" spc="-4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200" b="1" spc="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p	</a:t>
            </a:r>
            <a:r>
              <a:rPr sz="2200" spc="-125" dirty="0">
                <a:latin typeface="Arial"/>
                <a:cs typeface="Arial"/>
              </a:rPr>
              <a:t>plasma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15" dirty="0">
                <a:latin typeface="Arial"/>
                <a:cs typeface="Arial"/>
              </a:rPr>
              <a:t>interstitial </a:t>
            </a:r>
            <a:r>
              <a:rPr sz="2200" spc="-55" dirty="0">
                <a:latin typeface="Arial"/>
                <a:cs typeface="Arial"/>
              </a:rPr>
              <a:t>proteins </a:t>
            </a:r>
            <a:r>
              <a:rPr sz="2200" spc="-75" dirty="0">
                <a:latin typeface="Arial"/>
                <a:cs typeface="Arial"/>
              </a:rPr>
              <a:t>including </a:t>
            </a:r>
            <a:r>
              <a:rPr sz="2200" b="1" spc="-75" dirty="0">
                <a:solidFill>
                  <a:srgbClr val="FF0000"/>
                </a:solidFill>
                <a:latin typeface="Trebuchet MS"/>
                <a:cs typeface="Trebuchet MS"/>
              </a:rPr>
              <a:t>L </a:t>
            </a:r>
            <a:r>
              <a:rPr sz="2200" b="1" spc="12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2200" b="1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7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ts val="2390"/>
              </a:lnSpc>
              <a:tabLst>
                <a:tab pos="3636645" algn="l"/>
                <a:tab pos="4137025" algn="l"/>
              </a:tabLst>
            </a:pPr>
            <a:r>
              <a:rPr sz="2200" spc="-75" dirty="0">
                <a:latin typeface="Arial"/>
                <a:cs typeface="Arial"/>
              </a:rPr>
              <a:t>Promote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22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200" b="1" spc="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22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2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2200" b="1" spc="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200" b="1" spc="-4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2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200" b="1" spc="-2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200" b="1" spc="-4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2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n	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2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70" dirty="0">
                <a:solidFill>
                  <a:srgbClr val="FF0000"/>
                </a:solidFill>
                <a:latin typeface="Trebuchet MS"/>
                <a:cs typeface="Trebuchet MS"/>
              </a:rPr>
              <a:t>f	</a:t>
            </a:r>
            <a:r>
              <a:rPr sz="2200" b="1" spc="-120" dirty="0">
                <a:solidFill>
                  <a:srgbClr val="FF0000"/>
                </a:solidFill>
                <a:latin typeface="Trebuchet MS"/>
                <a:cs typeface="Trebuchet MS"/>
              </a:rPr>
              <a:t>c </a:t>
            </a:r>
            <a:r>
              <a:rPr sz="2200" b="1" spc="10" dirty="0">
                <a:solidFill>
                  <a:srgbClr val="FF0000"/>
                </a:solidFill>
                <a:latin typeface="Trebuchet MS"/>
                <a:cs typeface="Trebuchet MS"/>
              </a:rPr>
              <a:t>h 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l e </a:t>
            </a:r>
            <a:r>
              <a:rPr sz="2200" b="1" spc="-25" dirty="0">
                <a:solidFill>
                  <a:srgbClr val="FF0000"/>
                </a:solidFill>
                <a:latin typeface="Trebuchet MS"/>
                <a:cs typeface="Trebuchet MS"/>
              </a:rPr>
              <a:t>s </a:t>
            </a:r>
            <a:r>
              <a:rPr sz="2200" b="1" spc="-125" dirty="0">
                <a:solidFill>
                  <a:srgbClr val="FF0000"/>
                </a:solidFill>
                <a:latin typeface="Trebuchet MS"/>
                <a:cs typeface="Trebuchet MS"/>
              </a:rPr>
              <a:t>t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e </a:t>
            </a:r>
            <a:r>
              <a:rPr sz="2200" b="1" spc="-60" dirty="0">
                <a:solidFill>
                  <a:srgbClr val="FF0000"/>
                </a:solidFill>
                <a:latin typeface="Trebuchet MS"/>
                <a:cs typeface="Trebuchet MS"/>
              </a:rPr>
              <a:t>r 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l </a:t>
            </a:r>
            <a:r>
              <a:rPr sz="2200" spc="-35" dirty="0">
                <a:latin typeface="Arial"/>
                <a:cs typeface="Arial"/>
              </a:rPr>
              <a:t>in the </a:t>
            </a:r>
            <a:r>
              <a:rPr sz="2200" spc="-55" dirty="0">
                <a:latin typeface="Arial"/>
                <a:cs typeface="Arial"/>
              </a:rPr>
              <a:t>blood</a:t>
            </a:r>
            <a:r>
              <a:rPr sz="2200" spc="-145" dirty="0">
                <a:latin typeface="Arial"/>
                <a:cs typeface="Arial"/>
              </a:rPr>
              <a:t> vessel</a:t>
            </a:r>
            <a:endParaRPr sz="2200">
              <a:latin typeface="Arial"/>
              <a:cs typeface="Arial"/>
            </a:endParaRPr>
          </a:p>
          <a:p>
            <a:pPr marL="241935" algn="ctr">
              <a:lnSpc>
                <a:spcPts val="2390"/>
              </a:lnSpc>
            </a:pPr>
            <a:r>
              <a:rPr sz="2200" spc="-35" dirty="0">
                <a:latin typeface="Arial"/>
                <a:cs typeface="Arial"/>
              </a:rPr>
              <a:t>intima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R="104139" algn="ctr">
              <a:lnSpc>
                <a:spcPct val="100000"/>
              </a:lnSpc>
            </a:pPr>
            <a:r>
              <a:rPr sz="2200" spc="-95" dirty="0">
                <a:latin typeface="Arial"/>
                <a:cs typeface="Arial"/>
              </a:rPr>
              <a:t>Accelerated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30" dirty="0">
                <a:latin typeface="Arial"/>
                <a:cs typeface="Arial"/>
              </a:rPr>
              <a:t> process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200" b="1" spc="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2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200" b="1" spc="-2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0" dirty="0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sz="2200" b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200" b="1" spc="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6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200" b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2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20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2200" b="1" spc="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200" b="1" spc="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200" b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200" b="1" spc="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2200" b="1" spc="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200" b="1" spc="-4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R="85090" algn="ctr">
              <a:lnSpc>
                <a:spcPct val="100000"/>
              </a:lnSpc>
              <a:tabLst>
                <a:tab pos="4664075" algn="l"/>
              </a:tabLst>
            </a:pPr>
            <a:r>
              <a:rPr sz="2200" spc="-70" dirty="0">
                <a:latin typeface="Arial"/>
                <a:cs typeface="Arial"/>
              </a:rPr>
              <a:t>Formation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200" b="1" spc="-125" dirty="0">
                <a:solidFill>
                  <a:srgbClr val="FF0000"/>
                </a:solidFill>
                <a:latin typeface="Trebuchet MS"/>
                <a:cs typeface="Trebuchet MS"/>
              </a:rPr>
              <a:t>t </a:t>
            </a:r>
            <a:r>
              <a:rPr sz="2200" b="1" spc="10" dirty="0">
                <a:solidFill>
                  <a:srgbClr val="FF0000"/>
                </a:solidFill>
                <a:latin typeface="Trebuchet MS"/>
                <a:cs typeface="Trebuchet MS"/>
              </a:rPr>
              <a:t>h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e </a:t>
            </a:r>
            <a:r>
              <a:rPr sz="2200" b="1" spc="-60" dirty="0">
                <a:solidFill>
                  <a:srgbClr val="FF0000"/>
                </a:solidFill>
                <a:latin typeface="Trebuchet MS"/>
                <a:cs typeface="Trebuchet MS"/>
              </a:rPr>
              <a:t>r 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 </a:t>
            </a:r>
            <a:r>
              <a:rPr sz="2200" b="1" spc="-25" dirty="0">
                <a:solidFill>
                  <a:srgbClr val="FF0000"/>
                </a:solidFill>
                <a:latin typeface="Trebuchet MS"/>
                <a:cs typeface="Trebuchet MS"/>
              </a:rPr>
              <a:t>s </a:t>
            </a:r>
            <a:r>
              <a:rPr sz="2200" b="1" spc="-120" dirty="0">
                <a:solidFill>
                  <a:srgbClr val="FF0000"/>
                </a:solidFill>
                <a:latin typeface="Trebuchet MS"/>
                <a:cs typeface="Trebuchet MS"/>
              </a:rPr>
              <a:t>c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l e </a:t>
            </a:r>
            <a:r>
              <a:rPr sz="2200" b="1" spc="-60" dirty="0">
                <a:solidFill>
                  <a:srgbClr val="FF0000"/>
                </a:solidFill>
                <a:latin typeface="Trebuchet MS"/>
                <a:cs typeface="Trebuchet MS"/>
              </a:rPr>
              <a:t>r </a:t>
            </a:r>
            <a:r>
              <a:rPr sz="2200" b="1" spc="25" dirty="0">
                <a:solidFill>
                  <a:srgbClr val="FF0000"/>
                </a:solidFill>
                <a:latin typeface="Trebuchet MS"/>
                <a:cs typeface="Trebuchet MS"/>
              </a:rPr>
              <a:t>o </a:t>
            </a:r>
            <a:r>
              <a:rPr sz="2200" b="1" spc="-12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200" b="1" spc="-4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200" b="1" spc="-4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20" dirty="0">
                <a:solidFill>
                  <a:srgbClr val="FF0000"/>
                </a:solidFill>
                <a:latin typeface="Trebuchet MS"/>
                <a:cs typeface="Trebuchet MS"/>
              </a:rPr>
              <a:t>c	</a:t>
            </a:r>
            <a:r>
              <a:rPr sz="2200" b="1" spc="-10" dirty="0">
                <a:solidFill>
                  <a:srgbClr val="FF0000"/>
                </a:solidFill>
                <a:latin typeface="Trebuchet MS"/>
                <a:cs typeface="Trebuchet MS"/>
              </a:rPr>
              <a:t>p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l </a:t>
            </a:r>
            <a:r>
              <a:rPr sz="2200" b="1" spc="15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200" b="1" spc="-15" dirty="0">
                <a:solidFill>
                  <a:srgbClr val="FF0000"/>
                </a:solidFill>
                <a:latin typeface="Trebuchet MS"/>
                <a:cs typeface="Trebuchet MS"/>
              </a:rPr>
              <a:t>q </a:t>
            </a:r>
            <a:r>
              <a:rPr sz="2200" b="1" spc="-30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2200" b="1" spc="-45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spc="-285" dirty="0">
                <a:solidFill>
                  <a:srgbClr val="16365D"/>
                </a:solidFill>
                <a:latin typeface="Arial"/>
                <a:cs typeface="Arial"/>
              </a:rPr>
              <a:t>Atherosclerosis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7909" y="1151890"/>
            <a:ext cx="14071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0" dirty="0">
                <a:latin typeface="Times New Roman"/>
                <a:cs typeface="Times New Roman"/>
              </a:rPr>
              <a:t>G</a:t>
            </a:r>
            <a:r>
              <a:rPr sz="3200" b="1" dirty="0">
                <a:latin typeface="Times New Roman"/>
                <a:cs typeface="Times New Roman"/>
              </a:rPr>
              <a:t>l</a:t>
            </a:r>
            <a:r>
              <a:rPr sz="3200" b="1" spc="5" dirty="0">
                <a:latin typeface="Times New Roman"/>
                <a:cs typeface="Times New Roman"/>
              </a:rPr>
              <a:t>u</a:t>
            </a:r>
            <a:r>
              <a:rPr sz="3200" b="1" dirty="0">
                <a:latin typeface="Times New Roman"/>
                <a:cs typeface="Times New Roman"/>
              </a:rPr>
              <a:t>c</a:t>
            </a:r>
            <a:r>
              <a:rPr sz="3200" b="1" spc="5" dirty="0">
                <a:latin typeface="Times New Roman"/>
                <a:cs typeface="Times New Roman"/>
              </a:rPr>
              <a:t>os</a:t>
            </a:r>
            <a:r>
              <a:rPr sz="3200" b="1" dirty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6490" y="3248660"/>
            <a:ext cx="14300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" dirty="0">
                <a:latin typeface="Times New Roman"/>
                <a:cs typeface="Times New Roman"/>
              </a:rPr>
              <a:t>S</a:t>
            </a:r>
            <a:r>
              <a:rPr sz="3200" b="1" dirty="0">
                <a:latin typeface="Times New Roman"/>
                <a:cs typeface="Times New Roman"/>
              </a:rPr>
              <a:t>o</a:t>
            </a:r>
            <a:r>
              <a:rPr sz="3200" b="1" spc="10" dirty="0">
                <a:latin typeface="Times New Roman"/>
                <a:cs typeface="Times New Roman"/>
              </a:rPr>
              <a:t>r</a:t>
            </a:r>
            <a:r>
              <a:rPr sz="3200" b="1" spc="5" dirty="0">
                <a:latin typeface="Times New Roman"/>
                <a:cs typeface="Times New Roman"/>
              </a:rPr>
              <a:t>b</a:t>
            </a:r>
            <a:r>
              <a:rPr sz="3200" b="1" dirty="0">
                <a:latin typeface="Times New Roman"/>
                <a:cs typeface="Times New Roman"/>
              </a:rPr>
              <a:t>itol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2359" y="5452109"/>
            <a:ext cx="1543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Fructose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5920" y="1273809"/>
            <a:ext cx="15754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NADPH </a:t>
            </a:r>
            <a:r>
              <a:rPr sz="2200" dirty="0">
                <a:latin typeface="Times New Roman"/>
                <a:cs typeface="Times New Roman"/>
              </a:rPr>
              <a:t>+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1875" baseline="28888" dirty="0">
                <a:latin typeface="Times New Roman"/>
                <a:cs typeface="Times New Roman"/>
              </a:rPr>
              <a:t>+</a:t>
            </a:r>
            <a:endParaRPr sz="1875" baseline="28888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1200" y="4658359"/>
            <a:ext cx="14204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NADH </a:t>
            </a:r>
            <a:r>
              <a:rPr sz="2200" dirty="0">
                <a:latin typeface="Times New Roman"/>
                <a:cs typeface="Times New Roman"/>
              </a:rPr>
              <a:t>+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H</a:t>
            </a:r>
            <a:r>
              <a:rPr sz="1875" spc="7" baseline="28888" dirty="0">
                <a:latin typeface="Times New Roman"/>
                <a:cs typeface="Times New Roman"/>
              </a:rPr>
              <a:t>+</a:t>
            </a:r>
            <a:endParaRPr sz="1875" baseline="28888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35529" y="1991360"/>
            <a:ext cx="1700530" cy="664210"/>
          </a:xfrm>
          <a:custGeom>
            <a:avLst/>
            <a:gdLst/>
            <a:ahLst/>
            <a:cxnLst/>
            <a:rect l="l" t="t" r="r" b="b"/>
            <a:pathLst>
              <a:path w="1700529" h="664210">
                <a:moveTo>
                  <a:pt x="1700530" y="0"/>
                </a:moveTo>
                <a:lnTo>
                  <a:pt x="0" y="0"/>
                </a:lnTo>
                <a:lnTo>
                  <a:pt x="0" y="664210"/>
                </a:lnTo>
                <a:lnTo>
                  <a:pt x="1700530" y="664210"/>
                </a:lnTo>
                <a:lnTo>
                  <a:pt x="1700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35529" y="1991360"/>
            <a:ext cx="1700530" cy="664210"/>
          </a:xfrm>
          <a:prstGeom prst="rect">
            <a:avLst/>
          </a:prstGeom>
          <a:ln w="25518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2000" dirty="0">
                <a:latin typeface="Times New Roman"/>
                <a:cs typeface="Times New Roman"/>
              </a:rPr>
              <a:t>Aldose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reductase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76650" y="3970020"/>
            <a:ext cx="222250" cy="914400"/>
          </a:xfrm>
          <a:custGeom>
            <a:avLst/>
            <a:gdLst/>
            <a:ahLst/>
            <a:cxnLst/>
            <a:rect l="l" t="t" r="r" b="b"/>
            <a:pathLst>
              <a:path w="222250" h="914400">
                <a:moveTo>
                  <a:pt x="0" y="914399"/>
                </a:moveTo>
                <a:lnTo>
                  <a:pt x="222250" y="914399"/>
                </a:lnTo>
                <a:lnTo>
                  <a:pt x="22225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2670" y="3970020"/>
            <a:ext cx="1586230" cy="914400"/>
          </a:xfrm>
          <a:custGeom>
            <a:avLst/>
            <a:gdLst/>
            <a:ahLst/>
            <a:cxnLst/>
            <a:rect l="l" t="t" r="r" b="b"/>
            <a:pathLst>
              <a:path w="1586229" h="914400">
                <a:moveTo>
                  <a:pt x="792480" y="914399"/>
                </a:moveTo>
                <a:lnTo>
                  <a:pt x="0" y="914399"/>
                </a:lnTo>
                <a:lnTo>
                  <a:pt x="0" y="0"/>
                </a:lnTo>
                <a:lnTo>
                  <a:pt x="1586230" y="0"/>
                </a:lnTo>
                <a:lnTo>
                  <a:pt x="1586230" y="914399"/>
                </a:lnTo>
                <a:lnTo>
                  <a:pt x="792480" y="914399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8249" y="441452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19350" y="4177791"/>
            <a:ext cx="1271905" cy="52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algn="ctr">
              <a:lnSpc>
                <a:spcPts val="1964"/>
              </a:lnSpc>
            </a:pPr>
            <a:r>
              <a:rPr sz="1800" spc="-5" dirty="0">
                <a:latin typeface="Times New Roman"/>
                <a:cs typeface="Times New Roman"/>
              </a:rPr>
              <a:t>Polyol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dehydrogen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6858000" cy="6426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532130">
              <a:lnSpc>
                <a:spcPct val="100000"/>
              </a:lnSpc>
              <a:spcBef>
                <a:spcPts val="370"/>
              </a:spcBef>
            </a:pPr>
            <a:r>
              <a:rPr sz="3600" b="1" spc="-260" dirty="0">
                <a:latin typeface="Arial"/>
                <a:cs typeface="Arial"/>
              </a:rPr>
              <a:t>Disturbance </a:t>
            </a:r>
            <a:r>
              <a:rPr sz="3600" b="1" spc="-190" dirty="0">
                <a:latin typeface="Arial"/>
                <a:cs typeface="Arial"/>
              </a:rPr>
              <a:t>in </a:t>
            </a:r>
            <a:r>
              <a:rPr sz="3600" b="1" spc="-225" dirty="0">
                <a:latin typeface="Arial"/>
                <a:cs typeface="Arial"/>
              </a:rPr>
              <a:t>polyol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-200" dirty="0">
                <a:latin typeface="Arial"/>
                <a:cs typeface="Arial"/>
              </a:rPr>
              <a:t>pathway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99229" y="1871979"/>
            <a:ext cx="901700" cy="1103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6529" y="4188459"/>
            <a:ext cx="787400" cy="883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5740" y="1851660"/>
            <a:ext cx="424180" cy="982980"/>
          </a:xfrm>
          <a:custGeom>
            <a:avLst/>
            <a:gdLst/>
            <a:ahLst/>
            <a:cxnLst/>
            <a:rect l="l" t="t" r="r" b="b"/>
            <a:pathLst>
              <a:path w="424179" h="982980">
                <a:moveTo>
                  <a:pt x="424180" y="0"/>
                </a:moveTo>
                <a:lnTo>
                  <a:pt x="381000" y="2539"/>
                </a:lnTo>
                <a:lnTo>
                  <a:pt x="339089" y="8889"/>
                </a:lnTo>
                <a:lnTo>
                  <a:pt x="298450" y="19050"/>
                </a:lnTo>
                <a:lnTo>
                  <a:pt x="259080" y="33019"/>
                </a:lnTo>
                <a:lnTo>
                  <a:pt x="222250" y="49529"/>
                </a:lnTo>
                <a:lnTo>
                  <a:pt x="187960" y="69850"/>
                </a:lnTo>
                <a:lnTo>
                  <a:pt x="154939" y="93979"/>
                </a:lnTo>
                <a:lnTo>
                  <a:pt x="124460" y="120650"/>
                </a:lnTo>
                <a:lnTo>
                  <a:pt x="97789" y="149860"/>
                </a:lnTo>
                <a:lnTo>
                  <a:pt x="72389" y="181610"/>
                </a:lnTo>
                <a:lnTo>
                  <a:pt x="52070" y="215900"/>
                </a:lnTo>
                <a:lnTo>
                  <a:pt x="34289" y="251460"/>
                </a:lnTo>
                <a:lnTo>
                  <a:pt x="19050" y="289560"/>
                </a:lnTo>
                <a:lnTo>
                  <a:pt x="8889" y="328929"/>
                </a:lnTo>
                <a:lnTo>
                  <a:pt x="2539" y="369569"/>
                </a:lnTo>
                <a:lnTo>
                  <a:pt x="0" y="411479"/>
                </a:lnTo>
                <a:lnTo>
                  <a:pt x="0" y="518160"/>
                </a:lnTo>
                <a:lnTo>
                  <a:pt x="6350" y="586739"/>
                </a:lnTo>
                <a:lnTo>
                  <a:pt x="22860" y="656589"/>
                </a:lnTo>
                <a:lnTo>
                  <a:pt x="50800" y="726439"/>
                </a:lnTo>
                <a:lnTo>
                  <a:pt x="86360" y="791210"/>
                </a:lnTo>
                <a:lnTo>
                  <a:pt x="133350" y="847089"/>
                </a:lnTo>
                <a:lnTo>
                  <a:pt x="186689" y="890269"/>
                </a:lnTo>
                <a:lnTo>
                  <a:pt x="248920" y="919479"/>
                </a:lnTo>
                <a:lnTo>
                  <a:pt x="318770" y="929639"/>
                </a:lnTo>
                <a:lnTo>
                  <a:pt x="318770" y="982979"/>
                </a:lnTo>
                <a:lnTo>
                  <a:pt x="424180" y="877569"/>
                </a:lnTo>
                <a:lnTo>
                  <a:pt x="370839" y="824229"/>
                </a:lnTo>
                <a:lnTo>
                  <a:pt x="318770" y="824229"/>
                </a:lnTo>
                <a:lnTo>
                  <a:pt x="2539" y="464819"/>
                </a:lnTo>
                <a:lnTo>
                  <a:pt x="67310" y="406400"/>
                </a:lnTo>
                <a:lnTo>
                  <a:pt x="213360" y="271779"/>
                </a:lnTo>
                <a:lnTo>
                  <a:pt x="290830" y="193039"/>
                </a:lnTo>
                <a:lnTo>
                  <a:pt x="358139" y="116839"/>
                </a:lnTo>
                <a:lnTo>
                  <a:pt x="386080" y="82550"/>
                </a:lnTo>
                <a:lnTo>
                  <a:pt x="420370" y="22860"/>
                </a:lnTo>
                <a:lnTo>
                  <a:pt x="422910" y="10160"/>
                </a:lnTo>
                <a:lnTo>
                  <a:pt x="424180" y="0"/>
                </a:lnTo>
                <a:close/>
              </a:path>
              <a:path w="424179" h="982980">
                <a:moveTo>
                  <a:pt x="318770" y="772160"/>
                </a:moveTo>
                <a:lnTo>
                  <a:pt x="318770" y="824229"/>
                </a:lnTo>
                <a:lnTo>
                  <a:pt x="370839" y="824229"/>
                </a:lnTo>
                <a:lnTo>
                  <a:pt x="318770" y="77216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5740" y="1851660"/>
            <a:ext cx="424180" cy="982980"/>
          </a:xfrm>
          <a:custGeom>
            <a:avLst/>
            <a:gdLst/>
            <a:ahLst/>
            <a:cxnLst/>
            <a:rect l="l" t="t" r="r" b="b"/>
            <a:pathLst>
              <a:path w="424179" h="982980">
                <a:moveTo>
                  <a:pt x="424180" y="0"/>
                </a:moveTo>
                <a:lnTo>
                  <a:pt x="374820" y="2767"/>
                </a:lnTo>
                <a:lnTo>
                  <a:pt x="327104" y="10863"/>
                </a:lnTo>
                <a:lnTo>
                  <a:pt x="281354" y="23980"/>
                </a:lnTo>
                <a:lnTo>
                  <a:pt x="237893" y="41810"/>
                </a:lnTo>
                <a:lnTo>
                  <a:pt x="197042" y="64043"/>
                </a:lnTo>
                <a:lnTo>
                  <a:pt x="159123" y="90373"/>
                </a:lnTo>
                <a:lnTo>
                  <a:pt x="124460" y="120491"/>
                </a:lnTo>
                <a:lnTo>
                  <a:pt x="93372" y="154088"/>
                </a:lnTo>
                <a:lnTo>
                  <a:pt x="66184" y="190856"/>
                </a:lnTo>
                <a:lnTo>
                  <a:pt x="43217" y="230488"/>
                </a:lnTo>
                <a:lnTo>
                  <a:pt x="24792" y="272674"/>
                </a:lnTo>
                <a:lnTo>
                  <a:pt x="11233" y="317107"/>
                </a:lnTo>
                <a:lnTo>
                  <a:pt x="2862" y="363478"/>
                </a:lnTo>
                <a:lnTo>
                  <a:pt x="0" y="411479"/>
                </a:lnTo>
                <a:lnTo>
                  <a:pt x="0" y="518160"/>
                </a:lnTo>
                <a:lnTo>
                  <a:pt x="2184" y="560050"/>
                </a:lnTo>
                <a:lnTo>
                  <a:pt x="8638" y="603134"/>
                </a:lnTo>
                <a:lnTo>
                  <a:pt x="19213" y="646621"/>
                </a:lnTo>
                <a:lnTo>
                  <a:pt x="33758" y="689719"/>
                </a:lnTo>
                <a:lnTo>
                  <a:pt x="52126" y="731637"/>
                </a:lnTo>
                <a:lnTo>
                  <a:pt x="74167" y="771586"/>
                </a:lnTo>
                <a:lnTo>
                  <a:pt x="99732" y="808774"/>
                </a:lnTo>
                <a:lnTo>
                  <a:pt x="128671" y="842410"/>
                </a:lnTo>
                <a:lnTo>
                  <a:pt x="160836" y="871704"/>
                </a:lnTo>
                <a:lnTo>
                  <a:pt x="196078" y="895865"/>
                </a:lnTo>
                <a:lnTo>
                  <a:pt x="234247" y="914101"/>
                </a:lnTo>
                <a:lnTo>
                  <a:pt x="275194" y="925623"/>
                </a:lnTo>
                <a:lnTo>
                  <a:pt x="318770" y="929639"/>
                </a:lnTo>
                <a:lnTo>
                  <a:pt x="318770" y="982979"/>
                </a:lnTo>
                <a:lnTo>
                  <a:pt x="424180" y="877569"/>
                </a:lnTo>
                <a:lnTo>
                  <a:pt x="318770" y="772160"/>
                </a:lnTo>
                <a:lnTo>
                  <a:pt x="318770" y="824229"/>
                </a:lnTo>
                <a:lnTo>
                  <a:pt x="2539" y="464819"/>
                </a:lnTo>
                <a:lnTo>
                  <a:pt x="246300" y="255389"/>
                </a:lnTo>
                <a:lnTo>
                  <a:pt x="371475" y="137160"/>
                </a:lnTo>
                <a:lnTo>
                  <a:pt x="417591" y="66555"/>
                </a:lnTo>
                <a:lnTo>
                  <a:pt x="4241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96559" y="2800350"/>
            <a:ext cx="16510" cy="15240"/>
          </a:xfrm>
          <a:custGeom>
            <a:avLst/>
            <a:gdLst/>
            <a:ahLst/>
            <a:cxnLst/>
            <a:rect l="l" t="t" r="r" b="b"/>
            <a:pathLst>
              <a:path w="16510" h="15239">
                <a:moveTo>
                  <a:pt x="2539" y="13969"/>
                </a:moveTo>
                <a:lnTo>
                  <a:pt x="1270" y="13969"/>
                </a:lnTo>
                <a:lnTo>
                  <a:pt x="1270" y="15239"/>
                </a:lnTo>
                <a:lnTo>
                  <a:pt x="2539" y="15239"/>
                </a:lnTo>
                <a:lnTo>
                  <a:pt x="2539" y="13969"/>
                </a:lnTo>
                <a:close/>
              </a:path>
              <a:path w="16510" h="15239">
                <a:moveTo>
                  <a:pt x="3810" y="11429"/>
                </a:moveTo>
                <a:lnTo>
                  <a:pt x="0" y="11429"/>
                </a:lnTo>
                <a:lnTo>
                  <a:pt x="0" y="13969"/>
                </a:lnTo>
                <a:lnTo>
                  <a:pt x="3810" y="13969"/>
                </a:lnTo>
                <a:lnTo>
                  <a:pt x="3810" y="11429"/>
                </a:lnTo>
                <a:close/>
              </a:path>
              <a:path w="16510" h="15239">
                <a:moveTo>
                  <a:pt x="6350" y="8889"/>
                </a:moveTo>
                <a:lnTo>
                  <a:pt x="0" y="8889"/>
                </a:lnTo>
                <a:lnTo>
                  <a:pt x="0" y="10160"/>
                </a:lnTo>
                <a:lnTo>
                  <a:pt x="5079" y="10160"/>
                </a:lnTo>
                <a:lnTo>
                  <a:pt x="5079" y="11429"/>
                </a:lnTo>
                <a:lnTo>
                  <a:pt x="6350" y="11429"/>
                </a:lnTo>
                <a:lnTo>
                  <a:pt x="6350" y="8889"/>
                </a:lnTo>
                <a:close/>
              </a:path>
              <a:path w="16510" h="15239">
                <a:moveTo>
                  <a:pt x="8889" y="7619"/>
                </a:moveTo>
                <a:lnTo>
                  <a:pt x="7620" y="7619"/>
                </a:lnTo>
                <a:lnTo>
                  <a:pt x="7620" y="8889"/>
                </a:lnTo>
                <a:lnTo>
                  <a:pt x="8889" y="8889"/>
                </a:lnTo>
                <a:lnTo>
                  <a:pt x="8889" y="7619"/>
                </a:lnTo>
                <a:close/>
              </a:path>
              <a:path w="16510" h="15239">
                <a:moveTo>
                  <a:pt x="10160" y="5079"/>
                </a:moveTo>
                <a:lnTo>
                  <a:pt x="0" y="5079"/>
                </a:lnTo>
                <a:lnTo>
                  <a:pt x="0" y="7619"/>
                </a:lnTo>
                <a:lnTo>
                  <a:pt x="10160" y="7619"/>
                </a:lnTo>
                <a:lnTo>
                  <a:pt x="10160" y="5079"/>
                </a:lnTo>
                <a:close/>
              </a:path>
              <a:path w="16510" h="15239">
                <a:moveTo>
                  <a:pt x="12700" y="2539"/>
                </a:moveTo>
                <a:lnTo>
                  <a:pt x="0" y="2539"/>
                </a:lnTo>
                <a:lnTo>
                  <a:pt x="0" y="3810"/>
                </a:lnTo>
                <a:lnTo>
                  <a:pt x="11429" y="3810"/>
                </a:lnTo>
                <a:lnTo>
                  <a:pt x="11429" y="5079"/>
                </a:lnTo>
                <a:lnTo>
                  <a:pt x="12700" y="5079"/>
                </a:lnTo>
                <a:lnTo>
                  <a:pt x="12700" y="2539"/>
                </a:lnTo>
                <a:close/>
              </a:path>
              <a:path w="16510" h="15239">
                <a:moveTo>
                  <a:pt x="15239" y="1269"/>
                </a:moveTo>
                <a:lnTo>
                  <a:pt x="13970" y="1269"/>
                </a:lnTo>
                <a:lnTo>
                  <a:pt x="13970" y="2539"/>
                </a:lnTo>
                <a:lnTo>
                  <a:pt x="15239" y="2539"/>
                </a:lnTo>
                <a:lnTo>
                  <a:pt x="15239" y="1269"/>
                </a:lnTo>
                <a:close/>
              </a:path>
              <a:path w="16510" h="15239">
                <a:moveTo>
                  <a:pt x="16510" y="0"/>
                </a:moveTo>
                <a:lnTo>
                  <a:pt x="0" y="0"/>
                </a:lnTo>
                <a:lnTo>
                  <a:pt x="0" y="1269"/>
                </a:lnTo>
                <a:lnTo>
                  <a:pt x="16510" y="1269"/>
                </a:lnTo>
                <a:lnTo>
                  <a:pt x="16510" y="0"/>
                </a:lnTo>
                <a:close/>
              </a:path>
            </a:pathLst>
          </a:custGeom>
          <a:solidFill>
            <a:srgbClr val="E4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96559" y="2785110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16510" y="13969"/>
                </a:moveTo>
                <a:lnTo>
                  <a:pt x="0" y="13969"/>
                </a:lnTo>
                <a:lnTo>
                  <a:pt x="0" y="15239"/>
                </a:lnTo>
                <a:lnTo>
                  <a:pt x="16510" y="15239"/>
                </a:lnTo>
                <a:lnTo>
                  <a:pt x="16510" y="13969"/>
                </a:lnTo>
                <a:close/>
              </a:path>
              <a:path w="31750" h="15239">
                <a:moveTo>
                  <a:pt x="19050" y="11429"/>
                </a:moveTo>
                <a:lnTo>
                  <a:pt x="0" y="11429"/>
                </a:lnTo>
                <a:lnTo>
                  <a:pt x="0" y="12700"/>
                </a:lnTo>
                <a:lnTo>
                  <a:pt x="17779" y="12700"/>
                </a:lnTo>
                <a:lnTo>
                  <a:pt x="17779" y="13969"/>
                </a:lnTo>
                <a:lnTo>
                  <a:pt x="19050" y="13969"/>
                </a:lnTo>
                <a:lnTo>
                  <a:pt x="19050" y="11429"/>
                </a:lnTo>
                <a:close/>
              </a:path>
              <a:path w="31750" h="15239">
                <a:moveTo>
                  <a:pt x="21589" y="10159"/>
                </a:moveTo>
                <a:lnTo>
                  <a:pt x="20320" y="10159"/>
                </a:lnTo>
                <a:lnTo>
                  <a:pt x="20320" y="11429"/>
                </a:lnTo>
                <a:lnTo>
                  <a:pt x="21589" y="11429"/>
                </a:lnTo>
                <a:lnTo>
                  <a:pt x="21589" y="10159"/>
                </a:lnTo>
                <a:close/>
              </a:path>
              <a:path w="31750" h="15239">
                <a:moveTo>
                  <a:pt x="22860" y="7619"/>
                </a:moveTo>
                <a:lnTo>
                  <a:pt x="0" y="7619"/>
                </a:lnTo>
                <a:lnTo>
                  <a:pt x="0" y="10159"/>
                </a:lnTo>
                <a:lnTo>
                  <a:pt x="22860" y="10159"/>
                </a:lnTo>
                <a:lnTo>
                  <a:pt x="22860" y="7619"/>
                </a:lnTo>
                <a:close/>
              </a:path>
              <a:path w="31750" h="15239">
                <a:moveTo>
                  <a:pt x="25400" y="5079"/>
                </a:moveTo>
                <a:lnTo>
                  <a:pt x="0" y="5079"/>
                </a:lnTo>
                <a:lnTo>
                  <a:pt x="0" y="6350"/>
                </a:lnTo>
                <a:lnTo>
                  <a:pt x="24129" y="6350"/>
                </a:lnTo>
                <a:lnTo>
                  <a:pt x="24129" y="7619"/>
                </a:lnTo>
                <a:lnTo>
                  <a:pt x="25400" y="7619"/>
                </a:lnTo>
                <a:lnTo>
                  <a:pt x="25400" y="5079"/>
                </a:lnTo>
                <a:close/>
              </a:path>
              <a:path w="31750" h="15239">
                <a:moveTo>
                  <a:pt x="27939" y="3809"/>
                </a:moveTo>
                <a:lnTo>
                  <a:pt x="26670" y="3809"/>
                </a:lnTo>
                <a:lnTo>
                  <a:pt x="26670" y="5079"/>
                </a:lnTo>
                <a:lnTo>
                  <a:pt x="27939" y="5079"/>
                </a:lnTo>
                <a:lnTo>
                  <a:pt x="27939" y="3809"/>
                </a:lnTo>
                <a:close/>
              </a:path>
              <a:path w="31750" h="15239">
                <a:moveTo>
                  <a:pt x="29210" y="1269"/>
                </a:moveTo>
                <a:lnTo>
                  <a:pt x="0" y="1269"/>
                </a:lnTo>
                <a:lnTo>
                  <a:pt x="0" y="3809"/>
                </a:lnTo>
                <a:lnTo>
                  <a:pt x="29210" y="3809"/>
                </a:lnTo>
                <a:lnTo>
                  <a:pt x="29210" y="1269"/>
                </a:lnTo>
                <a:close/>
              </a:path>
              <a:path w="31750" h="15239">
                <a:moveTo>
                  <a:pt x="31750" y="0"/>
                </a:moveTo>
                <a:lnTo>
                  <a:pt x="30479" y="0"/>
                </a:lnTo>
                <a:lnTo>
                  <a:pt x="30479" y="1269"/>
                </a:lnTo>
                <a:lnTo>
                  <a:pt x="31750" y="1269"/>
                </a:lnTo>
                <a:lnTo>
                  <a:pt x="31750" y="0"/>
                </a:lnTo>
                <a:close/>
              </a:path>
            </a:pathLst>
          </a:custGeom>
          <a:solidFill>
            <a:srgbClr val="E4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96559" y="2771139"/>
            <a:ext cx="44450" cy="13970"/>
          </a:xfrm>
          <a:custGeom>
            <a:avLst/>
            <a:gdLst/>
            <a:ahLst/>
            <a:cxnLst/>
            <a:rect l="l" t="t" r="r" b="b"/>
            <a:pathLst>
              <a:path w="44450" h="13969">
                <a:moveTo>
                  <a:pt x="31750" y="12700"/>
                </a:moveTo>
                <a:lnTo>
                  <a:pt x="0" y="12700"/>
                </a:lnTo>
                <a:lnTo>
                  <a:pt x="0" y="13970"/>
                </a:lnTo>
                <a:lnTo>
                  <a:pt x="31750" y="13970"/>
                </a:lnTo>
                <a:lnTo>
                  <a:pt x="31750" y="12700"/>
                </a:lnTo>
                <a:close/>
              </a:path>
              <a:path w="44450" h="13969">
                <a:moveTo>
                  <a:pt x="34289" y="11429"/>
                </a:moveTo>
                <a:lnTo>
                  <a:pt x="33020" y="11429"/>
                </a:lnTo>
                <a:lnTo>
                  <a:pt x="33020" y="12700"/>
                </a:lnTo>
                <a:lnTo>
                  <a:pt x="34289" y="12700"/>
                </a:lnTo>
                <a:lnTo>
                  <a:pt x="34289" y="11429"/>
                </a:lnTo>
                <a:close/>
              </a:path>
              <a:path w="44450" h="13969">
                <a:moveTo>
                  <a:pt x="35560" y="8889"/>
                </a:moveTo>
                <a:lnTo>
                  <a:pt x="0" y="8889"/>
                </a:lnTo>
                <a:lnTo>
                  <a:pt x="0" y="11429"/>
                </a:lnTo>
                <a:lnTo>
                  <a:pt x="35560" y="11429"/>
                </a:lnTo>
                <a:lnTo>
                  <a:pt x="35560" y="8889"/>
                </a:lnTo>
                <a:close/>
              </a:path>
              <a:path w="44450" h="13969">
                <a:moveTo>
                  <a:pt x="38100" y="6350"/>
                </a:moveTo>
                <a:lnTo>
                  <a:pt x="0" y="6350"/>
                </a:lnTo>
                <a:lnTo>
                  <a:pt x="0" y="7620"/>
                </a:lnTo>
                <a:lnTo>
                  <a:pt x="36829" y="7620"/>
                </a:lnTo>
                <a:lnTo>
                  <a:pt x="36829" y="8889"/>
                </a:lnTo>
                <a:lnTo>
                  <a:pt x="38100" y="8889"/>
                </a:lnTo>
                <a:lnTo>
                  <a:pt x="38100" y="6350"/>
                </a:lnTo>
                <a:close/>
              </a:path>
              <a:path w="44450" h="13969">
                <a:moveTo>
                  <a:pt x="40639" y="5079"/>
                </a:moveTo>
                <a:lnTo>
                  <a:pt x="39370" y="5079"/>
                </a:lnTo>
                <a:lnTo>
                  <a:pt x="39370" y="6350"/>
                </a:lnTo>
                <a:lnTo>
                  <a:pt x="40639" y="6350"/>
                </a:lnTo>
                <a:lnTo>
                  <a:pt x="40639" y="5079"/>
                </a:lnTo>
                <a:close/>
              </a:path>
              <a:path w="44450" h="13969">
                <a:moveTo>
                  <a:pt x="41910" y="2539"/>
                </a:moveTo>
                <a:lnTo>
                  <a:pt x="0" y="2539"/>
                </a:lnTo>
                <a:lnTo>
                  <a:pt x="0" y="5079"/>
                </a:lnTo>
                <a:lnTo>
                  <a:pt x="41910" y="5079"/>
                </a:lnTo>
                <a:lnTo>
                  <a:pt x="41910" y="2539"/>
                </a:lnTo>
                <a:close/>
              </a:path>
              <a:path w="44450" h="13969">
                <a:moveTo>
                  <a:pt x="44450" y="0"/>
                </a:moveTo>
                <a:lnTo>
                  <a:pt x="0" y="0"/>
                </a:lnTo>
                <a:lnTo>
                  <a:pt x="0" y="1270"/>
                </a:lnTo>
                <a:lnTo>
                  <a:pt x="43179" y="1270"/>
                </a:lnTo>
                <a:lnTo>
                  <a:pt x="43179" y="2539"/>
                </a:lnTo>
                <a:lnTo>
                  <a:pt x="44450" y="2539"/>
                </a:lnTo>
                <a:lnTo>
                  <a:pt x="44450" y="0"/>
                </a:lnTo>
                <a:close/>
              </a:path>
            </a:pathLst>
          </a:custGeom>
          <a:solidFill>
            <a:srgbClr val="E3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41950" y="2755900"/>
            <a:ext cx="115570" cy="15240"/>
          </a:xfrm>
          <a:custGeom>
            <a:avLst/>
            <a:gdLst/>
            <a:ahLst/>
            <a:cxnLst/>
            <a:rect l="l" t="t" r="r" b="b"/>
            <a:pathLst>
              <a:path w="115570" h="15239">
                <a:moveTo>
                  <a:pt x="101600" y="13969"/>
                </a:moveTo>
                <a:lnTo>
                  <a:pt x="100330" y="13969"/>
                </a:lnTo>
                <a:lnTo>
                  <a:pt x="100330" y="15239"/>
                </a:lnTo>
                <a:lnTo>
                  <a:pt x="101600" y="15239"/>
                </a:lnTo>
                <a:lnTo>
                  <a:pt x="101600" y="13969"/>
                </a:lnTo>
                <a:close/>
              </a:path>
              <a:path w="115570" h="15239">
                <a:moveTo>
                  <a:pt x="102870" y="11429"/>
                </a:moveTo>
                <a:lnTo>
                  <a:pt x="54610" y="11429"/>
                </a:lnTo>
                <a:lnTo>
                  <a:pt x="54610" y="13969"/>
                </a:lnTo>
                <a:lnTo>
                  <a:pt x="102870" y="13969"/>
                </a:lnTo>
                <a:lnTo>
                  <a:pt x="102870" y="11429"/>
                </a:lnTo>
                <a:close/>
              </a:path>
              <a:path w="115570" h="15239">
                <a:moveTo>
                  <a:pt x="105410" y="8889"/>
                </a:moveTo>
                <a:lnTo>
                  <a:pt x="54610" y="8889"/>
                </a:lnTo>
                <a:lnTo>
                  <a:pt x="54610" y="10160"/>
                </a:lnTo>
                <a:lnTo>
                  <a:pt x="104139" y="10160"/>
                </a:lnTo>
                <a:lnTo>
                  <a:pt x="104139" y="11429"/>
                </a:lnTo>
                <a:lnTo>
                  <a:pt x="105410" y="11429"/>
                </a:lnTo>
                <a:lnTo>
                  <a:pt x="105410" y="8889"/>
                </a:lnTo>
                <a:close/>
              </a:path>
              <a:path w="115570" h="15239">
                <a:moveTo>
                  <a:pt x="107950" y="7619"/>
                </a:moveTo>
                <a:lnTo>
                  <a:pt x="106680" y="7619"/>
                </a:lnTo>
                <a:lnTo>
                  <a:pt x="106680" y="8889"/>
                </a:lnTo>
                <a:lnTo>
                  <a:pt x="107950" y="8889"/>
                </a:lnTo>
                <a:lnTo>
                  <a:pt x="107950" y="7619"/>
                </a:lnTo>
                <a:close/>
              </a:path>
              <a:path w="115570" h="15239">
                <a:moveTo>
                  <a:pt x="109220" y="5079"/>
                </a:moveTo>
                <a:lnTo>
                  <a:pt x="54610" y="5079"/>
                </a:lnTo>
                <a:lnTo>
                  <a:pt x="54610" y="7619"/>
                </a:lnTo>
                <a:lnTo>
                  <a:pt x="109220" y="7619"/>
                </a:lnTo>
                <a:lnTo>
                  <a:pt x="109220" y="5079"/>
                </a:lnTo>
                <a:close/>
              </a:path>
              <a:path w="115570" h="15239">
                <a:moveTo>
                  <a:pt x="111760" y="2539"/>
                </a:moveTo>
                <a:lnTo>
                  <a:pt x="19050" y="2539"/>
                </a:lnTo>
                <a:lnTo>
                  <a:pt x="19050" y="5079"/>
                </a:lnTo>
                <a:lnTo>
                  <a:pt x="27939" y="5079"/>
                </a:lnTo>
                <a:lnTo>
                  <a:pt x="27939" y="3810"/>
                </a:lnTo>
                <a:lnTo>
                  <a:pt x="111760" y="3810"/>
                </a:lnTo>
                <a:lnTo>
                  <a:pt x="111760" y="2539"/>
                </a:lnTo>
                <a:close/>
              </a:path>
              <a:path w="115570" h="15239">
                <a:moveTo>
                  <a:pt x="111760" y="3810"/>
                </a:moveTo>
                <a:lnTo>
                  <a:pt x="110489" y="3810"/>
                </a:lnTo>
                <a:lnTo>
                  <a:pt x="110489" y="5079"/>
                </a:lnTo>
                <a:lnTo>
                  <a:pt x="111760" y="5079"/>
                </a:lnTo>
                <a:lnTo>
                  <a:pt x="111760" y="3810"/>
                </a:lnTo>
                <a:close/>
              </a:path>
              <a:path w="115570" h="15239">
                <a:moveTo>
                  <a:pt x="11429" y="1269"/>
                </a:moveTo>
                <a:lnTo>
                  <a:pt x="5079" y="1269"/>
                </a:lnTo>
                <a:lnTo>
                  <a:pt x="5079" y="2539"/>
                </a:lnTo>
                <a:lnTo>
                  <a:pt x="11429" y="2539"/>
                </a:lnTo>
                <a:lnTo>
                  <a:pt x="11429" y="1269"/>
                </a:lnTo>
                <a:close/>
              </a:path>
              <a:path w="115570" h="15239">
                <a:moveTo>
                  <a:pt x="114300" y="1269"/>
                </a:moveTo>
                <a:lnTo>
                  <a:pt x="113029" y="1269"/>
                </a:lnTo>
                <a:lnTo>
                  <a:pt x="113029" y="2539"/>
                </a:lnTo>
                <a:lnTo>
                  <a:pt x="114300" y="2539"/>
                </a:lnTo>
                <a:lnTo>
                  <a:pt x="114300" y="1269"/>
                </a:lnTo>
                <a:close/>
              </a:path>
              <a:path w="115570" h="15239">
                <a:moveTo>
                  <a:pt x="115570" y="0"/>
                </a:moveTo>
                <a:lnTo>
                  <a:pt x="0" y="0"/>
                </a:lnTo>
                <a:lnTo>
                  <a:pt x="0" y="1269"/>
                </a:lnTo>
                <a:lnTo>
                  <a:pt x="115570" y="1269"/>
                </a:lnTo>
                <a:lnTo>
                  <a:pt x="115570" y="0"/>
                </a:lnTo>
                <a:close/>
              </a:path>
            </a:pathLst>
          </a:custGeom>
          <a:solidFill>
            <a:srgbClr val="E2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2259" y="27343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E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259" y="273367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7840" y="2734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E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78450" y="2731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E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0379" y="2731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E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75909" y="2730500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0829" y="27279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E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70829" y="272732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84190" y="2727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E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5750" y="27254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E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86729" y="2725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E0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64479" y="272415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789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60670" y="27216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60670" y="272097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1139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90540" y="27216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58129" y="2719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93079" y="2719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55590" y="2717800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40029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53050" y="2715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53050" y="2714625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5110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96890" y="2715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49240" y="2712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9429" y="2712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F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47970" y="2711450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44159" y="27089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44159" y="2708275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81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01970" y="2708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41620" y="2706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99429" y="2706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39079" y="270510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36540" y="2702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36540" y="270192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95620" y="2702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34000" y="2700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93079" y="2700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32729" y="269875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28920" y="2696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89270" y="2696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28920" y="269557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26379" y="2693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86729" y="2693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25109" y="269240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22570" y="2689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22570" y="268922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82920" y="2689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20029" y="2687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80379" y="2687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17490" y="268605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14950" y="2683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14950" y="268287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76570" y="2683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12409" y="2680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74029" y="2680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11140" y="267970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08600" y="2677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08600" y="267652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70220" y="2677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06059" y="2674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67679" y="2674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04790" y="267335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03520" y="2670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3520" y="267017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63870" y="2670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00979" y="2668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61329" y="2668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99709" y="266700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97170" y="2664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97170" y="266382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57520" y="2664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94629" y="2661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54979" y="2661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93359" y="266065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92090" y="2658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92090" y="265747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51170" y="2658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89550" y="2655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48629" y="2655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88279" y="2654300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96559" y="2653029"/>
            <a:ext cx="50800" cy="2540"/>
          </a:xfrm>
          <a:custGeom>
            <a:avLst/>
            <a:gdLst/>
            <a:ahLst/>
            <a:cxnLst/>
            <a:rect l="l" t="t" r="r" b="b"/>
            <a:pathLst>
              <a:path w="50800" h="2539">
                <a:moveTo>
                  <a:pt x="50800" y="0"/>
                </a:moveTo>
                <a:lnTo>
                  <a:pt x="0" y="0"/>
                </a:lnTo>
                <a:lnTo>
                  <a:pt x="0" y="2539"/>
                </a:lnTo>
                <a:lnTo>
                  <a:pt x="50800" y="2539"/>
                </a:lnTo>
                <a:lnTo>
                  <a:pt x="5080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85740" y="2651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92750" y="2651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44820" y="2651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85740" y="2651125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1479" y="2649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83200" y="2647950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80659" y="2645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80659" y="2644775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87670" y="2645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279390" y="2642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85129" y="2642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78120" y="264160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82590" y="2639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75579" y="2639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75579" y="2638425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74309" y="2636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80050" y="2636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96559" y="2650489"/>
            <a:ext cx="48260" cy="1270"/>
          </a:xfrm>
          <a:custGeom>
            <a:avLst/>
            <a:gdLst/>
            <a:ahLst/>
            <a:cxnLst/>
            <a:rect l="l" t="t" r="r" b="b"/>
            <a:pathLst>
              <a:path w="48260" h="1269">
                <a:moveTo>
                  <a:pt x="48260" y="0"/>
                </a:moveTo>
                <a:lnTo>
                  <a:pt x="0" y="0"/>
                </a:lnTo>
                <a:lnTo>
                  <a:pt x="0" y="1270"/>
                </a:lnTo>
                <a:lnTo>
                  <a:pt x="48260" y="1270"/>
                </a:lnTo>
                <a:lnTo>
                  <a:pt x="4826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42279" y="2649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96559" y="2646679"/>
            <a:ext cx="44450" cy="2540"/>
          </a:xfrm>
          <a:custGeom>
            <a:avLst/>
            <a:gdLst/>
            <a:ahLst/>
            <a:cxnLst/>
            <a:rect l="l" t="t" r="r" b="b"/>
            <a:pathLst>
              <a:path w="44450" h="2539">
                <a:moveTo>
                  <a:pt x="44450" y="0"/>
                </a:moveTo>
                <a:lnTo>
                  <a:pt x="0" y="0"/>
                </a:lnTo>
                <a:lnTo>
                  <a:pt x="0" y="2539"/>
                </a:lnTo>
                <a:lnTo>
                  <a:pt x="44450" y="2539"/>
                </a:lnTo>
                <a:lnTo>
                  <a:pt x="4445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38470" y="2645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96559" y="2644139"/>
            <a:ext cx="41910" cy="1270"/>
          </a:xfrm>
          <a:custGeom>
            <a:avLst/>
            <a:gdLst/>
            <a:ahLst/>
            <a:cxnLst/>
            <a:rect l="l" t="t" r="r" b="b"/>
            <a:pathLst>
              <a:path w="41910" h="1269">
                <a:moveTo>
                  <a:pt x="41910" y="0"/>
                </a:moveTo>
                <a:lnTo>
                  <a:pt x="0" y="0"/>
                </a:lnTo>
                <a:lnTo>
                  <a:pt x="0" y="1270"/>
                </a:lnTo>
                <a:lnTo>
                  <a:pt x="41910" y="1270"/>
                </a:lnTo>
                <a:lnTo>
                  <a:pt x="4191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35929" y="2642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96559" y="2640329"/>
            <a:ext cx="38100" cy="2540"/>
          </a:xfrm>
          <a:custGeom>
            <a:avLst/>
            <a:gdLst/>
            <a:ahLst/>
            <a:cxnLst/>
            <a:rect l="l" t="t" r="r" b="b"/>
            <a:pathLst>
              <a:path w="38100" h="2539">
                <a:moveTo>
                  <a:pt x="38100" y="0"/>
                </a:moveTo>
                <a:lnTo>
                  <a:pt x="0" y="0"/>
                </a:lnTo>
                <a:lnTo>
                  <a:pt x="0" y="2539"/>
                </a:lnTo>
                <a:lnTo>
                  <a:pt x="38100" y="2539"/>
                </a:lnTo>
                <a:lnTo>
                  <a:pt x="3810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32120" y="2639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96559" y="2637789"/>
            <a:ext cx="35560" cy="1270"/>
          </a:xfrm>
          <a:custGeom>
            <a:avLst/>
            <a:gdLst/>
            <a:ahLst/>
            <a:cxnLst/>
            <a:rect l="l" t="t" r="r" b="b"/>
            <a:pathLst>
              <a:path w="35560" h="1269">
                <a:moveTo>
                  <a:pt x="35560" y="0"/>
                </a:moveTo>
                <a:lnTo>
                  <a:pt x="0" y="0"/>
                </a:lnTo>
                <a:lnTo>
                  <a:pt x="0" y="1270"/>
                </a:lnTo>
                <a:lnTo>
                  <a:pt x="35560" y="1270"/>
                </a:lnTo>
                <a:lnTo>
                  <a:pt x="3556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29579" y="2636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73040" y="263525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70500" y="2632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70500" y="263207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76240" y="2632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69229" y="2630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73700" y="2630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67959" y="262890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71159" y="2626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66690" y="2625725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264150" y="2623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68620" y="2623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262879" y="2622550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96559" y="2633979"/>
            <a:ext cx="31750" cy="2540"/>
          </a:xfrm>
          <a:custGeom>
            <a:avLst/>
            <a:gdLst/>
            <a:ahLst/>
            <a:cxnLst/>
            <a:rect l="l" t="t" r="r" b="b"/>
            <a:pathLst>
              <a:path w="31750" h="2539">
                <a:moveTo>
                  <a:pt x="31750" y="0"/>
                </a:moveTo>
                <a:lnTo>
                  <a:pt x="0" y="0"/>
                </a:lnTo>
                <a:lnTo>
                  <a:pt x="0" y="2539"/>
                </a:lnTo>
                <a:lnTo>
                  <a:pt x="31750" y="2539"/>
                </a:lnTo>
                <a:lnTo>
                  <a:pt x="3175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25770" y="2632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96559" y="263143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29210" y="0"/>
                </a:moveTo>
                <a:lnTo>
                  <a:pt x="0" y="0"/>
                </a:lnTo>
                <a:lnTo>
                  <a:pt x="0" y="1270"/>
                </a:lnTo>
                <a:lnTo>
                  <a:pt x="29210" y="1270"/>
                </a:lnTo>
                <a:lnTo>
                  <a:pt x="2921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23229" y="2630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96559" y="2627629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25400" y="0"/>
                </a:moveTo>
                <a:lnTo>
                  <a:pt x="0" y="0"/>
                </a:lnTo>
                <a:lnTo>
                  <a:pt x="0" y="2539"/>
                </a:lnTo>
                <a:lnTo>
                  <a:pt x="25400" y="2539"/>
                </a:lnTo>
                <a:lnTo>
                  <a:pt x="2540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19420" y="2626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96559" y="2625089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60" h="1269">
                <a:moveTo>
                  <a:pt x="22860" y="0"/>
                </a:moveTo>
                <a:lnTo>
                  <a:pt x="0" y="0"/>
                </a:lnTo>
                <a:lnTo>
                  <a:pt x="0" y="1270"/>
                </a:lnTo>
                <a:lnTo>
                  <a:pt x="22860" y="1270"/>
                </a:lnTo>
                <a:lnTo>
                  <a:pt x="2286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16879" y="2623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96559" y="2621279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9050" y="0"/>
                </a:moveTo>
                <a:lnTo>
                  <a:pt x="0" y="0"/>
                </a:lnTo>
                <a:lnTo>
                  <a:pt x="0" y="2539"/>
                </a:lnTo>
                <a:lnTo>
                  <a:pt x="19050" y="2539"/>
                </a:lnTo>
                <a:lnTo>
                  <a:pt x="1905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61609" y="2620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61609" y="2619375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4809" y="2620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260340" y="2617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259070" y="2616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257800" y="2613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257800" y="2613025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929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59729" y="2613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256529" y="2611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457190" y="2611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255259" y="2609850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66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253990" y="2607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253990" y="2606675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66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513070" y="2620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496559" y="261873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69">
                <a:moveTo>
                  <a:pt x="16510" y="0"/>
                </a:moveTo>
                <a:lnTo>
                  <a:pt x="0" y="0"/>
                </a:lnTo>
                <a:lnTo>
                  <a:pt x="0" y="1270"/>
                </a:lnTo>
                <a:lnTo>
                  <a:pt x="16510" y="1270"/>
                </a:lnTo>
                <a:lnTo>
                  <a:pt x="1651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510529" y="2617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496559" y="2614929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12700" y="0"/>
                </a:moveTo>
                <a:lnTo>
                  <a:pt x="0" y="0"/>
                </a:lnTo>
                <a:lnTo>
                  <a:pt x="0" y="2539"/>
                </a:lnTo>
                <a:lnTo>
                  <a:pt x="12700" y="2539"/>
                </a:lnTo>
                <a:lnTo>
                  <a:pt x="1270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506720" y="2613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496559" y="2612389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69">
                <a:moveTo>
                  <a:pt x="10160" y="0"/>
                </a:moveTo>
                <a:lnTo>
                  <a:pt x="0" y="0"/>
                </a:lnTo>
                <a:lnTo>
                  <a:pt x="0" y="1270"/>
                </a:lnTo>
                <a:lnTo>
                  <a:pt x="10160" y="1270"/>
                </a:lnTo>
                <a:lnTo>
                  <a:pt x="1016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504179" y="2611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496559" y="260857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350" y="0"/>
                </a:moveTo>
                <a:lnTo>
                  <a:pt x="0" y="0"/>
                </a:lnTo>
                <a:lnTo>
                  <a:pt x="0" y="2539"/>
                </a:lnTo>
                <a:lnTo>
                  <a:pt x="6350" y="2539"/>
                </a:lnTo>
                <a:lnTo>
                  <a:pt x="635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500370" y="2607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496559" y="260603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810" y="0"/>
                </a:moveTo>
                <a:lnTo>
                  <a:pt x="0" y="0"/>
                </a:lnTo>
                <a:lnTo>
                  <a:pt x="0" y="1270"/>
                </a:lnTo>
                <a:lnTo>
                  <a:pt x="3810" y="1270"/>
                </a:lnTo>
                <a:lnTo>
                  <a:pt x="381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52720" y="2604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452109" y="2604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51450" y="260350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389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50179" y="2600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250179" y="2600325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448300" y="2600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48909" y="2598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45759" y="2598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247640" y="259715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246370" y="259461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245100" y="2592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440679" y="2592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97829" y="2604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243829" y="259080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579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42559" y="2588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242559" y="258762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31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36870" y="2588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241290" y="2585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241290" y="2584450"/>
            <a:ext cx="193040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3039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31790" y="2581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240020" y="258127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429250" y="2579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237479" y="25781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236209" y="2575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236209" y="257492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2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424170" y="2573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425440" y="2575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233670" y="257175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2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232400" y="2569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232400" y="256857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420359" y="2569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231129" y="2566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231129" y="2565400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42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415279" y="2562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417820" y="2566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229859" y="256222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42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24779" y="255079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33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223509" y="254952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33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223509" y="2548254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222240" y="254762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70" y="0"/>
                </a:moveTo>
                <a:lnTo>
                  <a:pt x="0" y="0"/>
                </a:lnTo>
                <a:lnTo>
                  <a:pt x="1270" y="126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412740" y="2560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227320" y="255905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226050" y="2556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226050" y="255587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08929" y="2556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224779" y="2553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24779" y="255333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61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06390" y="2553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22240" y="254698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22240" y="2545714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22240" y="254444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2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20970" y="254317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2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20970" y="254190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19700" y="254063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2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19700" y="253936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18429" y="253809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18429" y="253682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98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18429" y="2535554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72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17159" y="2534285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72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217159" y="25330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15890" y="2531110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215890" y="2529204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214620" y="2527935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214620" y="252666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213350" y="252539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13350" y="2524125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213350" y="2522854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7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12079" y="2521585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7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212079" y="2519679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210809" y="251777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210809" y="251650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209540" y="251523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209540" y="2513964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56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209540" y="2512695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128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208270" y="2511425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128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208270" y="2509520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207000" y="250761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207000" y="250634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205729" y="250507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205729" y="250380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7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205729" y="2502598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21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204459" y="2501963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21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204459" y="2501264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21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204459" y="2499995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93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204459" y="249872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203190" y="249745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93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203190" y="2496248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201920" y="249491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201920" y="249364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201920" y="2492438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200650" y="249110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200650" y="248983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200650" y="248856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99379" y="248729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96840" y="2474595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7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95570" y="2473325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7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99379" y="248602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99379" y="2484754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2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99379" y="2483548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98109" y="248221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98109" y="248094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98109" y="2479738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51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96840" y="2478404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51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96840" y="2476563"/>
            <a:ext cx="142240" cy="0"/>
          </a:xfrm>
          <a:custGeom>
            <a:avLst/>
            <a:gdLst/>
            <a:ahLst/>
            <a:cxnLst/>
            <a:rect l="l" t="t" r="r" b="b"/>
            <a:pathLst>
              <a:path w="142239">
                <a:moveTo>
                  <a:pt x="0" y="0"/>
                </a:moveTo>
                <a:lnTo>
                  <a:pt x="142239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95570" y="247205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95570" y="2470848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42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94300" y="2469514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42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94300" y="246824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716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94300" y="246697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94300" y="246570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62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93029" y="246443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9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93029" y="246316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62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93029" y="2461895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91759" y="2460625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91759" y="2459354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7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91759" y="245808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81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91759" y="2456814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539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90490" y="245491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539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90490" y="245300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27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190490" y="245179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189220" y="245046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189220" y="2449195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89220" y="2447925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46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189220" y="244665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189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89220" y="244538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189220" y="244411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5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187950" y="244284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187950" y="244157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5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187950" y="244030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187950" y="243903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811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187950" y="243776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187950" y="243649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57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186679" y="243522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57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186679" y="243332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186679" y="243141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29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186679" y="243014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6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185409" y="242887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6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185409" y="2427604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489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185409" y="2426335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19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185409" y="242506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185409" y="242379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185409" y="242252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184140" y="242125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184140" y="241998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184140" y="241871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39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184140" y="241744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184140" y="241617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184140" y="2414904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182870" y="241363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181600" y="239839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180329" y="239776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70" y="0"/>
                </a:moveTo>
                <a:lnTo>
                  <a:pt x="0" y="0"/>
                </a:lnTo>
                <a:lnTo>
                  <a:pt x="1270" y="126"/>
                </a:lnTo>
                <a:close/>
              </a:path>
            </a:pathLst>
          </a:custGeom>
          <a:solidFill>
            <a:srgbClr val="CAD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182870" y="2411729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182870" y="2409825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182870" y="240855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182870" y="240728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182870" y="240601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79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181600" y="240474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79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181600" y="240347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181600" y="2402204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181600" y="2400363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179059" y="2382520"/>
            <a:ext cx="90170" cy="15240"/>
          </a:xfrm>
          <a:custGeom>
            <a:avLst/>
            <a:gdLst/>
            <a:ahLst/>
            <a:cxnLst/>
            <a:rect l="l" t="t" r="r" b="b"/>
            <a:pathLst>
              <a:path w="90170" h="15239">
                <a:moveTo>
                  <a:pt x="88899" y="12699"/>
                </a:moveTo>
                <a:lnTo>
                  <a:pt x="87629" y="12699"/>
                </a:lnTo>
                <a:lnTo>
                  <a:pt x="1269" y="12826"/>
                </a:lnTo>
                <a:lnTo>
                  <a:pt x="1269" y="15239"/>
                </a:lnTo>
                <a:lnTo>
                  <a:pt x="90169" y="15239"/>
                </a:lnTo>
                <a:lnTo>
                  <a:pt x="90169" y="14096"/>
                </a:lnTo>
                <a:lnTo>
                  <a:pt x="88899" y="14096"/>
                </a:lnTo>
                <a:lnTo>
                  <a:pt x="88899" y="12699"/>
                </a:lnTo>
                <a:close/>
              </a:path>
              <a:path w="90170" h="15239">
                <a:moveTo>
                  <a:pt x="85089" y="8889"/>
                </a:moveTo>
                <a:lnTo>
                  <a:pt x="83819" y="8889"/>
                </a:lnTo>
                <a:lnTo>
                  <a:pt x="83819" y="9016"/>
                </a:lnTo>
                <a:lnTo>
                  <a:pt x="1269" y="9016"/>
                </a:lnTo>
                <a:lnTo>
                  <a:pt x="1269" y="12699"/>
                </a:lnTo>
                <a:lnTo>
                  <a:pt x="87629" y="12699"/>
                </a:lnTo>
                <a:lnTo>
                  <a:pt x="87629" y="11556"/>
                </a:lnTo>
                <a:lnTo>
                  <a:pt x="86359" y="11556"/>
                </a:lnTo>
                <a:lnTo>
                  <a:pt x="86359" y="10159"/>
                </a:lnTo>
                <a:lnTo>
                  <a:pt x="85089" y="10159"/>
                </a:lnTo>
                <a:lnTo>
                  <a:pt x="85089" y="8889"/>
                </a:lnTo>
                <a:close/>
              </a:path>
              <a:path w="90170" h="15239">
                <a:moveTo>
                  <a:pt x="82549" y="6476"/>
                </a:moveTo>
                <a:lnTo>
                  <a:pt x="1269" y="6476"/>
                </a:lnTo>
                <a:lnTo>
                  <a:pt x="1269" y="8889"/>
                </a:lnTo>
                <a:lnTo>
                  <a:pt x="83819" y="8889"/>
                </a:lnTo>
                <a:lnTo>
                  <a:pt x="83819" y="7746"/>
                </a:lnTo>
                <a:lnTo>
                  <a:pt x="82549" y="7746"/>
                </a:lnTo>
                <a:lnTo>
                  <a:pt x="82549" y="6476"/>
                </a:lnTo>
                <a:close/>
              </a:path>
              <a:path w="90170" h="15239">
                <a:moveTo>
                  <a:pt x="80010" y="2539"/>
                </a:moveTo>
                <a:lnTo>
                  <a:pt x="78739" y="2539"/>
                </a:lnTo>
                <a:lnTo>
                  <a:pt x="78739" y="2666"/>
                </a:lnTo>
                <a:lnTo>
                  <a:pt x="0" y="2666"/>
                </a:lnTo>
                <a:lnTo>
                  <a:pt x="0" y="6476"/>
                </a:lnTo>
                <a:lnTo>
                  <a:pt x="1269" y="6476"/>
                </a:lnTo>
                <a:lnTo>
                  <a:pt x="82550" y="6349"/>
                </a:lnTo>
                <a:lnTo>
                  <a:pt x="82550" y="5206"/>
                </a:lnTo>
                <a:lnTo>
                  <a:pt x="81279" y="5206"/>
                </a:lnTo>
                <a:lnTo>
                  <a:pt x="81279" y="3809"/>
                </a:lnTo>
                <a:lnTo>
                  <a:pt x="80010" y="3809"/>
                </a:lnTo>
                <a:lnTo>
                  <a:pt x="80010" y="2539"/>
                </a:lnTo>
                <a:close/>
              </a:path>
              <a:path w="90170" h="15239">
                <a:moveTo>
                  <a:pt x="77470" y="0"/>
                </a:moveTo>
                <a:lnTo>
                  <a:pt x="76200" y="0"/>
                </a:lnTo>
                <a:lnTo>
                  <a:pt x="0" y="126"/>
                </a:lnTo>
                <a:lnTo>
                  <a:pt x="0" y="2539"/>
                </a:lnTo>
                <a:lnTo>
                  <a:pt x="78739" y="2539"/>
                </a:lnTo>
                <a:lnTo>
                  <a:pt x="78739" y="1396"/>
                </a:lnTo>
                <a:lnTo>
                  <a:pt x="77470" y="1396"/>
                </a:lnTo>
                <a:lnTo>
                  <a:pt x="77470" y="0"/>
                </a:lnTo>
                <a:close/>
              </a:path>
            </a:pathLst>
          </a:custGeom>
          <a:solidFill>
            <a:srgbClr val="C9D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179059" y="2367279"/>
            <a:ext cx="76200" cy="15240"/>
          </a:xfrm>
          <a:custGeom>
            <a:avLst/>
            <a:gdLst/>
            <a:ahLst/>
            <a:cxnLst/>
            <a:rect l="l" t="t" r="r" b="b"/>
            <a:pathLst>
              <a:path w="76200" h="15239">
                <a:moveTo>
                  <a:pt x="72389" y="8889"/>
                </a:moveTo>
                <a:lnTo>
                  <a:pt x="71120" y="8889"/>
                </a:lnTo>
                <a:lnTo>
                  <a:pt x="0" y="9016"/>
                </a:lnTo>
                <a:lnTo>
                  <a:pt x="0" y="15240"/>
                </a:lnTo>
                <a:lnTo>
                  <a:pt x="76200" y="15240"/>
                </a:lnTo>
                <a:lnTo>
                  <a:pt x="76200" y="14097"/>
                </a:lnTo>
                <a:lnTo>
                  <a:pt x="74929" y="14097"/>
                </a:lnTo>
                <a:lnTo>
                  <a:pt x="74929" y="12700"/>
                </a:lnTo>
                <a:lnTo>
                  <a:pt x="73660" y="12700"/>
                </a:lnTo>
                <a:lnTo>
                  <a:pt x="73660" y="10287"/>
                </a:lnTo>
                <a:lnTo>
                  <a:pt x="72389" y="10287"/>
                </a:lnTo>
                <a:lnTo>
                  <a:pt x="72389" y="8889"/>
                </a:lnTo>
                <a:close/>
              </a:path>
              <a:path w="76200" h="15239">
                <a:moveTo>
                  <a:pt x="68579" y="5079"/>
                </a:moveTo>
                <a:lnTo>
                  <a:pt x="67310" y="5079"/>
                </a:lnTo>
                <a:lnTo>
                  <a:pt x="67310" y="5207"/>
                </a:lnTo>
                <a:lnTo>
                  <a:pt x="0" y="5207"/>
                </a:lnTo>
                <a:lnTo>
                  <a:pt x="0" y="8889"/>
                </a:lnTo>
                <a:lnTo>
                  <a:pt x="71120" y="8889"/>
                </a:lnTo>
                <a:lnTo>
                  <a:pt x="71120" y="7747"/>
                </a:lnTo>
                <a:lnTo>
                  <a:pt x="69850" y="7747"/>
                </a:lnTo>
                <a:lnTo>
                  <a:pt x="69850" y="6350"/>
                </a:lnTo>
                <a:lnTo>
                  <a:pt x="68579" y="6350"/>
                </a:lnTo>
                <a:lnTo>
                  <a:pt x="68579" y="5079"/>
                </a:lnTo>
                <a:close/>
              </a:path>
              <a:path w="76200" h="15239">
                <a:moveTo>
                  <a:pt x="66039" y="2539"/>
                </a:moveTo>
                <a:lnTo>
                  <a:pt x="64770" y="2539"/>
                </a:lnTo>
                <a:lnTo>
                  <a:pt x="0" y="2666"/>
                </a:lnTo>
                <a:lnTo>
                  <a:pt x="0" y="5079"/>
                </a:lnTo>
                <a:lnTo>
                  <a:pt x="67310" y="5079"/>
                </a:lnTo>
                <a:lnTo>
                  <a:pt x="67310" y="3937"/>
                </a:lnTo>
                <a:lnTo>
                  <a:pt x="66039" y="3937"/>
                </a:lnTo>
                <a:lnTo>
                  <a:pt x="66039" y="2539"/>
                </a:lnTo>
                <a:close/>
              </a:path>
              <a:path w="76200" h="15239">
                <a:moveTo>
                  <a:pt x="63500" y="0"/>
                </a:moveTo>
                <a:lnTo>
                  <a:pt x="0" y="0"/>
                </a:lnTo>
                <a:lnTo>
                  <a:pt x="0" y="2539"/>
                </a:lnTo>
                <a:lnTo>
                  <a:pt x="64770" y="2539"/>
                </a:lnTo>
                <a:lnTo>
                  <a:pt x="64770" y="1397"/>
                </a:lnTo>
                <a:lnTo>
                  <a:pt x="63500" y="1397"/>
                </a:lnTo>
                <a:lnTo>
                  <a:pt x="63500" y="0"/>
                </a:lnTo>
                <a:close/>
              </a:path>
            </a:pathLst>
          </a:custGeom>
          <a:solidFill>
            <a:srgbClr val="C8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177790" y="2353310"/>
            <a:ext cx="64769" cy="13970"/>
          </a:xfrm>
          <a:custGeom>
            <a:avLst/>
            <a:gdLst/>
            <a:ahLst/>
            <a:cxnLst/>
            <a:rect l="l" t="t" r="r" b="b"/>
            <a:pathLst>
              <a:path w="64770" h="13969">
                <a:moveTo>
                  <a:pt x="64770" y="12699"/>
                </a:moveTo>
                <a:lnTo>
                  <a:pt x="63500" y="12699"/>
                </a:lnTo>
                <a:lnTo>
                  <a:pt x="63500" y="12826"/>
                </a:lnTo>
                <a:lnTo>
                  <a:pt x="0" y="12826"/>
                </a:lnTo>
                <a:lnTo>
                  <a:pt x="0" y="13969"/>
                </a:lnTo>
                <a:lnTo>
                  <a:pt x="64770" y="13969"/>
                </a:lnTo>
                <a:lnTo>
                  <a:pt x="64770" y="12699"/>
                </a:lnTo>
                <a:close/>
              </a:path>
              <a:path w="64770" h="13969">
                <a:moveTo>
                  <a:pt x="62229" y="10159"/>
                </a:moveTo>
                <a:lnTo>
                  <a:pt x="60960" y="10159"/>
                </a:lnTo>
                <a:lnTo>
                  <a:pt x="0" y="10286"/>
                </a:lnTo>
                <a:lnTo>
                  <a:pt x="0" y="12699"/>
                </a:lnTo>
                <a:lnTo>
                  <a:pt x="63500" y="12699"/>
                </a:lnTo>
                <a:lnTo>
                  <a:pt x="63500" y="11556"/>
                </a:lnTo>
                <a:lnTo>
                  <a:pt x="62229" y="11556"/>
                </a:lnTo>
                <a:lnTo>
                  <a:pt x="62229" y="10159"/>
                </a:lnTo>
                <a:close/>
              </a:path>
              <a:path w="64770" h="13969">
                <a:moveTo>
                  <a:pt x="58420" y="6349"/>
                </a:moveTo>
                <a:lnTo>
                  <a:pt x="57150" y="6349"/>
                </a:lnTo>
                <a:lnTo>
                  <a:pt x="57150" y="6476"/>
                </a:lnTo>
                <a:lnTo>
                  <a:pt x="0" y="6476"/>
                </a:lnTo>
                <a:lnTo>
                  <a:pt x="0" y="10159"/>
                </a:lnTo>
                <a:lnTo>
                  <a:pt x="60960" y="10159"/>
                </a:lnTo>
                <a:lnTo>
                  <a:pt x="60960" y="9016"/>
                </a:lnTo>
                <a:lnTo>
                  <a:pt x="59689" y="9016"/>
                </a:lnTo>
                <a:lnTo>
                  <a:pt x="59689" y="7619"/>
                </a:lnTo>
                <a:lnTo>
                  <a:pt x="58420" y="7619"/>
                </a:lnTo>
                <a:lnTo>
                  <a:pt x="58420" y="6349"/>
                </a:lnTo>
                <a:close/>
              </a:path>
              <a:path w="64770" h="13969">
                <a:moveTo>
                  <a:pt x="53339" y="0"/>
                </a:moveTo>
                <a:lnTo>
                  <a:pt x="52070" y="0"/>
                </a:lnTo>
                <a:lnTo>
                  <a:pt x="0" y="126"/>
                </a:lnTo>
                <a:lnTo>
                  <a:pt x="0" y="6349"/>
                </a:lnTo>
                <a:lnTo>
                  <a:pt x="57150" y="6349"/>
                </a:lnTo>
                <a:lnTo>
                  <a:pt x="57150" y="5206"/>
                </a:lnTo>
                <a:lnTo>
                  <a:pt x="55879" y="5206"/>
                </a:lnTo>
                <a:lnTo>
                  <a:pt x="55879" y="2666"/>
                </a:lnTo>
                <a:lnTo>
                  <a:pt x="54610" y="2666"/>
                </a:lnTo>
                <a:lnTo>
                  <a:pt x="54610" y="1269"/>
                </a:lnTo>
                <a:lnTo>
                  <a:pt x="53339" y="1269"/>
                </a:lnTo>
                <a:lnTo>
                  <a:pt x="53339" y="0"/>
                </a:lnTo>
                <a:close/>
              </a:path>
            </a:pathLst>
          </a:custGeom>
          <a:solidFill>
            <a:srgbClr val="C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177790" y="2338070"/>
            <a:ext cx="52069" cy="15240"/>
          </a:xfrm>
          <a:custGeom>
            <a:avLst/>
            <a:gdLst/>
            <a:ahLst/>
            <a:cxnLst/>
            <a:rect l="l" t="t" r="r" b="b"/>
            <a:pathLst>
              <a:path w="52070" h="15239">
                <a:moveTo>
                  <a:pt x="50800" y="12699"/>
                </a:moveTo>
                <a:lnTo>
                  <a:pt x="49529" y="12699"/>
                </a:lnTo>
                <a:lnTo>
                  <a:pt x="0" y="12826"/>
                </a:lnTo>
                <a:lnTo>
                  <a:pt x="0" y="15239"/>
                </a:lnTo>
                <a:lnTo>
                  <a:pt x="52070" y="15239"/>
                </a:lnTo>
                <a:lnTo>
                  <a:pt x="52070" y="14096"/>
                </a:lnTo>
                <a:lnTo>
                  <a:pt x="50800" y="14096"/>
                </a:lnTo>
                <a:lnTo>
                  <a:pt x="50800" y="12699"/>
                </a:lnTo>
                <a:close/>
              </a:path>
              <a:path w="52070" h="15239">
                <a:moveTo>
                  <a:pt x="46989" y="8889"/>
                </a:moveTo>
                <a:lnTo>
                  <a:pt x="45720" y="8889"/>
                </a:lnTo>
                <a:lnTo>
                  <a:pt x="45720" y="9016"/>
                </a:lnTo>
                <a:lnTo>
                  <a:pt x="0" y="9016"/>
                </a:lnTo>
                <a:lnTo>
                  <a:pt x="0" y="12699"/>
                </a:lnTo>
                <a:lnTo>
                  <a:pt x="49529" y="12699"/>
                </a:lnTo>
                <a:lnTo>
                  <a:pt x="49529" y="11556"/>
                </a:lnTo>
                <a:lnTo>
                  <a:pt x="48260" y="11556"/>
                </a:lnTo>
                <a:lnTo>
                  <a:pt x="48260" y="10159"/>
                </a:lnTo>
                <a:lnTo>
                  <a:pt x="46989" y="10159"/>
                </a:lnTo>
                <a:lnTo>
                  <a:pt x="46989" y="8889"/>
                </a:lnTo>
                <a:close/>
              </a:path>
              <a:path w="52070" h="15239">
                <a:moveTo>
                  <a:pt x="41910" y="2539"/>
                </a:moveTo>
                <a:lnTo>
                  <a:pt x="40639" y="2539"/>
                </a:lnTo>
                <a:lnTo>
                  <a:pt x="40639" y="2666"/>
                </a:lnTo>
                <a:lnTo>
                  <a:pt x="0" y="2666"/>
                </a:lnTo>
                <a:lnTo>
                  <a:pt x="0" y="8889"/>
                </a:lnTo>
                <a:lnTo>
                  <a:pt x="45720" y="8889"/>
                </a:lnTo>
                <a:lnTo>
                  <a:pt x="45720" y="6476"/>
                </a:lnTo>
                <a:lnTo>
                  <a:pt x="44450" y="6476"/>
                </a:lnTo>
                <a:lnTo>
                  <a:pt x="44450" y="5206"/>
                </a:lnTo>
                <a:lnTo>
                  <a:pt x="43179" y="5206"/>
                </a:lnTo>
                <a:lnTo>
                  <a:pt x="43179" y="3809"/>
                </a:lnTo>
                <a:lnTo>
                  <a:pt x="41910" y="3809"/>
                </a:lnTo>
                <a:lnTo>
                  <a:pt x="41910" y="2539"/>
                </a:lnTo>
                <a:close/>
              </a:path>
              <a:path w="52070" h="15239">
                <a:moveTo>
                  <a:pt x="39370" y="0"/>
                </a:moveTo>
                <a:lnTo>
                  <a:pt x="38100" y="0"/>
                </a:lnTo>
                <a:lnTo>
                  <a:pt x="0" y="126"/>
                </a:lnTo>
                <a:lnTo>
                  <a:pt x="0" y="2539"/>
                </a:lnTo>
                <a:lnTo>
                  <a:pt x="40639" y="2539"/>
                </a:lnTo>
                <a:lnTo>
                  <a:pt x="40639" y="1396"/>
                </a:lnTo>
                <a:lnTo>
                  <a:pt x="39370" y="1396"/>
                </a:lnTo>
                <a:lnTo>
                  <a:pt x="39370" y="0"/>
                </a:lnTo>
                <a:close/>
              </a:path>
            </a:pathLst>
          </a:custGeom>
          <a:solidFill>
            <a:srgbClr val="C6D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177790" y="2322957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39">
                <a:moveTo>
                  <a:pt x="34289" y="8762"/>
                </a:moveTo>
                <a:lnTo>
                  <a:pt x="33020" y="8762"/>
                </a:lnTo>
                <a:lnTo>
                  <a:pt x="0" y="8889"/>
                </a:lnTo>
                <a:lnTo>
                  <a:pt x="0" y="15113"/>
                </a:lnTo>
                <a:lnTo>
                  <a:pt x="38100" y="15113"/>
                </a:lnTo>
                <a:lnTo>
                  <a:pt x="38100" y="13970"/>
                </a:lnTo>
                <a:lnTo>
                  <a:pt x="36829" y="13970"/>
                </a:lnTo>
                <a:lnTo>
                  <a:pt x="36829" y="11430"/>
                </a:lnTo>
                <a:lnTo>
                  <a:pt x="35560" y="11430"/>
                </a:lnTo>
                <a:lnTo>
                  <a:pt x="35560" y="10160"/>
                </a:lnTo>
                <a:lnTo>
                  <a:pt x="34289" y="10160"/>
                </a:lnTo>
                <a:lnTo>
                  <a:pt x="34289" y="8762"/>
                </a:lnTo>
                <a:close/>
              </a:path>
              <a:path w="38100" h="15239">
                <a:moveTo>
                  <a:pt x="30479" y="4952"/>
                </a:moveTo>
                <a:lnTo>
                  <a:pt x="29210" y="4952"/>
                </a:lnTo>
                <a:lnTo>
                  <a:pt x="29210" y="5080"/>
                </a:lnTo>
                <a:lnTo>
                  <a:pt x="0" y="5080"/>
                </a:lnTo>
                <a:lnTo>
                  <a:pt x="0" y="8762"/>
                </a:lnTo>
                <a:lnTo>
                  <a:pt x="33020" y="8762"/>
                </a:lnTo>
                <a:lnTo>
                  <a:pt x="33020" y="7620"/>
                </a:lnTo>
                <a:lnTo>
                  <a:pt x="31750" y="7620"/>
                </a:lnTo>
                <a:lnTo>
                  <a:pt x="31750" y="6223"/>
                </a:lnTo>
                <a:lnTo>
                  <a:pt x="30479" y="6223"/>
                </a:lnTo>
                <a:lnTo>
                  <a:pt x="30479" y="4952"/>
                </a:lnTo>
                <a:close/>
              </a:path>
              <a:path w="38100" h="15239">
                <a:moveTo>
                  <a:pt x="27939" y="2412"/>
                </a:moveTo>
                <a:lnTo>
                  <a:pt x="26670" y="2412"/>
                </a:lnTo>
                <a:lnTo>
                  <a:pt x="0" y="2539"/>
                </a:lnTo>
                <a:lnTo>
                  <a:pt x="0" y="4952"/>
                </a:lnTo>
                <a:lnTo>
                  <a:pt x="29210" y="4952"/>
                </a:lnTo>
                <a:lnTo>
                  <a:pt x="29210" y="3810"/>
                </a:lnTo>
                <a:lnTo>
                  <a:pt x="27939" y="3810"/>
                </a:lnTo>
                <a:lnTo>
                  <a:pt x="27939" y="2412"/>
                </a:lnTo>
                <a:close/>
              </a:path>
              <a:path w="38100" h="15239">
                <a:moveTo>
                  <a:pt x="26670" y="0"/>
                </a:moveTo>
                <a:lnTo>
                  <a:pt x="0" y="0"/>
                </a:lnTo>
                <a:lnTo>
                  <a:pt x="0" y="2412"/>
                </a:lnTo>
                <a:lnTo>
                  <a:pt x="26670" y="2412"/>
                </a:lnTo>
                <a:lnTo>
                  <a:pt x="26670" y="0"/>
                </a:lnTo>
                <a:close/>
              </a:path>
            </a:pathLst>
          </a:custGeom>
          <a:solidFill>
            <a:srgbClr val="C5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177790" y="2308860"/>
            <a:ext cx="25400" cy="13970"/>
          </a:xfrm>
          <a:custGeom>
            <a:avLst/>
            <a:gdLst/>
            <a:ahLst/>
            <a:cxnLst/>
            <a:rect l="l" t="t" r="r" b="b"/>
            <a:pathLst>
              <a:path w="25400" h="13969">
                <a:moveTo>
                  <a:pt x="25400" y="12700"/>
                </a:moveTo>
                <a:lnTo>
                  <a:pt x="24129" y="12700"/>
                </a:lnTo>
                <a:lnTo>
                  <a:pt x="24129" y="13970"/>
                </a:lnTo>
                <a:lnTo>
                  <a:pt x="25400" y="13970"/>
                </a:lnTo>
                <a:lnTo>
                  <a:pt x="25400" y="12700"/>
                </a:lnTo>
                <a:close/>
              </a:path>
              <a:path w="25400" h="13969">
                <a:moveTo>
                  <a:pt x="22860" y="10160"/>
                </a:moveTo>
                <a:lnTo>
                  <a:pt x="21589" y="10160"/>
                </a:lnTo>
                <a:lnTo>
                  <a:pt x="21589" y="11430"/>
                </a:lnTo>
                <a:lnTo>
                  <a:pt x="0" y="11430"/>
                </a:lnTo>
                <a:lnTo>
                  <a:pt x="0" y="12700"/>
                </a:lnTo>
                <a:lnTo>
                  <a:pt x="22860" y="12700"/>
                </a:lnTo>
                <a:lnTo>
                  <a:pt x="22860" y="10160"/>
                </a:lnTo>
                <a:close/>
              </a:path>
              <a:path w="25400" h="13969">
                <a:moveTo>
                  <a:pt x="20320" y="7620"/>
                </a:moveTo>
                <a:lnTo>
                  <a:pt x="0" y="7620"/>
                </a:lnTo>
                <a:lnTo>
                  <a:pt x="0" y="10160"/>
                </a:lnTo>
                <a:lnTo>
                  <a:pt x="20320" y="10160"/>
                </a:lnTo>
                <a:lnTo>
                  <a:pt x="20320" y="7620"/>
                </a:lnTo>
                <a:close/>
              </a:path>
              <a:path w="25400" h="13969">
                <a:moveTo>
                  <a:pt x="19050" y="6350"/>
                </a:moveTo>
                <a:lnTo>
                  <a:pt x="17779" y="6350"/>
                </a:lnTo>
                <a:lnTo>
                  <a:pt x="17779" y="7620"/>
                </a:lnTo>
                <a:lnTo>
                  <a:pt x="19050" y="7620"/>
                </a:lnTo>
                <a:lnTo>
                  <a:pt x="19050" y="6350"/>
                </a:lnTo>
                <a:close/>
              </a:path>
              <a:path w="25400" h="13969">
                <a:moveTo>
                  <a:pt x="15239" y="1270"/>
                </a:moveTo>
                <a:lnTo>
                  <a:pt x="0" y="1270"/>
                </a:lnTo>
                <a:lnTo>
                  <a:pt x="0" y="6350"/>
                </a:lnTo>
                <a:lnTo>
                  <a:pt x="16510" y="6350"/>
                </a:lnTo>
                <a:lnTo>
                  <a:pt x="16510" y="3810"/>
                </a:lnTo>
                <a:lnTo>
                  <a:pt x="15239" y="3810"/>
                </a:lnTo>
                <a:lnTo>
                  <a:pt x="15239" y="1270"/>
                </a:lnTo>
                <a:close/>
              </a:path>
              <a:path w="25400" h="13969">
                <a:moveTo>
                  <a:pt x="13970" y="0"/>
                </a:moveTo>
                <a:lnTo>
                  <a:pt x="12700" y="0"/>
                </a:lnTo>
                <a:lnTo>
                  <a:pt x="12700" y="1270"/>
                </a:lnTo>
                <a:lnTo>
                  <a:pt x="13970" y="1270"/>
                </a:lnTo>
                <a:lnTo>
                  <a:pt x="13970" y="0"/>
                </a:lnTo>
                <a:close/>
              </a:path>
            </a:pathLst>
          </a:custGeom>
          <a:solidFill>
            <a:srgbClr val="C4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177790" y="2293620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11429" y="12700"/>
                </a:moveTo>
                <a:lnTo>
                  <a:pt x="10160" y="12700"/>
                </a:lnTo>
                <a:lnTo>
                  <a:pt x="10160" y="13970"/>
                </a:lnTo>
                <a:lnTo>
                  <a:pt x="0" y="13970"/>
                </a:lnTo>
                <a:lnTo>
                  <a:pt x="0" y="15240"/>
                </a:lnTo>
                <a:lnTo>
                  <a:pt x="11429" y="15240"/>
                </a:lnTo>
                <a:lnTo>
                  <a:pt x="11429" y="12700"/>
                </a:lnTo>
                <a:close/>
              </a:path>
              <a:path w="11429" h="15239">
                <a:moveTo>
                  <a:pt x="6350" y="6350"/>
                </a:moveTo>
                <a:lnTo>
                  <a:pt x="5079" y="6350"/>
                </a:lnTo>
                <a:lnTo>
                  <a:pt x="5079" y="7620"/>
                </a:lnTo>
                <a:lnTo>
                  <a:pt x="0" y="7620"/>
                </a:lnTo>
                <a:lnTo>
                  <a:pt x="0" y="12700"/>
                </a:lnTo>
                <a:lnTo>
                  <a:pt x="8889" y="12700"/>
                </a:lnTo>
                <a:lnTo>
                  <a:pt x="8889" y="10160"/>
                </a:lnTo>
                <a:lnTo>
                  <a:pt x="7620" y="10160"/>
                </a:lnTo>
                <a:lnTo>
                  <a:pt x="7620" y="8889"/>
                </a:lnTo>
                <a:lnTo>
                  <a:pt x="6350" y="8889"/>
                </a:lnTo>
                <a:lnTo>
                  <a:pt x="6350" y="6350"/>
                </a:lnTo>
                <a:close/>
              </a:path>
              <a:path w="11429" h="15239">
                <a:moveTo>
                  <a:pt x="3810" y="2539"/>
                </a:moveTo>
                <a:lnTo>
                  <a:pt x="2539" y="2539"/>
                </a:lnTo>
                <a:lnTo>
                  <a:pt x="2539" y="3810"/>
                </a:lnTo>
                <a:lnTo>
                  <a:pt x="0" y="3810"/>
                </a:lnTo>
                <a:lnTo>
                  <a:pt x="0" y="6350"/>
                </a:lnTo>
                <a:lnTo>
                  <a:pt x="3810" y="6350"/>
                </a:lnTo>
                <a:lnTo>
                  <a:pt x="3810" y="2539"/>
                </a:lnTo>
                <a:close/>
              </a:path>
              <a:path w="11429" h="15239">
                <a:moveTo>
                  <a:pt x="5079" y="1270"/>
                </a:moveTo>
                <a:lnTo>
                  <a:pt x="0" y="1270"/>
                </a:lnTo>
                <a:lnTo>
                  <a:pt x="0" y="2539"/>
                </a:lnTo>
                <a:lnTo>
                  <a:pt x="5079" y="2539"/>
                </a:lnTo>
                <a:lnTo>
                  <a:pt x="5079" y="1270"/>
                </a:lnTo>
                <a:close/>
              </a:path>
              <a:path w="11429" h="15239">
                <a:moveTo>
                  <a:pt x="6350" y="0"/>
                </a:moveTo>
                <a:lnTo>
                  <a:pt x="5079" y="0"/>
                </a:lnTo>
                <a:lnTo>
                  <a:pt x="5079" y="1270"/>
                </a:lnTo>
                <a:lnTo>
                  <a:pt x="635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C3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177790" y="2278379"/>
            <a:ext cx="22860" cy="15240"/>
          </a:xfrm>
          <a:custGeom>
            <a:avLst/>
            <a:gdLst/>
            <a:ahLst/>
            <a:cxnLst/>
            <a:rect l="l" t="t" r="r" b="b"/>
            <a:pathLst>
              <a:path w="22860" h="15239">
                <a:moveTo>
                  <a:pt x="8889" y="12700"/>
                </a:moveTo>
                <a:lnTo>
                  <a:pt x="0" y="12700"/>
                </a:lnTo>
                <a:lnTo>
                  <a:pt x="0" y="15239"/>
                </a:lnTo>
                <a:lnTo>
                  <a:pt x="8889" y="15239"/>
                </a:lnTo>
                <a:lnTo>
                  <a:pt x="8889" y="12700"/>
                </a:lnTo>
                <a:close/>
              </a:path>
              <a:path w="22860" h="15239">
                <a:moveTo>
                  <a:pt x="11429" y="11429"/>
                </a:moveTo>
                <a:lnTo>
                  <a:pt x="10160" y="11429"/>
                </a:lnTo>
                <a:lnTo>
                  <a:pt x="10160" y="12700"/>
                </a:lnTo>
                <a:lnTo>
                  <a:pt x="11429" y="12700"/>
                </a:lnTo>
                <a:lnTo>
                  <a:pt x="11429" y="11429"/>
                </a:lnTo>
                <a:close/>
              </a:path>
              <a:path w="22860" h="15239">
                <a:moveTo>
                  <a:pt x="12700" y="10160"/>
                </a:moveTo>
                <a:lnTo>
                  <a:pt x="0" y="10160"/>
                </a:lnTo>
                <a:lnTo>
                  <a:pt x="0" y="11429"/>
                </a:lnTo>
                <a:lnTo>
                  <a:pt x="12700" y="11429"/>
                </a:lnTo>
                <a:lnTo>
                  <a:pt x="12700" y="10160"/>
                </a:lnTo>
                <a:close/>
              </a:path>
              <a:path w="22860" h="15239">
                <a:moveTo>
                  <a:pt x="13970" y="8889"/>
                </a:moveTo>
                <a:lnTo>
                  <a:pt x="12700" y="8889"/>
                </a:lnTo>
                <a:lnTo>
                  <a:pt x="12700" y="10160"/>
                </a:lnTo>
                <a:lnTo>
                  <a:pt x="13970" y="10160"/>
                </a:lnTo>
                <a:lnTo>
                  <a:pt x="13970" y="8889"/>
                </a:lnTo>
                <a:close/>
              </a:path>
              <a:path w="22860" h="15239">
                <a:moveTo>
                  <a:pt x="15239" y="6350"/>
                </a:moveTo>
                <a:lnTo>
                  <a:pt x="0" y="6350"/>
                </a:lnTo>
                <a:lnTo>
                  <a:pt x="0" y="8889"/>
                </a:lnTo>
                <a:lnTo>
                  <a:pt x="15239" y="8889"/>
                </a:lnTo>
                <a:lnTo>
                  <a:pt x="15239" y="6350"/>
                </a:lnTo>
                <a:close/>
              </a:path>
              <a:path w="22860" h="15239">
                <a:moveTo>
                  <a:pt x="19050" y="5079"/>
                </a:moveTo>
                <a:lnTo>
                  <a:pt x="16510" y="5079"/>
                </a:lnTo>
                <a:lnTo>
                  <a:pt x="16510" y="6350"/>
                </a:lnTo>
                <a:lnTo>
                  <a:pt x="19050" y="6350"/>
                </a:lnTo>
                <a:lnTo>
                  <a:pt x="19050" y="5079"/>
                </a:lnTo>
                <a:close/>
              </a:path>
              <a:path w="22860" h="15239">
                <a:moveTo>
                  <a:pt x="20320" y="3810"/>
                </a:moveTo>
                <a:lnTo>
                  <a:pt x="0" y="3810"/>
                </a:lnTo>
                <a:lnTo>
                  <a:pt x="0" y="5079"/>
                </a:lnTo>
                <a:lnTo>
                  <a:pt x="20320" y="5079"/>
                </a:lnTo>
                <a:lnTo>
                  <a:pt x="20320" y="3810"/>
                </a:lnTo>
                <a:close/>
              </a:path>
              <a:path w="22860" h="15239">
                <a:moveTo>
                  <a:pt x="21589" y="2539"/>
                </a:moveTo>
                <a:lnTo>
                  <a:pt x="20320" y="2539"/>
                </a:lnTo>
                <a:lnTo>
                  <a:pt x="20320" y="3810"/>
                </a:lnTo>
                <a:lnTo>
                  <a:pt x="21589" y="3810"/>
                </a:lnTo>
                <a:lnTo>
                  <a:pt x="21589" y="2539"/>
                </a:lnTo>
                <a:close/>
              </a:path>
              <a:path w="22860" h="15239">
                <a:moveTo>
                  <a:pt x="22860" y="0"/>
                </a:moveTo>
                <a:lnTo>
                  <a:pt x="0" y="0"/>
                </a:lnTo>
                <a:lnTo>
                  <a:pt x="0" y="2539"/>
                </a:lnTo>
                <a:lnTo>
                  <a:pt x="22860" y="2539"/>
                </a:lnTo>
                <a:lnTo>
                  <a:pt x="22860" y="0"/>
                </a:lnTo>
                <a:close/>
              </a:path>
            </a:pathLst>
          </a:custGeom>
          <a:solidFill>
            <a:srgbClr val="C2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177790" y="2263139"/>
            <a:ext cx="41910" cy="15240"/>
          </a:xfrm>
          <a:custGeom>
            <a:avLst/>
            <a:gdLst/>
            <a:ahLst/>
            <a:cxnLst/>
            <a:rect l="l" t="t" r="r" b="b"/>
            <a:pathLst>
              <a:path w="41910" h="15239">
                <a:moveTo>
                  <a:pt x="25400" y="13969"/>
                </a:moveTo>
                <a:lnTo>
                  <a:pt x="24129" y="13969"/>
                </a:lnTo>
                <a:lnTo>
                  <a:pt x="24129" y="15239"/>
                </a:lnTo>
                <a:lnTo>
                  <a:pt x="25400" y="15239"/>
                </a:lnTo>
                <a:lnTo>
                  <a:pt x="25400" y="13969"/>
                </a:lnTo>
                <a:close/>
              </a:path>
              <a:path w="41910" h="15239">
                <a:moveTo>
                  <a:pt x="27939" y="12700"/>
                </a:moveTo>
                <a:lnTo>
                  <a:pt x="0" y="12700"/>
                </a:lnTo>
                <a:lnTo>
                  <a:pt x="0" y="13969"/>
                </a:lnTo>
                <a:lnTo>
                  <a:pt x="27939" y="13969"/>
                </a:lnTo>
                <a:lnTo>
                  <a:pt x="27939" y="12700"/>
                </a:lnTo>
                <a:close/>
              </a:path>
              <a:path w="41910" h="15239">
                <a:moveTo>
                  <a:pt x="29210" y="11429"/>
                </a:moveTo>
                <a:lnTo>
                  <a:pt x="27939" y="11429"/>
                </a:lnTo>
                <a:lnTo>
                  <a:pt x="27939" y="12700"/>
                </a:lnTo>
                <a:lnTo>
                  <a:pt x="29210" y="12700"/>
                </a:lnTo>
                <a:lnTo>
                  <a:pt x="29210" y="11429"/>
                </a:lnTo>
                <a:close/>
              </a:path>
              <a:path w="41910" h="15239">
                <a:moveTo>
                  <a:pt x="30479" y="8889"/>
                </a:moveTo>
                <a:lnTo>
                  <a:pt x="0" y="8889"/>
                </a:lnTo>
                <a:lnTo>
                  <a:pt x="0" y="11429"/>
                </a:lnTo>
                <a:lnTo>
                  <a:pt x="30479" y="11429"/>
                </a:lnTo>
                <a:lnTo>
                  <a:pt x="30479" y="8889"/>
                </a:lnTo>
                <a:close/>
              </a:path>
              <a:path w="41910" h="15239">
                <a:moveTo>
                  <a:pt x="33020" y="7619"/>
                </a:moveTo>
                <a:lnTo>
                  <a:pt x="31750" y="7619"/>
                </a:lnTo>
                <a:lnTo>
                  <a:pt x="31750" y="8889"/>
                </a:lnTo>
                <a:lnTo>
                  <a:pt x="33020" y="8889"/>
                </a:lnTo>
                <a:lnTo>
                  <a:pt x="33020" y="7619"/>
                </a:lnTo>
                <a:close/>
              </a:path>
              <a:path w="41910" h="15239">
                <a:moveTo>
                  <a:pt x="34289" y="6350"/>
                </a:moveTo>
                <a:lnTo>
                  <a:pt x="0" y="6350"/>
                </a:lnTo>
                <a:lnTo>
                  <a:pt x="0" y="7619"/>
                </a:lnTo>
                <a:lnTo>
                  <a:pt x="34289" y="7619"/>
                </a:lnTo>
                <a:lnTo>
                  <a:pt x="34289" y="6350"/>
                </a:lnTo>
                <a:close/>
              </a:path>
              <a:path w="41910" h="15239">
                <a:moveTo>
                  <a:pt x="35560" y="5079"/>
                </a:moveTo>
                <a:lnTo>
                  <a:pt x="34289" y="5079"/>
                </a:lnTo>
                <a:lnTo>
                  <a:pt x="34289" y="6350"/>
                </a:lnTo>
                <a:lnTo>
                  <a:pt x="35560" y="6350"/>
                </a:lnTo>
                <a:lnTo>
                  <a:pt x="35560" y="5079"/>
                </a:lnTo>
                <a:close/>
              </a:path>
              <a:path w="41910" h="15239">
                <a:moveTo>
                  <a:pt x="38100" y="2539"/>
                </a:moveTo>
                <a:lnTo>
                  <a:pt x="0" y="2539"/>
                </a:lnTo>
                <a:lnTo>
                  <a:pt x="0" y="5079"/>
                </a:lnTo>
                <a:lnTo>
                  <a:pt x="38100" y="5079"/>
                </a:lnTo>
                <a:lnTo>
                  <a:pt x="38100" y="2539"/>
                </a:lnTo>
                <a:close/>
              </a:path>
              <a:path w="41910" h="15239">
                <a:moveTo>
                  <a:pt x="40639" y="1269"/>
                </a:moveTo>
                <a:lnTo>
                  <a:pt x="39370" y="1269"/>
                </a:lnTo>
                <a:lnTo>
                  <a:pt x="39370" y="2539"/>
                </a:lnTo>
                <a:lnTo>
                  <a:pt x="40639" y="2539"/>
                </a:lnTo>
                <a:lnTo>
                  <a:pt x="40639" y="1269"/>
                </a:lnTo>
                <a:close/>
              </a:path>
              <a:path w="41910" h="15239">
                <a:moveTo>
                  <a:pt x="41910" y="0"/>
                </a:moveTo>
                <a:lnTo>
                  <a:pt x="0" y="0"/>
                </a:lnTo>
                <a:lnTo>
                  <a:pt x="0" y="1269"/>
                </a:lnTo>
                <a:lnTo>
                  <a:pt x="41910" y="1269"/>
                </a:lnTo>
                <a:lnTo>
                  <a:pt x="41910" y="0"/>
                </a:lnTo>
                <a:close/>
              </a:path>
            </a:pathLst>
          </a:custGeom>
          <a:solidFill>
            <a:srgbClr val="C1D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177790" y="2249170"/>
            <a:ext cx="58419" cy="13970"/>
          </a:xfrm>
          <a:custGeom>
            <a:avLst/>
            <a:gdLst/>
            <a:ahLst/>
            <a:cxnLst/>
            <a:rect l="l" t="t" r="r" b="b"/>
            <a:pathLst>
              <a:path w="58420" h="13969">
                <a:moveTo>
                  <a:pt x="43179" y="12700"/>
                </a:moveTo>
                <a:lnTo>
                  <a:pt x="41910" y="12700"/>
                </a:lnTo>
                <a:lnTo>
                  <a:pt x="41910" y="13970"/>
                </a:lnTo>
                <a:lnTo>
                  <a:pt x="43179" y="13970"/>
                </a:lnTo>
                <a:lnTo>
                  <a:pt x="43179" y="12700"/>
                </a:lnTo>
                <a:close/>
              </a:path>
              <a:path w="58420" h="13969">
                <a:moveTo>
                  <a:pt x="44450" y="10160"/>
                </a:moveTo>
                <a:lnTo>
                  <a:pt x="0" y="10160"/>
                </a:lnTo>
                <a:lnTo>
                  <a:pt x="0" y="12700"/>
                </a:lnTo>
                <a:lnTo>
                  <a:pt x="44450" y="12700"/>
                </a:lnTo>
                <a:lnTo>
                  <a:pt x="44450" y="10160"/>
                </a:lnTo>
                <a:close/>
              </a:path>
              <a:path w="58420" h="13969">
                <a:moveTo>
                  <a:pt x="48260" y="8889"/>
                </a:moveTo>
                <a:lnTo>
                  <a:pt x="46989" y="8889"/>
                </a:lnTo>
                <a:lnTo>
                  <a:pt x="46989" y="10160"/>
                </a:lnTo>
                <a:lnTo>
                  <a:pt x="48260" y="10160"/>
                </a:lnTo>
                <a:lnTo>
                  <a:pt x="48260" y="8889"/>
                </a:lnTo>
                <a:close/>
              </a:path>
              <a:path w="58420" h="13969">
                <a:moveTo>
                  <a:pt x="49529" y="7620"/>
                </a:moveTo>
                <a:lnTo>
                  <a:pt x="0" y="7620"/>
                </a:lnTo>
                <a:lnTo>
                  <a:pt x="0" y="8889"/>
                </a:lnTo>
                <a:lnTo>
                  <a:pt x="49529" y="8889"/>
                </a:lnTo>
                <a:lnTo>
                  <a:pt x="49529" y="7620"/>
                </a:lnTo>
                <a:close/>
              </a:path>
              <a:path w="58420" h="13969">
                <a:moveTo>
                  <a:pt x="50800" y="6350"/>
                </a:moveTo>
                <a:lnTo>
                  <a:pt x="49529" y="6350"/>
                </a:lnTo>
                <a:lnTo>
                  <a:pt x="49529" y="7620"/>
                </a:lnTo>
                <a:lnTo>
                  <a:pt x="50800" y="7620"/>
                </a:lnTo>
                <a:lnTo>
                  <a:pt x="50800" y="6350"/>
                </a:lnTo>
                <a:close/>
              </a:path>
              <a:path w="58420" h="13969">
                <a:moveTo>
                  <a:pt x="52070" y="3810"/>
                </a:moveTo>
                <a:lnTo>
                  <a:pt x="0" y="3810"/>
                </a:lnTo>
                <a:lnTo>
                  <a:pt x="0" y="6350"/>
                </a:lnTo>
                <a:lnTo>
                  <a:pt x="52070" y="6350"/>
                </a:lnTo>
                <a:lnTo>
                  <a:pt x="52070" y="3810"/>
                </a:lnTo>
                <a:close/>
              </a:path>
              <a:path w="58420" h="13969">
                <a:moveTo>
                  <a:pt x="55879" y="2539"/>
                </a:moveTo>
                <a:lnTo>
                  <a:pt x="53339" y="2539"/>
                </a:lnTo>
                <a:lnTo>
                  <a:pt x="53339" y="3810"/>
                </a:lnTo>
                <a:lnTo>
                  <a:pt x="55879" y="3810"/>
                </a:lnTo>
                <a:lnTo>
                  <a:pt x="55879" y="2539"/>
                </a:lnTo>
                <a:close/>
              </a:path>
              <a:path w="58420" h="13969">
                <a:moveTo>
                  <a:pt x="57150" y="1270"/>
                </a:moveTo>
                <a:lnTo>
                  <a:pt x="0" y="1270"/>
                </a:lnTo>
                <a:lnTo>
                  <a:pt x="0" y="2539"/>
                </a:lnTo>
                <a:lnTo>
                  <a:pt x="57150" y="2539"/>
                </a:lnTo>
                <a:lnTo>
                  <a:pt x="57150" y="1270"/>
                </a:lnTo>
                <a:close/>
              </a:path>
              <a:path w="58420" h="13969">
                <a:moveTo>
                  <a:pt x="58420" y="0"/>
                </a:moveTo>
                <a:lnTo>
                  <a:pt x="57150" y="0"/>
                </a:lnTo>
                <a:lnTo>
                  <a:pt x="57150" y="1270"/>
                </a:lnTo>
                <a:lnTo>
                  <a:pt x="58420" y="1270"/>
                </a:lnTo>
                <a:lnTo>
                  <a:pt x="58420" y="0"/>
                </a:lnTo>
                <a:close/>
              </a:path>
            </a:pathLst>
          </a:custGeom>
          <a:solidFill>
            <a:srgbClr val="C0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177790" y="2233929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39">
                <a:moveTo>
                  <a:pt x="59689" y="12700"/>
                </a:moveTo>
                <a:lnTo>
                  <a:pt x="0" y="12700"/>
                </a:lnTo>
                <a:lnTo>
                  <a:pt x="0" y="15239"/>
                </a:lnTo>
                <a:lnTo>
                  <a:pt x="59689" y="15239"/>
                </a:lnTo>
                <a:lnTo>
                  <a:pt x="59689" y="12700"/>
                </a:lnTo>
                <a:close/>
              </a:path>
              <a:path w="73660" h="15239">
                <a:moveTo>
                  <a:pt x="62229" y="11429"/>
                </a:moveTo>
                <a:lnTo>
                  <a:pt x="60960" y="11429"/>
                </a:lnTo>
                <a:lnTo>
                  <a:pt x="60960" y="12700"/>
                </a:lnTo>
                <a:lnTo>
                  <a:pt x="62229" y="12700"/>
                </a:lnTo>
                <a:lnTo>
                  <a:pt x="62229" y="11429"/>
                </a:lnTo>
                <a:close/>
              </a:path>
              <a:path w="73660" h="15239">
                <a:moveTo>
                  <a:pt x="63500" y="10160"/>
                </a:moveTo>
                <a:lnTo>
                  <a:pt x="0" y="10160"/>
                </a:lnTo>
                <a:lnTo>
                  <a:pt x="0" y="11429"/>
                </a:lnTo>
                <a:lnTo>
                  <a:pt x="63500" y="11429"/>
                </a:lnTo>
                <a:lnTo>
                  <a:pt x="63500" y="10160"/>
                </a:lnTo>
                <a:close/>
              </a:path>
              <a:path w="73660" h="15239">
                <a:moveTo>
                  <a:pt x="66039" y="8889"/>
                </a:moveTo>
                <a:lnTo>
                  <a:pt x="63500" y="8889"/>
                </a:lnTo>
                <a:lnTo>
                  <a:pt x="63500" y="10160"/>
                </a:lnTo>
                <a:lnTo>
                  <a:pt x="66039" y="10160"/>
                </a:lnTo>
                <a:lnTo>
                  <a:pt x="66039" y="8889"/>
                </a:lnTo>
                <a:close/>
              </a:path>
              <a:path w="73660" h="15239">
                <a:moveTo>
                  <a:pt x="67310" y="6350"/>
                </a:moveTo>
                <a:lnTo>
                  <a:pt x="0" y="6350"/>
                </a:lnTo>
                <a:lnTo>
                  <a:pt x="0" y="8889"/>
                </a:lnTo>
                <a:lnTo>
                  <a:pt x="67310" y="8889"/>
                </a:lnTo>
                <a:lnTo>
                  <a:pt x="67310" y="6350"/>
                </a:lnTo>
                <a:close/>
              </a:path>
              <a:path w="73660" h="15239">
                <a:moveTo>
                  <a:pt x="69850" y="5079"/>
                </a:moveTo>
                <a:lnTo>
                  <a:pt x="68579" y="5079"/>
                </a:lnTo>
                <a:lnTo>
                  <a:pt x="68579" y="6350"/>
                </a:lnTo>
                <a:lnTo>
                  <a:pt x="69850" y="6350"/>
                </a:lnTo>
                <a:lnTo>
                  <a:pt x="69850" y="5079"/>
                </a:lnTo>
                <a:close/>
              </a:path>
              <a:path w="73660" h="15239">
                <a:moveTo>
                  <a:pt x="71120" y="3810"/>
                </a:moveTo>
                <a:lnTo>
                  <a:pt x="0" y="3810"/>
                </a:lnTo>
                <a:lnTo>
                  <a:pt x="0" y="5079"/>
                </a:lnTo>
                <a:lnTo>
                  <a:pt x="71120" y="5079"/>
                </a:lnTo>
                <a:lnTo>
                  <a:pt x="71120" y="3810"/>
                </a:lnTo>
                <a:close/>
              </a:path>
              <a:path w="73660" h="15239">
                <a:moveTo>
                  <a:pt x="72389" y="2539"/>
                </a:moveTo>
                <a:lnTo>
                  <a:pt x="71120" y="2539"/>
                </a:lnTo>
                <a:lnTo>
                  <a:pt x="71120" y="3810"/>
                </a:lnTo>
                <a:lnTo>
                  <a:pt x="72389" y="3810"/>
                </a:lnTo>
                <a:lnTo>
                  <a:pt x="72389" y="2539"/>
                </a:lnTo>
                <a:close/>
              </a:path>
              <a:path w="73660" h="15239">
                <a:moveTo>
                  <a:pt x="73660" y="0"/>
                </a:moveTo>
                <a:lnTo>
                  <a:pt x="0" y="0"/>
                </a:lnTo>
                <a:lnTo>
                  <a:pt x="0" y="2539"/>
                </a:lnTo>
                <a:lnTo>
                  <a:pt x="73660" y="2539"/>
                </a:lnTo>
                <a:lnTo>
                  <a:pt x="73660" y="0"/>
                </a:lnTo>
                <a:close/>
              </a:path>
            </a:pathLst>
          </a:custGeom>
          <a:solidFill>
            <a:srgbClr val="BF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252720" y="2232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179059" y="2231389"/>
            <a:ext cx="76200" cy="1270"/>
          </a:xfrm>
          <a:custGeom>
            <a:avLst/>
            <a:gdLst/>
            <a:ahLst/>
            <a:cxnLst/>
            <a:rect l="l" t="t" r="r" b="b"/>
            <a:pathLst>
              <a:path w="76200" h="1269">
                <a:moveTo>
                  <a:pt x="76200" y="0"/>
                </a:moveTo>
                <a:lnTo>
                  <a:pt x="0" y="0"/>
                </a:lnTo>
                <a:lnTo>
                  <a:pt x="0" y="1269"/>
                </a:lnTo>
                <a:lnTo>
                  <a:pt x="76200" y="1269"/>
                </a:lnTo>
                <a:lnTo>
                  <a:pt x="76200" y="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255259" y="22301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179059" y="2227579"/>
            <a:ext cx="80010" cy="2540"/>
          </a:xfrm>
          <a:custGeom>
            <a:avLst/>
            <a:gdLst/>
            <a:ahLst/>
            <a:cxnLst/>
            <a:rect l="l" t="t" r="r" b="b"/>
            <a:pathLst>
              <a:path w="80010" h="2539">
                <a:moveTo>
                  <a:pt x="80010" y="0"/>
                </a:moveTo>
                <a:lnTo>
                  <a:pt x="0" y="0"/>
                </a:lnTo>
                <a:lnTo>
                  <a:pt x="0" y="2539"/>
                </a:lnTo>
                <a:lnTo>
                  <a:pt x="80010" y="2539"/>
                </a:lnTo>
                <a:lnTo>
                  <a:pt x="80010" y="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260340" y="2226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179059" y="2225039"/>
            <a:ext cx="83820" cy="1270"/>
          </a:xfrm>
          <a:custGeom>
            <a:avLst/>
            <a:gdLst/>
            <a:ahLst/>
            <a:cxnLst/>
            <a:rect l="l" t="t" r="r" b="b"/>
            <a:pathLst>
              <a:path w="83820" h="1269">
                <a:moveTo>
                  <a:pt x="83820" y="0"/>
                </a:moveTo>
                <a:lnTo>
                  <a:pt x="0" y="0"/>
                </a:lnTo>
                <a:lnTo>
                  <a:pt x="0" y="1269"/>
                </a:lnTo>
                <a:lnTo>
                  <a:pt x="83820" y="1269"/>
                </a:lnTo>
                <a:lnTo>
                  <a:pt x="83820" y="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262879" y="2223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179059" y="222250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266690" y="2219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179059" y="221932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269229" y="2217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179059" y="2216150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273040" y="22136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180329" y="221297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276850" y="2211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180329" y="220980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280659" y="2207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180329" y="220662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283200" y="2204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180329" y="220408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180329" y="220281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287009" y="2200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180329" y="2200275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289550" y="2198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181600" y="2197100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6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294629" y="2194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181600" y="219392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57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297170" y="2192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181600" y="2190750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811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300979" y="2188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182870" y="218757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5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303520" y="2185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182870" y="2184400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189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307329" y="2181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184140" y="2181225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309870" y="21793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184140" y="217805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539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314950" y="2175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184140" y="2174875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184140" y="2172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317490" y="2172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185409" y="2171700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62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321300" y="2169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185409" y="2168525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429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323840" y="2166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186679" y="21653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327650" y="21628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186679" y="216217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331459" y="2160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87950" y="2159635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187950" y="215836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335270" y="2156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187950" y="215582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187950" y="2153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337809" y="2153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189220" y="215265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9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341620" y="2150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190490" y="214947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344159" y="2147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190490" y="2146300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21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190490" y="2143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349240" y="2143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191759" y="214312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1779" y="2141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191759" y="2139950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56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55590" y="2137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193029" y="213677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358129" y="2134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194300" y="213360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7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61940" y="2131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194300" y="2130425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194300" y="2128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364479" y="21285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195570" y="2127250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72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369559" y="2124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196840" y="212407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372100" y="2122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196840" y="21209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375909" y="2118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199379" y="211772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378450" y="2115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199379" y="211518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61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199379" y="211391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61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382259" y="21120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201920" y="2111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386070" y="2109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201920" y="2108200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89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389879" y="2105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204459" y="210502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392420" y="2103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204459" y="210185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396229" y="2099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207000" y="209867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398770" y="2096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207000" y="2095500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31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402579" y="2092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209540" y="209232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579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405120" y="2090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209540" y="2089150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408929" y="20866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212079" y="208597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389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411470" y="2084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212079" y="2082800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929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415279" y="2080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214620" y="2079625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417820" y="2077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215890" y="2076450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215890" y="2073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421629" y="2073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217159" y="2073275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217159" y="2071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424170" y="2071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218429" y="2070735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279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218429" y="2069464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27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427979" y="2067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220970" y="206692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430520" y="2065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222240" y="2063750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222240" y="2061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433059" y="2061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223509" y="2060575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208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223509" y="2058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435600" y="2058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224779" y="2057400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439409" y="2054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227320" y="205422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441950" y="2052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228590" y="205105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228590" y="2048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445759" y="2048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231129" y="2047875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448300" y="2045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232400" y="2044700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439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232400" y="2042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452109" y="2042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234940" y="204152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71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454650" y="2039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236209" y="2038350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79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236209" y="2035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458459" y="2035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238750" y="2035175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225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461000" y="2033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240020" y="2032000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52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240020" y="2029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464809" y="2029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241290" y="202882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606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241290" y="2026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467350" y="2026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243829" y="2025650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606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243829" y="2023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471159" y="2023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245100" y="20224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245100" y="2020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473700" y="2020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247640" y="2019300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329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247640" y="2016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476240" y="2016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248909" y="2016125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87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248909" y="2014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478779" y="2014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251450" y="2012950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87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482590" y="2010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253990" y="2009775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87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253990" y="2007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483859" y="2007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56529" y="2006600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87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487670" y="2004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259070" y="200342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1139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59070" y="2001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490209" y="2001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261609" y="2000250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1139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62879" y="199834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1139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64150" y="199707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1139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264150" y="1995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495290" y="1995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266690" y="1993900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1139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499100" y="1991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269229" y="199072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269229" y="1988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501640" y="1988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271770" y="198755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504179" y="1985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274309" y="198437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5274309" y="1982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506720" y="1982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276850" y="198120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278120" y="1978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5510529" y="1978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280659" y="197802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280659" y="1976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281929" y="197485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283200" y="1972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515609" y="1972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285740" y="197167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285740" y="1969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518150" y="1969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288279" y="196850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289550" y="1965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521959" y="1965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292090" y="196532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114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292090" y="1963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523229" y="1963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294629" y="1962150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1139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527040" y="19596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297170" y="195897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297170" y="1957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529579" y="1957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299709" y="195580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300979" y="1953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532120" y="1953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303520" y="195262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1139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303520" y="1950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534659" y="1950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307329" y="1949450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870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308600" y="1946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5538470" y="1946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311140" y="19462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311140" y="1944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539740" y="1944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313679" y="19431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314950" y="19405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543550" y="1940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318759" y="193992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329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318759" y="1938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321300" y="1936750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6060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322570" y="1934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548629" y="1934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325109" y="193357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6060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325109" y="19316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328920" y="1930400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520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330190" y="1927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553709" y="1927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332729" y="1927225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520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332729" y="19253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336540" y="1924050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79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337809" y="19215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558790" y="1921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341620" y="192087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710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341620" y="19189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561329" y="1918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345429" y="1917700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346700" y="19151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563870" y="1915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350509" y="1914525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350509" y="1912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354320" y="1911350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355590" y="19088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359400" y="1908175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5359400" y="1906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5363209" y="1905635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279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363209" y="1889760"/>
            <a:ext cx="218440" cy="15240"/>
          </a:xfrm>
          <a:custGeom>
            <a:avLst/>
            <a:gdLst/>
            <a:ahLst/>
            <a:cxnLst/>
            <a:rect l="l" t="t" r="r" b="b"/>
            <a:pathLst>
              <a:path w="218439" h="15239">
                <a:moveTo>
                  <a:pt x="208279" y="13969"/>
                </a:moveTo>
                <a:lnTo>
                  <a:pt x="0" y="13969"/>
                </a:lnTo>
                <a:lnTo>
                  <a:pt x="0" y="15239"/>
                </a:lnTo>
                <a:lnTo>
                  <a:pt x="208279" y="15239"/>
                </a:lnTo>
                <a:lnTo>
                  <a:pt x="208279" y="13969"/>
                </a:lnTo>
                <a:close/>
              </a:path>
              <a:path w="218439" h="15239">
                <a:moveTo>
                  <a:pt x="3810" y="12699"/>
                </a:moveTo>
                <a:lnTo>
                  <a:pt x="1269" y="12699"/>
                </a:lnTo>
                <a:lnTo>
                  <a:pt x="1269" y="13969"/>
                </a:lnTo>
                <a:lnTo>
                  <a:pt x="3810" y="13969"/>
                </a:lnTo>
                <a:lnTo>
                  <a:pt x="3810" y="12699"/>
                </a:lnTo>
                <a:close/>
              </a:path>
              <a:path w="218439" h="15239">
                <a:moveTo>
                  <a:pt x="7619" y="10159"/>
                </a:moveTo>
                <a:lnTo>
                  <a:pt x="6350" y="10159"/>
                </a:lnTo>
                <a:lnTo>
                  <a:pt x="6350" y="12699"/>
                </a:lnTo>
                <a:lnTo>
                  <a:pt x="210820" y="12699"/>
                </a:lnTo>
                <a:lnTo>
                  <a:pt x="210820" y="11429"/>
                </a:lnTo>
                <a:lnTo>
                  <a:pt x="7619" y="11429"/>
                </a:lnTo>
                <a:lnTo>
                  <a:pt x="7619" y="10159"/>
                </a:lnTo>
                <a:close/>
              </a:path>
              <a:path w="218439" h="15239">
                <a:moveTo>
                  <a:pt x="212089" y="7619"/>
                </a:moveTo>
                <a:lnTo>
                  <a:pt x="10160" y="7619"/>
                </a:lnTo>
                <a:lnTo>
                  <a:pt x="10160" y="10159"/>
                </a:lnTo>
                <a:lnTo>
                  <a:pt x="210820" y="10159"/>
                </a:lnTo>
                <a:lnTo>
                  <a:pt x="210820" y="11429"/>
                </a:lnTo>
                <a:lnTo>
                  <a:pt x="212089" y="11429"/>
                </a:lnTo>
                <a:lnTo>
                  <a:pt x="212089" y="7619"/>
                </a:lnTo>
                <a:close/>
              </a:path>
              <a:path w="218439" h="15239">
                <a:moveTo>
                  <a:pt x="13969" y="6349"/>
                </a:moveTo>
                <a:lnTo>
                  <a:pt x="12700" y="6349"/>
                </a:lnTo>
                <a:lnTo>
                  <a:pt x="12700" y="7619"/>
                </a:lnTo>
                <a:lnTo>
                  <a:pt x="13969" y="7619"/>
                </a:lnTo>
                <a:lnTo>
                  <a:pt x="13969" y="6349"/>
                </a:lnTo>
                <a:close/>
              </a:path>
              <a:path w="218439" h="15239">
                <a:moveTo>
                  <a:pt x="19050" y="3809"/>
                </a:moveTo>
                <a:lnTo>
                  <a:pt x="16510" y="3809"/>
                </a:lnTo>
                <a:lnTo>
                  <a:pt x="16510" y="6349"/>
                </a:lnTo>
                <a:lnTo>
                  <a:pt x="213360" y="6349"/>
                </a:lnTo>
                <a:lnTo>
                  <a:pt x="213360" y="7619"/>
                </a:lnTo>
                <a:lnTo>
                  <a:pt x="214629" y="7619"/>
                </a:lnTo>
                <a:lnTo>
                  <a:pt x="214630" y="5079"/>
                </a:lnTo>
                <a:lnTo>
                  <a:pt x="19050" y="5079"/>
                </a:lnTo>
                <a:lnTo>
                  <a:pt x="19050" y="3809"/>
                </a:lnTo>
                <a:close/>
              </a:path>
              <a:path w="218439" h="15239">
                <a:moveTo>
                  <a:pt x="215900" y="3809"/>
                </a:moveTo>
                <a:lnTo>
                  <a:pt x="214630" y="3809"/>
                </a:lnTo>
                <a:lnTo>
                  <a:pt x="214630" y="5079"/>
                </a:lnTo>
                <a:lnTo>
                  <a:pt x="215900" y="5079"/>
                </a:lnTo>
                <a:lnTo>
                  <a:pt x="215900" y="3809"/>
                </a:lnTo>
                <a:close/>
              </a:path>
              <a:path w="218439" h="15239">
                <a:moveTo>
                  <a:pt x="217170" y="1269"/>
                </a:moveTo>
                <a:lnTo>
                  <a:pt x="20319" y="1269"/>
                </a:lnTo>
                <a:lnTo>
                  <a:pt x="20319" y="3809"/>
                </a:lnTo>
                <a:lnTo>
                  <a:pt x="217169" y="3809"/>
                </a:lnTo>
                <a:lnTo>
                  <a:pt x="217170" y="1269"/>
                </a:lnTo>
                <a:close/>
              </a:path>
              <a:path w="218439" h="15239">
                <a:moveTo>
                  <a:pt x="24129" y="0"/>
                </a:moveTo>
                <a:lnTo>
                  <a:pt x="22860" y="0"/>
                </a:lnTo>
                <a:lnTo>
                  <a:pt x="22860" y="1269"/>
                </a:lnTo>
                <a:lnTo>
                  <a:pt x="24129" y="1269"/>
                </a:lnTo>
                <a:lnTo>
                  <a:pt x="24129" y="0"/>
                </a:lnTo>
                <a:close/>
              </a:path>
              <a:path w="218439" h="15239">
                <a:moveTo>
                  <a:pt x="218439" y="0"/>
                </a:moveTo>
                <a:lnTo>
                  <a:pt x="217170" y="0"/>
                </a:lnTo>
                <a:lnTo>
                  <a:pt x="217170" y="1269"/>
                </a:lnTo>
                <a:lnTo>
                  <a:pt x="218439" y="1269"/>
                </a:lnTo>
                <a:lnTo>
                  <a:pt x="218439" y="0"/>
                </a:lnTo>
                <a:close/>
              </a:path>
            </a:pathLst>
          </a:custGeom>
          <a:solidFill>
            <a:srgbClr val="A8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389879" y="188912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69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389879" y="18872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581650" y="1887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393690" y="188595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396229" y="18834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584190" y="1883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400040" y="1882775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89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400040" y="188087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1270"/>
                </a:moveTo>
                <a:lnTo>
                  <a:pt x="3810" y="1270"/>
                </a:lnTo>
                <a:lnTo>
                  <a:pt x="381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406390" y="187960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610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408929" y="187706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810" y="0"/>
                </a:moveTo>
                <a:lnTo>
                  <a:pt x="0" y="0"/>
                </a:lnTo>
                <a:lnTo>
                  <a:pt x="0" y="1270"/>
                </a:lnTo>
                <a:lnTo>
                  <a:pt x="3810" y="1270"/>
                </a:lnTo>
                <a:lnTo>
                  <a:pt x="3810" y="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5588000" y="1877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415279" y="187642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989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415279" y="18745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40" y="0"/>
                </a:moveTo>
                <a:lnTo>
                  <a:pt x="0" y="0"/>
                </a:lnTo>
                <a:lnTo>
                  <a:pt x="0" y="1270"/>
                </a:lnTo>
                <a:lnTo>
                  <a:pt x="2540" y="1270"/>
                </a:lnTo>
                <a:lnTo>
                  <a:pt x="2540" y="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589270" y="1874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420359" y="1873250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3175">
            <a:solidFill>
              <a:srgbClr val="A6C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422900" y="187071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810" y="0"/>
                </a:moveTo>
                <a:lnTo>
                  <a:pt x="0" y="0"/>
                </a:lnTo>
                <a:lnTo>
                  <a:pt x="0" y="1270"/>
                </a:lnTo>
                <a:lnTo>
                  <a:pt x="3810" y="1270"/>
                </a:lnTo>
                <a:lnTo>
                  <a:pt x="3810" y="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429250" y="187007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A6C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429250" y="18681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434329" y="1866900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A6C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436870" y="186436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5079" y="0"/>
                </a:moveTo>
                <a:lnTo>
                  <a:pt x="0" y="0"/>
                </a:lnTo>
                <a:lnTo>
                  <a:pt x="0" y="1270"/>
                </a:lnTo>
                <a:lnTo>
                  <a:pt x="5079" y="1270"/>
                </a:lnTo>
                <a:lnTo>
                  <a:pt x="5079" y="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594350" y="1864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445759" y="186372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3175">
            <a:solidFill>
              <a:srgbClr val="A6C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445759" y="18618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595620" y="1861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452109" y="186118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A6C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452109" y="185991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455920" y="185801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809" y="0"/>
                </a:moveTo>
                <a:lnTo>
                  <a:pt x="0" y="0"/>
                </a:lnTo>
                <a:lnTo>
                  <a:pt x="0" y="1270"/>
                </a:lnTo>
                <a:lnTo>
                  <a:pt x="3809" y="1270"/>
                </a:lnTo>
                <a:lnTo>
                  <a:pt x="3809" y="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463540" y="185737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463540" y="18554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469890" y="185420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539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473700" y="18516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599429" y="1851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483859" y="185102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483859" y="184912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0" y="1270"/>
                </a:moveTo>
                <a:lnTo>
                  <a:pt x="5079" y="1270"/>
                </a:lnTo>
                <a:lnTo>
                  <a:pt x="507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494020" y="184785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499100" y="184531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5079" y="0"/>
                </a:moveTo>
                <a:lnTo>
                  <a:pt x="0" y="0"/>
                </a:lnTo>
                <a:lnTo>
                  <a:pt x="0" y="1269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600700" y="1845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509259" y="1832610"/>
            <a:ext cx="93980" cy="12700"/>
          </a:xfrm>
          <a:custGeom>
            <a:avLst/>
            <a:gdLst/>
            <a:ahLst/>
            <a:cxnLst/>
            <a:rect l="l" t="t" r="r" b="b"/>
            <a:pathLst>
              <a:path w="93979" h="12700">
                <a:moveTo>
                  <a:pt x="5079" y="10160"/>
                </a:moveTo>
                <a:lnTo>
                  <a:pt x="0" y="10160"/>
                </a:lnTo>
                <a:lnTo>
                  <a:pt x="0" y="12700"/>
                </a:lnTo>
                <a:lnTo>
                  <a:pt x="92710" y="12700"/>
                </a:lnTo>
                <a:lnTo>
                  <a:pt x="92710" y="11430"/>
                </a:lnTo>
                <a:lnTo>
                  <a:pt x="5079" y="11430"/>
                </a:lnTo>
                <a:lnTo>
                  <a:pt x="5079" y="10160"/>
                </a:lnTo>
                <a:close/>
              </a:path>
              <a:path w="93979" h="12700">
                <a:moveTo>
                  <a:pt x="92710" y="7620"/>
                </a:moveTo>
                <a:lnTo>
                  <a:pt x="7619" y="7620"/>
                </a:lnTo>
                <a:lnTo>
                  <a:pt x="7619" y="10160"/>
                </a:lnTo>
                <a:lnTo>
                  <a:pt x="92710" y="10160"/>
                </a:lnTo>
                <a:lnTo>
                  <a:pt x="92710" y="7620"/>
                </a:lnTo>
                <a:close/>
              </a:path>
              <a:path w="93979" h="12700">
                <a:moveTo>
                  <a:pt x="27939" y="6350"/>
                </a:moveTo>
                <a:lnTo>
                  <a:pt x="19050" y="6350"/>
                </a:lnTo>
                <a:lnTo>
                  <a:pt x="19050" y="7620"/>
                </a:lnTo>
                <a:lnTo>
                  <a:pt x="27939" y="7620"/>
                </a:lnTo>
                <a:lnTo>
                  <a:pt x="27939" y="6350"/>
                </a:lnTo>
                <a:close/>
              </a:path>
              <a:path w="93979" h="12700">
                <a:moveTo>
                  <a:pt x="44450" y="3810"/>
                </a:moveTo>
                <a:lnTo>
                  <a:pt x="36829" y="3810"/>
                </a:lnTo>
                <a:lnTo>
                  <a:pt x="36829" y="6350"/>
                </a:lnTo>
                <a:lnTo>
                  <a:pt x="93979" y="6350"/>
                </a:lnTo>
                <a:lnTo>
                  <a:pt x="93979" y="5080"/>
                </a:lnTo>
                <a:lnTo>
                  <a:pt x="44450" y="5080"/>
                </a:lnTo>
                <a:lnTo>
                  <a:pt x="44450" y="3810"/>
                </a:lnTo>
                <a:close/>
              </a:path>
              <a:path w="93979" h="12700">
                <a:moveTo>
                  <a:pt x="93980" y="1270"/>
                </a:moveTo>
                <a:lnTo>
                  <a:pt x="49529" y="1270"/>
                </a:lnTo>
                <a:lnTo>
                  <a:pt x="49529" y="3810"/>
                </a:lnTo>
                <a:lnTo>
                  <a:pt x="93979" y="3810"/>
                </a:lnTo>
                <a:lnTo>
                  <a:pt x="93980" y="1270"/>
                </a:lnTo>
                <a:close/>
              </a:path>
              <a:path w="93979" h="12700">
                <a:moveTo>
                  <a:pt x="92710" y="0"/>
                </a:moveTo>
                <a:lnTo>
                  <a:pt x="81279" y="0"/>
                </a:lnTo>
                <a:lnTo>
                  <a:pt x="81279" y="1270"/>
                </a:lnTo>
                <a:lnTo>
                  <a:pt x="92710" y="1270"/>
                </a:lnTo>
                <a:lnTo>
                  <a:pt x="92710" y="0"/>
                </a:lnTo>
                <a:close/>
              </a:path>
            </a:pathLst>
          </a:custGeom>
          <a:solidFill>
            <a:srgbClr val="A4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177790" y="1831339"/>
            <a:ext cx="424180" cy="982980"/>
          </a:xfrm>
          <a:custGeom>
            <a:avLst/>
            <a:gdLst/>
            <a:ahLst/>
            <a:cxnLst/>
            <a:rect l="l" t="t" r="r" b="b"/>
            <a:pathLst>
              <a:path w="424179" h="982980">
                <a:moveTo>
                  <a:pt x="424180" y="0"/>
                </a:moveTo>
                <a:lnTo>
                  <a:pt x="374820" y="2767"/>
                </a:lnTo>
                <a:lnTo>
                  <a:pt x="327104" y="10867"/>
                </a:lnTo>
                <a:lnTo>
                  <a:pt x="281354" y="23993"/>
                </a:lnTo>
                <a:lnTo>
                  <a:pt x="237893" y="41839"/>
                </a:lnTo>
                <a:lnTo>
                  <a:pt x="197042" y="64101"/>
                </a:lnTo>
                <a:lnTo>
                  <a:pt x="159123" y="90473"/>
                </a:lnTo>
                <a:lnTo>
                  <a:pt x="124460" y="120649"/>
                </a:lnTo>
                <a:lnTo>
                  <a:pt x="93372" y="154325"/>
                </a:lnTo>
                <a:lnTo>
                  <a:pt x="66184" y="191194"/>
                </a:lnTo>
                <a:lnTo>
                  <a:pt x="43217" y="230951"/>
                </a:lnTo>
                <a:lnTo>
                  <a:pt x="24792" y="273290"/>
                </a:lnTo>
                <a:lnTo>
                  <a:pt x="11233" y="317907"/>
                </a:lnTo>
                <a:lnTo>
                  <a:pt x="2862" y="364495"/>
                </a:lnTo>
                <a:lnTo>
                  <a:pt x="0" y="412750"/>
                </a:lnTo>
                <a:lnTo>
                  <a:pt x="0" y="518160"/>
                </a:lnTo>
                <a:lnTo>
                  <a:pt x="2184" y="560050"/>
                </a:lnTo>
                <a:lnTo>
                  <a:pt x="8638" y="603134"/>
                </a:lnTo>
                <a:lnTo>
                  <a:pt x="19213" y="646621"/>
                </a:lnTo>
                <a:lnTo>
                  <a:pt x="33758" y="689719"/>
                </a:lnTo>
                <a:lnTo>
                  <a:pt x="52126" y="731637"/>
                </a:lnTo>
                <a:lnTo>
                  <a:pt x="74167" y="771586"/>
                </a:lnTo>
                <a:lnTo>
                  <a:pt x="99732" y="808774"/>
                </a:lnTo>
                <a:lnTo>
                  <a:pt x="128671" y="842410"/>
                </a:lnTo>
                <a:lnTo>
                  <a:pt x="160836" y="871704"/>
                </a:lnTo>
                <a:lnTo>
                  <a:pt x="196078" y="895865"/>
                </a:lnTo>
                <a:lnTo>
                  <a:pt x="234247" y="914101"/>
                </a:lnTo>
                <a:lnTo>
                  <a:pt x="275194" y="925623"/>
                </a:lnTo>
                <a:lnTo>
                  <a:pt x="318770" y="929639"/>
                </a:lnTo>
                <a:lnTo>
                  <a:pt x="318770" y="982980"/>
                </a:lnTo>
                <a:lnTo>
                  <a:pt x="424180" y="877570"/>
                </a:lnTo>
                <a:lnTo>
                  <a:pt x="318770" y="772160"/>
                </a:lnTo>
                <a:lnTo>
                  <a:pt x="318770" y="824230"/>
                </a:lnTo>
                <a:lnTo>
                  <a:pt x="1270" y="464820"/>
                </a:lnTo>
                <a:lnTo>
                  <a:pt x="245764" y="255389"/>
                </a:lnTo>
                <a:lnTo>
                  <a:pt x="371316" y="137160"/>
                </a:lnTo>
                <a:lnTo>
                  <a:pt x="417572" y="66555"/>
                </a:lnTo>
                <a:lnTo>
                  <a:pt x="424180" y="0"/>
                </a:lnTo>
                <a:close/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229859" y="3876040"/>
            <a:ext cx="422909" cy="982980"/>
          </a:xfrm>
          <a:custGeom>
            <a:avLst/>
            <a:gdLst/>
            <a:ahLst/>
            <a:cxnLst/>
            <a:rect l="l" t="t" r="r" b="b"/>
            <a:pathLst>
              <a:path w="422910" h="982979">
                <a:moveTo>
                  <a:pt x="422910" y="0"/>
                </a:moveTo>
                <a:lnTo>
                  <a:pt x="379729" y="2540"/>
                </a:lnTo>
                <a:lnTo>
                  <a:pt x="337819" y="8890"/>
                </a:lnTo>
                <a:lnTo>
                  <a:pt x="297179" y="19050"/>
                </a:lnTo>
                <a:lnTo>
                  <a:pt x="259079" y="33020"/>
                </a:lnTo>
                <a:lnTo>
                  <a:pt x="222250" y="49530"/>
                </a:lnTo>
                <a:lnTo>
                  <a:pt x="186689" y="71120"/>
                </a:lnTo>
                <a:lnTo>
                  <a:pt x="153669" y="93980"/>
                </a:lnTo>
                <a:lnTo>
                  <a:pt x="124460" y="120650"/>
                </a:lnTo>
                <a:lnTo>
                  <a:pt x="96519" y="149860"/>
                </a:lnTo>
                <a:lnTo>
                  <a:pt x="72389" y="181610"/>
                </a:lnTo>
                <a:lnTo>
                  <a:pt x="52069" y="215900"/>
                </a:lnTo>
                <a:lnTo>
                  <a:pt x="34289" y="251460"/>
                </a:lnTo>
                <a:lnTo>
                  <a:pt x="19050" y="289560"/>
                </a:lnTo>
                <a:lnTo>
                  <a:pt x="8889" y="328930"/>
                </a:lnTo>
                <a:lnTo>
                  <a:pt x="2539" y="369570"/>
                </a:lnTo>
                <a:lnTo>
                  <a:pt x="0" y="412750"/>
                </a:lnTo>
                <a:lnTo>
                  <a:pt x="0" y="518160"/>
                </a:lnTo>
                <a:lnTo>
                  <a:pt x="6350" y="586740"/>
                </a:lnTo>
                <a:lnTo>
                  <a:pt x="22860" y="657860"/>
                </a:lnTo>
                <a:lnTo>
                  <a:pt x="49529" y="726440"/>
                </a:lnTo>
                <a:lnTo>
                  <a:pt x="86360" y="791210"/>
                </a:lnTo>
                <a:lnTo>
                  <a:pt x="132079" y="847090"/>
                </a:lnTo>
                <a:lnTo>
                  <a:pt x="186689" y="891540"/>
                </a:lnTo>
                <a:lnTo>
                  <a:pt x="248919" y="919480"/>
                </a:lnTo>
                <a:lnTo>
                  <a:pt x="317500" y="930910"/>
                </a:lnTo>
                <a:lnTo>
                  <a:pt x="317500" y="982980"/>
                </a:lnTo>
                <a:lnTo>
                  <a:pt x="422910" y="877570"/>
                </a:lnTo>
                <a:lnTo>
                  <a:pt x="369569" y="824230"/>
                </a:lnTo>
                <a:lnTo>
                  <a:pt x="317500" y="824230"/>
                </a:lnTo>
                <a:lnTo>
                  <a:pt x="2539" y="464820"/>
                </a:lnTo>
                <a:lnTo>
                  <a:pt x="67310" y="407670"/>
                </a:lnTo>
                <a:lnTo>
                  <a:pt x="212089" y="271780"/>
                </a:lnTo>
                <a:lnTo>
                  <a:pt x="289560" y="194310"/>
                </a:lnTo>
                <a:lnTo>
                  <a:pt x="356869" y="116840"/>
                </a:lnTo>
                <a:lnTo>
                  <a:pt x="384810" y="82550"/>
                </a:lnTo>
                <a:lnTo>
                  <a:pt x="419100" y="22860"/>
                </a:lnTo>
                <a:lnTo>
                  <a:pt x="421639" y="10160"/>
                </a:lnTo>
                <a:lnTo>
                  <a:pt x="422910" y="0"/>
                </a:lnTo>
                <a:close/>
              </a:path>
              <a:path w="422910" h="982979">
                <a:moveTo>
                  <a:pt x="317500" y="772160"/>
                </a:moveTo>
                <a:lnTo>
                  <a:pt x="317500" y="824230"/>
                </a:lnTo>
                <a:lnTo>
                  <a:pt x="369569" y="824230"/>
                </a:lnTo>
                <a:lnTo>
                  <a:pt x="317500" y="77216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229859" y="3876040"/>
            <a:ext cx="422909" cy="982980"/>
          </a:xfrm>
          <a:custGeom>
            <a:avLst/>
            <a:gdLst/>
            <a:ahLst/>
            <a:cxnLst/>
            <a:rect l="l" t="t" r="r" b="b"/>
            <a:pathLst>
              <a:path w="422910" h="982979">
                <a:moveTo>
                  <a:pt x="422910" y="0"/>
                </a:moveTo>
                <a:lnTo>
                  <a:pt x="373568" y="2767"/>
                </a:lnTo>
                <a:lnTo>
                  <a:pt x="325904" y="10867"/>
                </a:lnTo>
                <a:lnTo>
                  <a:pt x="280234" y="23993"/>
                </a:lnTo>
                <a:lnTo>
                  <a:pt x="236875" y="41839"/>
                </a:lnTo>
                <a:lnTo>
                  <a:pt x="196142" y="64101"/>
                </a:lnTo>
                <a:lnTo>
                  <a:pt x="158353" y="90473"/>
                </a:lnTo>
                <a:lnTo>
                  <a:pt x="123825" y="120650"/>
                </a:lnTo>
                <a:lnTo>
                  <a:pt x="92872" y="154325"/>
                </a:lnTo>
                <a:lnTo>
                  <a:pt x="65814" y="191194"/>
                </a:lnTo>
                <a:lnTo>
                  <a:pt x="42965" y="230951"/>
                </a:lnTo>
                <a:lnTo>
                  <a:pt x="24642" y="273290"/>
                </a:lnTo>
                <a:lnTo>
                  <a:pt x="11163" y="317907"/>
                </a:lnTo>
                <a:lnTo>
                  <a:pt x="2843" y="364495"/>
                </a:lnTo>
                <a:lnTo>
                  <a:pt x="0" y="412750"/>
                </a:lnTo>
                <a:lnTo>
                  <a:pt x="0" y="518160"/>
                </a:lnTo>
                <a:lnTo>
                  <a:pt x="2183" y="560072"/>
                </a:lnTo>
                <a:lnTo>
                  <a:pt x="8633" y="603215"/>
                </a:lnTo>
                <a:lnTo>
                  <a:pt x="19197" y="646793"/>
                </a:lnTo>
                <a:lnTo>
                  <a:pt x="33721" y="690005"/>
                </a:lnTo>
                <a:lnTo>
                  <a:pt x="52054" y="732057"/>
                </a:lnTo>
                <a:lnTo>
                  <a:pt x="74042" y="772148"/>
                </a:lnTo>
                <a:lnTo>
                  <a:pt x="99534" y="809482"/>
                </a:lnTo>
                <a:lnTo>
                  <a:pt x="128375" y="843261"/>
                </a:lnTo>
                <a:lnTo>
                  <a:pt x="160415" y="872687"/>
                </a:lnTo>
                <a:lnTo>
                  <a:pt x="195500" y="896963"/>
                </a:lnTo>
                <a:lnTo>
                  <a:pt x="233477" y="915290"/>
                </a:lnTo>
                <a:lnTo>
                  <a:pt x="274195" y="926872"/>
                </a:lnTo>
                <a:lnTo>
                  <a:pt x="317500" y="930910"/>
                </a:lnTo>
                <a:lnTo>
                  <a:pt x="317500" y="982980"/>
                </a:lnTo>
                <a:lnTo>
                  <a:pt x="422910" y="877570"/>
                </a:lnTo>
                <a:lnTo>
                  <a:pt x="317500" y="772160"/>
                </a:lnTo>
                <a:lnTo>
                  <a:pt x="317500" y="824230"/>
                </a:lnTo>
                <a:lnTo>
                  <a:pt x="2539" y="464820"/>
                </a:lnTo>
                <a:lnTo>
                  <a:pt x="245566" y="255389"/>
                </a:lnTo>
                <a:lnTo>
                  <a:pt x="370363" y="137159"/>
                </a:lnTo>
                <a:lnTo>
                  <a:pt x="416341" y="66555"/>
                </a:lnTo>
                <a:lnTo>
                  <a:pt x="4229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290820" y="4734559"/>
            <a:ext cx="254000" cy="105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279390" y="4726304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278120" y="4725034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276850" y="472376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275579" y="472249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273040" y="472122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287009" y="4732654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81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285740" y="4731384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81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284470" y="4730115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81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281929" y="472884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280659" y="472757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289550" y="473392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257800" y="470725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256529" y="470598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265420" y="471360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264150" y="471233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262879" y="471106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260340" y="470979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259070" y="470852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271770" y="471995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270500" y="471868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269229" y="471741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267959" y="471614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266690" y="471487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246370" y="469455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245100" y="469328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43829" y="469201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42559" y="469074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251450" y="470090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250179" y="469963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248909" y="469836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247640" y="469709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247640" y="469582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255259" y="470471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253990" y="470344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252720" y="470217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228590" y="4675504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439409" y="4674870"/>
            <a:ext cx="48260" cy="1270"/>
          </a:xfrm>
          <a:custGeom>
            <a:avLst/>
            <a:gdLst/>
            <a:ahLst/>
            <a:cxnLst/>
            <a:rect l="l" t="t" r="r" b="b"/>
            <a:pathLst>
              <a:path w="48260" h="1270">
                <a:moveTo>
                  <a:pt x="48260" y="0"/>
                </a:moveTo>
                <a:lnTo>
                  <a:pt x="0" y="0"/>
                </a:lnTo>
                <a:lnTo>
                  <a:pt x="0" y="1269"/>
                </a:lnTo>
                <a:lnTo>
                  <a:pt x="48260" y="1269"/>
                </a:lnTo>
                <a:lnTo>
                  <a:pt x="4826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234940" y="4681854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233670" y="4680584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232400" y="467931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231129" y="4678045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439409" y="4677409"/>
            <a:ext cx="50800" cy="1270"/>
          </a:xfrm>
          <a:custGeom>
            <a:avLst/>
            <a:gdLst/>
            <a:ahLst/>
            <a:cxnLst/>
            <a:rect l="l" t="t" r="r" b="b"/>
            <a:pathLst>
              <a:path w="50800" h="1270">
                <a:moveTo>
                  <a:pt x="0" y="1270"/>
                </a:moveTo>
                <a:lnTo>
                  <a:pt x="50800" y="1270"/>
                </a:lnTo>
                <a:lnTo>
                  <a:pt x="5080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439409" y="4676140"/>
            <a:ext cx="49530" cy="1270"/>
          </a:xfrm>
          <a:custGeom>
            <a:avLst/>
            <a:gdLst/>
            <a:ahLst/>
            <a:cxnLst/>
            <a:rect l="l" t="t" r="r" b="b"/>
            <a:pathLst>
              <a:path w="49529" h="1270">
                <a:moveTo>
                  <a:pt x="0" y="1269"/>
                </a:moveTo>
                <a:lnTo>
                  <a:pt x="49529" y="1269"/>
                </a:lnTo>
                <a:lnTo>
                  <a:pt x="4952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229859" y="4676775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240020" y="468820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238750" y="468693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237479" y="468566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236209" y="468439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236209" y="468312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241290" y="468947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219700" y="4662804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218429" y="4661534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439409" y="4662170"/>
            <a:ext cx="35560" cy="1270"/>
          </a:xfrm>
          <a:custGeom>
            <a:avLst/>
            <a:gdLst/>
            <a:ahLst/>
            <a:cxnLst/>
            <a:rect l="l" t="t" r="r" b="b"/>
            <a:pathLst>
              <a:path w="35560" h="1270">
                <a:moveTo>
                  <a:pt x="0" y="1269"/>
                </a:moveTo>
                <a:lnTo>
                  <a:pt x="35560" y="1269"/>
                </a:lnTo>
                <a:lnTo>
                  <a:pt x="3556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439409" y="4660900"/>
            <a:ext cx="34290" cy="1270"/>
          </a:xfrm>
          <a:custGeom>
            <a:avLst/>
            <a:gdLst/>
            <a:ahLst/>
            <a:cxnLst/>
            <a:rect l="l" t="t" r="r" b="b"/>
            <a:pathLst>
              <a:path w="34289" h="1270">
                <a:moveTo>
                  <a:pt x="0" y="1269"/>
                </a:moveTo>
                <a:lnTo>
                  <a:pt x="34289" y="1269"/>
                </a:lnTo>
                <a:lnTo>
                  <a:pt x="3428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224779" y="4669154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223509" y="4667884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222240" y="466661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220970" y="4664709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439409" y="4668520"/>
            <a:ext cx="41910" cy="1270"/>
          </a:xfrm>
          <a:custGeom>
            <a:avLst/>
            <a:gdLst/>
            <a:ahLst/>
            <a:cxnLst/>
            <a:rect l="l" t="t" r="r" b="b"/>
            <a:pathLst>
              <a:path w="41910" h="1270">
                <a:moveTo>
                  <a:pt x="0" y="1269"/>
                </a:moveTo>
                <a:lnTo>
                  <a:pt x="41910" y="1269"/>
                </a:lnTo>
                <a:lnTo>
                  <a:pt x="4191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439409" y="4667250"/>
            <a:ext cx="40640" cy="1270"/>
          </a:xfrm>
          <a:custGeom>
            <a:avLst/>
            <a:gdLst/>
            <a:ahLst/>
            <a:cxnLst/>
            <a:rect l="l" t="t" r="r" b="b"/>
            <a:pathLst>
              <a:path w="40639" h="1270">
                <a:moveTo>
                  <a:pt x="0" y="1269"/>
                </a:moveTo>
                <a:lnTo>
                  <a:pt x="40639" y="1269"/>
                </a:lnTo>
                <a:lnTo>
                  <a:pt x="406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439409" y="4665979"/>
            <a:ext cx="39370" cy="1270"/>
          </a:xfrm>
          <a:custGeom>
            <a:avLst/>
            <a:gdLst/>
            <a:ahLst/>
            <a:cxnLst/>
            <a:rect l="l" t="t" r="r" b="b"/>
            <a:pathLst>
              <a:path w="39370" h="1270">
                <a:moveTo>
                  <a:pt x="0" y="1270"/>
                </a:moveTo>
                <a:lnTo>
                  <a:pt x="39370" y="1270"/>
                </a:lnTo>
                <a:lnTo>
                  <a:pt x="393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439409" y="4664709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1270"/>
                </a:moveTo>
                <a:lnTo>
                  <a:pt x="38100" y="1270"/>
                </a:lnTo>
                <a:lnTo>
                  <a:pt x="3810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439409" y="4663440"/>
            <a:ext cx="36830" cy="1270"/>
          </a:xfrm>
          <a:custGeom>
            <a:avLst/>
            <a:gdLst/>
            <a:ahLst/>
            <a:cxnLst/>
            <a:rect l="l" t="t" r="r" b="b"/>
            <a:pathLst>
              <a:path w="36829" h="1270">
                <a:moveTo>
                  <a:pt x="0" y="1269"/>
                </a:moveTo>
                <a:lnTo>
                  <a:pt x="36829" y="1269"/>
                </a:lnTo>
                <a:lnTo>
                  <a:pt x="3682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228590" y="4674234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227320" y="4672965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226050" y="4671695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224779" y="4670425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701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439409" y="4673600"/>
            <a:ext cx="46990" cy="1270"/>
          </a:xfrm>
          <a:custGeom>
            <a:avLst/>
            <a:gdLst/>
            <a:ahLst/>
            <a:cxnLst/>
            <a:rect l="l" t="t" r="r" b="b"/>
            <a:pathLst>
              <a:path w="46989" h="1270">
                <a:moveTo>
                  <a:pt x="0" y="1269"/>
                </a:moveTo>
                <a:lnTo>
                  <a:pt x="46989" y="1269"/>
                </a:lnTo>
                <a:lnTo>
                  <a:pt x="4698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439409" y="4672329"/>
            <a:ext cx="45720" cy="1270"/>
          </a:xfrm>
          <a:custGeom>
            <a:avLst/>
            <a:gdLst/>
            <a:ahLst/>
            <a:cxnLst/>
            <a:rect l="l" t="t" r="r" b="b"/>
            <a:pathLst>
              <a:path w="45720" h="1270">
                <a:moveTo>
                  <a:pt x="0" y="1270"/>
                </a:moveTo>
                <a:lnTo>
                  <a:pt x="45720" y="1270"/>
                </a:lnTo>
                <a:lnTo>
                  <a:pt x="4572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439409" y="4671059"/>
            <a:ext cx="44450" cy="1270"/>
          </a:xfrm>
          <a:custGeom>
            <a:avLst/>
            <a:gdLst/>
            <a:ahLst/>
            <a:cxnLst/>
            <a:rect l="l" t="t" r="r" b="b"/>
            <a:pathLst>
              <a:path w="44450" h="1270">
                <a:moveTo>
                  <a:pt x="0" y="1270"/>
                </a:moveTo>
                <a:lnTo>
                  <a:pt x="44450" y="1270"/>
                </a:lnTo>
                <a:lnTo>
                  <a:pt x="4445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439409" y="4669790"/>
            <a:ext cx="43180" cy="1270"/>
          </a:xfrm>
          <a:custGeom>
            <a:avLst/>
            <a:gdLst/>
            <a:ahLst/>
            <a:cxnLst/>
            <a:rect l="l" t="t" r="r" b="b"/>
            <a:pathLst>
              <a:path w="43179" h="1270">
                <a:moveTo>
                  <a:pt x="0" y="1269"/>
                </a:moveTo>
                <a:lnTo>
                  <a:pt x="43179" y="1269"/>
                </a:lnTo>
                <a:lnTo>
                  <a:pt x="4317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209540" y="4650104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209540" y="4648834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208270" y="4647565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207000" y="4646295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439409" y="4649470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60" h="1270">
                <a:moveTo>
                  <a:pt x="0" y="1269"/>
                </a:moveTo>
                <a:lnTo>
                  <a:pt x="22860" y="1269"/>
                </a:lnTo>
                <a:lnTo>
                  <a:pt x="2286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439409" y="4648200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89" h="1270">
                <a:moveTo>
                  <a:pt x="0" y="1269"/>
                </a:moveTo>
                <a:lnTo>
                  <a:pt x="21589" y="1269"/>
                </a:lnTo>
                <a:lnTo>
                  <a:pt x="2158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439409" y="4646929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20" h="1270">
                <a:moveTo>
                  <a:pt x="0" y="1270"/>
                </a:moveTo>
                <a:lnTo>
                  <a:pt x="20320" y="1270"/>
                </a:lnTo>
                <a:lnTo>
                  <a:pt x="2032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439409" y="4645659"/>
            <a:ext cx="19050" cy="1270"/>
          </a:xfrm>
          <a:custGeom>
            <a:avLst/>
            <a:gdLst/>
            <a:ahLst/>
            <a:cxnLst/>
            <a:rect l="l" t="t" r="r" b="b"/>
            <a:pathLst>
              <a:path w="19050" h="1270">
                <a:moveTo>
                  <a:pt x="0" y="1270"/>
                </a:moveTo>
                <a:lnTo>
                  <a:pt x="19050" y="1270"/>
                </a:lnTo>
                <a:lnTo>
                  <a:pt x="1905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214620" y="4656454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213350" y="4654550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212079" y="4652645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210809" y="4651375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439409" y="4655820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70">
                <a:moveTo>
                  <a:pt x="0" y="1269"/>
                </a:moveTo>
                <a:lnTo>
                  <a:pt x="29210" y="1269"/>
                </a:lnTo>
                <a:lnTo>
                  <a:pt x="2921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439409" y="4654550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39" h="1270">
                <a:moveTo>
                  <a:pt x="0" y="1269"/>
                </a:moveTo>
                <a:lnTo>
                  <a:pt x="27939" y="1269"/>
                </a:lnTo>
                <a:lnTo>
                  <a:pt x="279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439409" y="4653279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70">
                <a:moveTo>
                  <a:pt x="0" y="1270"/>
                </a:moveTo>
                <a:lnTo>
                  <a:pt x="26670" y="1270"/>
                </a:lnTo>
                <a:lnTo>
                  <a:pt x="266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439409" y="4652009"/>
            <a:ext cx="25400" cy="1270"/>
          </a:xfrm>
          <a:custGeom>
            <a:avLst/>
            <a:gdLst/>
            <a:ahLst/>
            <a:cxnLst/>
            <a:rect l="l" t="t" r="r" b="b"/>
            <a:pathLst>
              <a:path w="25400" h="1270">
                <a:moveTo>
                  <a:pt x="0" y="1270"/>
                </a:moveTo>
                <a:lnTo>
                  <a:pt x="25400" y="1270"/>
                </a:lnTo>
                <a:lnTo>
                  <a:pt x="2540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439409" y="4650740"/>
            <a:ext cx="24130" cy="1270"/>
          </a:xfrm>
          <a:custGeom>
            <a:avLst/>
            <a:gdLst/>
            <a:ahLst/>
            <a:cxnLst/>
            <a:rect l="l" t="t" r="r" b="b"/>
            <a:pathLst>
              <a:path w="24129" h="1270">
                <a:moveTo>
                  <a:pt x="0" y="1269"/>
                </a:moveTo>
                <a:lnTo>
                  <a:pt x="24129" y="1269"/>
                </a:lnTo>
                <a:lnTo>
                  <a:pt x="2412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217159" y="466026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217159" y="4658995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215890" y="4657725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439409" y="4659629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20" h="1270">
                <a:moveTo>
                  <a:pt x="0" y="1270"/>
                </a:moveTo>
                <a:lnTo>
                  <a:pt x="33020" y="1270"/>
                </a:lnTo>
                <a:lnTo>
                  <a:pt x="3302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439409" y="4658359"/>
            <a:ext cx="31750" cy="1270"/>
          </a:xfrm>
          <a:custGeom>
            <a:avLst/>
            <a:gdLst/>
            <a:ahLst/>
            <a:cxnLst/>
            <a:rect l="l" t="t" r="r" b="b"/>
            <a:pathLst>
              <a:path w="31750" h="1270">
                <a:moveTo>
                  <a:pt x="0" y="1270"/>
                </a:moveTo>
                <a:lnTo>
                  <a:pt x="31750" y="1270"/>
                </a:lnTo>
                <a:lnTo>
                  <a:pt x="3175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439409" y="4657090"/>
            <a:ext cx="30480" cy="1270"/>
          </a:xfrm>
          <a:custGeom>
            <a:avLst/>
            <a:gdLst/>
            <a:ahLst/>
            <a:cxnLst/>
            <a:rect l="l" t="t" r="r" b="b"/>
            <a:pathLst>
              <a:path w="30479" h="1270">
                <a:moveTo>
                  <a:pt x="0" y="1269"/>
                </a:moveTo>
                <a:lnTo>
                  <a:pt x="30479" y="1269"/>
                </a:lnTo>
                <a:lnTo>
                  <a:pt x="3047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198109" y="4631054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389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439409" y="463042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0"/>
                </a:lnTo>
                <a:lnTo>
                  <a:pt x="0" y="126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201920" y="4637404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66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201920" y="4636134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389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200650" y="463486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389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199379" y="4633595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66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199379" y="463232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389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439409" y="4636770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70">
                <a:moveTo>
                  <a:pt x="0" y="1269"/>
                </a:moveTo>
                <a:lnTo>
                  <a:pt x="10160" y="1269"/>
                </a:lnTo>
                <a:lnTo>
                  <a:pt x="1016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439409" y="4635500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0" y="1269"/>
                </a:moveTo>
                <a:lnTo>
                  <a:pt x="8889" y="1269"/>
                </a:lnTo>
                <a:lnTo>
                  <a:pt x="888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439409" y="4634229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0" y="1270"/>
                </a:moveTo>
                <a:lnTo>
                  <a:pt x="7620" y="1270"/>
                </a:lnTo>
                <a:lnTo>
                  <a:pt x="762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439409" y="4632959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1270"/>
                </a:moveTo>
                <a:lnTo>
                  <a:pt x="6350" y="1270"/>
                </a:lnTo>
                <a:lnTo>
                  <a:pt x="635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439409" y="463169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269"/>
                </a:moveTo>
                <a:lnTo>
                  <a:pt x="5079" y="1269"/>
                </a:lnTo>
                <a:lnTo>
                  <a:pt x="507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205729" y="4643754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205729" y="4642484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929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204459" y="4641215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929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203190" y="4639945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929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203190" y="4638675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66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439409" y="464312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70">
                <a:moveTo>
                  <a:pt x="0" y="1269"/>
                </a:moveTo>
                <a:lnTo>
                  <a:pt x="16510" y="1269"/>
                </a:lnTo>
                <a:lnTo>
                  <a:pt x="1651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439409" y="464185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1269"/>
                </a:moveTo>
                <a:lnTo>
                  <a:pt x="15239" y="1269"/>
                </a:lnTo>
                <a:lnTo>
                  <a:pt x="152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439409" y="4640579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1270"/>
                </a:moveTo>
                <a:lnTo>
                  <a:pt x="13970" y="1270"/>
                </a:lnTo>
                <a:lnTo>
                  <a:pt x="139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439409" y="4639309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0" y="1270"/>
                </a:moveTo>
                <a:lnTo>
                  <a:pt x="12700" y="1270"/>
                </a:lnTo>
                <a:lnTo>
                  <a:pt x="1270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439409" y="463804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1269"/>
                </a:moveTo>
                <a:lnTo>
                  <a:pt x="11429" y="1269"/>
                </a:lnTo>
                <a:lnTo>
                  <a:pt x="1142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207000" y="4645025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929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439409" y="464439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79" h="1270">
                <a:moveTo>
                  <a:pt x="17779" y="0"/>
                </a:moveTo>
                <a:lnTo>
                  <a:pt x="0" y="0"/>
                </a:lnTo>
                <a:lnTo>
                  <a:pt x="0" y="1269"/>
                </a:lnTo>
                <a:lnTo>
                  <a:pt x="17779" y="1269"/>
                </a:lnTo>
                <a:lnTo>
                  <a:pt x="17779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190490" y="4618354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579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190490" y="461708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31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194300" y="462407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193029" y="462216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191759" y="462089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191759" y="461962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579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198109" y="4629784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196840" y="4628515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195570" y="4627245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195570" y="462597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439409" y="462915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1269"/>
                </a:moveTo>
                <a:lnTo>
                  <a:pt x="2539" y="1269"/>
                </a:lnTo>
                <a:lnTo>
                  <a:pt x="253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439409" y="462787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184140" y="460565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182870" y="460375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181600" y="460184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186679" y="461200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31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186679" y="4610734"/>
            <a:ext cx="193040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3039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185409" y="460946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3039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185409" y="460819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184140" y="460692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189220" y="461581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31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187950" y="4613909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31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173979" y="458660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176520" y="4592954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176520" y="4591684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8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175250" y="4590415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8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175250" y="458914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42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173979" y="458787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42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180329" y="4599304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2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179059" y="4598034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2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179059" y="459676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177790" y="459549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177790" y="4594225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8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181600" y="460057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2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167629" y="4573270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166359" y="457136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170170" y="4580254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170170" y="457898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61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168900" y="457771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61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168900" y="457644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33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168900" y="457517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172709" y="458533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172709" y="458406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171440" y="458279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171440" y="458152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162550" y="4561204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98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162550" y="4559934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72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161279" y="4558665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72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161279" y="455739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165090" y="4567554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2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165090" y="456628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163820" y="456501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163820" y="456374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98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162550" y="456247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166359" y="4570095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166359" y="456882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2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154929" y="454215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5157470" y="4548504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5157470" y="4547234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7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156200" y="4545965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7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5156200" y="454469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156200" y="454342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5160009" y="4554854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160009" y="455358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5158740" y="4551679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5157470" y="454977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5160009" y="455612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5149850" y="452945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8001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5149850" y="452818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8001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5149850" y="4526915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8001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5152390" y="4535804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128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5152390" y="453453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5152390" y="453326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5151120" y="453135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154929" y="454088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153659" y="453961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153659" y="4538345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56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153659" y="4537075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128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146040" y="4516754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82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144770" y="4515484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508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144770" y="451421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508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144770" y="451294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508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143500" y="4511675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148579" y="4523104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28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147309" y="45212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146040" y="451929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82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146040" y="451802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82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148579" y="452564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28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148579" y="452437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28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139690" y="449770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139690" y="449643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142229" y="4504054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63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140959" y="450278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140959" y="4500879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140959" y="44989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143500" y="4509134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143500" y="4507865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142229" y="4506595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63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142229" y="4505325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63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143500" y="4510404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135879" y="448500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135879" y="448373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135879" y="448246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138420" y="449072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137150" y="448881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137150" y="448754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137150" y="448627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139690" y="449516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138420" y="449389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138420" y="449262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133340" y="447230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133340" y="447040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133340" y="446849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132070" y="4467225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134609" y="4478654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134609" y="4477384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134609" y="447611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133340" y="447484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133340" y="447357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135879" y="448119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134609" y="447992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129529" y="4453254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129529" y="4451984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130800" y="445960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130800" y="445833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130800" y="445706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130800" y="445579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130800" y="445452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132070" y="4465954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132070" y="4464684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132070" y="4463415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132070" y="4462145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132070" y="4460875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128259" y="444055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128259" y="443865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126990" y="443674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129529" y="4446904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128259" y="444563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128259" y="444436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128259" y="444309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128259" y="444182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129529" y="445007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129529" y="444817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126990" y="4426584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126990" y="442531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125720" y="442404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125720" y="44227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126990" y="4434204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126990" y="443293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126990" y="443166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126990" y="443039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79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126990" y="4428490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126990" y="443547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CA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124450" y="4406900"/>
            <a:ext cx="88900" cy="15240"/>
          </a:xfrm>
          <a:custGeom>
            <a:avLst/>
            <a:gdLst/>
            <a:ahLst/>
            <a:cxnLst/>
            <a:rect l="l" t="t" r="r" b="b"/>
            <a:pathLst>
              <a:path w="88900" h="15239">
                <a:moveTo>
                  <a:pt x="77470" y="0"/>
                </a:moveTo>
                <a:lnTo>
                  <a:pt x="0" y="0"/>
                </a:lnTo>
                <a:lnTo>
                  <a:pt x="0" y="2539"/>
                </a:lnTo>
                <a:lnTo>
                  <a:pt x="77470" y="2539"/>
                </a:lnTo>
                <a:lnTo>
                  <a:pt x="77470" y="0"/>
                </a:lnTo>
                <a:close/>
              </a:path>
              <a:path w="88900" h="15239">
                <a:moveTo>
                  <a:pt x="82550" y="6350"/>
                </a:moveTo>
                <a:lnTo>
                  <a:pt x="1270" y="6350"/>
                </a:lnTo>
                <a:lnTo>
                  <a:pt x="1270" y="8889"/>
                </a:lnTo>
                <a:lnTo>
                  <a:pt x="83820" y="8889"/>
                </a:lnTo>
                <a:lnTo>
                  <a:pt x="83820" y="7619"/>
                </a:lnTo>
                <a:lnTo>
                  <a:pt x="82550" y="7619"/>
                </a:lnTo>
                <a:lnTo>
                  <a:pt x="82550" y="6350"/>
                </a:lnTo>
                <a:close/>
              </a:path>
              <a:path w="88900" h="15239">
                <a:moveTo>
                  <a:pt x="78739" y="2540"/>
                </a:moveTo>
                <a:lnTo>
                  <a:pt x="0" y="2540"/>
                </a:lnTo>
                <a:lnTo>
                  <a:pt x="0" y="6350"/>
                </a:lnTo>
                <a:lnTo>
                  <a:pt x="81279" y="6350"/>
                </a:lnTo>
                <a:lnTo>
                  <a:pt x="81279" y="5080"/>
                </a:lnTo>
                <a:lnTo>
                  <a:pt x="80010" y="5080"/>
                </a:lnTo>
                <a:lnTo>
                  <a:pt x="80010" y="3810"/>
                </a:lnTo>
                <a:lnTo>
                  <a:pt x="78739" y="3810"/>
                </a:lnTo>
                <a:lnTo>
                  <a:pt x="78739" y="2540"/>
                </a:lnTo>
                <a:close/>
              </a:path>
              <a:path w="88900" h="15239">
                <a:moveTo>
                  <a:pt x="85090" y="8890"/>
                </a:moveTo>
                <a:lnTo>
                  <a:pt x="1270" y="8890"/>
                </a:lnTo>
                <a:lnTo>
                  <a:pt x="1270" y="15239"/>
                </a:lnTo>
                <a:lnTo>
                  <a:pt x="88900" y="15239"/>
                </a:lnTo>
                <a:lnTo>
                  <a:pt x="88900" y="13969"/>
                </a:lnTo>
                <a:lnTo>
                  <a:pt x="87630" y="13969"/>
                </a:lnTo>
                <a:lnTo>
                  <a:pt x="87630" y="12700"/>
                </a:lnTo>
                <a:lnTo>
                  <a:pt x="86360" y="12700"/>
                </a:lnTo>
                <a:lnTo>
                  <a:pt x="86360" y="10160"/>
                </a:lnTo>
                <a:lnTo>
                  <a:pt x="85090" y="10160"/>
                </a:lnTo>
                <a:lnTo>
                  <a:pt x="85090" y="8890"/>
                </a:lnTo>
                <a:close/>
              </a:path>
            </a:pathLst>
          </a:custGeom>
          <a:solidFill>
            <a:srgbClr val="C9D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123179" y="4391659"/>
            <a:ext cx="77470" cy="15240"/>
          </a:xfrm>
          <a:custGeom>
            <a:avLst/>
            <a:gdLst/>
            <a:ahLst/>
            <a:cxnLst/>
            <a:rect l="l" t="t" r="r" b="b"/>
            <a:pathLst>
              <a:path w="77470" h="15239">
                <a:moveTo>
                  <a:pt x="64770" y="0"/>
                </a:moveTo>
                <a:lnTo>
                  <a:pt x="0" y="0"/>
                </a:lnTo>
                <a:lnTo>
                  <a:pt x="0" y="5079"/>
                </a:lnTo>
                <a:lnTo>
                  <a:pt x="68579" y="5079"/>
                </a:lnTo>
                <a:lnTo>
                  <a:pt x="68579" y="3809"/>
                </a:lnTo>
                <a:lnTo>
                  <a:pt x="67310" y="3809"/>
                </a:lnTo>
                <a:lnTo>
                  <a:pt x="67310" y="2539"/>
                </a:lnTo>
                <a:lnTo>
                  <a:pt x="66039" y="2539"/>
                </a:lnTo>
                <a:lnTo>
                  <a:pt x="66039" y="1269"/>
                </a:lnTo>
                <a:lnTo>
                  <a:pt x="64770" y="1269"/>
                </a:lnTo>
                <a:lnTo>
                  <a:pt x="64770" y="0"/>
                </a:lnTo>
                <a:close/>
              </a:path>
              <a:path w="77470" h="15239">
                <a:moveTo>
                  <a:pt x="71120" y="7619"/>
                </a:moveTo>
                <a:lnTo>
                  <a:pt x="1270" y="7619"/>
                </a:lnTo>
                <a:lnTo>
                  <a:pt x="1270" y="11429"/>
                </a:lnTo>
                <a:lnTo>
                  <a:pt x="73660" y="11429"/>
                </a:lnTo>
                <a:lnTo>
                  <a:pt x="73660" y="10159"/>
                </a:lnTo>
                <a:lnTo>
                  <a:pt x="72390" y="10159"/>
                </a:lnTo>
                <a:lnTo>
                  <a:pt x="72390" y="8889"/>
                </a:lnTo>
                <a:lnTo>
                  <a:pt x="71120" y="8889"/>
                </a:lnTo>
                <a:lnTo>
                  <a:pt x="71120" y="7619"/>
                </a:lnTo>
                <a:close/>
              </a:path>
              <a:path w="77470" h="15239">
                <a:moveTo>
                  <a:pt x="69850" y="5080"/>
                </a:moveTo>
                <a:lnTo>
                  <a:pt x="0" y="5080"/>
                </a:lnTo>
                <a:lnTo>
                  <a:pt x="0" y="7619"/>
                </a:lnTo>
                <a:lnTo>
                  <a:pt x="69850" y="7619"/>
                </a:lnTo>
                <a:lnTo>
                  <a:pt x="69850" y="5080"/>
                </a:lnTo>
                <a:close/>
              </a:path>
              <a:path w="77470" h="15239">
                <a:moveTo>
                  <a:pt x="74930" y="11430"/>
                </a:moveTo>
                <a:lnTo>
                  <a:pt x="1270" y="11430"/>
                </a:lnTo>
                <a:lnTo>
                  <a:pt x="1270" y="15239"/>
                </a:lnTo>
                <a:lnTo>
                  <a:pt x="77470" y="15239"/>
                </a:lnTo>
                <a:lnTo>
                  <a:pt x="77470" y="13969"/>
                </a:lnTo>
                <a:lnTo>
                  <a:pt x="76200" y="13969"/>
                </a:lnTo>
                <a:lnTo>
                  <a:pt x="76200" y="12700"/>
                </a:lnTo>
                <a:lnTo>
                  <a:pt x="74930" y="12700"/>
                </a:lnTo>
                <a:lnTo>
                  <a:pt x="74930" y="11430"/>
                </a:lnTo>
                <a:close/>
              </a:path>
            </a:pathLst>
          </a:custGeom>
          <a:solidFill>
            <a:srgbClr val="C8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121909" y="4376420"/>
            <a:ext cx="64769" cy="15240"/>
          </a:xfrm>
          <a:custGeom>
            <a:avLst/>
            <a:gdLst/>
            <a:ahLst/>
            <a:cxnLst/>
            <a:rect l="l" t="t" r="r" b="b"/>
            <a:pathLst>
              <a:path w="64770" h="15239">
                <a:moveTo>
                  <a:pt x="58419" y="6349"/>
                </a:moveTo>
                <a:lnTo>
                  <a:pt x="1269" y="6349"/>
                </a:lnTo>
                <a:lnTo>
                  <a:pt x="1269" y="7619"/>
                </a:lnTo>
                <a:lnTo>
                  <a:pt x="58419" y="7619"/>
                </a:lnTo>
                <a:lnTo>
                  <a:pt x="58419" y="6349"/>
                </a:lnTo>
                <a:close/>
              </a:path>
              <a:path w="64770" h="15239">
                <a:moveTo>
                  <a:pt x="53339" y="0"/>
                </a:moveTo>
                <a:lnTo>
                  <a:pt x="0" y="0"/>
                </a:lnTo>
                <a:lnTo>
                  <a:pt x="0" y="6349"/>
                </a:lnTo>
                <a:lnTo>
                  <a:pt x="57150" y="6349"/>
                </a:lnTo>
                <a:lnTo>
                  <a:pt x="57150" y="5079"/>
                </a:lnTo>
                <a:lnTo>
                  <a:pt x="55879" y="5079"/>
                </a:lnTo>
                <a:lnTo>
                  <a:pt x="55879" y="3809"/>
                </a:lnTo>
                <a:lnTo>
                  <a:pt x="54610" y="3809"/>
                </a:lnTo>
                <a:lnTo>
                  <a:pt x="54610" y="2539"/>
                </a:lnTo>
                <a:lnTo>
                  <a:pt x="53339" y="2539"/>
                </a:lnTo>
                <a:lnTo>
                  <a:pt x="53339" y="0"/>
                </a:lnTo>
                <a:close/>
              </a:path>
              <a:path w="64770" h="15239">
                <a:moveTo>
                  <a:pt x="59689" y="7619"/>
                </a:moveTo>
                <a:lnTo>
                  <a:pt x="1269" y="7619"/>
                </a:lnTo>
                <a:lnTo>
                  <a:pt x="1269" y="13969"/>
                </a:lnTo>
                <a:lnTo>
                  <a:pt x="63499" y="13969"/>
                </a:lnTo>
                <a:lnTo>
                  <a:pt x="63499" y="12699"/>
                </a:lnTo>
                <a:lnTo>
                  <a:pt x="62229" y="12699"/>
                </a:lnTo>
                <a:lnTo>
                  <a:pt x="62229" y="10159"/>
                </a:lnTo>
                <a:lnTo>
                  <a:pt x="60959" y="10159"/>
                </a:lnTo>
                <a:lnTo>
                  <a:pt x="60959" y="8889"/>
                </a:lnTo>
                <a:lnTo>
                  <a:pt x="59689" y="8889"/>
                </a:lnTo>
                <a:lnTo>
                  <a:pt x="59689" y="7619"/>
                </a:lnTo>
                <a:close/>
              </a:path>
              <a:path w="64770" h="15239">
                <a:moveTo>
                  <a:pt x="64769" y="13969"/>
                </a:moveTo>
                <a:lnTo>
                  <a:pt x="1269" y="13969"/>
                </a:lnTo>
                <a:lnTo>
                  <a:pt x="1269" y="15239"/>
                </a:lnTo>
                <a:lnTo>
                  <a:pt x="64769" y="15239"/>
                </a:lnTo>
                <a:lnTo>
                  <a:pt x="64769" y="13969"/>
                </a:lnTo>
                <a:close/>
              </a:path>
            </a:pathLst>
          </a:custGeom>
          <a:solidFill>
            <a:srgbClr val="C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121909" y="4362450"/>
            <a:ext cx="52069" cy="13970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40639" y="0"/>
                </a:moveTo>
                <a:lnTo>
                  <a:pt x="0" y="0"/>
                </a:lnTo>
                <a:lnTo>
                  <a:pt x="0" y="2539"/>
                </a:lnTo>
                <a:lnTo>
                  <a:pt x="41910" y="2539"/>
                </a:lnTo>
                <a:lnTo>
                  <a:pt x="41910" y="1269"/>
                </a:lnTo>
                <a:lnTo>
                  <a:pt x="40639" y="1269"/>
                </a:lnTo>
                <a:lnTo>
                  <a:pt x="40639" y="0"/>
                </a:lnTo>
                <a:close/>
              </a:path>
              <a:path w="52070" h="13970">
                <a:moveTo>
                  <a:pt x="43179" y="2540"/>
                </a:moveTo>
                <a:lnTo>
                  <a:pt x="0" y="2540"/>
                </a:lnTo>
                <a:lnTo>
                  <a:pt x="0" y="8889"/>
                </a:lnTo>
                <a:lnTo>
                  <a:pt x="46989" y="8889"/>
                </a:lnTo>
                <a:lnTo>
                  <a:pt x="46989" y="7619"/>
                </a:lnTo>
                <a:lnTo>
                  <a:pt x="45720" y="7619"/>
                </a:lnTo>
                <a:lnTo>
                  <a:pt x="45720" y="6350"/>
                </a:lnTo>
                <a:lnTo>
                  <a:pt x="44450" y="6350"/>
                </a:lnTo>
                <a:lnTo>
                  <a:pt x="44450" y="3810"/>
                </a:lnTo>
                <a:lnTo>
                  <a:pt x="43179" y="3810"/>
                </a:lnTo>
                <a:lnTo>
                  <a:pt x="43179" y="2540"/>
                </a:lnTo>
                <a:close/>
              </a:path>
              <a:path w="52070" h="13970">
                <a:moveTo>
                  <a:pt x="48260" y="8890"/>
                </a:moveTo>
                <a:lnTo>
                  <a:pt x="0" y="8890"/>
                </a:lnTo>
                <a:lnTo>
                  <a:pt x="0" y="13969"/>
                </a:lnTo>
                <a:lnTo>
                  <a:pt x="52070" y="13969"/>
                </a:lnTo>
                <a:lnTo>
                  <a:pt x="52070" y="12700"/>
                </a:lnTo>
                <a:lnTo>
                  <a:pt x="50800" y="12700"/>
                </a:lnTo>
                <a:lnTo>
                  <a:pt x="50800" y="11430"/>
                </a:lnTo>
                <a:lnTo>
                  <a:pt x="49529" y="11430"/>
                </a:lnTo>
                <a:lnTo>
                  <a:pt x="49529" y="10160"/>
                </a:lnTo>
                <a:lnTo>
                  <a:pt x="48260" y="10160"/>
                </a:lnTo>
                <a:lnTo>
                  <a:pt x="48260" y="8890"/>
                </a:lnTo>
                <a:close/>
              </a:path>
            </a:pathLst>
          </a:custGeom>
          <a:solidFill>
            <a:srgbClr val="C6D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121909" y="4347209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70" h="15239">
                <a:moveTo>
                  <a:pt x="26670" y="0"/>
                </a:moveTo>
                <a:lnTo>
                  <a:pt x="0" y="0"/>
                </a:lnTo>
                <a:lnTo>
                  <a:pt x="0" y="5079"/>
                </a:lnTo>
                <a:lnTo>
                  <a:pt x="30479" y="5079"/>
                </a:lnTo>
                <a:lnTo>
                  <a:pt x="30479" y="3809"/>
                </a:lnTo>
                <a:lnTo>
                  <a:pt x="29210" y="3809"/>
                </a:lnTo>
                <a:lnTo>
                  <a:pt x="29210" y="2539"/>
                </a:lnTo>
                <a:lnTo>
                  <a:pt x="27939" y="2539"/>
                </a:lnTo>
                <a:lnTo>
                  <a:pt x="27939" y="1269"/>
                </a:lnTo>
                <a:lnTo>
                  <a:pt x="26670" y="1269"/>
                </a:lnTo>
                <a:lnTo>
                  <a:pt x="26670" y="0"/>
                </a:lnTo>
                <a:close/>
              </a:path>
              <a:path w="39370" h="15239">
                <a:moveTo>
                  <a:pt x="31750" y="5080"/>
                </a:moveTo>
                <a:lnTo>
                  <a:pt x="0" y="5080"/>
                </a:lnTo>
                <a:lnTo>
                  <a:pt x="0" y="11429"/>
                </a:lnTo>
                <a:lnTo>
                  <a:pt x="35560" y="11429"/>
                </a:lnTo>
                <a:lnTo>
                  <a:pt x="35560" y="8889"/>
                </a:lnTo>
                <a:lnTo>
                  <a:pt x="34289" y="8889"/>
                </a:lnTo>
                <a:lnTo>
                  <a:pt x="34289" y="7619"/>
                </a:lnTo>
                <a:lnTo>
                  <a:pt x="33020" y="7619"/>
                </a:lnTo>
                <a:lnTo>
                  <a:pt x="33020" y="6350"/>
                </a:lnTo>
                <a:lnTo>
                  <a:pt x="31750" y="6350"/>
                </a:lnTo>
                <a:lnTo>
                  <a:pt x="31750" y="5080"/>
                </a:lnTo>
                <a:close/>
              </a:path>
              <a:path w="39370" h="15239">
                <a:moveTo>
                  <a:pt x="36829" y="11430"/>
                </a:moveTo>
                <a:lnTo>
                  <a:pt x="0" y="11430"/>
                </a:lnTo>
                <a:lnTo>
                  <a:pt x="0" y="15239"/>
                </a:lnTo>
                <a:lnTo>
                  <a:pt x="39370" y="15239"/>
                </a:lnTo>
                <a:lnTo>
                  <a:pt x="39370" y="13969"/>
                </a:lnTo>
                <a:lnTo>
                  <a:pt x="38100" y="13969"/>
                </a:lnTo>
                <a:lnTo>
                  <a:pt x="38100" y="12700"/>
                </a:lnTo>
                <a:lnTo>
                  <a:pt x="36829" y="12700"/>
                </a:lnTo>
                <a:lnTo>
                  <a:pt x="36829" y="11430"/>
                </a:lnTo>
                <a:close/>
              </a:path>
            </a:pathLst>
          </a:custGeom>
          <a:solidFill>
            <a:srgbClr val="C5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121909" y="4331970"/>
            <a:ext cx="26670" cy="15240"/>
          </a:xfrm>
          <a:custGeom>
            <a:avLst/>
            <a:gdLst/>
            <a:ahLst/>
            <a:cxnLst/>
            <a:rect l="l" t="t" r="r" b="b"/>
            <a:pathLst>
              <a:path w="26670" h="15239">
                <a:moveTo>
                  <a:pt x="13970" y="0"/>
                </a:moveTo>
                <a:lnTo>
                  <a:pt x="0" y="0"/>
                </a:lnTo>
                <a:lnTo>
                  <a:pt x="0" y="1269"/>
                </a:lnTo>
                <a:lnTo>
                  <a:pt x="13970" y="1269"/>
                </a:lnTo>
                <a:lnTo>
                  <a:pt x="13970" y="0"/>
                </a:lnTo>
                <a:close/>
              </a:path>
              <a:path w="26670" h="15239">
                <a:moveTo>
                  <a:pt x="15239" y="1269"/>
                </a:moveTo>
                <a:lnTo>
                  <a:pt x="0" y="1269"/>
                </a:lnTo>
                <a:lnTo>
                  <a:pt x="0" y="7619"/>
                </a:lnTo>
                <a:lnTo>
                  <a:pt x="19050" y="7619"/>
                </a:lnTo>
                <a:lnTo>
                  <a:pt x="19050" y="6349"/>
                </a:lnTo>
                <a:lnTo>
                  <a:pt x="17779" y="6349"/>
                </a:lnTo>
                <a:lnTo>
                  <a:pt x="17779" y="3809"/>
                </a:lnTo>
                <a:lnTo>
                  <a:pt x="16510" y="3809"/>
                </a:lnTo>
                <a:lnTo>
                  <a:pt x="16510" y="2539"/>
                </a:lnTo>
                <a:lnTo>
                  <a:pt x="15239" y="2539"/>
                </a:lnTo>
                <a:lnTo>
                  <a:pt x="15239" y="1269"/>
                </a:lnTo>
                <a:close/>
              </a:path>
              <a:path w="26670" h="15239">
                <a:moveTo>
                  <a:pt x="20320" y="7619"/>
                </a:moveTo>
                <a:lnTo>
                  <a:pt x="0" y="7619"/>
                </a:lnTo>
                <a:lnTo>
                  <a:pt x="0" y="13969"/>
                </a:lnTo>
                <a:lnTo>
                  <a:pt x="25400" y="13969"/>
                </a:lnTo>
                <a:lnTo>
                  <a:pt x="25400" y="12699"/>
                </a:lnTo>
                <a:lnTo>
                  <a:pt x="24129" y="12699"/>
                </a:lnTo>
                <a:lnTo>
                  <a:pt x="24129" y="11429"/>
                </a:lnTo>
                <a:lnTo>
                  <a:pt x="22860" y="11429"/>
                </a:lnTo>
                <a:lnTo>
                  <a:pt x="22860" y="10159"/>
                </a:lnTo>
                <a:lnTo>
                  <a:pt x="21589" y="10159"/>
                </a:lnTo>
                <a:lnTo>
                  <a:pt x="21589" y="8889"/>
                </a:lnTo>
                <a:lnTo>
                  <a:pt x="20320" y="8889"/>
                </a:lnTo>
                <a:lnTo>
                  <a:pt x="20320" y="7619"/>
                </a:lnTo>
                <a:close/>
              </a:path>
              <a:path w="26670" h="15239">
                <a:moveTo>
                  <a:pt x="26670" y="13969"/>
                </a:moveTo>
                <a:lnTo>
                  <a:pt x="0" y="13969"/>
                </a:lnTo>
                <a:lnTo>
                  <a:pt x="0" y="15239"/>
                </a:lnTo>
                <a:lnTo>
                  <a:pt x="26670" y="15239"/>
                </a:lnTo>
                <a:lnTo>
                  <a:pt x="26670" y="13969"/>
                </a:lnTo>
                <a:close/>
              </a:path>
            </a:pathLst>
          </a:custGeom>
          <a:solidFill>
            <a:srgbClr val="C4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121909" y="4318000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6350" y="0"/>
                </a:moveTo>
                <a:lnTo>
                  <a:pt x="0" y="0"/>
                </a:lnTo>
                <a:lnTo>
                  <a:pt x="0" y="2539"/>
                </a:lnTo>
                <a:lnTo>
                  <a:pt x="5079" y="2539"/>
                </a:lnTo>
                <a:lnTo>
                  <a:pt x="5079" y="1269"/>
                </a:lnTo>
                <a:lnTo>
                  <a:pt x="6350" y="1269"/>
                </a:lnTo>
                <a:lnTo>
                  <a:pt x="6350" y="0"/>
                </a:lnTo>
                <a:close/>
              </a:path>
              <a:path w="12700" h="13970">
                <a:moveTo>
                  <a:pt x="3810" y="2540"/>
                </a:moveTo>
                <a:lnTo>
                  <a:pt x="0" y="2540"/>
                </a:lnTo>
                <a:lnTo>
                  <a:pt x="0" y="7619"/>
                </a:lnTo>
                <a:lnTo>
                  <a:pt x="7620" y="7619"/>
                </a:lnTo>
                <a:lnTo>
                  <a:pt x="7620" y="6350"/>
                </a:lnTo>
                <a:lnTo>
                  <a:pt x="6350" y="6350"/>
                </a:lnTo>
                <a:lnTo>
                  <a:pt x="6350" y="5080"/>
                </a:lnTo>
                <a:lnTo>
                  <a:pt x="5079" y="5080"/>
                </a:lnTo>
                <a:lnTo>
                  <a:pt x="5079" y="3810"/>
                </a:lnTo>
                <a:lnTo>
                  <a:pt x="3810" y="3810"/>
                </a:lnTo>
                <a:lnTo>
                  <a:pt x="3810" y="2540"/>
                </a:lnTo>
                <a:close/>
              </a:path>
              <a:path w="12700" h="13970">
                <a:moveTo>
                  <a:pt x="8889" y="7620"/>
                </a:moveTo>
                <a:lnTo>
                  <a:pt x="0" y="7620"/>
                </a:lnTo>
                <a:lnTo>
                  <a:pt x="0" y="13969"/>
                </a:lnTo>
                <a:lnTo>
                  <a:pt x="12700" y="13969"/>
                </a:lnTo>
                <a:lnTo>
                  <a:pt x="12700" y="12700"/>
                </a:lnTo>
                <a:lnTo>
                  <a:pt x="11429" y="12700"/>
                </a:lnTo>
                <a:lnTo>
                  <a:pt x="11429" y="11430"/>
                </a:lnTo>
                <a:lnTo>
                  <a:pt x="10160" y="11430"/>
                </a:lnTo>
                <a:lnTo>
                  <a:pt x="10160" y="10160"/>
                </a:lnTo>
                <a:lnTo>
                  <a:pt x="8889" y="10160"/>
                </a:lnTo>
                <a:lnTo>
                  <a:pt x="8889" y="7620"/>
                </a:lnTo>
                <a:close/>
              </a:path>
            </a:pathLst>
          </a:custGeom>
          <a:solidFill>
            <a:srgbClr val="C3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121909" y="4302759"/>
            <a:ext cx="24130" cy="15240"/>
          </a:xfrm>
          <a:custGeom>
            <a:avLst/>
            <a:gdLst/>
            <a:ahLst/>
            <a:cxnLst/>
            <a:rect l="l" t="t" r="r" b="b"/>
            <a:pathLst>
              <a:path w="24129" h="15239">
                <a:moveTo>
                  <a:pt x="24129" y="0"/>
                </a:moveTo>
                <a:lnTo>
                  <a:pt x="0" y="0"/>
                </a:lnTo>
                <a:lnTo>
                  <a:pt x="0" y="5079"/>
                </a:lnTo>
                <a:lnTo>
                  <a:pt x="19050" y="5079"/>
                </a:lnTo>
                <a:lnTo>
                  <a:pt x="19050" y="3809"/>
                </a:lnTo>
                <a:lnTo>
                  <a:pt x="21589" y="3809"/>
                </a:lnTo>
                <a:lnTo>
                  <a:pt x="21589" y="2539"/>
                </a:lnTo>
                <a:lnTo>
                  <a:pt x="22860" y="2539"/>
                </a:lnTo>
                <a:lnTo>
                  <a:pt x="22860" y="1269"/>
                </a:lnTo>
                <a:lnTo>
                  <a:pt x="24129" y="1269"/>
                </a:lnTo>
                <a:lnTo>
                  <a:pt x="24129" y="0"/>
                </a:lnTo>
                <a:close/>
              </a:path>
              <a:path w="24129" h="15239">
                <a:moveTo>
                  <a:pt x="17779" y="5080"/>
                </a:moveTo>
                <a:lnTo>
                  <a:pt x="0" y="5080"/>
                </a:lnTo>
                <a:lnTo>
                  <a:pt x="0" y="11429"/>
                </a:lnTo>
                <a:lnTo>
                  <a:pt x="12700" y="11429"/>
                </a:lnTo>
                <a:lnTo>
                  <a:pt x="12700" y="10159"/>
                </a:lnTo>
                <a:lnTo>
                  <a:pt x="13970" y="10159"/>
                </a:lnTo>
                <a:lnTo>
                  <a:pt x="13970" y="8889"/>
                </a:lnTo>
                <a:lnTo>
                  <a:pt x="15239" y="8889"/>
                </a:lnTo>
                <a:lnTo>
                  <a:pt x="15239" y="7619"/>
                </a:lnTo>
                <a:lnTo>
                  <a:pt x="16510" y="7619"/>
                </a:lnTo>
                <a:lnTo>
                  <a:pt x="16510" y="6350"/>
                </a:lnTo>
                <a:lnTo>
                  <a:pt x="17779" y="6350"/>
                </a:lnTo>
                <a:lnTo>
                  <a:pt x="17779" y="5080"/>
                </a:lnTo>
                <a:close/>
              </a:path>
              <a:path w="24129" h="15239">
                <a:moveTo>
                  <a:pt x="11429" y="11430"/>
                </a:moveTo>
                <a:lnTo>
                  <a:pt x="0" y="11430"/>
                </a:lnTo>
                <a:lnTo>
                  <a:pt x="0" y="15239"/>
                </a:lnTo>
                <a:lnTo>
                  <a:pt x="7620" y="15239"/>
                </a:lnTo>
                <a:lnTo>
                  <a:pt x="7620" y="13969"/>
                </a:lnTo>
                <a:lnTo>
                  <a:pt x="8889" y="13969"/>
                </a:lnTo>
                <a:lnTo>
                  <a:pt x="8889" y="12700"/>
                </a:lnTo>
                <a:lnTo>
                  <a:pt x="11429" y="12700"/>
                </a:lnTo>
                <a:lnTo>
                  <a:pt x="11429" y="11430"/>
                </a:lnTo>
                <a:close/>
              </a:path>
            </a:pathLst>
          </a:custGeom>
          <a:solidFill>
            <a:srgbClr val="C2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121909" y="4287520"/>
            <a:ext cx="40640" cy="15240"/>
          </a:xfrm>
          <a:custGeom>
            <a:avLst/>
            <a:gdLst/>
            <a:ahLst/>
            <a:cxnLst/>
            <a:rect l="l" t="t" r="r" b="b"/>
            <a:pathLst>
              <a:path w="40639" h="15239">
                <a:moveTo>
                  <a:pt x="40639" y="0"/>
                </a:moveTo>
                <a:lnTo>
                  <a:pt x="0" y="0"/>
                </a:lnTo>
                <a:lnTo>
                  <a:pt x="0" y="1269"/>
                </a:lnTo>
                <a:lnTo>
                  <a:pt x="40639" y="1269"/>
                </a:lnTo>
                <a:lnTo>
                  <a:pt x="40639" y="0"/>
                </a:lnTo>
                <a:close/>
              </a:path>
              <a:path w="40639" h="15239">
                <a:moveTo>
                  <a:pt x="39370" y="1269"/>
                </a:moveTo>
                <a:lnTo>
                  <a:pt x="0" y="1269"/>
                </a:lnTo>
                <a:lnTo>
                  <a:pt x="0" y="7619"/>
                </a:lnTo>
                <a:lnTo>
                  <a:pt x="34289" y="7619"/>
                </a:lnTo>
                <a:lnTo>
                  <a:pt x="34289" y="6349"/>
                </a:lnTo>
                <a:lnTo>
                  <a:pt x="35560" y="6349"/>
                </a:lnTo>
                <a:lnTo>
                  <a:pt x="35560" y="5079"/>
                </a:lnTo>
                <a:lnTo>
                  <a:pt x="36829" y="5079"/>
                </a:lnTo>
                <a:lnTo>
                  <a:pt x="36829" y="3809"/>
                </a:lnTo>
                <a:lnTo>
                  <a:pt x="38100" y="3809"/>
                </a:lnTo>
                <a:lnTo>
                  <a:pt x="38100" y="2539"/>
                </a:lnTo>
                <a:lnTo>
                  <a:pt x="39370" y="2539"/>
                </a:lnTo>
                <a:lnTo>
                  <a:pt x="39370" y="1269"/>
                </a:lnTo>
                <a:close/>
              </a:path>
              <a:path w="40639" h="15239">
                <a:moveTo>
                  <a:pt x="33020" y="7619"/>
                </a:moveTo>
                <a:lnTo>
                  <a:pt x="0" y="7619"/>
                </a:lnTo>
                <a:lnTo>
                  <a:pt x="0" y="13969"/>
                </a:lnTo>
                <a:lnTo>
                  <a:pt x="26670" y="13969"/>
                </a:lnTo>
                <a:lnTo>
                  <a:pt x="26670" y="12699"/>
                </a:lnTo>
                <a:lnTo>
                  <a:pt x="27939" y="12699"/>
                </a:lnTo>
                <a:lnTo>
                  <a:pt x="27939" y="11429"/>
                </a:lnTo>
                <a:lnTo>
                  <a:pt x="29210" y="11429"/>
                </a:lnTo>
                <a:lnTo>
                  <a:pt x="29210" y="10159"/>
                </a:lnTo>
                <a:lnTo>
                  <a:pt x="30479" y="10159"/>
                </a:lnTo>
                <a:lnTo>
                  <a:pt x="30479" y="8889"/>
                </a:lnTo>
                <a:lnTo>
                  <a:pt x="33020" y="8889"/>
                </a:lnTo>
                <a:lnTo>
                  <a:pt x="33020" y="7619"/>
                </a:lnTo>
                <a:close/>
              </a:path>
              <a:path w="40639" h="15239">
                <a:moveTo>
                  <a:pt x="25400" y="13969"/>
                </a:moveTo>
                <a:lnTo>
                  <a:pt x="0" y="13969"/>
                </a:lnTo>
                <a:lnTo>
                  <a:pt x="0" y="15239"/>
                </a:lnTo>
                <a:lnTo>
                  <a:pt x="25400" y="15239"/>
                </a:lnTo>
                <a:lnTo>
                  <a:pt x="25400" y="13969"/>
                </a:lnTo>
                <a:close/>
              </a:path>
            </a:pathLst>
          </a:custGeom>
          <a:solidFill>
            <a:srgbClr val="C1D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121909" y="4272279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20" h="15239">
                <a:moveTo>
                  <a:pt x="58420" y="0"/>
                </a:moveTo>
                <a:lnTo>
                  <a:pt x="0" y="0"/>
                </a:lnTo>
                <a:lnTo>
                  <a:pt x="0" y="3810"/>
                </a:lnTo>
                <a:lnTo>
                  <a:pt x="55879" y="3810"/>
                </a:lnTo>
                <a:lnTo>
                  <a:pt x="55879" y="2540"/>
                </a:lnTo>
                <a:lnTo>
                  <a:pt x="57150" y="2540"/>
                </a:lnTo>
                <a:lnTo>
                  <a:pt x="57150" y="1270"/>
                </a:lnTo>
                <a:lnTo>
                  <a:pt x="58420" y="1270"/>
                </a:lnTo>
                <a:lnTo>
                  <a:pt x="58420" y="0"/>
                </a:lnTo>
                <a:close/>
              </a:path>
              <a:path w="58420" h="15239">
                <a:moveTo>
                  <a:pt x="54610" y="3810"/>
                </a:moveTo>
                <a:lnTo>
                  <a:pt x="0" y="3810"/>
                </a:lnTo>
                <a:lnTo>
                  <a:pt x="0" y="10160"/>
                </a:lnTo>
                <a:lnTo>
                  <a:pt x="48260" y="10160"/>
                </a:lnTo>
                <a:lnTo>
                  <a:pt x="48260" y="8890"/>
                </a:lnTo>
                <a:lnTo>
                  <a:pt x="49529" y="8890"/>
                </a:lnTo>
                <a:lnTo>
                  <a:pt x="49529" y="7620"/>
                </a:lnTo>
                <a:lnTo>
                  <a:pt x="50800" y="7620"/>
                </a:lnTo>
                <a:lnTo>
                  <a:pt x="50800" y="6350"/>
                </a:lnTo>
                <a:lnTo>
                  <a:pt x="52070" y="6350"/>
                </a:lnTo>
                <a:lnTo>
                  <a:pt x="52070" y="5080"/>
                </a:lnTo>
                <a:lnTo>
                  <a:pt x="54610" y="5080"/>
                </a:lnTo>
                <a:lnTo>
                  <a:pt x="54610" y="3810"/>
                </a:lnTo>
                <a:close/>
              </a:path>
              <a:path w="58420" h="15239">
                <a:moveTo>
                  <a:pt x="46989" y="10160"/>
                </a:moveTo>
                <a:lnTo>
                  <a:pt x="0" y="10160"/>
                </a:lnTo>
                <a:lnTo>
                  <a:pt x="0" y="15240"/>
                </a:lnTo>
                <a:lnTo>
                  <a:pt x="43179" y="15240"/>
                </a:lnTo>
                <a:lnTo>
                  <a:pt x="43179" y="13970"/>
                </a:lnTo>
                <a:lnTo>
                  <a:pt x="44450" y="13970"/>
                </a:lnTo>
                <a:lnTo>
                  <a:pt x="44450" y="12700"/>
                </a:lnTo>
                <a:lnTo>
                  <a:pt x="45720" y="12700"/>
                </a:lnTo>
                <a:lnTo>
                  <a:pt x="45720" y="11430"/>
                </a:lnTo>
                <a:lnTo>
                  <a:pt x="46989" y="11430"/>
                </a:lnTo>
                <a:lnTo>
                  <a:pt x="46989" y="10160"/>
                </a:lnTo>
                <a:close/>
              </a:path>
            </a:pathLst>
          </a:custGeom>
          <a:solidFill>
            <a:srgbClr val="C0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121909" y="4258309"/>
            <a:ext cx="73660" cy="13970"/>
          </a:xfrm>
          <a:custGeom>
            <a:avLst/>
            <a:gdLst/>
            <a:ahLst/>
            <a:cxnLst/>
            <a:rect l="l" t="t" r="r" b="b"/>
            <a:pathLst>
              <a:path w="73660" h="13970">
                <a:moveTo>
                  <a:pt x="73660" y="0"/>
                </a:moveTo>
                <a:lnTo>
                  <a:pt x="0" y="0"/>
                </a:lnTo>
                <a:lnTo>
                  <a:pt x="0" y="5079"/>
                </a:lnTo>
                <a:lnTo>
                  <a:pt x="69850" y="5079"/>
                </a:lnTo>
                <a:lnTo>
                  <a:pt x="69850" y="3809"/>
                </a:lnTo>
                <a:lnTo>
                  <a:pt x="71120" y="3809"/>
                </a:lnTo>
                <a:lnTo>
                  <a:pt x="71120" y="2539"/>
                </a:lnTo>
                <a:lnTo>
                  <a:pt x="72389" y="2539"/>
                </a:lnTo>
                <a:lnTo>
                  <a:pt x="72389" y="1269"/>
                </a:lnTo>
                <a:lnTo>
                  <a:pt x="73660" y="1269"/>
                </a:lnTo>
                <a:lnTo>
                  <a:pt x="73660" y="0"/>
                </a:lnTo>
                <a:close/>
              </a:path>
              <a:path w="73660" h="13970">
                <a:moveTo>
                  <a:pt x="68579" y="5080"/>
                </a:moveTo>
                <a:lnTo>
                  <a:pt x="0" y="5080"/>
                </a:lnTo>
                <a:lnTo>
                  <a:pt x="0" y="11429"/>
                </a:lnTo>
                <a:lnTo>
                  <a:pt x="62229" y="11429"/>
                </a:lnTo>
                <a:lnTo>
                  <a:pt x="62229" y="10159"/>
                </a:lnTo>
                <a:lnTo>
                  <a:pt x="64770" y="10159"/>
                </a:lnTo>
                <a:lnTo>
                  <a:pt x="64770" y="8889"/>
                </a:lnTo>
                <a:lnTo>
                  <a:pt x="66039" y="8889"/>
                </a:lnTo>
                <a:lnTo>
                  <a:pt x="66039" y="7619"/>
                </a:lnTo>
                <a:lnTo>
                  <a:pt x="67310" y="7619"/>
                </a:lnTo>
                <a:lnTo>
                  <a:pt x="67310" y="6350"/>
                </a:lnTo>
                <a:lnTo>
                  <a:pt x="68579" y="6350"/>
                </a:lnTo>
                <a:lnTo>
                  <a:pt x="68579" y="5080"/>
                </a:lnTo>
                <a:close/>
              </a:path>
              <a:path w="73660" h="13970">
                <a:moveTo>
                  <a:pt x="60960" y="11430"/>
                </a:moveTo>
                <a:lnTo>
                  <a:pt x="0" y="11430"/>
                </a:lnTo>
                <a:lnTo>
                  <a:pt x="0" y="13969"/>
                </a:lnTo>
                <a:lnTo>
                  <a:pt x="59689" y="13969"/>
                </a:lnTo>
                <a:lnTo>
                  <a:pt x="59689" y="12700"/>
                </a:lnTo>
                <a:lnTo>
                  <a:pt x="60960" y="12700"/>
                </a:lnTo>
                <a:lnTo>
                  <a:pt x="60960" y="11430"/>
                </a:lnTo>
                <a:close/>
              </a:path>
            </a:pathLst>
          </a:custGeom>
          <a:solidFill>
            <a:srgbClr val="BF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123179" y="4243070"/>
            <a:ext cx="88900" cy="15240"/>
          </a:xfrm>
          <a:custGeom>
            <a:avLst/>
            <a:gdLst/>
            <a:ahLst/>
            <a:cxnLst/>
            <a:rect l="l" t="t" r="r" b="b"/>
            <a:pathLst>
              <a:path w="88900" h="15239">
                <a:moveTo>
                  <a:pt x="88900" y="0"/>
                </a:moveTo>
                <a:lnTo>
                  <a:pt x="0" y="0"/>
                </a:lnTo>
                <a:lnTo>
                  <a:pt x="0" y="1269"/>
                </a:lnTo>
                <a:lnTo>
                  <a:pt x="88900" y="1269"/>
                </a:lnTo>
                <a:lnTo>
                  <a:pt x="88900" y="0"/>
                </a:lnTo>
                <a:close/>
              </a:path>
              <a:path w="88900" h="15239">
                <a:moveTo>
                  <a:pt x="87629" y="1269"/>
                </a:moveTo>
                <a:lnTo>
                  <a:pt x="0" y="1269"/>
                </a:lnTo>
                <a:lnTo>
                  <a:pt x="0" y="7619"/>
                </a:lnTo>
                <a:lnTo>
                  <a:pt x="82550" y="7619"/>
                </a:lnTo>
                <a:lnTo>
                  <a:pt x="82550" y="6349"/>
                </a:lnTo>
                <a:lnTo>
                  <a:pt x="83820" y="6349"/>
                </a:lnTo>
                <a:lnTo>
                  <a:pt x="83820" y="5079"/>
                </a:lnTo>
                <a:lnTo>
                  <a:pt x="85089" y="5079"/>
                </a:lnTo>
                <a:lnTo>
                  <a:pt x="85089" y="3809"/>
                </a:lnTo>
                <a:lnTo>
                  <a:pt x="86360" y="3809"/>
                </a:lnTo>
                <a:lnTo>
                  <a:pt x="86360" y="2539"/>
                </a:lnTo>
                <a:lnTo>
                  <a:pt x="87629" y="2539"/>
                </a:lnTo>
                <a:lnTo>
                  <a:pt x="87629" y="1269"/>
                </a:lnTo>
                <a:close/>
              </a:path>
              <a:path w="88900" h="15239">
                <a:moveTo>
                  <a:pt x="81279" y="7619"/>
                </a:moveTo>
                <a:lnTo>
                  <a:pt x="0" y="7619"/>
                </a:lnTo>
                <a:lnTo>
                  <a:pt x="0" y="13969"/>
                </a:lnTo>
                <a:lnTo>
                  <a:pt x="74929" y="13969"/>
                </a:lnTo>
                <a:lnTo>
                  <a:pt x="74929" y="12699"/>
                </a:lnTo>
                <a:lnTo>
                  <a:pt x="76200" y="12699"/>
                </a:lnTo>
                <a:lnTo>
                  <a:pt x="76200" y="11429"/>
                </a:lnTo>
                <a:lnTo>
                  <a:pt x="77470" y="11429"/>
                </a:lnTo>
                <a:lnTo>
                  <a:pt x="77470" y="10159"/>
                </a:lnTo>
                <a:lnTo>
                  <a:pt x="80010" y="10159"/>
                </a:lnTo>
                <a:lnTo>
                  <a:pt x="80010" y="8889"/>
                </a:lnTo>
                <a:lnTo>
                  <a:pt x="81279" y="8889"/>
                </a:lnTo>
                <a:lnTo>
                  <a:pt x="81279" y="7619"/>
                </a:lnTo>
                <a:close/>
              </a:path>
              <a:path w="88900" h="15239">
                <a:moveTo>
                  <a:pt x="73660" y="13969"/>
                </a:moveTo>
                <a:lnTo>
                  <a:pt x="0" y="13969"/>
                </a:lnTo>
                <a:lnTo>
                  <a:pt x="0" y="15239"/>
                </a:lnTo>
                <a:lnTo>
                  <a:pt x="73660" y="15239"/>
                </a:lnTo>
                <a:lnTo>
                  <a:pt x="73660" y="13969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124450" y="423100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124450" y="4229734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124450" y="422846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39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124450" y="423735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79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124450" y="4236084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124450" y="423481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124450" y="423354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124450" y="423227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123179" y="424243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123179" y="424116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123179" y="423989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123179" y="423862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79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125720" y="421830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3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125720" y="421703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3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125720" y="421576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3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126990" y="421449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126990" y="421322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124450" y="42246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124450" y="422338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125720" y="422211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3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125720" y="422084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3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125720" y="421957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3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124450" y="422719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124450" y="422592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128259" y="419925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128259" y="419798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128259" y="420560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128259" y="420433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128259" y="420306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128259" y="420179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128259" y="420052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126990" y="4211954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126990" y="4210684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126990" y="420941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126990" y="420814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126990" y="420687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130800" y="418655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130800" y="418528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130800" y="418401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129529" y="4192904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129529" y="4191634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129529" y="419036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130800" y="418909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130800" y="418782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129529" y="419671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129529" y="419544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129529" y="419417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133340" y="417385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134609" y="4172584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134609" y="417131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134609" y="417004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134609" y="416877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132070" y="4180204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132070" y="4178934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133340" y="417766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133340" y="417639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133340" y="417512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132070" y="4182745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132070" y="4181475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138420" y="4154804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138420" y="4153534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137150" y="4161154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137150" y="4159884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137150" y="415861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138420" y="415734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138420" y="415607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135879" y="416750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135879" y="416623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135879" y="416496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135879" y="416369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8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137150" y="416242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71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142229" y="4142104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63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142229" y="4140834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63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143500" y="4139565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143500" y="4138295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139690" y="414845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140959" y="414718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140959" y="414591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140959" y="414464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142229" y="4143375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63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139690" y="415226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139690" y="415099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139690" y="414972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147309" y="4129404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147309" y="4128134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147309" y="412686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148579" y="412559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28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148579" y="412432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28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144770" y="4135754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5089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144770" y="4134484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5089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146040" y="413321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82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146040" y="413194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82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146040" y="413067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82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144770" y="413702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5089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153659" y="411035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154929" y="410908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93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151120" y="4116704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739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152390" y="4115434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47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152390" y="4114165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47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153659" y="411289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153659" y="411162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149850" y="412305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8001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149850" y="412178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8001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149850" y="4120515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8001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151120" y="411924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739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151120" y="411797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739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160009" y="4097654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85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161279" y="4096384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161279" y="4095115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162550" y="4093845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31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157470" y="4104004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389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157470" y="4102734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389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158740" y="4101465"/>
            <a:ext cx="71120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112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158740" y="4100195"/>
            <a:ext cx="71120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112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160009" y="409892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85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154929" y="4107815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93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156200" y="4106545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66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156200" y="4105275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66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170170" y="4078604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68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167629" y="408495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167629" y="408368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168900" y="4082415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168900" y="4081145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170170" y="4079875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68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163820" y="4091304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603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163820" y="4090034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603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165090" y="4088765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7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166359" y="408749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166359" y="408622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162550" y="4092575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31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177790" y="4065904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7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179059" y="406463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173979" y="4072254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175250" y="4070984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61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175250" y="4069715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61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176520" y="4068445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176520" y="4067175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171440" y="407733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842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171440" y="4076065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842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172709" y="4074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172709" y="4073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185409" y="405320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185409" y="405193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186679" y="4050665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318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187950" y="40493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181600" y="4059554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6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182870" y="405828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89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182870" y="4057015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89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184140" y="4055745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184140" y="4054475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179059" y="406336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180329" y="406209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180329" y="4060825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196840" y="403415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302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193029" y="404050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3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193029" y="403923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3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194300" y="403796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56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195570" y="4036695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89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196840" y="403542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302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189220" y="4046220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639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190490" y="4044315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37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191759" y="40430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191759" y="40417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187950" y="404812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91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207000" y="4021454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6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208270" y="402018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89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208270" y="401891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89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201920" y="402780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939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203190" y="402653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204459" y="402526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204459" y="402399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205729" y="4022725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413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198109" y="403288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199379" y="403161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200650" y="403034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21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200650" y="402907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21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215890" y="400875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7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217159" y="400748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218429" y="400621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3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219700" y="400494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212079" y="401510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212079" y="401383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213350" y="4012565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51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214620" y="401129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215890" y="401002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7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209540" y="401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32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210809" y="401637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222240" y="400240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223509" y="400113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224779" y="399986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8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226050" y="399859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227320" y="399732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220970" y="4003675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447029" y="3855720"/>
            <a:ext cx="99060" cy="13970"/>
          </a:xfrm>
          <a:custGeom>
            <a:avLst/>
            <a:gdLst/>
            <a:ahLst/>
            <a:cxnLst/>
            <a:rect l="l" t="t" r="r" b="b"/>
            <a:pathLst>
              <a:path w="99060" h="13970">
                <a:moveTo>
                  <a:pt x="99060" y="0"/>
                </a:moveTo>
                <a:lnTo>
                  <a:pt x="97790" y="0"/>
                </a:lnTo>
                <a:lnTo>
                  <a:pt x="97790" y="1269"/>
                </a:lnTo>
                <a:lnTo>
                  <a:pt x="99060" y="1269"/>
                </a:lnTo>
                <a:lnTo>
                  <a:pt x="99060" y="0"/>
                </a:lnTo>
                <a:close/>
              </a:path>
              <a:path w="99060" h="13970">
                <a:moveTo>
                  <a:pt x="97790" y="6349"/>
                </a:moveTo>
                <a:lnTo>
                  <a:pt x="33020" y="6349"/>
                </a:lnTo>
                <a:lnTo>
                  <a:pt x="33020" y="7619"/>
                </a:lnTo>
                <a:lnTo>
                  <a:pt x="97790" y="7619"/>
                </a:lnTo>
                <a:lnTo>
                  <a:pt x="97790" y="6349"/>
                </a:lnTo>
                <a:close/>
              </a:path>
              <a:path w="99060" h="13970">
                <a:moveTo>
                  <a:pt x="99060" y="1269"/>
                </a:moveTo>
                <a:lnTo>
                  <a:pt x="86360" y="1269"/>
                </a:lnTo>
                <a:lnTo>
                  <a:pt x="86360" y="2539"/>
                </a:lnTo>
                <a:lnTo>
                  <a:pt x="54610" y="2539"/>
                </a:lnTo>
                <a:lnTo>
                  <a:pt x="54610" y="3809"/>
                </a:lnTo>
                <a:lnTo>
                  <a:pt x="49530" y="3809"/>
                </a:lnTo>
                <a:lnTo>
                  <a:pt x="49530" y="5079"/>
                </a:lnTo>
                <a:lnTo>
                  <a:pt x="41910" y="5079"/>
                </a:lnTo>
                <a:lnTo>
                  <a:pt x="41910" y="6349"/>
                </a:lnTo>
                <a:lnTo>
                  <a:pt x="99060" y="6349"/>
                </a:lnTo>
                <a:lnTo>
                  <a:pt x="99060" y="1269"/>
                </a:lnTo>
                <a:close/>
              </a:path>
              <a:path w="99060" h="13970">
                <a:moveTo>
                  <a:pt x="97790" y="7619"/>
                </a:moveTo>
                <a:lnTo>
                  <a:pt x="24130" y="7619"/>
                </a:lnTo>
                <a:lnTo>
                  <a:pt x="24130" y="8889"/>
                </a:lnTo>
                <a:lnTo>
                  <a:pt x="12700" y="8889"/>
                </a:lnTo>
                <a:lnTo>
                  <a:pt x="12700" y="10159"/>
                </a:lnTo>
                <a:lnTo>
                  <a:pt x="10160" y="10159"/>
                </a:lnTo>
                <a:lnTo>
                  <a:pt x="10160" y="11429"/>
                </a:lnTo>
                <a:lnTo>
                  <a:pt x="5080" y="11429"/>
                </a:lnTo>
                <a:lnTo>
                  <a:pt x="5080" y="12699"/>
                </a:lnTo>
                <a:lnTo>
                  <a:pt x="0" y="12699"/>
                </a:lnTo>
                <a:lnTo>
                  <a:pt x="0" y="13969"/>
                </a:lnTo>
                <a:lnTo>
                  <a:pt x="97789" y="13969"/>
                </a:lnTo>
                <a:lnTo>
                  <a:pt x="97790" y="7619"/>
                </a:lnTo>
                <a:close/>
              </a:path>
            </a:pathLst>
          </a:custGeom>
          <a:solidFill>
            <a:srgbClr val="A4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121909" y="3855720"/>
            <a:ext cx="422909" cy="982980"/>
          </a:xfrm>
          <a:custGeom>
            <a:avLst/>
            <a:gdLst/>
            <a:ahLst/>
            <a:cxnLst/>
            <a:rect l="l" t="t" r="r" b="b"/>
            <a:pathLst>
              <a:path w="422910" h="982979">
                <a:moveTo>
                  <a:pt x="422910" y="0"/>
                </a:moveTo>
                <a:lnTo>
                  <a:pt x="373568" y="2785"/>
                </a:lnTo>
                <a:lnTo>
                  <a:pt x="325904" y="10933"/>
                </a:lnTo>
                <a:lnTo>
                  <a:pt x="280234" y="24130"/>
                </a:lnTo>
                <a:lnTo>
                  <a:pt x="236875" y="42061"/>
                </a:lnTo>
                <a:lnTo>
                  <a:pt x="196142" y="64414"/>
                </a:lnTo>
                <a:lnTo>
                  <a:pt x="158353" y="90873"/>
                </a:lnTo>
                <a:lnTo>
                  <a:pt x="123825" y="121126"/>
                </a:lnTo>
                <a:lnTo>
                  <a:pt x="92872" y="154858"/>
                </a:lnTo>
                <a:lnTo>
                  <a:pt x="65814" y="191756"/>
                </a:lnTo>
                <a:lnTo>
                  <a:pt x="42965" y="231506"/>
                </a:lnTo>
                <a:lnTo>
                  <a:pt x="24642" y="273794"/>
                </a:lnTo>
                <a:lnTo>
                  <a:pt x="11163" y="318307"/>
                </a:lnTo>
                <a:lnTo>
                  <a:pt x="2843" y="364730"/>
                </a:lnTo>
                <a:lnTo>
                  <a:pt x="0" y="412749"/>
                </a:lnTo>
                <a:lnTo>
                  <a:pt x="0" y="518159"/>
                </a:lnTo>
                <a:lnTo>
                  <a:pt x="2183" y="560072"/>
                </a:lnTo>
                <a:lnTo>
                  <a:pt x="8633" y="603215"/>
                </a:lnTo>
                <a:lnTo>
                  <a:pt x="19197" y="646793"/>
                </a:lnTo>
                <a:lnTo>
                  <a:pt x="33721" y="690005"/>
                </a:lnTo>
                <a:lnTo>
                  <a:pt x="52054" y="732057"/>
                </a:lnTo>
                <a:lnTo>
                  <a:pt x="74042" y="772148"/>
                </a:lnTo>
                <a:lnTo>
                  <a:pt x="99534" y="809482"/>
                </a:lnTo>
                <a:lnTo>
                  <a:pt x="128375" y="843261"/>
                </a:lnTo>
                <a:lnTo>
                  <a:pt x="160415" y="872687"/>
                </a:lnTo>
                <a:lnTo>
                  <a:pt x="195500" y="896963"/>
                </a:lnTo>
                <a:lnTo>
                  <a:pt x="233477" y="915290"/>
                </a:lnTo>
                <a:lnTo>
                  <a:pt x="274195" y="926872"/>
                </a:lnTo>
                <a:lnTo>
                  <a:pt x="317500" y="930909"/>
                </a:lnTo>
                <a:lnTo>
                  <a:pt x="317500" y="982979"/>
                </a:lnTo>
                <a:lnTo>
                  <a:pt x="422910" y="877569"/>
                </a:lnTo>
                <a:lnTo>
                  <a:pt x="317500" y="772159"/>
                </a:lnTo>
                <a:lnTo>
                  <a:pt x="317500" y="824229"/>
                </a:lnTo>
                <a:lnTo>
                  <a:pt x="2539" y="464819"/>
                </a:lnTo>
                <a:lnTo>
                  <a:pt x="245566" y="255389"/>
                </a:lnTo>
                <a:lnTo>
                  <a:pt x="370363" y="137159"/>
                </a:lnTo>
                <a:lnTo>
                  <a:pt x="416341" y="66555"/>
                </a:lnTo>
                <a:lnTo>
                  <a:pt x="422910" y="0"/>
                </a:lnTo>
                <a:close/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394970" y="3782059"/>
            <a:ext cx="3281679" cy="2112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536690" y="1896110"/>
            <a:ext cx="510540" cy="916940"/>
          </a:xfrm>
          <a:custGeom>
            <a:avLst/>
            <a:gdLst/>
            <a:ahLst/>
            <a:cxnLst/>
            <a:rect l="l" t="t" r="r" b="b"/>
            <a:pathLst>
              <a:path w="510540" h="916939">
                <a:moveTo>
                  <a:pt x="128269" y="661669"/>
                </a:moveTo>
                <a:lnTo>
                  <a:pt x="0" y="788669"/>
                </a:lnTo>
                <a:lnTo>
                  <a:pt x="128269" y="916939"/>
                </a:lnTo>
                <a:lnTo>
                  <a:pt x="128269" y="853439"/>
                </a:lnTo>
                <a:lnTo>
                  <a:pt x="170179" y="850900"/>
                </a:lnTo>
                <a:lnTo>
                  <a:pt x="210819" y="843279"/>
                </a:lnTo>
                <a:lnTo>
                  <a:pt x="250189" y="833119"/>
                </a:lnTo>
                <a:lnTo>
                  <a:pt x="285750" y="817879"/>
                </a:lnTo>
                <a:lnTo>
                  <a:pt x="320039" y="800100"/>
                </a:lnTo>
                <a:lnTo>
                  <a:pt x="379729" y="755650"/>
                </a:lnTo>
                <a:lnTo>
                  <a:pt x="410556" y="725169"/>
                </a:lnTo>
                <a:lnTo>
                  <a:pt x="128269" y="725169"/>
                </a:lnTo>
                <a:lnTo>
                  <a:pt x="128269" y="661669"/>
                </a:lnTo>
                <a:close/>
              </a:path>
              <a:path w="510540" h="916939">
                <a:moveTo>
                  <a:pt x="0" y="0"/>
                </a:moveTo>
                <a:lnTo>
                  <a:pt x="12700" y="39369"/>
                </a:lnTo>
                <a:lnTo>
                  <a:pt x="46989" y="86360"/>
                </a:lnTo>
                <a:lnTo>
                  <a:pt x="80009" y="120650"/>
                </a:lnTo>
                <a:lnTo>
                  <a:pt x="161289" y="190500"/>
                </a:lnTo>
                <a:lnTo>
                  <a:pt x="254000" y="260350"/>
                </a:lnTo>
                <a:lnTo>
                  <a:pt x="429259" y="377189"/>
                </a:lnTo>
                <a:lnTo>
                  <a:pt x="508000" y="426719"/>
                </a:lnTo>
                <a:lnTo>
                  <a:pt x="128269" y="725169"/>
                </a:lnTo>
                <a:lnTo>
                  <a:pt x="410556" y="725169"/>
                </a:lnTo>
                <a:lnTo>
                  <a:pt x="429259" y="702310"/>
                </a:lnTo>
                <a:lnTo>
                  <a:pt x="468629" y="643889"/>
                </a:lnTo>
                <a:lnTo>
                  <a:pt x="495300" y="581660"/>
                </a:lnTo>
                <a:lnTo>
                  <a:pt x="508000" y="519429"/>
                </a:lnTo>
                <a:lnTo>
                  <a:pt x="510539" y="490219"/>
                </a:lnTo>
                <a:lnTo>
                  <a:pt x="510539" y="361950"/>
                </a:lnTo>
                <a:lnTo>
                  <a:pt x="500379" y="289560"/>
                </a:lnTo>
                <a:lnTo>
                  <a:pt x="469900" y="220979"/>
                </a:lnTo>
                <a:lnTo>
                  <a:pt x="448309" y="189229"/>
                </a:lnTo>
                <a:lnTo>
                  <a:pt x="422909" y="160019"/>
                </a:lnTo>
                <a:lnTo>
                  <a:pt x="393700" y="132079"/>
                </a:lnTo>
                <a:lnTo>
                  <a:pt x="360679" y="106679"/>
                </a:lnTo>
                <a:lnTo>
                  <a:pt x="325119" y="82550"/>
                </a:lnTo>
                <a:lnTo>
                  <a:pt x="285750" y="62229"/>
                </a:lnTo>
                <a:lnTo>
                  <a:pt x="243839" y="44450"/>
                </a:lnTo>
                <a:lnTo>
                  <a:pt x="199389" y="27939"/>
                </a:lnTo>
                <a:lnTo>
                  <a:pt x="152400" y="16510"/>
                </a:lnTo>
                <a:lnTo>
                  <a:pt x="102869" y="7619"/>
                </a:lnTo>
                <a:lnTo>
                  <a:pt x="52069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536690" y="1896110"/>
            <a:ext cx="510540" cy="916940"/>
          </a:xfrm>
          <a:custGeom>
            <a:avLst/>
            <a:gdLst/>
            <a:ahLst/>
            <a:cxnLst/>
            <a:rect l="l" t="t" r="r" b="b"/>
            <a:pathLst>
              <a:path w="510540" h="916939">
                <a:moveTo>
                  <a:pt x="0" y="0"/>
                </a:moveTo>
                <a:lnTo>
                  <a:pt x="55624" y="2130"/>
                </a:lnTo>
                <a:lnTo>
                  <a:pt x="109515" y="8371"/>
                </a:lnTo>
                <a:lnTo>
                  <a:pt x="161361" y="18501"/>
                </a:lnTo>
                <a:lnTo>
                  <a:pt x="210849" y="32295"/>
                </a:lnTo>
                <a:lnTo>
                  <a:pt x="257668" y="49529"/>
                </a:lnTo>
                <a:lnTo>
                  <a:pt x="301508" y="69982"/>
                </a:lnTo>
                <a:lnTo>
                  <a:pt x="342055" y="93427"/>
                </a:lnTo>
                <a:lnTo>
                  <a:pt x="378999" y="119644"/>
                </a:lnTo>
                <a:lnTo>
                  <a:pt x="412028" y="148407"/>
                </a:lnTo>
                <a:lnTo>
                  <a:pt x="440831" y="179493"/>
                </a:lnTo>
                <a:lnTo>
                  <a:pt x="465095" y="212679"/>
                </a:lnTo>
                <a:lnTo>
                  <a:pt x="484510" y="247741"/>
                </a:lnTo>
                <a:lnTo>
                  <a:pt x="498763" y="284456"/>
                </a:lnTo>
                <a:lnTo>
                  <a:pt x="507543" y="322600"/>
                </a:lnTo>
                <a:lnTo>
                  <a:pt x="510539" y="361950"/>
                </a:lnTo>
                <a:lnTo>
                  <a:pt x="510539" y="490219"/>
                </a:lnTo>
                <a:lnTo>
                  <a:pt x="500144" y="564985"/>
                </a:lnTo>
                <a:lnTo>
                  <a:pt x="487425" y="603313"/>
                </a:lnTo>
                <a:lnTo>
                  <a:pt x="469936" y="641332"/>
                </a:lnTo>
                <a:lnTo>
                  <a:pt x="447863" y="678338"/>
                </a:lnTo>
                <a:lnTo>
                  <a:pt x="421389" y="713627"/>
                </a:lnTo>
                <a:lnTo>
                  <a:pt x="390696" y="746496"/>
                </a:lnTo>
                <a:lnTo>
                  <a:pt x="355971" y="776239"/>
                </a:lnTo>
                <a:lnTo>
                  <a:pt x="317395" y="802154"/>
                </a:lnTo>
                <a:lnTo>
                  <a:pt x="275153" y="823535"/>
                </a:lnTo>
                <a:lnTo>
                  <a:pt x="229429" y="839679"/>
                </a:lnTo>
                <a:lnTo>
                  <a:pt x="180407" y="849882"/>
                </a:lnTo>
                <a:lnTo>
                  <a:pt x="128269" y="853439"/>
                </a:lnTo>
                <a:lnTo>
                  <a:pt x="128269" y="916939"/>
                </a:lnTo>
                <a:lnTo>
                  <a:pt x="0" y="788669"/>
                </a:lnTo>
                <a:lnTo>
                  <a:pt x="128269" y="661669"/>
                </a:lnTo>
                <a:lnTo>
                  <a:pt x="128269" y="725169"/>
                </a:lnTo>
                <a:lnTo>
                  <a:pt x="508000" y="426719"/>
                </a:lnTo>
                <a:lnTo>
                  <a:pt x="214312" y="251460"/>
                </a:lnTo>
                <a:lnTo>
                  <a:pt x="63500" y="148590"/>
                </a:lnTo>
                <a:lnTo>
                  <a:pt x="7937" y="78105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456679" y="2693670"/>
            <a:ext cx="256540" cy="99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456679" y="269303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715759" y="26936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455409" y="269176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3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452870" y="2689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452870" y="2689225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305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723380" y="26898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450329" y="2687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450329" y="2686685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67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728459" y="26873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449059" y="2685414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448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446520" y="2683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446520" y="2682875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736080" y="26835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EE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443979" y="2680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443979" y="268033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2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741159" y="26809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442709" y="2679064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53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440170" y="2677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440170" y="267652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879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748780" y="2677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437629" y="2674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437629" y="267398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>
                <a:moveTo>
                  <a:pt x="0" y="0"/>
                </a:moveTo>
                <a:lnTo>
                  <a:pt x="316229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752590" y="2674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436359" y="267271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433820" y="2670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433820" y="267017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39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757669" y="26708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431279" y="2668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761480" y="26682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D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431279" y="2667635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74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430009" y="2666364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8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428740" y="2664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767830" y="2664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430009" y="2663825"/>
            <a:ext cx="339090" cy="0"/>
          </a:xfrm>
          <a:custGeom>
            <a:avLst/>
            <a:gdLst/>
            <a:ahLst/>
            <a:cxnLst/>
            <a:rect l="l" t="t" r="r" b="b"/>
            <a:pathLst>
              <a:path w="339090">
                <a:moveTo>
                  <a:pt x="0" y="0"/>
                </a:moveTo>
                <a:lnTo>
                  <a:pt x="339089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431279" y="2661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771640" y="2661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432550" y="2661285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40359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433820" y="266001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629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435090" y="2658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776719" y="26581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436359" y="2657475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899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437629" y="2655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780530" y="2655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C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438900" y="2654935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440170" y="2653664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417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441440" y="2651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785609" y="2651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442709" y="2651125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416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443979" y="2649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788150" y="2649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445250" y="2648585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417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446520" y="2647314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44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447790" y="2645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793230" y="2645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449059" y="2644775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43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450329" y="2642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6795769" y="2642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B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6451600" y="2642235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44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6452870" y="2640964"/>
            <a:ext cx="346710" cy="0"/>
          </a:xfrm>
          <a:custGeom>
            <a:avLst/>
            <a:gdLst/>
            <a:ahLst/>
            <a:cxnLst/>
            <a:rect l="l" t="t" r="r" b="b"/>
            <a:pathLst>
              <a:path w="346709">
                <a:moveTo>
                  <a:pt x="0" y="0"/>
                </a:moveTo>
                <a:lnTo>
                  <a:pt x="34670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454140" y="2639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6800850" y="2639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6455409" y="2638425"/>
            <a:ext cx="346710" cy="0"/>
          </a:xfrm>
          <a:custGeom>
            <a:avLst/>
            <a:gdLst/>
            <a:ahLst/>
            <a:cxnLst/>
            <a:rect l="l" t="t" r="r" b="b"/>
            <a:pathLst>
              <a:path w="346709">
                <a:moveTo>
                  <a:pt x="0" y="0"/>
                </a:moveTo>
                <a:lnTo>
                  <a:pt x="34671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6456679" y="2636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6803390" y="2636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6457950" y="2635885"/>
            <a:ext cx="346710" cy="0"/>
          </a:xfrm>
          <a:custGeom>
            <a:avLst/>
            <a:gdLst/>
            <a:ahLst/>
            <a:cxnLst/>
            <a:rect l="l" t="t" r="r" b="b"/>
            <a:pathLst>
              <a:path w="346709">
                <a:moveTo>
                  <a:pt x="0" y="0"/>
                </a:moveTo>
                <a:lnTo>
                  <a:pt x="346709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6459220" y="2634614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979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6460490" y="2632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6808469" y="2632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6461759" y="2632075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98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6463029" y="2630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811009" y="2630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6464300" y="2629535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979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6465570" y="2628264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979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6466840" y="2626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6814819" y="2626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6468109" y="2625725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98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6469379" y="2623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6817359" y="2623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6470650" y="2623185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97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6471920" y="2621914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97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6473190" y="2620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6821169" y="26200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6474459" y="2619375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24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6475729" y="2617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824980" y="2617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477000" y="2616835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25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6478270" y="2615564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25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479540" y="2613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6828790" y="2613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9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480809" y="2613025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24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482079" y="2611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6831330" y="2611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6483350" y="2610485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25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6484620" y="2609214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25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6485890" y="2607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6835140" y="2607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6487159" y="2606675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249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6488429" y="2604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6837680" y="2604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6489700" y="2604135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25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6490970" y="2602864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979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6492240" y="26009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6840219" y="2600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6496050" y="2598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6842759" y="2598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8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6497320" y="2597150"/>
            <a:ext cx="60960" cy="1270"/>
          </a:xfrm>
          <a:custGeom>
            <a:avLst/>
            <a:gdLst/>
            <a:ahLst/>
            <a:cxnLst/>
            <a:rect l="l" t="t" r="r" b="b"/>
            <a:pathLst>
              <a:path w="60959" h="1269">
                <a:moveTo>
                  <a:pt x="0" y="1269"/>
                </a:moveTo>
                <a:lnTo>
                  <a:pt x="60959" y="1269"/>
                </a:lnTo>
                <a:lnTo>
                  <a:pt x="6095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6498590" y="2595879"/>
            <a:ext cx="59690" cy="1270"/>
          </a:xfrm>
          <a:custGeom>
            <a:avLst/>
            <a:gdLst/>
            <a:ahLst/>
            <a:cxnLst/>
            <a:rect l="l" t="t" r="r" b="b"/>
            <a:pathLst>
              <a:path w="59690" h="1269">
                <a:moveTo>
                  <a:pt x="0" y="1270"/>
                </a:moveTo>
                <a:lnTo>
                  <a:pt x="59689" y="1270"/>
                </a:lnTo>
                <a:lnTo>
                  <a:pt x="5968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6499859" y="25946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6501129" y="2593339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57150" y="0"/>
                </a:moveTo>
                <a:lnTo>
                  <a:pt x="0" y="0"/>
                </a:lnTo>
                <a:lnTo>
                  <a:pt x="0" y="1270"/>
                </a:lnTo>
                <a:lnTo>
                  <a:pt x="57150" y="1270"/>
                </a:lnTo>
                <a:lnTo>
                  <a:pt x="5715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6502400" y="2592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6503669" y="2590800"/>
            <a:ext cx="54610" cy="1270"/>
          </a:xfrm>
          <a:custGeom>
            <a:avLst/>
            <a:gdLst/>
            <a:ahLst/>
            <a:cxnLst/>
            <a:rect l="l" t="t" r="r" b="b"/>
            <a:pathLst>
              <a:path w="54609" h="1269">
                <a:moveTo>
                  <a:pt x="0" y="1269"/>
                </a:moveTo>
                <a:lnTo>
                  <a:pt x="54609" y="1269"/>
                </a:lnTo>
                <a:lnTo>
                  <a:pt x="5460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6504940" y="2589529"/>
            <a:ext cx="53340" cy="1270"/>
          </a:xfrm>
          <a:custGeom>
            <a:avLst/>
            <a:gdLst/>
            <a:ahLst/>
            <a:cxnLst/>
            <a:rect l="l" t="t" r="r" b="b"/>
            <a:pathLst>
              <a:path w="53340" h="1269">
                <a:moveTo>
                  <a:pt x="0" y="1270"/>
                </a:moveTo>
                <a:lnTo>
                  <a:pt x="53340" y="1270"/>
                </a:lnTo>
                <a:lnTo>
                  <a:pt x="533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6506209" y="2588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6507480" y="2586989"/>
            <a:ext cx="50800" cy="1270"/>
          </a:xfrm>
          <a:custGeom>
            <a:avLst/>
            <a:gdLst/>
            <a:ahLst/>
            <a:cxnLst/>
            <a:rect l="l" t="t" r="r" b="b"/>
            <a:pathLst>
              <a:path w="50800" h="1269">
                <a:moveTo>
                  <a:pt x="50800" y="0"/>
                </a:moveTo>
                <a:lnTo>
                  <a:pt x="0" y="0"/>
                </a:lnTo>
                <a:lnTo>
                  <a:pt x="0" y="1270"/>
                </a:lnTo>
                <a:lnTo>
                  <a:pt x="50800" y="1270"/>
                </a:lnTo>
                <a:lnTo>
                  <a:pt x="5080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6508750" y="2585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6510019" y="2584450"/>
            <a:ext cx="48260" cy="1270"/>
          </a:xfrm>
          <a:custGeom>
            <a:avLst/>
            <a:gdLst/>
            <a:ahLst/>
            <a:cxnLst/>
            <a:rect l="l" t="t" r="r" b="b"/>
            <a:pathLst>
              <a:path w="48259" h="1269">
                <a:moveTo>
                  <a:pt x="48260" y="0"/>
                </a:moveTo>
                <a:lnTo>
                  <a:pt x="0" y="0"/>
                </a:lnTo>
                <a:lnTo>
                  <a:pt x="0" y="1270"/>
                </a:lnTo>
                <a:lnTo>
                  <a:pt x="48259" y="1270"/>
                </a:lnTo>
                <a:lnTo>
                  <a:pt x="4826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6562090" y="2597785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6563359" y="2596514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6564630" y="25946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6845300" y="25946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6565900" y="2593975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67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6568440" y="2592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6847840" y="2592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6569709" y="2591435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6570980" y="2590164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6573519" y="2588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6850380" y="2588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6574790" y="2587625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859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576059" y="2585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852919" y="2585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577330" y="2585085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859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6579869" y="2583814"/>
            <a:ext cx="275590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0" y="0"/>
                </a:moveTo>
                <a:lnTo>
                  <a:pt x="27559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6581140" y="2581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6582409" y="258127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6583680" y="25793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6858000" y="2579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6586219" y="2578735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305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6587490" y="2577464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305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588759" y="25755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6860540" y="2575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6591300" y="2574925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509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6592569" y="2573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6863080" y="2573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593840" y="2572385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509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6511290" y="2583179"/>
            <a:ext cx="46990" cy="1270"/>
          </a:xfrm>
          <a:custGeom>
            <a:avLst/>
            <a:gdLst/>
            <a:ahLst/>
            <a:cxnLst/>
            <a:rect l="l" t="t" r="r" b="b"/>
            <a:pathLst>
              <a:path w="46990" h="1269">
                <a:moveTo>
                  <a:pt x="46990" y="0"/>
                </a:moveTo>
                <a:lnTo>
                  <a:pt x="0" y="0"/>
                </a:lnTo>
                <a:lnTo>
                  <a:pt x="0" y="1270"/>
                </a:lnTo>
                <a:lnTo>
                  <a:pt x="46989" y="1270"/>
                </a:lnTo>
                <a:lnTo>
                  <a:pt x="46990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6512559" y="2581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6513830" y="2580639"/>
            <a:ext cx="44450" cy="1270"/>
          </a:xfrm>
          <a:custGeom>
            <a:avLst/>
            <a:gdLst/>
            <a:ahLst/>
            <a:cxnLst/>
            <a:rect l="l" t="t" r="r" b="b"/>
            <a:pathLst>
              <a:path w="44450" h="1269">
                <a:moveTo>
                  <a:pt x="44450" y="0"/>
                </a:moveTo>
                <a:lnTo>
                  <a:pt x="0" y="0"/>
                </a:lnTo>
                <a:lnTo>
                  <a:pt x="0" y="1270"/>
                </a:lnTo>
                <a:lnTo>
                  <a:pt x="44450" y="1270"/>
                </a:lnTo>
                <a:lnTo>
                  <a:pt x="44450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6515100" y="2579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6516369" y="2578100"/>
            <a:ext cx="41910" cy="1270"/>
          </a:xfrm>
          <a:custGeom>
            <a:avLst/>
            <a:gdLst/>
            <a:ahLst/>
            <a:cxnLst/>
            <a:rect l="l" t="t" r="r" b="b"/>
            <a:pathLst>
              <a:path w="41909" h="1269">
                <a:moveTo>
                  <a:pt x="0" y="1269"/>
                </a:moveTo>
                <a:lnTo>
                  <a:pt x="41909" y="1269"/>
                </a:lnTo>
                <a:lnTo>
                  <a:pt x="4190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6517640" y="2576829"/>
            <a:ext cx="40640" cy="1270"/>
          </a:xfrm>
          <a:custGeom>
            <a:avLst/>
            <a:gdLst/>
            <a:ahLst/>
            <a:cxnLst/>
            <a:rect l="l" t="t" r="r" b="b"/>
            <a:pathLst>
              <a:path w="40640" h="1269">
                <a:moveTo>
                  <a:pt x="0" y="1270"/>
                </a:moveTo>
                <a:lnTo>
                  <a:pt x="40640" y="1270"/>
                </a:lnTo>
                <a:lnTo>
                  <a:pt x="406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518909" y="2575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520180" y="2574289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38100" y="0"/>
                </a:moveTo>
                <a:lnTo>
                  <a:pt x="0" y="0"/>
                </a:lnTo>
                <a:lnTo>
                  <a:pt x="0" y="1270"/>
                </a:lnTo>
                <a:lnTo>
                  <a:pt x="38100" y="1270"/>
                </a:lnTo>
                <a:lnTo>
                  <a:pt x="38100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6521450" y="2573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522719" y="2571750"/>
            <a:ext cx="35560" cy="1270"/>
          </a:xfrm>
          <a:custGeom>
            <a:avLst/>
            <a:gdLst/>
            <a:ahLst/>
            <a:cxnLst/>
            <a:rect l="l" t="t" r="r" b="b"/>
            <a:pathLst>
              <a:path w="35559" h="1269">
                <a:moveTo>
                  <a:pt x="0" y="1269"/>
                </a:moveTo>
                <a:lnTo>
                  <a:pt x="35559" y="1269"/>
                </a:lnTo>
                <a:lnTo>
                  <a:pt x="3555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523990" y="2570479"/>
            <a:ext cx="34290" cy="1270"/>
          </a:xfrm>
          <a:custGeom>
            <a:avLst/>
            <a:gdLst/>
            <a:ahLst/>
            <a:cxnLst/>
            <a:rect l="l" t="t" r="r" b="b"/>
            <a:pathLst>
              <a:path w="34290" h="1269">
                <a:moveTo>
                  <a:pt x="0" y="1270"/>
                </a:moveTo>
                <a:lnTo>
                  <a:pt x="34290" y="1270"/>
                </a:lnTo>
                <a:lnTo>
                  <a:pt x="3429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6E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6597650" y="2569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6865619" y="2569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6601459" y="256603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6606540" y="256222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2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6609080" y="2560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6871969" y="2560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6610350" y="2559685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89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6611619" y="255841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89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6612890" y="25565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6525259" y="2569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6526530" y="2567939"/>
            <a:ext cx="31750" cy="1270"/>
          </a:xfrm>
          <a:custGeom>
            <a:avLst/>
            <a:gdLst/>
            <a:ahLst/>
            <a:cxnLst/>
            <a:rect l="l" t="t" r="r" b="b"/>
            <a:pathLst>
              <a:path w="31750" h="1269">
                <a:moveTo>
                  <a:pt x="31750" y="0"/>
                </a:moveTo>
                <a:lnTo>
                  <a:pt x="0" y="0"/>
                </a:lnTo>
                <a:lnTo>
                  <a:pt x="0" y="1270"/>
                </a:lnTo>
                <a:lnTo>
                  <a:pt x="31750" y="1270"/>
                </a:lnTo>
                <a:lnTo>
                  <a:pt x="31750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6527800" y="2566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6529069" y="2565400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69"/>
                </a:moveTo>
                <a:lnTo>
                  <a:pt x="29209" y="1269"/>
                </a:lnTo>
                <a:lnTo>
                  <a:pt x="2920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6530340" y="2564129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40" h="1269">
                <a:moveTo>
                  <a:pt x="0" y="1270"/>
                </a:moveTo>
                <a:lnTo>
                  <a:pt x="27940" y="1270"/>
                </a:lnTo>
                <a:lnTo>
                  <a:pt x="279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6531609" y="2562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6532880" y="2561589"/>
            <a:ext cx="25400" cy="1270"/>
          </a:xfrm>
          <a:custGeom>
            <a:avLst/>
            <a:gdLst/>
            <a:ahLst/>
            <a:cxnLst/>
            <a:rect l="l" t="t" r="r" b="b"/>
            <a:pathLst>
              <a:path w="25400" h="1269">
                <a:moveTo>
                  <a:pt x="25400" y="0"/>
                </a:moveTo>
                <a:lnTo>
                  <a:pt x="0" y="0"/>
                </a:lnTo>
                <a:lnTo>
                  <a:pt x="0" y="1270"/>
                </a:lnTo>
                <a:lnTo>
                  <a:pt x="25400" y="1270"/>
                </a:lnTo>
                <a:lnTo>
                  <a:pt x="25400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6534150" y="2560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6535419" y="2559050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59" h="1269">
                <a:moveTo>
                  <a:pt x="0" y="1269"/>
                </a:moveTo>
                <a:lnTo>
                  <a:pt x="22859" y="1269"/>
                </a:lnTo>
                <a:lnTo>
                  <a:pt x="2285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6536690" y="2557779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69">
                <a:moveTo>
                  <a:pt x="0" y="1270"/>
                </a:moveTo>
                <a:lnTo>
                  <a:pt x="21590" y="1270"/>
                </a:lnTo>
                <a:lnTo>
                  <a:pt x="2159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6537959" y="2556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5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6539230" y="2555239"/>
            <a:ext cx="19050" cy="1270"/>
          </a:xfrm>
          <a:custGeom>
            <a:avLst/>
            <a:gdLst/>
            <a:ahLst/>
            <a:cxnLst/>
            <a:rect l="l" t="t" r="r" b="b"/>
            <a:pathLst>
              <a:path w="19050" h="1269">
                <a:moveTo>
                  <a:pt x="19050" y="0"/>
                </a:moveTo>
                <a:lnTo>
                  <a:pt x="0" y="0"/>
                </a:lnTo>
                <a:lnTo>
                  <a:pt x="0" y="1270"/>
                </a:lnTo>
                <a:lnTo>
                  <a:pt x="19050" y="1270"/>
                </a:lnTo>
                <a:lnTo>
                  <a:pt x="1905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6540500" y="2553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6541769" y="255270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1269"/>
                </a:moveTo>
                <a:lnTo>
                  <a:pt x="16509" y="1269"/>
                </a:lnTo>
                <a:lnTo>
                  <a:pt x="1650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6543040" y="255142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69">
                <a:moveTo>
                  <a:pt x="0" y="1270"/>
                </a:moveTo>
                <a:lnTo>
                  <a:pt x="15240" y="1270"/>
                </a:lnTo>
                <a:lnTo>
                  <a:pt x="152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6544309" y="2550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6545580" y="2548889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69">
                <a:moveTo>
                  <a:pt x="12700" y="0"/>
                </a:moveTo>
                <a:lnTo>
                  <a:pt x="0" y="0"/>
                </a:lnTo>
                <a:lnTo>
                  <a:pt x="0" y="1270"/>
                </a:lnTo>
                <a:lnTo>
                  <a:pt x="12700" y="1270"/>
                </a:lnTo>
                <a:lnTo>
                  <a:pt x="1270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6546850" y="2547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6548119" y="2546350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59" h="1269">
                <a:moveTo>
                  <a:pt x="0" y="1269"/>
                </a:moveTo>
                <a:lnTo>
                  <a:pt x="10159" y="1269"/>
                </a:lnTo>
                <a:lnTo>
                  <a:pt x="1015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6549390" y="2545079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69">
                <a:moveTo>
                  <a:pt x="0" y="1270"/>
                </a:moveTo>
                <a:lnTo>
                  <a:pt x="8890" y="1270"/>
                </a:lnTo>
                <a:lnTo>
                  <a:pt x="889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550659" y="2543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551930" y="2542539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69">
                <a:moveTo>
                  <a:pt x="6350" y="0"/>
                </a:moveTo>
                <a:lnTo>
                  <a:pt x="0" y="0"/>
                </a:lnTo>
                <a:lnTo>
                  <a:pt x="0" y="1270"/>
                </a:lnTo>
                <a:lnTo>
                  <a:pt x="6350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615430" y="255587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616700" y="2553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877050" y="2553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617969" y="255333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619240" y="255206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621780" y="2550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879590" y="2550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623050" y="2549525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80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624319" y="25476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626859" y="254698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27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628130" y="254571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27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629400" y="2543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6883400" y="2543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4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6630669" y="2543175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6633209" y="2541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3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6634480" y="254063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6635750" y="253936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6637019" y="25374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D3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6887209" y="2537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3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6642100" y="253428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65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6644640" y="2533014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637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6645909" y="2531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3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6647180" y="2530475"/>
            <a:ext cx="245110" cy="0"/>
          </a:xfrm>
          <a:custGeom>
            <a:avLst/>
            <a:gdLst/>
            <a:ahLst/>
            <a:cxnLst/>
            <a:rect l="l" t="t" r="r" b="b"/>
            <a:pathLst>
              <a:path w="245109">
                <a:moveTo>
                  <a:pt x="0" y="0"/>
                </a:moveTo>
                <a:lnTo>
                  <a:pt x="24510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6648450" y="25285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3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6553200" y="2541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3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554469" y="254000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0" y="1269"/>
                </a:moveTo>
                <a:lnTo>
                  <a:pt x="3809" y="1269"/>
                </a:lnTo>
                <a:lnTo>
                  <a:pt x="380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D3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555740" y="253872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3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557009" y="2537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3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652259" y="2526664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57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653530" y="2524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2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654800" y="252412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657340" y="2522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2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658609" y="2521585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76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659880" y="2520314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76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662419" y="2518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2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6898640" y="2518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2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6663690" y="251777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6664959" y="2515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2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6899909" y="2515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2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6666230" y="251523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6668769" y="2513964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40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6670040" y="2512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1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6671309" y="251142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114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6672580" y="25095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1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675119" y="250888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676390" y="250761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677659" y="25057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D1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904990" y="2505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1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680200" y="250507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606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681469" y="2503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1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906259" y="2503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1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6682740" y="250253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78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684009" y="2501264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52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6686550" y="2499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0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6687819" y="2498725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7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6689090" y="2496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D0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6690359" y="249618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70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6692900" y="249491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44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694169" y="2493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0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6911340" y="2493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0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6695440" y="2492375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6697980" y="2490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D0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6912609" y="2490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0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699250" y="248983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700519" y="2488564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701790" y="24866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D0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704330" y="2486025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6705600" y="2484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F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6915150" y="2484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F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6706869" y="248348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6708140" y="2482214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279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6710680" y="2480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F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6711950" y="247967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6713219" y="24777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CF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6917690" y="2477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F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6715759" y="2477135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6717030" y="2475864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929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6718300" y="2473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F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6918959" y="2473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F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6719569" y="2473325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>
                <a:moveTo>
                  <a:pt x="0" y="0"/>
                </a:moveTo>
                <a:lnTo>
                  <a:pt x="20065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6722109" y="2471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E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6723380" y="247078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6724650" y="24695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6725919" y="24676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CE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6728459" y="246697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6729730" y="2465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E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6731000" y="246443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6733540" y="246316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6734809" y="2461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E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6736080" y="246062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6737350" y="24587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CD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739890" y="245808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42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741159" y="245681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742430" y="2454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D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925309" y="2454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D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743700" y="245427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746240" y="2452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CD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747509" y="245173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748780" y="2450464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751319" y="2448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D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752590" y="244792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753859" y="2446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D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755130" y="2445385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72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757669" y="24441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758940" y="2442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CC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760209" y="244157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6761480" y="24396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CC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6929119" y="2439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C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6764019" y="2439035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7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6765290" y="243776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6766559" y="24358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CC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6769100" y="2435225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129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6770369" y="2433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C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6771640" y="243268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CC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6772909" y="243141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6775450" y="2429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CD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6931659" y="2429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CD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6776719" y="242887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621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6777990" y="2426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CCD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6779259" y="242633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6781800" y="242506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9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6783069" y="2423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CD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6932930" y="2423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CD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6784340" y="242252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859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786880" y="2420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CD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788150" y="2419985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6789419" y="241871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CC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790690" y="2404110"/>
            <a:ext cx="146050" cy="13970"/>
          </a:xfrm>
          <a:custGeom>
            <a:avLst/>
            <a:gdLst/>
            <a:ahLst/>
            <a:cxnLst/>
            <a:rect l="l" t="t" r="r" b="b"/>
            <a:pathLst>
              <a:path w="146050" h="13969">
                <a:moveTo>
                  <a:pt x="2539" y="12700"/>
                </a:moveTo>
                <a:lnTo>
                  <a:pt x="0" y="1270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12700"/>
                </a:lnTo>
                <a:close/>
              </a:path>
              <a:path w="146050" h="13969">
                <a:moveTo>
                  <a:pt x="143509" y="11429"/>
                </a:moveTo>
                <a:lnTo>
                  <a:pt x="2539" y="11429"/>
                </a:lnTo>
                <a:lnTo>
                  <a:pt x="2539" y="12700"/>
                </a:lnTo>
                <a:lnTo>
                  <a:pt x="143509" y="12700"/>
                </a:lnTo>
                <a:lnTo>
                  <a:pt x="143509" y="11429"/>
                </a:lnTo>
                <a:close/>
              </a:path>
              <a:path w="146050" h="13969">
                <a:moveTo>
                  <a:pt x="5079" y="10160"/>
                </a:moveTo>
                <a:lnTo>
                  <a:pt x="3809" y="10160"/>
                </a:lnTo>
                <a:lnTo>
                  <a:pt x="3809" y="11429"/>
                </a:lnTo>
                <a:lnTo>
                  <a:pt x="5079" y="11429"/>
                </a:lnTo>
                <a:lnTo>
                  <a:pt x="5079" y="10160"/>
                </a:lnTo>
                <a:close/>
              </a:path>
              <a:path w="146050" h="13969">
                <a:moveTo>
                  <a:pt x="144779" y="7619"/>
                </a:moveTo>
                <a:lnTo>
                  <a:pt x="6350" y="7619"/>
                </a:lnTo>
                <a:lnTo>
                  <a:pt x="6350" y="8889"/>
                </a:lnTo>
                <a:lnTo>
                  <a:pt x="5079" y="8889"/>
                </a:lnTo>
                <a:lnTo>
                  <a:pt x="5079" y="10160"/>
                </a:lnTo>
                <a:lnTo>
                  <a:pt x="144779" y="10160"/>
                </a:lnTo>
                <a:lnTo>
                  <a:pt x="144779" y="7619"/>
                </a:lnTo>
                <a:close/>
              </a:path>
              <a:path w="146050" h="13969">
                <a:moveTo>
                  <a:pt x="10159" y="6350"/>
                </a:moveTo>
                <a:lnTo>
                  <a:pt x="8889" y="6350"/>
                </a:lnTo>
                <a:lnTo>
                  <a:pt x="8889" y="7619"/>
                </a:lnTo>
                <a:lnTo>
                  <a:pt x="10159" y="7619"/>
                </a:lnTo>
                <a:lnTo>
                  <a:pt x="10159" y="6350"/>
                </a:lnTo>
                <a:close/>
              </a:path>
              <a:path w="146050" h="13969">
                <a:moveTo>
                  <a:pt x="144779" y="5079"/>
                </a:moveTo>
                <a:lnTo>
                  <a:pt x="10159" y="5079"/>
                </a:lnTo>
                <a:lnTo>
                  <a:pt x="10159" y="6350"/>
                </a:lnTo>
                <a:lnTo>
                  <a:pt x="144779" y="6350"/>
                </a:lnTo>
                <a:lnTo>
                  <a:pt x="144779" y="5079"/>
                </a:lnTo>
                <a:close/>
              </a:path>
              <a:path w="146050" h="13969">
                <a:moveTo>
                  <a:pt x="13969" y="3810"/>
                </a:moveTo>
                <a:lnTo>
                  <a:pt x="11429" y="3810"/>
                </a:lnTo>
                <a:lnTo>
                  <a:pt x="11429" y="5079"/>
                </a:lnTo>
                <a:lnTo>
                  <a:pt x="13969" y="5079"/>
                </a:lnTo>
                <a:lnTo>
                  <a:pt x="13969" y="3810"/>
                </a:lnTo>
                <a:close/>
              </a:path>
              <a:path w="146050" h="13969">
                <a:moveTo>
                  <a:pt x="146050" y="1269"/>
                </a:moveTo>
                <a:lnTo>
                  <a:pt x="15239" y="1269"/>
                </a:lnTo>
                <a:lnTo>
                  <a:pt x="15239" y="2539"/>
                </a:lnTo>
                <a:lnTo>
                  <a:pt x="13969" y="2539"/>
                </a:lnTo>
                <a:lnTo>
                  <a:pt x="13969" y="3810"/>
                </a:lnTo>
                <a:lnTo>
                  <a:pt x="144779" y="3810"/>
                </a:lnTo>
                <a:lnTo>
                  <a:pt x="144779" y="5079"/>
                </a:lnTo>
                <a:lnTo>
                  <a:pt x="146049" y="5079"/>
                </a:lnTo>
                <a:lnTo>
                  <a:pt x="146050" y="1269"/>
                </a:lnTo>
                <a:close/>
              </a:path>
              <a:path w="146050" h="13969">
                <a:moveTo>
                  <a:pt x="17779" y="0"/>
                </a:moveTo>
                <a:lnTo>
                  <a:pt x="16509" y="0"/>
                </a:lnTo>
                <a:lnTo>
                  <a:pt x="16509" y="1269"/>
                </a:lnTo>
                <a:lnTo>
                  <a:pt x="17779" y="1269"/>
                </a:lnTo>
                <a:lnTo>
                  <a:pt x="17779" y="0"/>
                </a:lnTo>
                <a:close/>
              </a:path>
            </a:pathLst>
          </a:custGeom>
          <a:solidFill>
            <a:srgbClr val="CAD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6808469" y="2403475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270" y="0"/>
                </a:lnTo>
              </a:path>
            </a:pathLst>
          </a:custGeom>
          <a:ln w="3175">
            <a:solidFill>
              <a:srgbClr val="C9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6811009" y="2401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9D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6812280" y="2400935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460" y="0"/>
                </a:lnTo>
              </a:path>
            </a:pathLst>
          </a:custGeom>
          <a:ln w="3175">
            <a:solidFill>
              <a:srgbClr val="C9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6813550" y="2399664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460" y="0"/>
                </a:lnTo>
              </a:path>
            </a:pathLst>
          </a:custGeom>
          <a:ln w="3175">
            <a:solidFill>
              <a:srgbClr val="C9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6814819" y="23977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C9D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6817359" y="239712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50" y="0"/>
                </a:lnTo>
              </a:path>
            </a:pathLst>
          </a:custGeom>
          <a:ln w="3175">
            <a:solidFill>
              <a:srgbClr val="C9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6818630" y="2395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9D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6819900" y="239458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8109" y="0"/>
                </a:lnTo>
              </a:path>
            </a:pathLst>
          </a:custGeom>
          <a:ln w="3175">
            <a:solidFill>
              <a:srgbClr val="C9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6822440" y="239331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570" y="0"/>
                </a:lnTo>
              </a:path>
            </a:pathLst>
          </a:custGeom>
          <a:ln w="3175">
            <a:solidFill>
              <a:srgbClr val="C9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6823709" y="2391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9D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6824980" y="239077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29" y="0"/>
                </a:lnTo>
              </a:path>
            </a:pathLst>
          </a:custGeom>
          <a:ln w="3175">
            <a:solidFill>
              <a:srgbClr val="C9D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6826250" y="23888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C8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6938009" y="2388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8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6828790" y="2388235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489" y="0"/>
                </a:lnTo>
              </a:path>
            </a:pathLst>
          </a:custGeom>
          <a:ln w="3175">
            <a:solidFill>
              <a:srgbClr val="C8D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6830059" y="2386964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3175">
            <a:solidFill>
              <a:srgbClr val="C8D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6831330" y="2385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8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6832600" y="238442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3175">
            <a:solidFill>
              <a:srgbClr val="C8D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6835140" y="2382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C8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6836409" y="238188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C8D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6837680" y="238061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C8D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6840219" y="2378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8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6841490" y="237807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3175">
            <a:solidFill>
              <a:srgbClr val="C8D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6842759" y="2376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8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6844030" y="237553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C7D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6846569" y="2374264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709" y="0"/>
                </a:lnTo>
              </a:path>
            </a:pathLst>
          </a:custGeom>
          <a:ln w="3175">
            <a:solidFill>
              <a:srgbClr val="C7D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6847840" y="2372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C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6849109" y="237172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C7D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6850380" y="23698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C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852919" y="2369185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359" y="0"/>
                </a:lnTo>
              </a:path>
            </a:pathLst>
          </a:custGeom>
          <a:ln w="3175">
            <a:solidFill>
              <a:srgbClr val="C7D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6854190" y="2367279"/>
            <a:ext cx="85090" cy="1270"/>
          </a:xfrm>
          <a:custGeom>
            <a:avLst/>
            <a:gdLst/>
            <a:ahLst/>
            <a:cxnLst/>
            <a:rect l="l" t="t" r="r" b="b"/>
            <a:pathLst>
              <a:path w="85090" h="1269">
                <a:moveTo>
                  <a:pt x="0" y="1270"/>
                </a:moveTo>
                <a:lnTo>
                  <a:pt x="85089" y="1270"/>
                </a:lnTo>
                <a:lnTo>
                  <a:pt x="8508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C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6855459" y="23660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C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6858000" y="2364739"/>
            <a:ext cx="81280" cy="1270"/>
          </a:xfrm>
          <a:custGeom>
            <a:avLst/>
            <a:gdLst/>
            <a:ahLst/>
            <a:cxnLst/>
            <a:rect l="l" t="t" r="r" b="b"/>
            <a:pathLst>
              <a:path w="81279" h="1269">
                <a:moveTo>
                  <a:pt x="81279" y="0"/>
                </a:moveTo>
                <a:lnTo>
                  <a:pt x="0" y="0"/>
                </a:lnTo>
                <a:lnTo>
                  <a:pt x="0" y="1270"/>
                </a:lnTo>
                <a:lnTo>
                  <a:pt x="81279" y="1270"/>
                </a:lnTo>
                <a:lnTo>
                  <a:pt x="81279" y="0"/>
                </a:lnTo>
                <a:close/>
              </a:path>
            </a:pathLst>
          </a:custGeom>
          <a:solidFill>
            <a:srgbClr val="C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6859269" y="2363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C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6860540" y="2362200"/>
            <a:ext cx="78740" cy="1270"/>
          </a:xfrm>
          <a:custGeom>
            <a:avLst/>
            <a:gdLst/>
            <a:ahLst/>
            <a:cxnLst/>
            <a:rect l="l" t="t" r="r" b="b"/>
            <a:pathLst>
              <a:path w="78740" h="1269">
                <a:moveTo>
                  <a:pt x="78739" y="0"/>
                </a:moveTo>
                <a:lnTo>
                  <a:pt x="0" y="0"/>
                </a:lnTo>
                <a:lnTo>
                  <a:pt x="0" y="1270"/>
                </a:lnTo>
                <a:lnTo>
                  <a:pt x="78739" y="1270"/>
                </a:lnTo>
                <a:lnTo>
                  <a:pt x="78739" y="0"/>
                </a:lnTo>
                <a:close/>
              </a:path>
            </a:pathLst>
          </a:custGeom>
          <a:solidFill>
            <a:srgbClr val="C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6861809" y="2348229"/>
            <a:ext cx="77470" cy="13970"/>
          </a:xfrm>
          <a:custGeom>
            <a:avLst/>
            <a:gdLst/>
            <a:ahLst/>
            <a:cxnLst/>
            <a:rect l="l" t="t" r="r" b="b"/>
            <a:pathLst>
              <a:path w="77470" h="13969">
                <a:moveTo>
                  <a:pt x="77470" y="12700"/>
                </a:moveTo>
                <a:lnTo>
                  <a:pt x="0" y="12700"/>
                </a:lnTo>
                <a:lnTo>
                  <a:pt x="0" y="13970"/>
                </a:lnTo>
                <a:lnTo>
                  <a:pt x="77470" y="13970"/>
                </a:lnTo>
                <a:lnTo>
                  <a:pt x="77470" y="12700"/>
                </a:lnTo>
                <a:close/>
              </a:path>
              <a:path w="77470" h="13969">
                <a:moveTo>
                  <a:pt x="3810" y="11430"/>
                </a:moveTo>
                <a:lnTo>
                  <a:pt x="2540" y="11430"/>
                </a:lnTo>
                <a:lnTo>
                  <a:pt x="2540" y="12700"/>
                </a:lnTo>
                <a:lnTo>
                  <a:pt x="3810" y="12700"/>
                </a:lnTo>
                <a:lnTo>
                  <a:pt x="3810" y="11430"/>
                </a:lnTo>
                <a:close/>
              </a:path>
              <a:path w="77470" h="13969">
                <a:moveTo>
                  <a:pt x="77470" y="10160"/>
                </a:moveTo>
                <a:lnTo>
                  <a:pt x="3810" y="10160"/>
                </a:lnTo>
                <a:lnTo>
                  <a:pt x="3810" y="11430"/>
                </a:lnTo>
                <a:lnTo>
                  <a:pt x="77470" y="11430"/>
                </a:lnTo>
                <a:lnTo>
                  <a:pt x="77470" y="10160"/>
                </a:lnTo>
                <a:close/>
              </a:path>
              <a:path w="77470" h="13969">
                <a:moveTo>
                  <a:pt x="6350" y="8890"/>
                </a:moveTo>
                <a:lnTo>
                  <a:pt x="5080" y="8890"/>
                </a:lnTo>
                <a:lnTo>
                  <a:pt x="5080" y="10160"/>
                </a:lnTo>
                <a:lnTo>
                  <a:pt x="6350" y="10160"/>
                </a:lnTo>
                <a:lnTo>
                  <a:pt x="6350" y="8890"/>
                </a:lnTo>
                <a:close/>
              </a:path>
              <a:path w="77470" h="13969">
                <a:moveTo>
                  <a:pt x="77470" y="6350"/>
                </a:moveTo>
                <a:lnTo>
                  <a:pt x="8890" y="6350"/>
                </a:lnTo>
                <a:lnTo>
                  <a:pt x="8890" y="7620"/>
                </a:lnTo>
                <a:lnTo>
                  <a:pt x="6350" y="7620"/>
                </a:lnTo>
                <a:lnTo>
                  <a:pt x="6350" y="8890"/>
                </a:lnTo>
                <a:lnTo>
                  <a:pt x="77470" y="8890"/>
                </a:lnTo>
                <a:lnTo>
                  <a:pt x="77470" y="6350"/>
                </a:lnTo>
                <a:close/>
              </a:path>
              <a:path w="77470" h="13969">
                <a:moveTo>
                  <a:pt x="11430" y="5080"/>
                </a:moveTo>
                <a:lnTo>
                  <a:pt x="10160" y="5080"/>
                </a:lnTo>
                <a:lnTo>
                  <a:pt x="10160" y="6350"/>
                </a:lnTo>
                <a:lnTo>
                  <a:pt x="11430" y="6350"/>
                </a:lnTo>
                <a:lnTo>
                  <a:pt x="11430" y="5080"/>
                </a:lnTo>
                <a:close/>
              </a:path>
              <a:path w="77470" h="13969">
                <a:moveTo>
                  <a:pt x="77470" y="3810"/>
                </a:moveTo>
                <a:lnTo>
                  <a:pt x="11430" y="3810"/>
                </a:lnTo>
                <a:lnTo>
                  <a:pt x="11430" y="5080"/>
                </a:lnTo>
                <a:lnTo>
                  <a:pt x="77470" y="5080"/>
                </a:lnTo>
                <a:lnTo>
                  <a:pt x="77470" y="3810"/>
                </a:lnTo>
                <a:close/>
              </a:path>
              <a:path w="77470" h="13969">
                <a:moveTo>
                  <a:pt x="15240" y="2540"/>
                </a:moveTo>
                <a:lnTo>
                  <a:pt x="13970" y="2540"/>
                </a:lnTo>
                <a:lnTo>
                  <a:pt x="13970" y="3810"/>
                </a:lnTo>
                <a:lnTo>
                  <a:pt x="15240" y="3810"/>
                </a:lnTo>
                <a:lnTo>
                  <a:pt x="15240" y="2540"/>
                </a:lnTo>
                <a:close/>
              </a:path>
              <a:path w="77470" h="13969">
                <a:moveTo>
                  <a:pt x="77470" y="0"/>
                </a:moveTo>
                <a:lnTo>
                  <a:pt x="16510" y="0"/>
                </a:lnTo>
                <a:lnTo>
                  <a:pt x="16510" y="1270"/>
                </a:lnTo>
                <a:lnTo>
                  <a:pt x="15240" y="1270"/>
                </a:lnTo>
                <a:lnTo>
                  <a:pt x="15240" y="2540"/>
                </a:lnTo>
                <a:lnTo>
                  <a:pt x="77470" y="2540"/>
                </a:lnTo>
                <a:lnTo>
                  <a:pt x="77470" y="0"/>
                </a:lnTo>
                <a:close/>
              </a:path>
            </a:pathLst>
          </a:custGeom>
          <a:solidFill>
            <a:srgbClr val="C6D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6879590" y="2334260"/>
            <a:ext cx="59690" cy="13970"/>
          </a:xfrm>
          <a:custGeom>
            <a:avLst/>
            <a:gdLst/>
            <a:ahLst/>
            <a:cxnLst/>
            <a:rect l="l" t="t" r="r" b="b"/>
            <a:pathLst>
              <a:path w="59690" h="13969">
                <a:moveTo>
                  <a:pt x="2539" y="12700"/>
                </a:moveTo>
                <a:lnTo>
                  <a:pt x="0" y="12700"/>
                </a:lnTo>
                <a:lnTo>
                  <a:pt x="0" y="13969"/>
                </a:lnTo>
                <a:lnTo>
                  <a:pt x="2539" y="13969"/>
                </a:lnTo>
                <a:lnTo>
                  <a:pt x="2539" y="12700"/>
                </a:lnTo>
                <a:close/>
              </a:path>
              <a:path w="59690" h="13969">
                <a:moveTo>
                  <a:pt x="59689" y="11429"/>
                </a:moveTo>
                <a:lnTo>
                  <a:pt x="2539" y="11429"/>
                </a:lnTo>
                <a:lnTo>
                  <a:pt x="2539" y="12700"/>
                </a:lnTo>
                <a:lnTo>
                  <a:pt x="59689" y="12700"/>
                </a:lnTo>
                <a:lnTo>
                  <a:pt x="59689" y="11429"/>
                </a:lnTo>
                <a:close/>
              </a:path>
              <a:path w="59690" h="13969">
                <a:moveTo>
                  <a:pt x="5079" y="10160"/>
                </a:moveTo>
                <a:lnTo>
                  <a:pt x="3809" y="10160"/>
                </a:lnTo>
                <a:lnTo>
                  <a:pt x="3809" y="11429"/>
                </a:lnTo>
                <a:lnTo>
                  <a:pt x="5079" y="11429"/>
                </a:lnTo>
                <a:lnTo>
                  <a:pt x="5079" y="10160"/>
                </a:lnTo>
                <a:close/>
              </a:path>
              <a:path w="59690" h="13969">
                <a:moveTo>
                  <a:pt x="59689" y="7619"/>
                </a:moveTo>
                <a:lnTo>
                  <a:pt x="6350" y="7619"/>
                </a:lnTo>
                <a:lnTo>
                  <a:pt x="6350" y="8889"/>
                </a:lnTo>
                <a:lnTo>
                  <a:pt x="5079" y="8889"/>
                </a:lnTo>
                <a:lnTo>
                  <a:pt x="5079" y="10160"/>
                </a:lnTo>
                <a:lnTo>
                  <a:pt x="59689" y="10160"/>
                </a:lnTo>
                <a:lnTo>
                  <a:pt x="59689" y="7619"/>
                </a:lnTo>
                <a:close/>
              </a:path>
              <a:path w="59690" h="13969">
                <a:moveTo>
                  <a:pt x="10159" y="6350"/>
                </a:moveTo>
                <a:lnTo>
                  <a:pt x="8889" y="6350"/>
                </a:lnTo>
                <a:lnTo>
                  <a:pt x="8889" y="7619"/>
                </a:lnTo>
                <a:lnTo>
                  <a:pt x="10159" y="7619"/>
                </a:lnTo>
                <a:lnTo>
                  <a:pt x="10159" y="6350"/>
                </a:lnTo>
                <a:close/>
              </a:path>
              <a:path w="59690" h="13969">
                <a:moveTo>
                  <a:pt x="59689" y="5079"/>
                </a:moveTo>
                <a:lnTo>
                  <a:pt x="10159" y="5079"/>
                </a:lnTo>
                <a:lnTo>
                  <a:pt x="10159" y="6350"/>
                </a:lnTo>
                <a:lnTo>
                  <a:pt x="59689" y="6350"/>
                </a:lnTo>
                <a:lnTo>
                  <a:pt x="59689" y="5079"/>
                </a:lnTo>
                <a:close/>
              </a:path>
              <a:path w="59690" h="13969">
                <a:moveTo>
                  <a:pt x="13969" y="3810"/>
                </a:moveTo>
                <a:lnTo>
                  <a:pt x="11429" y="3810"/>
                </a:lnTo>
                <a:lnTo>
                  <a:pt x="11429" y="5079"/>
                </a:lnTo>
                <a:lnTo>
                  <a:pt x="13969" y="5079"/>
                </a:lnTo>
                <a:lnTo>
                  <a:pt x="13969" y="3810"/>
                </a:lnTo>
                <a:close/>
              </a:path>
              <a:path w="59690" h="13969">
                <a:moveTo>
                  <a:pt x="59689" y="1269"/>
                </a:moveTo>
                <a:lnTo>
                  <a:pt x="15239" y="1269"/>
                </a:lnTo>
                <a:lnTo>
                  <a:pt x="15239" y="2539"/>
                </a:lnTo>
                <a:lnTo>
                  <a:pt x="13969" y="2539"/>
                </a:lnTo>
                <a:lnTo>
                  <a:pt x="13969" y="3810"/>
                </a:lnTo>
                <a:lnTo>
                  <a:pt x="59689" y="3810"/>
                </a:lnTo>
                <a:lnTo>
                  <a:pt x="59689" y="1269"/>
                </a:lnTo>
                <a:close/>
              </a:path>
              <a:path w="59690" h="13969">
                <a:moveTo>
                  <a:pt x="17779" y="0"/>
                </a:moveTo>
                <a:lnTo>
                  <a:pt x="16509" y="0"/>
                </a:lnTo>
                <a:lnTo>
                  <a:pt x="16509" y="1269"/>
                </a:lnTo>
                <a:lnTo>
                  <a:pt x="17779" y="1269"/>
                </a:lnTo>
                <a:lnTo>
                  <a:pt x="17779" y="0"/>
                </a:lnTo>
                <a:close/>
              </a:path>
            </a:pathLst>
          </a:custGeom>
          <a:solidFill>
            <a:srgbClr val="C5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6897369" y="2320289"/>
            <a:ext cx="41910" cy="13970"/>
          </a:xfrm>
          <a:custGeom>
            <a:avLst/>
            <a:gdLst/>
            <a:ahLst/>
            <a:cxnLst/>
            <a:rect l="l" t="t" r="r" b="b"/>
            <a:pathLst>
              <a:path w="41909" h="13969">
                <a:moveTo>
                  <a:pt x="41909" y="12700"/>
                </a:moveTo>
                <a:lnTo>
                  <a:pt x="0" y="12700"/>
                </a:lnTo>
                <a:lnTo>
                  <a:pt x="0" y="13970"/>
                </a:lnTo>
                <a:lnTo>
                  <a:pt x="41909" y="13970"/>
                </a:lnTo>
                <a:lnTo>
                  <a:pt x="41909" y="12700"/>
                </a:lnTo>
                <a:close/>
              </a:path>
              <a:path w="41909" h="13969">
                <a:moveTo>
                  <a:pt x="3809" y="11430"/>
                </a:moveTo>
                <a:lnTo>
                  <a:pt x="2539" y="11430"/>
                </a:lnTo>
                <a:lnTo>
                  <a:pt x="2539" y="12700"/>
                </a:lnTo>
                <a:lnTo>
                  <a:pt x="3809" y="12700"/>
                </a:lnTo>
                <a:lnTo>
                  <a:pt x="3809" y="11430"/>
                </a:lnTo>
                <a:close/>
              </a:path>
              <a:path w="41909" h="13969">
                <a:moveTo>
                  <a:pt x="41909" y="8889"/>
                </a:moveTo>
                <a:lnTo>
                  <a:pt x="5079" y="8889"/>
                </a:lnTo>
                <a:lnTo>
                  <a:pt x="5079" y="10160"/>
                </a:lnTo>
                <a:lnTo>
                  <a:pt x="3809" y="10160"/>
                </a:lnTo>
                <a:lnTo>
                  <a:pt x="3809" y="11430"/>
                </a:lnTo>
                <a:lnTo>
                  <a:pt x="41909" y="11430"/>
                </a:lnTo>
                <a:lnTo>
                  <a:pt x="41909" y="8889"/>
                </a:lnTo>
                <a:close/>
              </a:path>
              <a:path w="41909" h="13969">
                <a:moveTo>
                  <a:pt x="8889" y="7620"/>
                </a:moveTo>
                <a:lnTo>
                  <a:pt x="6350" y="7620"/>
                </a:lnTo>
                <a:lnTo>
                  <a:pt x="6350" y="8889"/>
                </a:lnTo>
                <a:lnTo>
                  <a:pt x="8889" y="8889"/>
                </a:lnTo>
                <a:lnTo>
                  <a:pt x="8889" y="7620"/>
                </a:lnTo>
                <a:close/>
              </a:path>
              <a:path w="41909" h="13969">
                <a:moveTo>
                  <a:pt x="41909" y="6350"/>
                </a:moveTo>
                <a:lnTo>
                  <a:pt x="8889" y="6350"/>
                </a:lnTo>
                <a:lnTo>
                  <a:pt x="8889" y="7620"/>
                </a:lnTo>
                <a:lnTo>
                  <a:pt x="41909" y="7620"/>
                </a:lnTo>
                <a:lnTo>
                  <a:pt x="41909" y="6350"/>
                </a:lnTo>
                <a:close/>
              </a:path>
              <a:path w="41909" h="13969">
                <a:moveTo>
                  <a:pt x="11429" y="5080"/>
                </a:moveTo>
                <a:lnTo>
                  <a:pt x="10159" y="5080"/>
                </a:lnTo>
                <a:lnTo>
                  <a:pt x="10159" y="6350"/>
                </a:lnTo>
                <a:lnTo>
                  <a:pt x="11429" y="6350"/>
                </a:lnTo>
                <a:lnTo>
                  <a:pt x="11429" y="5080"/>
                </a:lnTo>
                <a:close/>
              </a:path>
              <a:path w="41909" h="13969">
                <a:moveTo>
                  <a:pt x="41909" y="2539"/>
                </a:moveTo>
                <a:lnTo>
                  <a:pt x="13970" y="2539"/>
                </a:lnTo>
                <a:lnTo>
                  <a:pt x="13970" y="3810"/>
                </a:lnTo>
                <a:lnTo>
                  <a:pt x="11429" y="3810"/>
                </a:lnTo>
                <a:lnTo>
                  <a:pt x="11429" y="5080"/>
                </a:lnTo>
                <a:lnTo>
                  <a:pt x="41909" y="5080"/>
                </a:lnTo>
                <a:lnTo>
                  <a:pt x="41909" y="2539"/>
                </a:lnTo>
                <a:close/>
              </a:path>
              <a:path w="41909" h="13969">
                <a:moveTo>
                  <a:pt x="16509" y="1270"/>
                </a:moveTo>
                <a:lnTo>
                  <a:pt x="15239" y="1270"/>
                </a:lnTo>
                <a:lnTo>
                  <a:pt x="15239" y="2539"/>
                </a:lnTo>
                <a:lnTo>
                  <a:pt x="16509" y="2539"/>
                </a:lnTo>
                <a:lnTo>
                  <a:pt x="16509" y="1270"/>
                </a:lnTo>
                <a:close/>
              </a:path>
              <a:path w="41909" h="13969">
                <a:moveTo>
                  <a:pt x="41909" y="0"/>
                </a:moveTo>
                <a:lnTo>
                  <a:pt x="16509" y="0"/>
                </a:lnTo>
                <a:lnTo>
                  <a:pt x="16509" y="1270"/>
                </a:lnTo>
                <a:lnTo>
                  <a:pt x="41909" y="1270"/>
                </a:lnTo>
                <a:lnTo>
                  <a:pt x="41909" y="0"/>
                </a:lnTo>
                <a:close/>
              </a:path>
            </a:pathLst>
          </a:custGeom>
          <a:solidFill>
            <a:srgbClr val="C4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6915150" y="2306320"/>
            <a:ext cx="24130" cy="13970"/>
          </a:xfrm>
          <a:custGeom>
            <a:avLst/>
            <a:gdLst/>
            <a:ahLst/>
            <a:cxnLst/>
            <a:rect l="l" t="t" r="r" b="b"/>
            <a:pathLst>
              <a:path w="24129" h="13969">
                <a:moveTo>
                  <a:pt x="2540" y="12700"/>
                </a:moveTo>
                <a:lnTo>
                  <a:pt x="0" y="12700"/>
                </a:lnTo>
                <a:lnTo>
                  <a:pt x="0" y="13969"/>
                </a:lnTo>
                <a:lnTo>
                  <a:pt x="2540" y="13969"/>
                </a:lnTo>
                <a:lnTo>
                  <a:pt x="2540" y="12700"/>
                </a:lnTo>
                <a:close/>
              </a:path>
              <a:path w="24129" h="13969">
                <a:moveTo>
                  <a:pt x="24129" y="10159"/>
                </a:moveTo>
                <a:lnTo>
                  <a:pt x="3809" y="10159"/>
                </a:lnTo>
                <a:lnTo>
                  <a:pt x="3809" y="11429"/>
                </a:lnTo>
                <a:lnTo>
                  <a:pt x="2540" y="11429"/>
                </a:lnTo>
                <a:lnTo>
                  <a:pt x="2540" y="12700"/>
                </a:lnTo>
                <a:lnTo>
                  <a:pt x="24129" y="12700"/>
                </a:lnTo>
                <a:lnTo>
                  <a:pt x="24129" y="10159"/>
                </a:lnTo>
                <a:close/>
              </a:path>
              <a:path w="24129" h="13969">
                <a:moveTo>
                  <a:pt x="6350" y="8889"/>
                </a:moveTo>
                <a:lnTo>
                  <a:pt x="5079" y="8889"/>
                </a:lnTo>
                <a:lnTo>
                  <a:pt x="5079" y="10159"/>
                </a:lnTo>
                <a:lnTo>
                  <a:pt x="6350" y="10159"/>
                </a:lnTo>
                <a:lnTo>
                  <a:pt x="6350" y="8889"/>
                </a:lnTo>
                <a:close/>
              </a:path>
              <a:path w="24129" h="13969">
                <a:moveTo>
                  <a:pt x="24129" y="7619"/>
                </a:moveTo>
                <a:lnTo>
                  <a:pt x="6350" y="7619"/>
                </a:lnTo>
                <a:lnTo>
                  <a:pt x="6350" y="8889"/>
                </a:lnTo>
                <a:lnTo>
                  <a:pt x="24129" y="8889"/>
                </a:lnTo>
                <a:lnTo>
                  <a:pt x="24129" y="7619"/>
                </a:lnTo>
                <a:close/>
              </a:path>
              <a:path w="24129" h="13969">
                <a:moveTo>
                  <a:pt x="10159" y="6350"/>
                </a:moveTo>
                <a:lnTo>
                  <a:pt x="8890" y="6350"/>
                </a:lnTo>
                <a:lnTo>
                  <a:pt x="8890" y="7619"/>
                </a:lnTo>
                <a:lnTo>
                  <a:pt x="10159" y="7619"/>
                </a:lnTo>
                <a:lnTo>
                  <a:pt x="10159" y="6350"/>
                </a:lnTo>
                <a:close/>
              </a:path>
              <a:path w="24129" h="13969">
                <a:moveTo>
                  <a:pt x="24129" y="3809"/>
                </a:moveTo>
                <a:lnTo>
                  <a:pt x="11429" y="3809"/>
                </a:lnTo>
                <a:lnTo>
                  <a:pt x="11429" y="5079"/>
                </a:lnTo>
                <a:lnTo>
                  <a:pt x="10159" y="5079"/>
                </a:lnTo>
                <a:lnTo>
                  <a:pt x="10159" y="6350"/>
                </a:lnTo>
                <a:lnTo>
                  <a:pt x="24129" y="6350"/>
                </a:lnTo>
                <a:lnTo>
                  <a:pt x="24129" y="3809"/>
                </a:lnTo>
                <a:close/>
              </a:path>
              <a:path w="24129" h="13969">
                <a:moveTo>
                  <a:pt x="15240" y="2539"/>
                </a:moveTo>
                <a:lnTo>
                  <a:pt x="13970" y="2539"/>
                </a:lnTo>
                <a:lnTo>
                  <a:pt x="13970" y="3809"/>
                </a:lnTo>
                <a:lnTo>
                  <a:pt x="15240" y="3809"/>
                </a:lnTo>
                <a:lnTo>
                  <a:pt x="15240" y="2539"/>
                </a:lnTo>
                <a:close/>
              </a:path>
              <a:path w="24129" h="13969">
                <a:moveTo>
                  <a:pt x="24129" y="1269"/>
                </a:moveTo>
                <a:lnTo>
                  <a:pt x="15240" y="1269"/>
                </a:lnTo>
                <a:lnTo>
                  <a:pt x="15240" y="2539"/>
                </a:lnTo>
                <a:lnTo>
                  <a:pt x="24129" y="2539"/>
                </a:lnTo>
                <a:lnTo>
                  <a:pt x="24129" y="1269"/>
                </a:lnTo>
                <a:close/>
              </a:path>
              <a:path w="24129" h="13969">
                <a:moveTo>
                  <a:pt x="17779" y="0"/>
                </a:moveTo>
                <a:lnTo>
                  <a:pt x="16509" y="0"/>
                </a:lnTo>
                <a:lnTo>
                  <a:pt x="16509" y="1269"/>
                </a:lnTo>
                <a:lnTo>
                  <a:pt x="17779" y="1269"/>
                </a:lnTo>
                <a:lnTo>
                  <a:pt x="17779" y="0"/>
                </a:lnTo>
                <a:close/>
              </a:path>
            </a:pathLst>
          </a:custGeom>
          <a:solidFill>
            <a:srgbClr val="C3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6921500" y="2292350"/>
            <a:ext cx="17780" cy="13970"/>
          </a:xfrm>
          <a:custGeom>
            <a:avLst/>
            <a:gdLst/>
            <a:ahLst/>
            <a:cxnLst/>
            <a:rect l="l" t="t" r="r" b="b"/>
            <a:pathLst>
              <a:path w="17779" h="13969">
                <a:moveTo>
                  <a:pt x="17779" y="8889"/>
                </a:moveTo>
                <a:lnTo>
                  <a:pt x="13970" y="8889"/>
                </a:lnTo>
                <a:lnTo>
                  <a:pt x="13970" y="12700"/>
                </a:lnTo>
                <a:lnTo>
                  <a:pt x="11429" y="12700"/>
                </a:lnTo>
                <a:lnTo>
                  <a:pt x="11429" y="13970"/>
                </a:lnTo>
                <a:lnTo>
                  <a:pt x="17779" y="13970"/>
                </a:lnTo>
                <a:lnTo>
                  <a:pt x="17779" y="11429"/>
                </a:lnTo>
                <a:lnTo>
                  <a:pt x="15240" y="11429"/>
                </a:lnTo>
                <a:lnTo>
                  <a:pt x="15240" y="10160"/>
                </a:lnTo>
                <a:lnTo>
                  <a:pt x="17779" y="10160"/>
                </a:lnTo>
                <a:lnTo>
                  <a:pt x="17779" y="8889"/>
                </a:lnTo>
                <a:close/>
              </a:path>
              <a:path w="17779" h="13969">
                <a:moveTo>
                  <a:pt x="17779" y="5079"/>
                </a:moveTo>
                <a:lnTo>
                  <a:pt x="7620" y="5079"/>
                </a:lnTo>
                <a:lnTo>
                  <a:pt x="7620" y="6350"/>
                </a:lnTo>
                <a:lnTo>
                  <a:pt x="10159" y="6350"/>
                </a:lnTo>
                <a:lnTo>
                  <a:pt x="10159" y="8889"/>
                </a:lnTo>
                <a:lnTo>
                  <a:pt x="11429" y="8889"/>
                </a:lnTo>
                <a:lnTo>
                  <a:pt x="11429" y="7620"/>
                </a:lnTo>
                <a:lnTo>
                  <a:pt x="17779" y="7620"/>
                </a:lnTo>
                <a:lnTo>
                  <a:pt x="17779" y="5079"/>
                </a:lnTo>
                <a:close/>
              </a:path>
              <a:path w="17779" h="13969">
                <a:moveTo>
                  <a:pt x="17779" y="2539"/>
                </a:moveTo>
                <a:lnTo>
                  <a:pt x="3809" y="2539"/>
                </a:lnTo>
                <a:lnTo>
                  <a:pt x="3809" y="5079"/>
                </a:lnTo>
                <a:lnTo>
                  <a:pt x="5079" y="5079"/>
                </a:lnTo>
                <a:lnTo>
                  <a:pt x="5079" y="3810"/>
                </a:lnTo>
                <a:lnTo>
                  <a:pt x="17779" y="3810"/>
                </a:lnTo>
                <a:lnTo>
                  <a:pt x="17779" y="2539"/>
                </a:lnTo>
                <a:close/>
              </a:path>
              <a:path w="17779" h="13969">
                <a:moveTo>
                  <a:pt x="17779" y="0"/>
                </a:moveTo>
                <a:lnTo>
                  <a:pt x="0" y="0"/>
                </a:lnTo>
                <a:lnTo>
                  <a:pt x="0" y="2539"/>
                </a:lnTo>
                <a:lnTo>
                  <a:pt x="1270" y="2539"/>
                </a:lnTo>
                <a:lnTo>
                  <a:pt x="1270" y="1270"/>
                </a:lnTo>
                <a:lnTo>
                  <a:pt x="17779" y="1270"/>
                </a:lnTo>
                <a:lnTo>
                  <a:pt x="17779" y="0"/>
                </a:lnTo>
                <a:close/>
              </a:path>
            </a:pathLst>
          </a:custGeom>
          <a:solidFill>
            <a:srgbClr val="C2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6898640" y="2278379"/>
            <a:ext cx="40640" cy="13970"/>
          </a:xfrm>
          <a:custGeom>
            <a:avLst/>
            <a:gdLst/>
            <a:ahLst/>
            <a:cxnLst/>
            <a:rect l="l" t="t" r="r" b="b"/>
            <a:pathLst>
              <a:path w="40640" h="13969">
                <a:moveTo>
                  <a:pt x="40639" y="12700"/>
                </a:moveTo>
                <a:lnTo>
                  <a:pt x="20319" y="12700"/>
                </a:lnTo>
                <a:lnTo>
                  <a:pt x="20319" y="13970"/>
                </a:lnTo>
                <a:lnTo>
                  <a:pt x="40639" y="13970"/>
                </a:lnTo>
                <a:lnTo>
                  <a:pt x="40639" y="12700"/>
                </a:lnTo>
                <a:close/>
              </a:path>
              <a:path w="40640" h="13969">
                <a:moveTo>
                  <a:pt x="40639" y="10160"/>
                </a:moveTo>
                <a:lnTo>
                  <a:pt x="16509" y="10160"/>
                </a:lnTo>
                <a:lnTo>
                  <a:pt x="16509" y="12700"/>
                </a:lnTo>
                <a:lnTo>
                  <a:pt x="17779" y="12700"/>
                </a:lnTo>
                <a:lnTo>
                  <a:pt x="17779" y="11430"/>
                </a:lnTo>
                <a:lnTo>
                  <a:pt x="40639" y="11430"/>
                </a:lnTo>
                <a:lnTo>
                  <a:pt x="40639" y="10160"/>
                </a:lnTo>
                <a:close/>
              </a:path>
              <a:path w="40640" h="13969">
                <a:moveTo>
                  <a:pt x="40639" y="6350"/>
                </a:moveTo>
                <a:lnTo>
                  <a:pt x="10159" y="6350"/>
                </a:lnTo>
                <a:lnTo>
                  <a:pt x="10159" y="7620"/>
                </a:lnTo>
                <a:lnTo>
                  <a:pt x="12700" y="7620"/>
                </a:lnTo>
                <a:lnTo>
                  <a:pt x="12700" y="10160"/>
                </a:lnTo>
                <a:lnTo>
                  <a:pt x="13969" y="10160"/>
                </a:lnTo>
                <a:lnTo>
                  <a:pt x="13969" y="8890"/>
                </a:lnTo>
                <a:lnTo>
                  <a:pt x="40639" y="8890"/>
                </a:lnTo>
                <a:lnTo>
                  <a:pt x="40639" y="6350"/>
                </a:lnTo>
                <a:close/>
              </a:path>
              <a:path w="40640" h="13969">
                <a:moveTo>
                  <a:pt x="40639" y="3810"/>
                </a:moveTo>
                <a:lnTo>
                  <a:pt x="6350" y="3810"/>
                </a:lnTo>
                <a:lnTo>
                  <a:pt x="6350" y="6350"/>
                </a:lnTo>
                <a:lnTo>
                  <a:pt x="7619" y="6350"/>
                </a:lnTo>
                <a:lnTo>
                  <a:pt x="7619" y="5080"/>
                </a:lnTo>
                <a:lnTo>
                  <a:pt x="40639" y="5080"/>
                </a:lnTo>
                <a:lnTo>
                  <a:pt x="40639" y="3810"/>
                </a:lnTo>
                <a:close/>
              </a:path>
              <a:path w="40640" h="13969">
                <a:moveTo>
                  <a:pt x="406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3810"/>
                </a:lnTo>
                <a:lnTo>
                  <a:pt x="3809" y="3810"/>
                </a:lnTo>
                <a:lnTo>
                  <a:pt x="3809" y="2540"/>
                </a:lnTo>
                <a:lnTo>
                  <a:pt x="40639" y="2540"/>
                </a:lnTo>
                <a:lnTo>
                  <a:pt x="40639" y="0"/>
                </a:lnTo>
                <a:close/>
              </a:path>
            </a:pathLst>
          </a:custGeom>
          <a:solidFill>
            <a:srgbClr val="C1D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6874509" y="2264410"/>
            <a:ext cx="64769" cy="13970"/>
          </a:xfrm>
          <a:custGeom>
            <a:avLst/>
            <a:gdLst/>
            <a:ahLst/>
            <a:cxnLst/>
            <a:rect l="l" t="t" r="r" b="b"/>
            <a:pathLst>
              <a:path w="64770" h="13969">
                <a:moveTo>
                  <a:pt x="64770" y="11429"/>
                </a:moveTo>
                <a:lnTo>
                  <a:pt x="20320" y="11429"/>
                </a:lnTo>
                <a:lnTo>
                  <a:pt x="20320" y="13969"/>
                </a:lnTo>
                <a:lnTo>
                  <a:pt x="22860" y="13969"/>
                </a:lnTo>
                <a:lnTo>
                  <a:pt x="22860" y="12700"/>
                </a:lnTo>
                <a:lnTo>
                  <a:pt x="64770" y="12700"/>
                </a:lnTo>
                <a:lnTo>
                  <a:pt x="64770" y="11429"/>
                </a:lnTo>
                <a:close/>
              </a:path>
              <a:path w="64770" h="13969">
                <a:moveTo>
                  <a:pt x="64770" y="7619"/>
                </a:moveTo>
                <a:lnTo>
                  <a:pt x="13970" y="7619"/>
                </a:lnTo>
                <a:lnTo>
                  <a:pt x="13970" y="8889"/>
                </a:lnTo>
                <a:lnTo>
                  <a:pt x="16510" y="8889"/>
                </a:lnTo>
                <a:lnTo>
                  <a:pt x="16510" y="11429"/>
                </a:lnTo>
                <a:lnTo>
                  <a:pt x="17780" y="11429"/>
                </a:lnTo>
                <a:lnTo>
                  <a:pt x="17780" y="10160"/>
                </a:lnTo>
                <a:lnTo>
                  <a:pt x="64770" y="10160"/>
                </a:lnTo>
                <a:lnTo>
                  <a:pt x="64770" y="7619"/>
                </a:lnTo>
                <a:close/>
              </a:path>
              <a:path w="64770" h="13969">
                <a:moveTo>
                  <a:pt x="64770" y="5079"/>
                </a:moveTo>
                <a:lnTo>
                  <a:pt x="10160" y="5079"/>
                </a:lnTo>
                <a:lnTo>
                  <a:pt x="10160" y="7619"/>
                </a:lnTo>
                <a:lnTo>
                  <a:pt x="12700" y="7619"/>
                </a:lnTo>
                <a:lnTo>
                  <a:pt x="12700" y="6350"/>
                </a:lnTo>
                <a:lnTo>
                  <a:pt x="64770" y="6350"/>
                </a:lnTo>
                <a:lnTo>
                  <a:pt x="64770" y="5079"/>
                </a:lnTo>
                <a:close/>
              </a:path>
              <a:path w="64770" h="13969">
                <a:moveTo>
                  <a:pt x="64770" y="1269"/>
                </a:moveTo>
                <a:lnTo>
                  <a:pt x="3810" y="1269"/>
                </a:lnTo>
                <a:lnTo>
                  <a:pt x="3810" y="2539"/>
                </a:lnTo>
                <a:lnTo>
                  <a:pt x="6350" y="2539"/>
                </a:lnTo>
                <a:lnTo>
                  <a:pt x="6350" y="5079"/>
                </a:lnTo>
                <a:lnTo>
                  <a:pt x="7620" y="5079"/>
                </a:lnTo>
                <a:lnTo>
                  <a:pt x="7620" y="3810"/>
                </a:lnTo>
                <a:lnTo>
                  <a:pt x="64770" y="3810"/>
                </a:lnTo>
                <a:lnTo>
                  <a:pt x="64770" y="1269"/>
                </a:lnTo>
                <a:close/>
              </a:path>
              <a:path w="64770" h="139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C0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6854190" y="2250439"/>
            <a:ext cx="85090" cy="13970"/>
          </a:xfrm>
          <a:custGeom>
            <a:avLst/>
            <a:gdLst/>
            <a:ahLst/>
            <a:cxnLst/>
            <a:rect l="l" t="t" r="r" b="b"/>
            <a:pathLst>
              <a:path w="85090" h="13969">
                <a:moveTo>
                  <a:pt x="85089" y="12700"/>
                </a:moveTo>
                <a:lnTo>
                  <a:pt x="20319" y="12700"/>
                </a:lnTo>
                <a:lnTo>
                  <a:pt x="20319" y="13970"/>
                </a:lnTo>
                <a:lnTo>
                  <a:pt x="85089" y="13970"/>
                </a:lnTo>
                <a:lnTo>
                  <a:pt x="85089" y="12700"/>
                </a:lnTo>
                <a:close/>
              </a:path>
              <a:path w="85090" h="13969">
                <a:moveTo>
                  <a:pt x="85089" y="8889"/>
                </a:moveTo>
                <a:lnTo>
                  <a:pt x="13969" y="8889"/>
                </a:lnTo>
                <a:lnTo>
                  <a:pt x="13969" y="10160"/>
                </a:lnTo>
                <a:lnTo>
                  <a:pt x="16509" y="10160"/>
                </a:lnTo>
                <a:lnTo>
                  <a:pt x="16509" y="12700"/>
                </a:lnTo>
                <a:lnTo>
                  <a:pt x="17779" y="12700"/>
                </a:lnTo>
                <a:lnTo>
                  <a:pt x="17779" y="11430"/>
                </a:lnTo>
                <a:lnTo>
                  <a:pt x="85089" y="11430"/>
                </a:lnTo>
                <a:lnTo>
                  <a:pt x="85089" y="8889"/>
                </a:lnTo>
                <a:close/>
              </a:path>
              <a:path w="85090" h="13969">
                <a:moveTo>
                  <a:pt x="85089" y="6350"/>
                </a:moveTo>
                <a:lnTo>
                  <a:pt x="10159" y="6350"/>
                </a:lnTo>
                <a:lnTo>
                  <a:pt x="10159" y="8889"/>
                </a:lnTo>
                <a:lnTo>
                  <a:pt x="12700" y="8889"/>
                </a:lnTo>
                <a:lnTo>
                  <a:pt x="12700" y="7620"/>
                </a:lnTo>
                <a:lnTo>
                  <a:pt x="85089" y="7620"/>
                </a:lnTo>
                <a:lnTo>
                  <a:pt x="85089" y="6350"/>
                </a:lnTo>
                <a:close/>
              </a:path>
              <a:path w="85090" h="13969">
                <a:moveTo>
                  <a:pt x="85089" y="2539"/>
                </a:moveTo>
                <a:lnTo>
                  <a:pt x="3809" y="2539"/>
                </a:lnTo>
                <a:lnTo>
                  <a:pt x="3809" y="3810"/>
                </a:lnTo>
                <a:lnTo>
                  <a:pt x="6350" y="3810"/>
                </a:lnTo>
                <a:lnTo>
                  <a:pt x="6350" y="6350"/>
                </a:lnTo>
                <a:lnTo>
                  <a:pt x="7619" y="6350"/>
                </a:lnTo>
                <a:lnTo>
                  <a:pt x="7619" y="5080"/>
                </a:lnTo>
                <a:lnTo>
                  <a:pt x="85089" y="5080"/>
                </a:lnTo>
                <a:lnTo>
                  <a:pt x="85089" y="2539"/>
                </a:lnTo>
                <a:close/>
              </a:path>
              <a:path w="85090" h="13969">
                <a:moveTo>
                  <a:pt x="85089" y="0"/>
                </a:moveTo>
                <a:lnTo>
                  <a:pt x="0" y="0"/>
                </a:lnTo>
                <a:lnTo>
                  <a:pt x="0" y="2539"/>
                </a:lnTo>
                <a:lnTo>
                  <a:pt x="2539" y="2539"/>
                </a:lnTo>
                <a:lnTo>
                  <a:pt x="2539" y="1270"/>
                </a:lnTo>
                <a:lnTo>
                  <a:pt x="85089" y="1270"/>
                </a:lnTo>
                <a:lnTo>
                  <a:pt x="85089" y="0"/>
                </a:lnTo>
                <a:close/>
              </a:path>
            </a:pathLst>
          </a:custGeom>
          <a:solidFill>
            <a:srgbClr val="BF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6850380" y="22491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6850380" y="224853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6849109" y="224726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845300" y="2245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6845300" y="224472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79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6841490" y="2242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6841490" y="224218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6838950" y="2240914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6835140" y="22390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6835140" y="223837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139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831330" y="22364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831330" y="223583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6830059" y="2234564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6826250" y="2232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6826250" y="223202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29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6822440" y="2230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6822440" y="222948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819900" y="222821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816090" y="22263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816090" y="222567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19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812280" y="22237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812280" y="222313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811009" y="222186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27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807200" y="2219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6807200" y="221932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8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6803390" y="2217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803390" y="221678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800850" y="2215514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42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797040" y="22136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797040" y="2212975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223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938009" y="2211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793230" y="22110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793230" y="221043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791959" y="220916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788150" y="2207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788150" y="220662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784340" y="2204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784340" y="22040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781800" y="2202814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621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777990" y="22009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777990" y="220027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936740" y="2198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774180" y="21983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774180" y="2197735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559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772909" y="219646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3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769100" y="2194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769100" y="2193925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935469" y="2192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765290" y="2192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765290" y="2191385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762750" y="2190114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72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758940" y="21882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758940" y="218757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29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755130" y="21856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755130" y="218503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753859" y="2183764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34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750050" y="2181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750050" y="21812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746240" y="2179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6746240" y="2178685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>
                <a:moveTo>
                  <a:pt x="0" y="0"/>
                </a:moveTo>
                <a:lnTo>
                  <a:pt x="18669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743700" y="2177414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3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739890" y="21755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739890" y="217487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736080" y="21729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736080" y="217233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58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734809" y="217106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930390" y="2169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731000" y="2169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731000" y="216852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39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727190" y="2166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727190" y="2165985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724650" y="2164714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720840" y="21628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720840" y="2162175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279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927850" y="2160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717030" y="21602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717030" y="2159635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715759" y="2158364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209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711950" y="2156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711950" y="215582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925309" y="2153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708140" y="2153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708140" y="2153285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705600" y="215201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709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924040" y="2150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701790" y="21501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701790" y="2149475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225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922769" y="2147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697980" y="21475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697980" y="214693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79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696709" y="214566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606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921500" y="2143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692900" y="2143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692900" y="21431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689090" y="2141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689090" y="214058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409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686550" y="2139314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79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918959" y="2137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682740" y="21374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682740" y="213677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680200" y="2134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680200" y="2134235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759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677659" y="2132964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40029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916419" y="2131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675119" y="2131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675119" y="213042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915150" y="2128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671309" y="2128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671309" y="212788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670040" y="2126614"/>
            <a:ext cx="245110" cy="0"/>
          </a:xfrm>
          <a:custGeom>
            <a:avLst/>
            <a:gdLst/>
            <a:ahLst/>
            <a:cxnLst/>
            <a:rect l="l" t="t" r="r" b="b"/>
            <a:pathLst>
              <a:path w="245109">
                <a:moveTo>
                  <a:pt x="0" y="0"/>
                </a:moveTo>
                <a:lnTo>
                  <a:pt x="245109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666230" y="2124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666230" y="212407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65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662419" y="21221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662419" y="2121535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5019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661150" y="212026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5019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910069" y="2118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657340" y="21183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657340" y="2117725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729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908800" y="2115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654800" y="2115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654800" y="2115185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652259" y="2113914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54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649719" y="2112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649719" y="2111375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81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645909" y="2109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645909" y="2108835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644640" y="2107564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903719" y="2105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640830" y="2105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640830" y="2105025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89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902450" y="2103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637019" y="21031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637019" y="210248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429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635750" y="210121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631940" y="20993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631940" y="2098675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>
                <a:moveTo>
                  <a:pt x="0" y="0"/>
                </a:moveTo>
                <a:lnTo>
                  <a:pt x="26924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629400" y="2096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629400" y="2096135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>
                <a:moveTo>
                  <a:pt x="0" y="0"/>
                </a:moveTo>
                <a:lnTo>
                  <a:pt x="26924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6626859" y="209486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77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6898640" y="2096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6624319" y="2092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6624319" y="2092325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77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896100" y="2092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620509" y="2090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620509" y="208978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619240" y="208851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615430" y="20866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615430" y="2085975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86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611619" y="20840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889750" y="2084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611619" y="2083435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8129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610350" y="2082164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606540" y="20802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606540" y="2079625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67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887209" y="2080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604000" y="2077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604000" y="2077085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601459" y="2075814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>
                <a:moveTo>
                  <a:pt x="0" y="0"/>
                </a:moveTo>
                <a:lnTo>
                  <a:pt x="283209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598919" y="2073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598919" y="2073275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4479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595109" y="2071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595109" y="2070735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880859" y="2071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593840" y="2069464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878319" y="2067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590030" y="2067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590030" y="206692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29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587490" y="2065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587490" y="206438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29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586219" y="2063114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875780" y="2065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582409" y="2061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582409" y="2060575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829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6873240" y="2061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579869" y="2058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6579869" y="2058035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829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870700" y="2058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578600" y="2056764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829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574790" y="20548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574790" y="2054225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37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868159" y="2054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6572250" y="2052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572250" y="2051685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37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865619" y="2052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570980" y="2050414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37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6568440" y="2048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6568440" y="2047875"/>
            <a:ext cx="294640" cy="0"/>
          </a:xfrm>
          <a:custGeom>
            <a:avLst/>
            <a:gdLst/>
            <a:ahLst/>
            <a:cxnLst/>
            <a:rect l="l" t="t" r="r" b="b"/>
            <a:pathLst>
              <a:path w="294640">
                <a:moveTo>
                  <a:pt x="0" y="0"/>
                </a:moveTo>
                <a:lnTo>
                  <a:pt x="294640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6564630" y="2045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564630" y="204533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909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6860540" y="2045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563359" y="2044064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909" y="0"/>
                </a:lnTo>
              </a:path>
            </a:pathLst>
          </a:custGeom>
          <a:ln w="3175">
            <a:solidFill>
              <a:srgbClr val="B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560819" y="2042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856730" y="2042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560819" y="204152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909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6855459" y="2039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6557009" y="20396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6557009" y="2038985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555740" y="2037714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553200" y="2035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553200" y="2035175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851650" y="2035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550659" y="2033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550659" y="2032635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849109" y="2033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549390" y="2031364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545580" y="2029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545580" y="202882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2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6845300" y="2029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6543040" y="2026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6543040" y="202628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2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6842759" y="2026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6541769" y="202501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2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6537959" y="20231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6537959" y="202247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2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6837680" y="20231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6535419" y="2020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6535419" y="201993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2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6835140" y="2020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6534150" y="201866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2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6531609" y="2016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6531609" y="201612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2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6831330" y="2016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527800" y="2014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6828790" y="2014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527800" y="2013585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99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526530" y="2012314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99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523990" y="2010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6523990" y="2009775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99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6824980" y="2010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6520180" y="20078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1270"/>
                </a:lnTo>
                <a:lnTo>
                  <a:pt x="2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520180" y="2007235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2259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6822440" y="2007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518909" y="2005964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99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6516369" y="2004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6516369" y="2003425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99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6817359" y="2004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6513830" y="2001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6513830" y="200088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20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6813550" y="2001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6511290" y="1999614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990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6508750" y="1997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6508750" y="199707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20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6808469" y="1997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6506209" y="1995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6506209" y="199453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20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805930" y="1995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504940" y="1993264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502400" y="1991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502400" y="1990725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6800850" y="1991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6499859" y="1988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6499859" y="1988185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6797040" y="1988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6498590" y="1986914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6496050" y="1985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6496050" y="198437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909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6791959" y="1985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6493509" y="1982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6493509" y="1981835"/>
            <a:ext cx="294640" cy="0"/>
          </a:xfrm>
          <a:custGeom>
            <a:avLst/>
            <a:gdLst/>
            <a:ahLst/>
            <a:cxnLst/>
            <a:rect l="l" t="t" r="r" b="b"/>
            <a:pathLst>
              <a:path w="294640">
                <a:moveTo>
                  <a:pt x="0" y="0"/>
                </a:moveTo>
                <a:lnTo>
                  <a:pt x="294639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6788150" y="19824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6492240" y="1980564"/>
            <a:ext cx="294640" cy="0"/>
          </a:xfrm>
          <a:custGeom>
            <a:avLst/>
            <a:gdLst/>
            <a:ahLst/>
            <a:cxnLst/>
            <a:rect l="l" t="t" r="r" b="b"/>
            <a:pathLst>
              <a:path w="294640">
                <a:moveTo>
                  <a:pt x="0" y="0"/>
                </a:moveTo>
                <a:lnTo>
                  <a:pt x="294639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6490970" y="1978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6490970" y="1978025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6783069" y="1978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6488429" y="1976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6488429" y="1975485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829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6779259" y="1976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6487159" y="1974214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6484620" y="1972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6772909" y="19723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6484620" y="197167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290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6482079" y="1969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6482079" y="196913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290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6770369" y="1969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6480809" y="1967864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7019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6478270" y="1965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6478270" y="1965325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6764019" y="19659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6475729" y="19634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6475729" y="1962785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4479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6760209" y="19634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6474459" y="1961514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4480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6755130" y="19596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6473190" y="1958975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6470650" y="19570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6470650" y="1956435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6750050" y="19570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6469379" y="1955164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8129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6742430" y="19532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6468109" y="195262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6465570" y="19507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6465570" y="1950085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779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6737350" y="19507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464300" y="1948814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509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729730" y="19469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463029" y="194627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6460490" y="1944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6724650" y="19443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460490" y="1943735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4160" y="0"/>
                </a:lnTo>
              </a:path>
            </a:pathLst>
          </a:custGeom>
          <a:ln w="3175">
            <a:solidFill>
              <a:srgbClr val="A8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459220" y="194246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890" y="0"/>
                </a:lnTo>
              </a:path>
            </a:pathLst>
          </a:custGeom>
          <a:ln w="3175">
            <a:solidFill>
              <a:srgbClr val="A8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6717030" y="19405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A8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6457950" y="193992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175">
            <a:solidFill>
              <a:srgbClr val="A8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6455409" y="1938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8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6455409" y="193738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3175">
            <a:solidFill>
              <a:srgbClr val="A8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6711950" y="193802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A8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6454140" y="193611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269" y="0"/>
                </a:lnTo>
              </a:path>
            </a:pathLst>
          </a:custGeom>
          <a:ln w="3175">
            <a:solidFill>
              <a:srgbClr val="A8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6703059" y="19342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A8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6452870" y="1933575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50190" y="0"/>
                </a:lnTo>
              </a:path>
            </a:pathLst>
          </a:custGeom>
          <a:ln w="3175">
            <a:solidFill>
              <a:srgbClr val="A8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6450329" y="1931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8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6450329" y="1931035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6379" y="0"/>
                </a:lnTo>
              </a:path>
            </a:pathLst>
          </a:custGeom>
          <a:ln w="3175">
            <a:solidFill>
              <a:srgbClr val="A8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6696709" y="193167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3810" y="0"/>
                </a:moveTo>
                <a:lnTo>
                  <a:pt x="0" y="0"/>
                </a:lnTo>
                <a:lnTo>
                  <a:pt x="0" y="126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A8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6449059" y="1929764"/>
            <a:ext cx="245110" cy="0"/>
          </a:xfrm>
          <a:custGeom>
            <a:avLst/>
            <a:gdLst/>
            <a:ahLst/>
            <a:cxnLst/>
            <a:rect l="l" t="t" r="r" b="b"/>
            <a:pathLst>
              <a:path w="245109">
                <a:moveTo>
                  <a:pt x="0" y="0"/>
                </a:moveTo>
                <a:lnTo>
                  <a:pt x="245110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6447790" y="1927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6447790" y="1927225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40030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6687819" y="192786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6681469" y="192532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6446520" y="192468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6445250" y="1923414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79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6443979" y="1921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6443979" y="1920875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870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6673850" y="19215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6664959" y="191897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3810" y="0"/>
                </a:moveTo>
                <a:lnTo>
                  <a:pt x="0" y="0"/>
                </a:lnTo>
                <a:lnTo>
                  <a:pt x="0" y="126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6442709" y="1918335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2249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6441440" y="191706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710" y="0"/>
                </a:lnTo>
              </a:path>
            </a:pathLst>
          </a:custGeom>
          <a:ln w="3175">
            <a:solidFill>
              <a:srgbClr val="A7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6440170" y="1915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6440170" y="1914525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175">
            <a:solidFill>
              <a:srgbClr val="A6C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6653530" y="191516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3810" y="0"/>
                </a:moveTo>
                <a:lnTo>
                  <a:pt x="0" y="0"/>
                </a:lnTo>
                <a:lnTo>
                  <a:pt x="0" y="126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6438900" y="1912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6438900" y="1911985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279" y="0"/>
                </a:lnTo>
              </a:path>
            </a:pathLst>
          </a:custGeom>
          <a:ln w="3175">
            <a:solidFill>
              <a:srgbClr val="A6C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6438900" y="1910714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ln w="3175">
            <a:solidFill>
              <a:srgbClr val="A6C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6647180" y="191262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3810" y="0"/>
                </a:moveTo>
                <a:lnTo>
                  <a:pt x="0" y="0"/>
                </a:lnTo>
                <a:lnTo>
                  <a:pt x="0" y="126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6635750" y="190881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3809" y="0"/>
                </a:moveTo>
                <a:lnTo>
                  <a:pt x="0" y="0"/>
                </a:lnTo>
                <a:lnTo>
                  <a:pt x="0" y="1269"/>
                </a:lnTo>
                <a:lnTo>
                  <a:pt x="3809" y="1269"/>
                </a:lnTo>
                <a:lnTo>
                  <a:pt x="3809" y="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6437629" y="1908175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3175">
            <a:solidFill>
              <a:srgbClr val="A6C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436359" y="1906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436359" y="190563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39" y="0"/>
                </a:lnTo>
              </a:path>
            </a:pathLst>
          </a:custGeom>
          <a:ln w="3175">
            <a:solidFill>
              <a:srgbClr val="A6C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436359" y="1904364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>
                <a:moveTo>
                  <a:pt x="0" y="0"/>
                </a:moveTo>
                <a:lnTo>
                  <a:pt x="186689" y="0"/>
                </a:lnTo>
              </a:path>
            </a:pathLst>
          </a:custGeom>
          <a:ln w="3175">
            <a:solidFill>
              <a:srgbClr val="A6C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629400" y="19062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69"/>
                </a:lnTo>
                <a:lnTo>
                  <a:pt x="2539" y="1269"/>
                </a:lnTo>
                <a:lnTo>
                  <a:pt x="2539" y="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614159" y="190246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3810" y="0"/>
                </a:moveTo>
                <a:lnTo>
                  <a:pt x="0" y="0"/>
                </a:lnTo>
                <a:lnTo>
                  <a:pt x="0" y="1269"/>
                </a:lnTo>
                <a:lnTo>
                  <a:pt x="3810" y="1269"/>
                </a:lnTo>
                <a:lnTo>
                  <a:pt x="3810" y="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435090" y="190182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69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433820" y="1899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433820" y="1899285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433820" y="189801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604000" y="189992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5079" y="0"/>
                </a:moveTo>
                <a:lnTo>
                  <a:pt x="0" y="0"/>
                </a:lnTo>
                <a:lnTo>
                  <a:pt x="0" y="1269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590030" y="189611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5079" y="0"/>
                </a:moveTo>
                <a:lnTo>
                  <a:pt x="0" y="0"/>
                </a:lnTo>
                <a:lnTo>
                  <a:pt x="0" y="1269"/>
                </a:lnTo>
                <a:lnTo>
                  <a:pt x="5079" y="1269"/>
                </a:lnTo>
                <a:lnTo>
                  <a:pt x="5079" y="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432550" y="1895475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79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431279" y="1893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431279" y="1892935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9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431279" y="189166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70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582409" y="18935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40" y="0"/>
                </a:moveTo>
                <a:lnTo>
                  <a:pt x="0" y="0"/>
                </a:lnTo>
                <a:lnTo>
                  <a:pt x="0" y="1269"/>
                </a:lnTo>
                <a:lnTo>
                  <a:pt x="2540" y="1269"/>
                </a:lnTo>
                <a:lnTo>
                  <a:pt x="2540" y="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558280" y="188976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69">
                <a:moveTo>
                  <a:pt x="7620" y="0"/>
                </a:moveTo>
                <a:lnTo>
                  <a:pt x="0" y="0"/>
                </a:lnTo>
                <a:lnTo>
                  <a:pt x="0" y="1269"/>
                </a:lnTo>
                <a:lnTo>
                  <a:pt x="7620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430009" y="1889125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269" y="0"/>
                </a:lnTo>
              </a:path>
            </a:pathLst>
          </a:custGeom>
          <a:ln w="3175">
            <a:solidFill>
              <a:srgbClr val="A5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428740" y="1875789"/>
            <a:ext cx="121920" cy="12700"/>
          </a:xfrm>
          <a:custGeom>
            <a:avLst/>
            <a:gdLst/>
            <a:ahLst/>
            <a:cxnLst/>
            <a:rect l="l" t="t" r="r" b="b"/>
            <a:pathLst>
              <a:path w="121920" h="12700">
                <a:moveTo>
                  <a:pt x="121919" y="11430"/>
                </a:moveTo>
                <a:lnTo>
                  <a:pt x="115569" y="11430"/>
                </a:lnTo>
                <a:lnTo>
                  <a:pt x="115569" y="12700"/>
                </a:lnTo>
                <a:lnTo>
                  <a:pt x="121919" y="12700"/>
                </a:lnTo>
                <a:lnTo>
                  <a:pt x="121919" y="11430"/>
                </a:lnTo>
                <a:close/>
              </a:path>
              <a:path w="121920" h="12700">
                <a:moveTo>
                  <a:pt x="107950" y="8889"/>
                </a:moveTo>
                <a:lnTo>
                  <a:pt x="1270" y="8889"/>
                </a:lnTo>
                <a:lnTo>
                  <a:pt x="1270" y="11430"/>
                </a:lnTo>
                <a:lnTo>
                  <a:pt x="115569" y="11430"/>
                </a:lnTo>
                <a:lnTo>
                  <a:pt x="115569" y="10160"/>
                </a:lnTo>
                <a:lnTo>
                  <a:pt x="107950" y="10160"/>
                </a:lnTo>
                <a:lnTo>
                  <a:pt x="107950" y="8889"/>
                </a:lnTo>
                <a:close/>
              </a:path>
              <a:path w="121920" h="12700">
                <a:moveTo>
                  <a:pt x="85089" y="6350"/>
                </a:moveTo>
                <a:lnTo>
                  <a:pt x="0" y="6350"/>
                </a:lnTo>
                <a:lnTo>
                  <a:pt x="0" y="8889"/>
                </a:lnTo>
                <a:lnTo>
                  <a:pt x="1270" y="8889"/>
                </a:lnTo>
                <a:lnTo>
                  <a:pt x="1270" y="7620"/>
                </a:lnTo>
                <a:lnTo>
                  <a:pt x="85089" y="7620"/>
                </a:lnTo>
                <a:lnTo>
                  <a:pt x="85089" y="6350"/>
                </a:lnTo>
                <a:close/>
              </a:path>
              <a:path w="121920" h="12700">
                <a:moveTo>
                  <a:pt x="104139" y="7620"/>
                </a:moveTo>
                <a:lnTo>
                  <a:pt x="85089" y="7620"/>
                </a:lnTo>
                <a:lnTo>
                  <a:pt x="85089" y="8889"/>
                </a:lnTo>
                <a:lnTo>
                  <a:pt x="104139" y="8889"/>
                </a:lnTo>
                <a:lnTo>
                  <a:pt x="104139" y="7620"/>
                </a:lnTo>
                <a:close/>
              </a:path>
              <a:path w="121920" h="12700">
                <a:moveTo>
                  <a:pt x="72389" y="5080"/>
                </a:moveTo>
                <a:lnTo>
                  <a:pt x="59689" y="5080"/>
                </a:lnTo>
                <a:lnTo>
                  <a:pt x="59689" y="6350"/>
                </a:lnTo>
                <a:lnTo>
                  <a:pt x="72389" y="6350"/>
                </a:lnTo>
                <a:lnTo>
                  <a:pt x="72389" y="5080"/>
                </a:lnTo>
                <a:close/>
              </a:path>
              <a:path w="121920" h="12700">
                <a:moveTo>
                  <a:pt x="53339" y="2539"/>
                </a:moveTo>
                <a:lnTo>
                  <a:pt x="0" y="2539"/>
                </a:lnTo>
                <a:lnTo>
                  <a:pt x="0" y="5080"/>
                </a:lnTo>
                <a:lnTo>
                  <a:pt x="59689" y="5080"/>
                </a:lnTo>
                <a:lnTo>
                  <a:pt x="59689" y="3810"/>
                </a:lnTo>
                <a:lnTo>
                  <a:pt x="53339" y="3810"/>
                </a:lnTo>
                <a:lnTo>
                  <a:pt x="53339" y="2539"/>
                </a:lnTo>
                <a:close/>
              </a:path>
              <a:path w="121920" h="12700">
                <a:moveTo>
                  <a:pt x="15239" y="1270"/>
                </a:moveTo>
                <a:lnTo>
                  <a:pt x="1270" y="1270"/>
                </a:lnTo>
                <a:lnTo>
                  <a:pt x="1270" y="2539"/>
                </a:lnTo>
                <a:lnTo>
                  <a:pt x="15239" y="2539"/>
                </a:lnTo>
                <a:lnTo>
                  <a:pt x="15239" y="1270"/>
                </a:lnTo>
                <a:close/>
              </a:path>
              <a:path w="121920" h="1270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4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428740" y="1875789"/>
            <a:ext cx="510540" cy="916940"/>
          </a:xfrm>
          <a:custGeom>
            <a:avLst/>
            <a:gdLst/>
            <a:ahLst/>
            <a:cxnLst/>
            <a:rect l="l" t="t" r="r" b="b"/>
            <a:pathLst>
              <a:path w="510540" h="916939">
                <a:moveTo>
                  <a:pt x="0" y="0"/>
                </a:moveTo>
                <a:lnTo>
                  <a:pt x="55624" y="2130"/>
                </a:lnTo>
                <a:lnTo>
                  <a:pt x="109515" y="8374"/>
                </a:lnTo>
                <a:lnTo>
                  <a:pt x="161361" y="18511"/>
                </a:lnTo>
                <a:lnTo>
                  <a:pt x="210849" y="32319"/>
                </a:lnTo>
                <a:lnTo>
                  <a:pt x="257668" y="49577"/>
                </a:lnTo>
                <a:lnTo>
                  <a:pt x="301508" y="70063"/>
                </a:lnTo>
                <a:lnTo>
                  <a:pt x="342055" y="93557"/>
                </a:lnTo>
                <a:lnTo>
                  <a:pt x="378999" y="119836"/>
                </a:lnTo>
                <a:lnTo>
                  <a:pt x="412028" y="148681"/>
                </a:lnTo>
                <a:lnTo>
                  <a:pt x="440831" y="179869"/>
                </a:lnTo>
                <a:lnTo>
                  <a:pt x="465095" y="213180"/>
                </a:lnTo>
                <a:lnTo>
                  <a:pt x="484510" y="248391"/>
                </a:lnTo>
                <a:lnTo>
                  <a:pt x="498763" y="285283"/>
                </a:lnTo>
                <a:lnTo>
                  <a:pt x="507543" y="323632"/>
                </a:lnTo>
                <a:lnTo>
                  <a:pt x="510539" y="363220"/>
                </a:lnTo>
                <a:lnTo>
                  <a:pt x="510539" y="490220"/>
                </a:lnTo>
                <a:lnTo>
                  <a:pt x="500144" y="564985"/>
                </a:lnTo>
                <a:lnTo>
                  <a:pt x="487425" y="603313"/>
                </a:lnTo>
                <a:lnTo>
                  <a:pt x="469936" y="641332"/>
                </a:lnTo>
                <a:lnTo>
                  <a:pt x="447863" y="678338"/>
                </a:lnTo>
                <a:lnTo>
                  <a:pt x="421389" y="713627"/>
                </a:lnTo>
                <a:lnTo>
                  <a:pt x="390696" y="746496"/>
                </a:lnTo>
                <a:lnTo>
                  <a:pt x="355971" y="776239"/>
                </a:lnTo>
                <a:lnTo>
                  <a:pt x="317395" y="802154"/>
                </a:lnTo>
                <a:lnTo>
                  <a:pt x="275153" y="823535"/>
                </a:lnTo>
                <a:lnTo>
                  <a:pt x="229429" y="839679"/>
                </a:lnTo>
                <a:lnTo>
                  <a:pt x="180407" y="849882"/>
                </a:lnTo>
                <a:lnTo>
                  <a:pt x="128269" y="853439"/>
                </a:lnTo>
                <a:lnTo>
                  <a:pt x="128269" y="916939"/>
                </a:lnTo>
                <a:lnTo>
                  <a:pt x="0" y="788670"/>
                </a:lnTo>
                <a:lnTo>
                  <a:pt x="128269" y="661670"/>
                </a:lnTo>
                <a:lnTo>
                  <a:pt x="128269" y="725170"/>
                </a:lnTo>
                <a:lnTo>
                  <a:pt x="508000" y="426720"/>
                </a:lnTo>
                <a:lnTo>
                  <a:pt x="214312" y="251460"/>
                </a:lnTo>
                <a:lnTo>
                  <a:pt x="63500" y="148589"/>
                </a:lnTo>
                <a:lnTo>
                  <a:pt x="7937" y="78104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7137400" y="1811020"/>
            <a:ext cx="356870" cy="889000"/>
          </a:xfrm>
          <a:custGeom>
            <a:avLst/>
            <a:gdLst/>
            <a:ahLst/>
            <a:cxnLst/>
            <a:rect l="l" t="t" r="r" b="b"/>
            <a:pathLst>
              <a:path w="356870" h="889000">
                <a:moveTo>
                  <a:pt x="267970" y="0"/>
                </a:moveTo>
                <a:lnTo>
                  <a:pt x="267970" y="44450"/>
                </a:lnTo>
                <a:lnTo>
                  <a:pt x="237490" y="46989"/>
                </a:lnTo>
                <a:lnTo>
                  <a:pt x="209550" y="53339"/>
                </a:lnTo>
                <a:lnTo>
                  <a:pt x="157479" y="80009"/>
                </a:lnTo>
                <a:lnTo>
                  <a:pt x="111759" y="120650"/>
                </a:lnTo>
                <a:lnTo>
                  <a:pt x="55879" y="200659"/>
                </a:lnTo>
                <a:lnTo>
                  <a:pt x="29209" y="261619"/>
                </a:lnTo>
                <a:lnTo>
                  <a:pt x="10159" y="326389"/>
                </a:lnTo>
                <a:lnTo>
                  <a:pt x="1270" y="391159"/>
                </a:lnTo>
                <a:lnTo>
                  <a:pt x="0" y="421639"/>
                </a:lnTo>
                <a:lnTo>
                  <a:pt x="0" y="511809"/>
                </a:lnTo>
                <a:lnTo>
                  <a:pt x="1270" y="549909"/>
                </a:lnTo>
                <a:lnTo>
                  <a:pt x="7620" y="588009"/>
                </a:lnTo>
                <a:lnTo>
                  <a:pt x="27940" y="659129"/>
                </a:lnTo>
                <a:lnTo>
                  <a:pt x="60959" y="722629"/>
                </a:lnTo>
                <a:lnTo>
                  <a:pt x="104140" y="778509"/>
                </a:lnTo>
                <a:lnTo>
                  <a:pt x="157479" y="824229"/>
                </a:lnTo>
                <a:lnTo>
                  <a:pt x="218440" y="859789"/>
                </a:lnTo>
                <a:lnTo>
                  <a:pt x="285750" y="881379"/>
                </a:lnTo>
                <a:lnTo>
                  <a:pt x="356870" y="889000"/>
                </a:lnTo>
                <a:lnTo>
                  <a:pt x="356870" y="880109"/>
                </a:lnTo>
                <a:lnTo>
                  <a:pt x="353059" y="869950"/>
                </a:lnTo>
                <a:lnTo>
                  <a:pt x="349250" y="858519"/>
                </a:lnTo>
                <a:lnTo>
                  <a:pt x="325120" y="816609"/>
                </a:lnTo>
                <a:lnTo>
                  <a:pt x="302259" y="784859"/>
                </a:lnTo>
                <a:lnTo>
                  <a:pt x="245109" y="716279"/>
                </a:lnTo>
                <a:lnTo>
                  <a:pt x="179070" y="645159"/>
                </a:lnTo>
                <a:lnTo>
                  <a:pt x="57150" y="519429"/>
                </a:lnTo>
                <a:lnTo>
                  <a:pt x="1270" y="466089"/>
                </a:lnTo>
                <a:lnTo>
                  <a:pt x="267970" y="133350"/>
                </a:lnTo>
                <a:lnTo>
                  <a:pt x="312420" y="133350"/>
                </a:lnTo>
                <a:lnTo>
                  <a:pt x="356870" y="88900"/>
                </a:lnTo>
                <a:lnTo>
                  <a:pt x="267970" y="0"/>
                </a:lnTo>
                <a:close/>
              </a:path>
              <a:path w="356870" h="889000">
                <a:moveTo>
                  <a:pt x="312420" y="133350"/>
                </a:moveTo>
                <a:lnTo>
                  <a:pt x="267970" y="133350"/>
                </a:lnTo>
                <a:lnTo>
                  <a:pt x="267970" y="177800"/>
                </a:lnTo>
                <a:lnTo>
                  <a:pt x="312420" y="13335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7137400" y="1811020"/>
            <a:ext cx="356870" cy="889000"/>
          </a:xfrm>
          <a:custGeom>
            <a:avLst/>
            <a:gdLst/>
            <a:ahLst/>
            <a:cxnLst/>
            <a:rect l="l" t="t" r="r" b="b"/>
            <a:pathLst>
              <a:path w="356870" h="889000">
                <a:moveTo>
                  <a:pt x="356870" y="889000"/>
                </a:moveTo>
                <a:lnTo>
                  <a:pt x="312152" y="886060"/>
                </a:lnTo>
                <a:lnTo>
                  <a:pt x="269079" y="877478"/>
                </a:lnTo>
                <a:lnTo>
                  <a:pt x="227987" y="863606"/>
                </a:lnTo>
                <a:lnTo>
                  <a:pt x="189211" y="844799"/>
                </a:lnTo>
                <a:lnTo>
                  <a:pt x="153089" y="821410"/>
                </a:lnTo>
                <a:lnTo>
                  <a:pt x="119956" y="793793"/>
                </a:lnTo>
                <a:lnTo>
                  <a:pt x="90149" y="762302"/>
                </a:lnTo>
                <a:lnTo>
                  <a:pt x="64005" y="727290"/>
                </a:lnTo>
                <a:lnTo>
                  <a:pt x="41860" y="689112"/>
                </a:lnTo>
                <a:lnTo>
                  <a:pt x="24051" y="648121"/>
                </a:lnTo>
                <a:lnTo>
                  <a:pt x="10913" y="604672"/>
                </a:lnTo>
                <a:lnTo>
                  <a:pt x="2784" y="559116"/>
                </a:lnTo>
                <a:lnTo>
                  <a:pt x="0" y="511809"/>
                </a:lnTo>
                <a:lnTo>
                  <a:pt x="0" y="421639"/>
                </a:lnTo>
                <a:lnTo>
                  <a:pt x="2577" y="376214"/>
                </a:lnTo>
                <a:lnTo>
                  <a:pt x="10163" y="329409"/>
                </a:lnTo>
                <a:lnTo>
                  <a:pt x="22542" y="282427"/>
                </a:lnTo>
                <a:lnTo>
                  <a:pt x="39494" y="236469"/>
                </a:lnTo>
                <a:lnTo>
                  <a:pt x="60804" y="192739"/>
                </a:lnTo>
                <a:lnTo>
                  <a:pt x="86253" y="152438"/>
                </a:lnTo>
                <a:lnTo>
                  <a:pt x="115623" y="116768"/>
                </a:lnTo>
                <a:lnTo>
                  <a:pt x="148697" y="86932"/>
                </a:lnTo>
                <a:lnTo>
                  <a:pt x="185258" y="64132"/>
                </a:lnTo>
                <a:lnTo>
                  <a:pt x="225088" y="49571"/>
                </a:lnTo>
                <a:lnTo>
                  <a:pt x="267970" y="44450"/>
                </a:lnTo>
                <a:lnTo>
                  <a:pt x="267970" y="0"/>
                </a:lnTo>
                <a:lnTo>
                  <a:pt x="356870" y="88900"/>
                </a:lnTo>
                <a:lnTo>
                  <a:pt x="267970" y="177800"/>
                </a:lnTo>
                <a:lnTo>
                  <a:pt x="267970" y="133350"/>
                </a:lnTo>
                <a:lnTo>
                  <a:pt x="1270" y="466089"/>
                </a:lnTo>
                <a:lnTo>
                  <a:pt x="206851" y="660578"/>
                </a:lnTo>
                <a:lnTo>
                  <a:pt x="312420" y="769461"/>
                </a:lnTo>
                <a:lnTo>
                  <a:pt x="351313" y="832385"/>
                </a:lnTo>
                <a:lnTo>
                  <a:pt x="356870" y="889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7349490" y="26797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36829" y="0"/>
                </a:lnTo>
                <a:lnTo>
                  <a:pt x="0" y="0"/>
                </a:lnTo>
                <a:lnTo>
                  <a:pt x="36829" y="0"/>
                </a:lnTo>
                <a:lnTo>
                  <a:pt x="38100" y="0"/>
                </a:lnTo>
                <a:close/>
              </a:path>
            </a:pathLst>
          </a:custGeom>
          <a:solidFill>
            <a:srgbClr val="E4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7297419" y="2667000"/>
            <a:ext cx="90170" cy="12700"/>
          </a:xfrm>
          <a:custGeom>
            <a:avLst/>
            <a:gdLst/>
            <a:ahLst/>
            <a:cxnLst/>
            <a:rect l="l" t="t" r="r" b="b"/>
            <a:pathLst>
              <a:path w="90170" h="12700">
                <a:moveTo>
                  <a:pt x="90170" y="2540"/>
                </a:moveTo>
                <a:lnTo>
                  <a:pt x="10159" y="2540"/>
                </a:lnTo>
                <a:lnTo>
                  <a:pt x="10159" y="3810"/>
                </a:lnTo>
                <a:lnTo>
                  <a:pt x="15239" y="3810"/>
                </a:lnTo>
                <a:lnTo>
                  <a:pt x="15239" y="5080"/>
                </a:lnTo>
                <a:lnTo>
                  <a:pt x="17779" y="5080"/>
                </a:lnTo>
                <a:lnTo>
                  <a:pt x="17779" y="6350"/>
                </a:lnTo>
                <a:lnTo>
                  <a:pt x="27939" y="6350"/>
                </a:lnTo>
                <a:lnTo>
                  <a:pt x="27939" y="7620"/>
                </a:lnTo>
                <a:lnTo>
                  <a:pt x="34289" y="7620"/>
                </a:lnTo>
                <a:lnTo>
                  <a:pt x="34289" y="8890"/>
                </a:lnTo>
                <a:lnTo>
                  <a:pt x="40639" y="8890"/>
                </a:lnTo>
                <a:lnTo>
                  <a:pt x="40639" y="10160"/>
                </a:lnTo>
                <a:lnTo>
                  <a:pt x="48259" y="10160"/>
                </a:lnTo>
                <a:lnTo>
                  <a:pt x="48259" y="11430"/>
                </a:lnTo>
                <a:lnTo>
                  <a:pt x="52070" y="11430"/>
                </a:lnTo>
                <a:lnTo>
                  <a:pt x="52070" y="12700"/>
                </a:lnTo>
                <a:lnTo>
                  <a:pt x="90170" y="12700"/>
                </a:lnTo>
                <a:lnTo>
                  <a:pt x="90170" y="2540"/>
                </a:lnTo>
                <a:close/>
              </a:path>
              <a:path w="90170" h="12700">
                <a:moveTo>
                  <a:pt x="88900" y="0"/>
                </a:moveTo>
                <a:lnTo>
                  <a:pt x="0" y="0"/>
                </a:lnTo>
                <a:lnTo>
                  <a:pt x="0" y="1270"/>
                </a:lnTo>
                <a:lnTo>
                  <a:pt x="5079" y="1270"/>
                </a:lnTo>
                <a:lnTo>
                  <a:pt x="5079" y="2540"/>
                </a:lnTo>
                <a:lnTo>
                  <a:pt x="88900" y="2540"/>
                </a:lnTo>
                <a:lnTo>
                  <a:pt x="88900" y="0"/>
                </a:lnTo>
                <a:close/>
              </a:path>
            </a:pathLst>
          </a:custGeom>
          <a:solidFill>
            <a:srgbClr val="E4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7292340" y="266636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79" y="0"/>
                </a:lnTo>
              </a:path>
            </a:pathLst>
          </a:custGeom>
          <a:ln w="3175">
            <a:solidFill>
              <a:srgbClr val="E4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7287259" y="266509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3175">
            <a:solidFill>
              <a:srgbClr val="E4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7280909" y="266382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3175">
            <a:solidFill>
              <a:srgbClr val="E4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7278369" y="26625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409" y="0"/>
                </a:lnTo>
              </a:path>
            </a:pathLst>
          </a:custGeom>
          <a:ln w="3175">
            <a:solidFill>
              <a:srgbClr val="E4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7275830" y="266128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3175">
            <a:solidFill>
              <a:srgbClr val="E4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7272019" y="2660014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759" y="0"/>
                </a:lnTo>
              </a:path>
            </a:pathLst>
          </a:custGeom>
          <a:ln w="3175">
            <a:solidFill>
              <a:srgbClr val="E4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7268209" y="265874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E4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7265669" y="265747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3175">
            <a:solidFill>
              <a:srgbClr val="E4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7261859" y="265620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50" y="0"/>
                </a:lnTo>
              </a:path>
            </a:pathLst>
          </a:custGeom>
          <a:ln w="3175">
            <a:solidFill>
              <a:srgbClr val="E4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7259319" y="265493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3175">
            <a:solidFill>
              <a:srgbClr val="E4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7255509" y="2653664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30" y="0"/>
                </a:lnTo>
              </a:path>
            </a:pathLst>
          </a:custGeom>
          <a:ln w="3175">
            <a:solidFill>
              <a:srgbClr val="E4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7251700" y="2652395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540" y="0"/>
                </a:lnTo>
              </a:path>
            </a:pathLst>
          </a:custGeom>
          <a:ln w="3175">
            <a:solidFill>
              <a:srgbClr val="E3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7247890" y="265112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79" y="0"/>
                </a:lnTo>
              </a:path>
            </a:pathLst>
          </a:custGeom>
          <a:ln w="3175">
            <a:solidFill>
              <a:srgbClr val="E3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7246619" y="2649854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3175">
            <a:solidFill>
              <a:srgbClr val="E3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7244080" y="264858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620" y="0"/>
                </a:lnTo>
              </a:path>
            </a:pathLst>
          </a:custGeom>
          <a:ln w="3175">
            <a:solidFill>
              <a:srgbClr val="E3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7241540" y="264731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3175">
            <a:solidFill>
              <a:srgbClr val="E3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7239000" y="2646045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429" y="0"/>
                </a:lnTo>
              </a:path>
            </a:pathLst>
          </a:custGeom>
          <a:ln w="3175">
            <a:solidFill>
              <a:srgbClr val="E3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7236459" y="2644775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70" y="0"/>
                </a:lnTo>
              </a:path>
            </a:pathLst>
          </a:custGeom>
          <a:ln w="3175">
            <a:solidFill>
              <a:srgbClr val="E3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7233919" y="2643504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2240" y="0"/>
                </a:lnTo>
              </a:path>
            </a:pathLst>
          </a:custGeom>
          <a:ln w="3175">
            <a:solidFill>
              <a:srgbClr val="E3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7231380" y="264223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509" y="0"/>
                </a:lnTo>
              </a:path>
            </a:pathLst>
          </a:custGeom>
          <a:ln w="3175">
            <a:solidFill>
              <a:srgbClr val="E3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7228840" y="264096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3175">
            <a:solidFill>
              <a:srgbClr val="E3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7226300" y="263969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20" y="0"/>
                </a:lnTo>
              </a:path>
            </a:pathLst>
          </a:custGeom>
          <a:ln w="3175">
            <a:solidFill>
              <a:srgbClr val="E2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7223759" y="263842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859" y="0"/>
                </a:lnTo>
              </a:path>
            </a:pathLst>
          </a:custGeom>
          <a:ln w="3175">
            <a:solidFill>
              <a:srgbClr val="E2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7221219" y="263715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9" y="0"/>
                </a:lnTo>
              </a:path>
            </a:pathLst>
          </a:custGeom>
          <a:ln w="3175">
            <a:solidFill>
              <a:srgbClr val="E2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7218680" y="263588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175">
            <a:solidFill>
              <a:srgbClr val="E2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7216140" y="263461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940" y="0"/>
                </a:lnTo>
              </a:path>
            </a:pathLst>
          </a:custGeom>
          <a:ln w="3175">
            <a:solidFill>
              <a:srgbClr val="E2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7212330" y="2632075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79" y="0"/>
                </a:lnTo>
              </a:path>
            </a:pathLst>
          </a:custGeom>
          <a:ln w="3175">
            <a:solidFill>
              <a:srgbClr val="E2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7211059" y="263080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79" y="0"/>
                </a:lnTo>
              </a:path>
            </a:pathLst>
          </a:custGeom>
          <a:ln w="3175">
            <a:solidFill>
              <a:srgbClr val="E2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7208519" y="262953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E2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7207250" y="262826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E2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7204709" y="2626995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1290" y="0"/>
                </a:lnTo>
              </a:path>
            </a:pathLst>
          </a:custGeom>
          <a:ln w="3175">
            <a:solidFill>
              <a:srgbClr val="E2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7203440" y="2625725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559" y="0"/>
                </a:lnTo>
              </a:path>
            </a:pathLst>
          </a:custGeom>
          <a:ln w="3175">
            <a:solidFill>
              <a:srgbClr val="E1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7200900" y="262445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E1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7198359" y="2623185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70" y="0"/>
                </a:lnTo>
              </a:path>
            </a:pathLst>
          </a:custGeom>
          <a:ln w="3175">
            <a:solidFill>
              <a:srgbClr val="E1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7197090" y="2621914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70" y="0"/>
                </a:lnTo>
              </a:path>
            </a:pathLst>
          </a:custGeom>
          <a:ln w="3175">
            <a:solidFill>
              <a:srgbClr val="E1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7194550" y="262064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909" y="0"/>
                </a:lnTo>
              </a:path>
            </a:pathLst>
          </a:custGeom>
          <a:ln w="3175">
            <a:solidFill>
              <a:srgbClr val="E1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7193280" y="261937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909" y="0"/>
                </a:lnTo>
              </a:path>
            </a:pathLst>
          </a:custGeom>
          <a:ln w="3175">
            <a:solidFill>
              <a:srgbClr val="E1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7190740" y="261810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175">
            <a:solidFill>
              <a:srgbClr val="E1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7189469" y="261683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175">
            <a:solidFill>
              <a:srgbClr val="E1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7186930" y="2615564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720" y="0"/>
                </a:lnTo>
              </a:path>
            </a:pathLst>
          </a:custGeom>
          <a:ln w="3175">
            <a:solidFill>
              <a:srgbClr val="E1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7185659" y="261429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90" y="0"/>
                </a:lnTo>
              </a:path>
            </a:pathLst>
          </a:custGeom>
          <a:ln w="3175">
            <a:solidFill>
              <a:srgbClr val="E1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7181850" y="2611754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30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7180580" y="261048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29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7179309" y="2609214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7176769" y="260794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7175500" y="260667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7174230" y="2605404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7172959" y="260413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340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7170419" y="260286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609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7169150" y="260159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609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7167880" y="260032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610" y="0"/>
                </a:lnTo>
              </a:path>
            </a:pathLst>
          </a:custGeom>
          <a:ln w="3175">
            <a:solidFill>
              <a:srgbClr val="E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7165340" y="259905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7164069" y="259778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7162800" y="259651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7160259" y="259524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420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7158990" y="2593975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>
                <a:moveTo>
                  <a:pt x="0" y="0"/>
                </a:moveTo>
                <a:lnTo>
                  <a:pt x="186690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7156450" y="2591435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>
                <a:moveTo>
                  <a:pt x="0" y="0"/>
                </a:moveTo>
                <a:lnTo>
                  <a:pt x="186690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7155180" y="2590164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>
                <a:moveTo>
                  <a:pt x="0" y="0"/>
                </a:moveTo>
                <a:lnTo>
                  <a:pt x="186690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7153909" y="258889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959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7152640" y="258762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959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7151369" y="2586354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959" y="0"/>
                </a:lnTo>
              </a:path>
            </a:pathLst>
          </a:custGeom>
          <a:ln w="3175">
            <a:solidFill>
              <a:srgbClr val="D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7150100" y="258508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95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7148830" y="2583814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2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7147559" y="258254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2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7146290" y="258127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29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7143750" y="258000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7142480" y="257873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7141209" y="257746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7139940" y="257619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7138669" y="257492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7136130" y="257238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EE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7128509" y="256349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7127240" y="256222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7125969" y="2560954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7124700" y="255968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39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7134859" y="2571114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7133590" y="256984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7132319" y="256857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7131050" y="2567304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7129780" y="2565463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D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7123430" y="255841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31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7122159" y="255714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7122159" y="2555938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7120890" y="2554604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7119619" y="255333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7118350" y="255206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7117080" y="255079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7115809" y="254952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7114540" y="254825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7113269" y="2545778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C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7112000" y="254444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7110730" y="254317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7109459" y="254190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7108190" y="2539364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7106919" y="253809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7106919" y="2536888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7105650" y="2535554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7103109" y="2533078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B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7103109" y="253180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7101840" y="253047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7100569" y="2529204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7099300" y="252672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7098030" y="252482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7096759" y="252285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7095490" y="252158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7094219" y="252031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7094219" y="251904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DA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7092950" y="251841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70" y="0"/>
                </a:moveTo>
                <a:lnTo>
                  <a:pt x="0" y="0"/>
                </a:lnTo>
                <a:lnTo>
                  <a:pt x="1270" y="126"/>
                </a:lnTo>
                <a:close/>
              </a:path>
            </a:pathLst>
          </a:custGeom>
          <a:solidFill>
            <a:srgbClr val="DA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7091680" y="251650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7091680" y="251529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7090409" y="25140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7089140" y="251269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7089140" y="251142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2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7087869" y="251015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7087869" y="2508948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2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7086600" y="2507614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922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7086600" y="250634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95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7085330" y="250507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959" y="0"/>
                </a:lnTo>
              </a:path>
            </a:pathLst>
          </a:custGeom>
          <a:ln w="3175">
            <a:solidFill>
              <a:srgbClr val="D9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7085330" y="2503804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>
                <a:moveTo>
                  <a:pt x="0" y="0"/>
                </a:moveTo>
                <a:lnTo>
                  <a:pt x="18669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7084059" y="2502535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>
                <a:moveTo>
                  <a:pt x="0" y="0"/>
                </a:moveTo>
                <a:lnTo>
                  <a:pt x="18669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7082790" y="2501264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>
                <a:moveTo>
                  <a:pt x="0" y="0"/>
                </a:moveTo>
                <a:lnTo>
                  <a:pt x="18669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7082790" y="249999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42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7081519" y="2498725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>
                <a:moveTo>
                  <a:pt x="0" y="0"/>
                </a:moveTo>
                <a:lnTo>
                  <a:pt x="18669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7081519" y="249745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42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7080250" y="249618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42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7080250" y="2494914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7078980" y="249364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7077709" y="249237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3175">
            <a:solidFill>
              <a:srgbClr val="D8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7077709" y="2491104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7076440" y="248983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7076440" y="248856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609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7075169" y="248729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609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7075169" y="2486088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34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7073900" y="2484754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34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7073900" y="248354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7072630" y="2481707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7071359" y="247967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907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7071359" y="2478404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3175">
            <a:solidFill>
              <a:srgbClr val="D7E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7070090" y="247777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69" y="0"/>
                </a:moveTo>
                <a:lnTo>
                  <a:pt x="0" y="0"/>
                </a:lnTo>
                <a:lnTo>
                  <a:pt x="1269" y="126"/>
                </a:lnTo>
                <a:close/>
              </a:path>
            </a:pathLst>
          </a:custGeom>
          <a:solidFill>
            <a:srgbClr val="D7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7070090" y="2477135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7070090" y="2475864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29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7068819" y="247459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29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7068819" y="247338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7067550" y="247205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7067550" y="2470848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9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7066280" y="2469514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9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7066280" y="2468245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72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7065009" y="2466975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72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7065009" y="246570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7063740" y="246443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175">
            <a:solidFill>
              <a:srgbClr val="D6E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7062469" y="246189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7062469" y="2460688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7061200" y="2459354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7061200" y="2458148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90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7059930" y="245681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909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7059930" y="2455545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7058659" y="2454275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7058659" y="2453004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7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7057390" y="2451735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7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7063740" y="246322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3175">
            <a:solidFill>
              <a:srgbClr val="D5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7057390" y="245046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7057390" y="244919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7056119" y="244792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7056119" y="2446020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55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7054850" y="2444114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55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7054850" y="2442845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129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7054850" y="2441638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7053580" y="244030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7053580" y="243903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7053580" y="243776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79" y="0"/>
                </a:lnTo>
              </a:path>
            </a:pathLst>
          </a:custGeom>
          <a:ln w="3175">
            <a:solidFill>
              <a:srgbClr val="D4E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7052309" y="2436495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7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7052309" y="243522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620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7052309" y="243395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94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7051040" y="2432685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94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7051040" y="243141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7051040" y="243014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7051040" y="2428938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7049769" y="242760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7049769" y="242633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859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7049769" y="242506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3175">
            <a:solidFill>
              <a:srgbClr val="D3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7048500" y="242379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7048500" y="242252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2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7048500" y="242125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7047230" y="2419985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7047230" y="241871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7047230" y="241744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509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7045959" y="241617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509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7045959" y="2414904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224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7045959" y="2413698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7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7044690" y="241236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7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7044690" y="241109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3175">
            <a:solidFill>
              <a:srgbClr val="D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7044690" y="2409825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42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7044690" y="240855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7043419" y="240728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7043419" y="240537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9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7043419" y="240347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62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7042150" y="240220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62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7042150" y="2400935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7042150" y="2399664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7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7042150" y="239839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80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7040880" y="239712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809" y="0"/>
                </a:lnTo>
              </a:path>
            </a:pathLst>
          </a:custGeom>
          <a:ln w="3175">
            <a:solidFill>
              <a:srgbClr val="D1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7040880" y="2395854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54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7040880" y="2394585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27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7040880" y="239331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7039609" y="239204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7039609" y="2390775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7039609" y="2389504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459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7039609" y="2388298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19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7038340" y="23869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19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7038340" y="238569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7038340" y="238442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50" y="0"/>
                </a:lnTo>
              </a:path>
            </a:pathLst>
          </a:custGeom>
          <a:ln w="3175">
            <a:solidFill>
              <a:srgbClr val="D0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7038340" y="238315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7037069" y="2381885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7037069" y="238061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8109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7037069" y="237934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7037069" y="237807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57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7037069" y="237680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7035800" y="237426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29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7035800" y="237299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759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7035800" y="2370454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3175">
            <a:solidFill>
              <a:srgbClr val="CFE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7034530" y="236791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7034530" y="236664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7034530" y="236537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40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7034530" y="236410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7034530" y="236283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7033259" y="2359025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7033259" y="2357754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7033259" y="235648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3175">
            <a:solidFill>
              <a:srgbClr val="CE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7033259" y="235521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7033259" y="235394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7031990" y="235267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7031990" y="235140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79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7031990" y="2350135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709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7031990" y="234886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7031990" y="234759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7031990" y="234638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7030719" y="234505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7030719" y="2343785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629" y="0"/>
                </a:lnTo>
              </a:path>
            </a:pathLst>
          </a:custGeom>
          <a:ln w="3175">
            <a:solidFill>
              <a:srgbClr val="CDD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7030719" y="2329179"/>
            <a:ext cx="87630" cy="13970"/>
          </a:xfrm>
          <a:custGeom>
            <a:avLst/>
            <a:gdLst/>
            <a:ahLst/>
            <a:cxnLst/>
            <a:rect l="l" t="t" r="r" b="b"/>
            <a:pathLst>
              <a:path w="87629" h="13969">
                <a:moveTo>
                  <a:pt x="86359" y="11429"/>
                </a:moveTo>
                <a:lnTo>
                  <a:pt x="85090" y="11429"/>
                </a:lnTo>
                <a:lnTo>
                  <a:pt x="85090" y="12700"/>
                </a:lnTo>
                <a:lnTo>
                  <a:pt x="86359" y="12700"/>
                </a:lnTo>
                <a:lnTo>
                  <a:pt x="86359" y="11429"/>
                </a:lnTo>
                <a:close/>
              </a:path>
              <a:path w="87629" h="13969">
                <a:moveTo>
                  <a:pt x="83820" y="8889"/>
                </a:moveTo>
                <a:lnTo>
                  <a:pt x="82550" y="8889"/>
                </a:lnTo>
                <a:lnTo>
                  <a:pt x="82550" y="10160"/>
                </a:lnTo>
                <a:lnTo>
                  <a:pt x="0" y="10160"/>
                </a:lnTo>
                <a:lnTo>
                  <a:pt x="0" y="11429"/>
                </a:lnTo>
                <a:lnTo>
                  <a:pt x="83820" y="11429"/>
                </a:lnTo>
                <a:lnTo>
                  <a:pt x="83820" y="8889"/>
                </a:lnTo>
                <a:close/>
              </a:path>
              <a:path w="87629" h="13969">
                <a:moveTo>
                  <a:pt x="81279" y="6350"/>
                </a:moveTo>
                <a:lnTo>
                  <a:pt x="0" y="6350"/>
                </a:lnTo>
                <a:lnTo>
                  <a:pt x="0" y="8889"/>
                </a:lnTo>
                <a:lnTo>
                  <a:pt x="81279" y="8889"/>
                </a:lnTo>
                <a:lnTo>
                  <a:pt x="81279" y="6350"/>
                </a:lnTo>
                <a:close/>
              </a:path>
              <a:path w="87629" h="13969">
                <a:moveTo>
                  <a:pt x="80009" y="5079"/>
                </a:moveTo>
                <a:lnTo>
                  <a:pt x="78740" y="5079"/>
                </a:lnTo>
                <a:lnTo>
                  <a:pt x="78740" y="6350"/>
                </a:lnTo>
                <a:lnTo>
                  <a:pt x="80009" y="6350"/>
                </a:lnTo>
                <a:lnTo>
                  <a:pt x="80009" y="5079"/>
                </a:lnTo>
                <a:close/>
              </a:path>
              <a:path w="87629" h="13969">
                <a:moveTo>
                  <a:pt x="77470" y="2539"/>
                </a:moveTo>
                <a:lnTo>
                  <a:pt x="76200" y="2539"/>
                </a:lnTo>
                <a:lnTo>
                  <a:pt x="76200" y="3810"/>
                </a:lnTo>
                <a:lnTo>
                  <a:pt x="0" y="3810"/>
                </a:lnTo>
                <a:lnTo>
                  <a:pt x="0" y="5079"/>
                </a:lnTo>
                <a:lnTo>
                  <a:pt x="77470" y="5079"/>
                </a:lnTo>
                <a:lnTo>
                  <a:pt x="77470" y="2539"/>
                </a:lnTo>
                <a:close/>
              </a:path>
              <a:path w="87629" h="13969">
                <a:moveTo>
                  <a:pt x="74929" y="0"/>
                </a:moveTo>
                <a:lnTo>
                  <a:pt x="0" y="0"/>
                </a:lnTo>
                <a:lnTo>
                  <a:pt x="0" y="2539"/>
                </a:lnTo>
                <a:lnTo>
                  <a:pt x="74929" y="2539"/>
                </a:lnTo>
                <a:lnTo>
                  <a:pt x="74929" y="0"/>
                </a:lnTo>
                <a:close/>
              </a:path>
              <a:path w="87629" h="13969">
                <a:moveTo>
                  <a:pt x="87629" y="12826"/>
                </a:moveTo>
                <a:lnTo>
                  <a:pt x="0" y="12826"/>
                </a:lnTo>
                <a:lnTo>
                  <a:pt x="0" y="13970"/>
                </a:lnTo>
                <a:lnTo>
                  <a:pt x="87629" y="13970"/>
                </a:lnTo>
                <a:lnTo>
                  <a:pt x="87629" y="12826"/>
                </a:lnTo>
                <a:close/>
              </a:path>
            </a:pathLst>
          </a:custGeom>
          <a:solidFill>
            <a:srgbClr val="CC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7029450" y="2316479"/>
            <a:ext cx="74930" cy="12700"/>
          </a:xfrm>
          <a:custGeom>
            <a:avLst/>
            <a:gdLst/>
            <a:ahLst/>
            <a:cxnLst/>
            <a:rect l="l" t="t" r="r" b="b"/>
            <a:pathLst>
              <a:path w="74929" h="12700">
                <a:moveTo>
                  <a:pt x="74929" y="11429"/>
                </a:moveTo>
                <a:lnTo>
                  <a:pt x="73660" y="11429"/>
                </a:lnTo>
                <a:lnTo>
                  <a:pt x="73660" y="12700"/>
                </a:lnTo>
                <a:lnTo>
                  <a:pt x="74929" y="12700"/>
                </a:lnTo>
                <a:lnTo>
                  <a:pt x="74929" y="11429"/>
                </a:lnTo>
                <a:close/>
              </a:path>
              <a:path w="74929" h="12700">
                <a:moveTo>
                  <a:pt x="72390" y="8889"/>
                </a:moveTo>
                <a:lnTo>
                  <a:pt x="71120" y="8889"/>
                </a:lnTo>
                <a:lnTo>
                  <a:pt x="71120" y="10160"/>
                </a:lnTo>
                <a:lnTo>
                  <a:pt x="1270" y="10160"/>
                </a:lnTo>
                <a:lnTo>
                  <a:pt x="1270" y="11429"/>
                </a:lnTo>
                <a:lnTo>
                  <a:pt x="72390" y="11429"/>
                </a:lnTo>
                <a:lnTo>
                  <a:pt x="72390" y="8889"/>
                </a:lnTo>
                <a:close/>
              </a:path>
              <a:path w="74929" h="12700">
                <a:moveTo>
                  <a:pt x="69850" y="6350"/>
                </a:moveTo>
                <a:lnTo>
                  <a:pt x="1270" y="6350"/>
                </a:lnTo>
                <a:lnTo>
                  <a:pt x="1270" y="8889"/>
                </a:lnTo>
                <a:lnTo>
                  <a:pt x="69850" y="8889"/>
                </a:lnTo>
                <a:lnTo>
                  <a:pt x="69850" y="6350"/>
                </a:lnTo>
                <a:close/>
              </a:path>
              <a:path w="74929" h="12700">
                <a:moveTo>
                  <a:pt x="68579" y="5079"/>
                </a:moveTo>
                <a:lnTo>
                  <a:pt x="67309" y="5079"/>
                </a:lnTo>
                <a:lnTo>
                  <a:pt x="67309" y="6350"/>
                </a:lnTo>
                <a:lnTo>
                  <a:pt x="68579" y="6350"/>
                </a:lnTo>
                <a:lnTo>
                  <a:pt x="68579" y="5079"/>
                </a:lnTo>
                <a:close/>
              </a:path>
              <a:path w="74929" h="12700">
                <a:moveTo>
                  <a:pt x="66040" y="2539"/>
                </a:moveTo>
                <a:lnTo>
                  <a:pt x="64770" y="2539"/>
                </a:lnTo>
                <a:lnTo>
                  <a:pt x="64770" y="3810"/>
                </a:lnTo>
                <a:lnTo>
                  <a:pt x="0" y="3810"/>
                </a:lnTo>
                <a:lnTo>
                  <a:pt x="0" y="5079"/>
                </a:lnTo>
                <a:lnTo>
                  <a:pt x="66040" y="5079"/>
                </a:lnTo>
                <a:lnTo>
                  <a:pt x="66040" y="2539"/>
                </a:lnTo>
                <a:close/>
              </a:path>
              <a:path w="74929" h="12700">
                <a:moveTo>
                  <a:pt x="63500" y="0"/>
                </a:moveTo>
                <a:lnTo>
                  <a:pt x="0" y="0"/>
                </a:lnTo>
                <a:lnTo>
                  <a:pt x="0" y="2539"/>
                </a:lnTo>
                <a:lnTo>
                  <a:pt x="63500" y="2539"/>
                </a:lnTo>
                <a:lnTo>
                  <a:pt x="63500" y="0"/>
                </a:lnTo>
                <a:close/>
              </a:path>
            </a:pathLst>
          </a:custGeom>
          <a:solidFill>
            <a:srgbClr val="CCD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7029450" y="2302510"/>
            <a:ext cx="62230" cy="13970"/>
          </a:xfrm>
          <a:custGeom>
            <a:avLst/>
            <a:gdLst/>
            <a:ahLst/>
            <a:cxnLst/>
            <a:rect l="l" t="t" r="r" b="b"/>
            <a:pathLst>
              <a:path w="62229" h="13969">
                <a:moveTo>
                  <a:pt x="62229" y="12699"/>
                </a:moveTo>
                <a:lnTo>
                  <a:pt x="60959" y="12699"/>
                </a:lnTo>
                <a:lnTo>
                  <a:pt x="60959" y="13969"/>
                </a:lnTo>
                <a:lnTo>
                  <a:pt x="62229" y="13969"/>
                </a:lnTo>
                <a:lnTo>
                  <a:pt x="62229" y="12699"/>
                </a:lnTo>
                <a:close/>
              </a:path>
              <a:path w="62229" h="13969">
                <a:moveTo>
                  <a:pt x="59690" y="10159"/>
                </a:moveTo>
                <a:lnTo>
                  <a:pt x="58420" y="10159"/>
                </a:lnTo>
                <a:lnTo>
                  <a:pt x="58420" y="11429"/>
                </a:lnTo>
                <a:lnTo>
                  <a:pt x="0" y="11429"/>
                </a:lnTo>
                <a:lnTo>
                  <a:pt x="0" y="12699"/>
                </a:lnTo>
                <a:lnTo>
                  <a:pt x="59690" y="12699"/>
                </a:lnTo>
                <a:lnTo>
                  <a:pt x="59690" y="10159"/>
                </a:lnTo>
                <a:close/>
              </a:path>
              <a:path w="62229" h="13969">
                <a:moveTo>
                  <a:pt x="57150" y="7619"/>
                </a:moveTo>
                <a:lnTo>
                  <a:pt x="0" y="7619"/>
                </a:lnTo>
                <a:lnTo>
                  <a:pt x="0" y="10159"/>
                </a:lnTo>
                <a:lnTo>
                  <a:pt x="57150" y="10159"/>
                </a:lnTo>
                <a:lnTo>
                  <a:pt x="57150" y="7619"/>
                </a:lnTo>
                <a:close/>
              </a:path>
              <a:path w="62229" h="13969">
                <a:moveTo>
                  <a:pt x="55879" y="6349"/>
                </a:moveTo>
                <a:lnTo>
                  <a:pt x="54609" y="6349"/>
                </a:lnTo>
                <a:lnTo>
                  <a:pt x="54609" y="7619"/>
                </a:lnTo>
                <a:lnTo>
                  <a:pt x="55879" y="7619"/>
                </a:lnTo>
                <a:lnTo>
                  <a:pt x="55879" y="6349"/>
                </a:lnTo>
                <a:close/>
              </a:path>
              <a:path w="62229" h="13969">
                <a:moveTo>
                  <a:pt x="53340" y="3809"/>
                </a:moveTo>
                <a:lnTo>
                  <a:pt x="52070" y="3809"/>
                </a:lnTo>
                <a:lnTo>
                  <a:pt x="52070" y="5079"/>
                </a:lnTo>
                <a:lnTo>
                  <a:pt x="0" y="5079"/>
                </a:lnTo>
                <a:lnTo>
                  <a:pt x="0" y="6349"/>
                </a:lnTo>
                <a:lnTo>
                  <a:pt x="53340" y="6349"/>
                </a:lnTo>
                <a:lnTo>
                  <a:pt x="53340" y="3809"/>
                </a:lnTo>
                <a:close/>
              </a:path>
              <a:path w="62229" h="13969">
                <a:moveTo>
                  <a:pt x="50800" y="1269"/>
                </a:moveTo>
                <a:lnTo>
                  <a:pt x="0" y="1269"/>
                </a:lnTo>
                <a:lnTo>
                  <a:pt x="0" y="3809"/>
                </a:lnTo>
                <a:lnTo>
                  <a:pt x="50800" y="3809"/>
                </a:lnTo>
                <a:lnTo>
                  <a:pt x="50800" y="1269"/>
                </a:lnTo>
                <a:close/>
              </a:path>
              <a:path w="62229" h="13969">
                <a:moveTo>
                  <a:pt x="49529" y="0"/>
                </a:moveTo>
                <a:lnTo>
                  <a:pt x="48259" y="0"/>
                </a:lnTo>
                <a:lnTo>
                  <a:pt x="48259" y="1269"/>
                </a:lnTo>
                <a:lnTo>
                  <a:pt x="49529" y="1269"/>
                </a:lnTo>
                <a:lnTo>
                  <a:pt x="49529" y="0"/>
                </a:lnTo>
                <a:close/>
              </a:path>
            </a:pathLst>
          </a:custGeom>
          <a:solidFill>
            <a:srgbClr val="CAD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7029450" y="2288539"/>
            <a:ext cx="46990" cy="13970"/>
          </a:xfrm>
          <a:custGeom>
            <a:avLst/>
            <a:gdLst/>
            <a:ahLst/>
            <a:cxnLst/>
            <a:rect l="l" t="t" r="r" b="b"/>
            <a:pathLst>
              <a:path w="46990" h="13969">
                <a:moveTo>
                  <a:pt x="46990" y="11429"/>
                </a:moveTo>
                <a:lnTo>
                  <a:pt x="44450" y="11429"/>
                </a:lnTo>
                <a:lnTo>
                  <a:pt x="44450" y="12700"/>
                </a:lnTo>
                <a:lnTo>
                  <a:pt x="0" y="12700"/>
                </a:lnTo>
                <a:lnTo>
                  <a:pt x="0" y="13970"/>
                </a:lnTo>
                <a:lnTo>
                  <a:pt x="46990" y="13970"/>
                </a:lnTo>
                <a:lnTo>
                  <a:pt x="46990" y="11429"/>
                </a:lnTo>
                <a:close/>
              </a:path>
              <a:path w="46990" h="13969">
                <a:moveTo>
                  <a:pt x="43179" y="8889"/>
                </a:moveTo>
                <a:lnTo>
                  <a:pt x="0" y="8889"/>
                </a:lnTo>
                <a:lnTo>
                  <a:pt x="0" y="11429"/>
                </a:lnTo>
                <a:lnTo>
                  <a:pt x="43179" y="11429"/>
                </a:lnTo>
                <a:lnTo>
                  <a:pt x="43179" y="8889"/>
                </a:lnTo>
                <a:close/>
              </a:path>
              <a:path w="46990" h="13969">
                <a:moveTo>
                  <a:pt x="41909" y="7619"/>
                </a:moveTo>
                <a:lnTo>
                  <a:pt x="40640" y="7619"/>
                </a:lnTo>
                <a:lnTo>
                  <a:pt x="40640" y="8889"/>
                </a:lnTo>
                <a:lnTo>
                  <a:pt x="41909" y="8889"/>
                </a:lnTo>
                <a:lnTo>
                  <a:pt x="41909" y="7619"/>
                </a:lnTo>
                <a:close/>
              </a:path>
              <a:path w="46990" h="13969">
                <a:moveTo>
                  <a:pt x="39370" y="5079"/>
                </a:moveTo>
                <a:lnTo>
                  <a:pt x="38100" y="5079"/>
                </a:lnTo>
                <a:lnTo>
                  <a:pt x="38100" y="6350"/>
                </a:lnTo>
                <a:lnTo>
                  <a:pt x="0" y="6350"/>
                </a:lnTo>
                <a:lnTo>
                  <a:pt x="0" y="7619"/>
                </a:lnTo>
                <a:lnTo>
                  <a:pt x="39370" y="7619"/>
                </a:lnTo>
                <a:lnTo>
                  <a:pt x="39370" y="5079"/>
                </a:lnTo>
                <a:close/>
              </a:path>
              <a:path w="46990" h="13969">
                <a:moveTo>
                  <a:pt x="36829" y="2539"/>
                </a:moveTo>
                <a:lnTo>
                  <a:pt x="0" y="2539"/>
                </a:lnTo>
                <a:lnTo>
                  <a:pt x="0" y="5079"/>
                </a:lnTo>
                <a:lnTo>
                  <a:pt x="36829" y="5079"/>
                </a:lnTo>
                <a:lnTo>
                  <a:pt x="36829" y="2539"/>
                </a:lnTo>
                <a:close/>
              </a:path>
              <a:path w="46990" h="13969">
                <a:moveTo>
                  <a:pt x="35559" y="1269"/>
                </a:moveTo>
                <a:lnTo>
                  <a:pt x="34290" y="1269"/>
                </a:lnTo>
                <a:lnTo>
                  <a:pt x="34290" y="2539"/>
                </a:lnTo>
                <a:lnTo>
                  <a:pt x="35559" y="2539"/>
                </a:lnTo>
                <a:lnTo>
                  <a:pt x="35559" y="1269"/>
                </a:lnTo>
                <a:close/>
              </a:path>
              <a:path w="46990" h="13969">
                <a:moveTo>
                  <a:pt x="33020" y="0"/>
                </a:moveTo>
                <a:lnTo>
                  <a:pt x="0" y="0"/>
                </a:lnTo>
                <a:lnTo>
                  <a:pt x="0" y="1269"/>
                </a:lnTo>
                <a:lnTo>
                  <a:pt x="33020" y="1269"/>
                </a:lnTo>
                <a:lnTo>
                  <a:pt x="33020" y="0"/>
                </a:lnTo>
                <a:close/>
              </a:path>
            </a:pathLst>
          </a:custGeom>
          <a:solidFill>
            <a:srgbClr val="C9D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7029450" y="2274570"/>
            <a:ext cx="33020" cy="13970"/>
          </a:xfrm>
          <a:custGeom>
            <a:avLst/>
            <a:gdLst/>
            <a:ahLst/>
            <a:cxnLst/>
            <a:rect l="l" t="t" r="r" b="b"/>
            <a:pathLst>
              <a:path w="33020" h="13969">
                <a:moveTo>
                  <a:pt x="33020" y="12699"/>
                </a:moveTo>
                <a:lnTo>
                  <a:pt x="31750" y="12699"/>
                </a:lnTo>
                <a:lnTo>
                  <a:pt x="31750" y="13969"/>
                </a:lnTo>
                <a:lnTo>
                  <a:pt x="33020" y="13969"/>
                </a:lnTo>
                <a:lnTo>
                  <a:pt x="33020" y="12699"/>
                </a:lnTo>
                <a:close/>
              </a:path>
              <a:path w="33020" h="13969">
                <a:moveTo>
                  <a:pt x="30479" y="10159"/>
                </a:moveTo>
                <a:lnTo>
                  <a:pt x="0" y="10159"/>
                </a:lnTo>
                <a:lnTo>
                  <a:pt x="0" y="12699"/>
                </a:lnTo>
                <a:lnTo>
                  <a:pt x="30479" y="12699"/>
                </a:lnTo>
                <a:lnTo>
                  <a:pt x="30479" y="10159"/>
                </a:lnTo>
                <a:close/>
              </a:path>
              <a:path w="33020" h="13969">
                <a:moveTo>
                  <a:pt x="29209" y="8889"/>
                </a:moveTo>
                <a:lnTo>
                  <a:pt x="27940" y="8889"/>
                </a:lnTo>
                <a:lnTo>
                  <a:pt x="27940" y="10159"/>
                </a:lnTo>
                <a:lnTo>
                  <a:pt x="29209" y="10159"/>
                </a:lnTo>
                <a:lnTo>
                  <a:pt x="29209" y="8889"/>
                </a:lnTo>
                <a:close/>
              </a:path>
              <a:path w="33020" h="13969">
                <a:moveTo>
                  <a:pt x="26670" y="6349"/>
                </a:moveTo>
                <a:lnTo>
                  <a:pt x="25400" y="6349"/>
                </a:lnTo>
                <a:lnTo>
                  <a:pt x="25400" y="7619"/>
                </a:lnTo>
                <a:lnTo>
                  <a:pt x="0" y="7619"/>
                </a:lnTo>
                <a:lnTo>
                  <a:pt x="0" y="8889"/>
                </a:lnTo>
                <a:lnTo>
                  <a:pt x="26670" y="8889"/>
                </a:lnTo>
                <a:lnTo>
                  <a:pt x="26670" y="6349"/>
                </a:lnTo>
                <a:close/>
              </a:path>
              <a:path w="33020" h="13969">
                <a:moveTo>
                  <a:pt x="24129" y="3809"/>
                </a:moveTo>
                <a:lnTo>
                  <a:pt x="0" y="3809"/>
                </a:lnTo>
                <a:lnTo>
                  <a:pt x="0" y="6349"/>
                </a:lnTo>
                <a:lnTo>
                  <a:pt x="24129" y="6349"/>
                </a:lnTo>
                <a:lnTo>
                  <a:pt x="24129" y="3809"/>
                </a:lnTo>
                <a:close/>
              </a:path>
              <a:path w="33020" h="13969">
                <a:moveTo>
                  <a:pt x="22859" y="2539"/>
                </a:moveTo>
                <a:lnTo>
                  <a:pt x="21590" y="2539"/>
                </a:lnTo>
                <a:lnTo>
                  <a:pt x="21590" y="3809"/>
                </a:lnTo>
                <a:lnTo>
                  <a:pt x="22859" y="3809"/>
                </a:lnTo>
                <a:lnTo>
                  <a:pt x="22859" y="2539"/>
                </a:lnTo>
                <a:close/>
              </a:path>
              <a:path w="33020" h="13969">
                <a:moveTo>
                  <a:pt x="20320" y="0"/>
                </a:moveTo>
                <a:lnTo>
                  <a:pt x="19050" y="0"/>
                </a:lnTo>
                <a:lnTo>
                  <a:pt x="19050" y="1269"/>
                </a:lnTo>
                <a:lnTo>
                  <a:pt x="0" y="1269"/>
                </a:lnTo>
                <a:lnTo>
                  <a:pt x="0" y="2539"/>
                </a:lnTo>
                <a:lnTo>
                  <a:pt x="20320" y="2539"/>
                </a:lnTo>
                <a:lnTo>
                  <a:pt x="20320" y="0"/>
                </a:lnTo>
                <a:close/>
              </a:path>
            </a:pathLst>
          </a:custGeom>
          <a:solidFill>
            <a:srgbClr val="C8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7029450" y="2261870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16509" y="10159"/>
                </a:moveTo>
                <a:lnTo>
                  <a:pt x="0" y="10159"/>
                </a:lnTo>
                <a:lnTo>
                  <a:pt x="0" y="12699"/>
                </a:lnTo>
                <a:lnTo>
                  <a:pt x="16509" y="12699"/>
                </a:lnTo>
                <a:lnTo>
                  <a:pt x="16509" y="10159"/>
                </a:lnTo>
                <a:close/>
              </a:path>
              <a:path w="16509" h="12700">
                <a:moveTo>
                  <a:pt x="15240" y="8889"/>
                </a:moveTo>
                <a:lnTo>
                  <a:pt x="13970" y="8889"/>
                </a:lnTo>
                <a:lnTo>
                  <a:pt x="13970" y="10159"/>
                </a:lnTo>
                <a:lnTo>
                  <a:pt x="15240" y="10159"/>
                </a:lnTo>
                <a:lnTo>
                  <a:pt x="15240" y="8889"/>
                </a:lnTo>
                <a:close/>
              </a:path>
              <a:path w="16509" h="12700">
                <a:moveTo>
                  <a:pt x="12700" y="6349"/>
                </a:moveTo>
                <a:lnTo>
                  <a:pt x="11429" y="6349"/>
                </a:lnTo>
                <a:lnTo>
                  <a:pt x="11429" y="7619"/>
                </a:lnTo>
                <a:lnTo>
                  <a:pt x="0" y="7619"/>
                </a:lnTo>
                <a:lnTo>
                  <a:pt x="0" y="8889"/>
                </a:lnTo>
                <a:lnTo>
                  <a:pt x="12700" y="8889"/>
                </a:lnTo>
                <a:lnTo>
                  <a:pt x="12700" y="6349"/>
                </a:lnTo>
                <a:close/>
              </a:path>
              <a:path w="16509" h="12700">
                <a:moveTo>
                  <a:pt x="10159" y="3809"/>
                </a:moveTo>
                <a:lnTo>
                  <a:pt x="0" y="3809"/>
                </a:lnTo>
                <a:lnTo>
                  <a:pt x="0" y="6349"/>
                </a:lnTo>
                <a:lnTo>
                  <a:pt x="10159" y="6349"/>
                </a:lnTo>
                <a:lnTo>
                  <a:pt x="10159" y="3809"/>
                </a:lnTo>
                <a:close/>
              </a:path>
              <a:path w="16509" h="12700">
                <a:moveTo>
                  <a:pt x="8890" y="2539"/>
                </a:moveTo>
                <a:lnTo>
                  <a:pt x="7620" y="2539"/>
                </a:lnTo>
                <a:lnTo>
                  <a:pt x="7620" y="3809"/>
                </a:lnTo>
                <a:lnTo>
                  <a:pt x="8890" y="3809"/>
                </a:lnTo>
                <a:lnTo>
                  <a:pt x="8890" y="2539"/>
                </a:lnTo>
                <a:close/>
              </a:path>
              <a:path w="16509" h="12700">
                <a:moveTo>
                  <a:pt x="6350" y="0"/>
                </a:moveTo>
                <a:lnTo>
                  <a:pt x="5079" y="0"/>
                </a:lnTo>
                <a:lnTo>
                  <a:pt x="5079" y="1269"/>
                </a:lnTo>
                <a:lnTo>
                  <a:pt x="0" y="1269"/>
                </a:lnTo>
                <a:lnTo>
                  <a:pt x="0" y="2539"/>
                </a:lnTo>
                <a:lnTo>
                  <a:pt x="6350" y="2539"/>
                </a:lnTo>
                <a:lnTo>
                  <a:pt x="6350" y="0"/>
                </a:lnTo>
                <a:close/>
              </a:path>
            </a:pathLst>
          </a:custGeom>
          <a:solidFill>
            <a:srgbClr val="C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7029450" y="2247900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29" h="13969">
                <a:moveTo>
                  <a:pt x="3809" y="10159"/>
                </a:moveTo>
                <a:lnTo>
                  <a:pt x="2540" y="10159"/>
                </a:lnTo>
                <a:lnTo>
                  <a:pt x="2540" y="11429"/>
                </a:lnTo>
                <a:lnTo>
                  <a:pt x="0" y="11429"/>
                </a:lnTo>
                <a:lnTo>
                  <a:pt x="0" y="13970"/>
                </a:lnTo>
                <a:lnTo>
                  <a:pt x="3809" y="13970"/>
                </a:lnTo>
                <a:lnTo>
                  <a:pt x="3809" y="10159"/>
                </a:lnTo>
                <a:close/>
              </a:path>
              <a:path w="11429" h="13969">
                <a:moveTo>
                  <a:pt x="6350" y="5079"/>
                </a:moveTo>
                <a:lnTo>
                  <a:pt x="0" y="5079"/>
                </a:lnTo>
                <a:lnTo>
                  <a:pt x="0" y="10159"/>
                </a:lnTo>
                <a:lnTo>
                  <a:pt x="5079" y="10159"/>
                </a:lnTo>
                <a:lnTo>
                  <a:pt x="5079" y="7619"/>
                </a:lnTo>
                <a:lnTo>
                  <a:pt x="6350" y="7619"/>
                </a:lnTo>
                <a:lnTo>
                  <a:pt x="6350" y="5079"/>
                </a:lnTo>
                <a:close/>
              </a:path>
              <a:path w="11429" h="13969">
                <a:moveTo>
                  <a:pt x="8890" y="3809"/>
                </a:moveTo>
                <a:lnTo>
                  <a:pt x="7620" y="3809"/>
                </a:lnTo>
                <a:lnTo>
                  <a:pt x="7620" y="5079"/>
                </a:lnTo>
                <a:lnTo>
                  <a:pt x="8890" y="5079"/>
                </a:lnTo>
                <a:lnTo>
                  <a:pt x="8890" y="3809"/>
                </a:lnTo>
                <a:close/>
              </a:path>
              <a:path w="11429" h="13969">
                <a:moveTo>
                  <a:pt x="11429" y="0"/>
                </a:moveTo>
                <a:lnTo>
                  <a:pt x="0" y="0"/>
                </a:lnTo>
                <a:lnTo>
                  <a:pt x="0" y="3809"/>
                </a:lnTo>
                <a:lnTo>
                  <a:pt x="10159" y="3809"/>
                </a:lnTo>
                <a:lnTo>
                  <a:pt x="10159" y="1269"/>
                </a:lnTo>
                <a:lnTo>
                  <a:pt x="11429" y="1269"/>
                </a:lnTo>
                <a:lnTo>
                  <a:pt x="11429" y="0"/>
                </a:lnTo>
                <a:close/>
              </a:path>
            </a:pathLst>
          </a:custGeom>
          <a:solidFill>
            <a:srgbClr val="C6D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7029450" y="2233929"/>
            <a:ext cx="21590" cy="13970"/>
          </a:xfrm>
          <a:custGeom>
            <a:avLst/>
            <a:gdLst/>
            <a:ahLst/>
            <a:cxnLst/>
            <a:rect l="l" t="t" r="r" b="b"/>
            <a:pathLst>
              <a:path w="21590" h="13969">
                <a:moveTo>
                  <a:pt x="11429" y="12700"/>
                </a:moveTo>
                <a:lnTo>
                  <a:pt x="0" y="12700"/>
                </a:lnTo>
                <a:lnTo>
                  <a:pt x="0" y="13970"/>
                </a:lnTo>
                <a:lnTo>
                  <a:pt x="11429" y="13970"/>
                </a:lnTo>
                <a:lnTo>
                  <a:pt x="11429" y="12700"/>
                </a:lnTo>
                <a:close/>
              </a:path>
              <a:path w="21590" h="13969">
                <a:moveTo>
                  <a:pt x="13970" y="11429"/>
                </a:moveTo>
                <a:lnTo>
                  <a:pt x="12700" y="11429"/>
                </a:lnTo>
                <a:lnTo>
                  <a:pt x="12700" y="12700"/>
                </a:lnTo>
                <a:lnTo>
                  <a:pt x="13970" y="12700"/>
                </a:lnTo>
                <a:lnTo>
                  <a:pt x="13970" y="11429"/>
                </a:lnTo>
                <a:close/>
              </a:path>
              <a:path w="21590" h="13969">
                <a:moveTo>
                  <a:pt x="16509" y="6350"/>
                </a:moveTo>
                <a:lnTo>
                  <a:pt x="0" y="6350"/>
                </a:lnTo>
                <a:lnTo>
                  <a:pt x="0" y="11429"/>
                </a:lnTo>
                <a:lnTo>
                  <a:pt x="15240" y="11429"/>
                </a:lnTo>
                <a:lnTo>
                  <a:pt x="15240" y="8889"/>
                </a:lnTo>
                <a:lnTo>
                  <a:pt x="16509" y="8889"/>
                </a:lnTo>
                <a:lnTo>
                  <a:pt x="16509" y="6350"/>
                </a:lnTo>
                <a:close/>
              </a:path>
              <a:path w="21590" h="13969">
                <a:moveTo>
                  <a:pt x="19050" y="5079"/>
                </a:moveTo>
                <a:lnTo>
                  <a:pt x="17779" y="5079"/>
                </a:lnTo>
                <a:lnTo>
                  <a:pt x="17779" y="6350"/>
                </a:lnTo>
                <a:lnTo>
                  <a:pt x="19050" y="6350"/>
                </a:lnTo>
                <a:lnTo>
                  <a:pt x="19050" y="5079"/>
                </a:lnTo>
                <a:close/>
              </a:path>
              <a:path w="21590" h="13969">
                <a:moveTo>
                  <a:pt x="21590" y="0"/>
                </a:moveTo>
                <a:lnTo>
                  <a:pt x="0" y="0"/>
                </a:lnTo>
                <a:lnTo>
                  <a:pt x="0" y="5079"/>
                </a:lnTo>
                <a:lnTo>
                  <a:pt x="20320" y="5079"/>
                </a:lnTo>
                <a:lnTo>
                  <a:pt x="20320" y="2539"/>
                </a:lnTo>
                <a:lnTo>
                  <a:pt x="21590" y="2539"/>
                </a:lnTo>
                <a:lnTo>
                  <a:pt x="21590" y="0"/>
                </a:lnTo>
                <a:close/>
              </a:path>
            </a:pathLst>
          </a:custGeom>
          <a:solidFill>
            <a:srgbClr val="C5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7029450" y="2221229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24129" y="11429"/>
                </a:moveTo>
                <a:lnTo>
                  <a:pt x="22859" y="11429"/>
                </a:lnTo>
                <a:lnTo>
                  <a:pt x="22859" y="12700"/>
                </a:lnTo>
                <a:lnTo>
                  <a:pt x="24129" y="12700"/>
                </a:lnTo>
                <a:lnTo>
                  <a:pt x="24129" y="11429"/>
                </a:lnTo>
                <a:close/>
              </a:path>
              <a:path w="31750" h="12700">
                <a:moveTo>
                  <a:pt x="26670" y="6350"/>
                </a:moveTo>
                <a:lnTo>
                  <a:pt x="0" y="6350"/>
                </a:lnTo>
                <a:lnTo>
                  <a:pt x="0" y="11429"/>
                </a:lnTo>
                <a:lnTo>
                  <a:pt x="25400" y="11429"/>
                </a:lnTo>
                <a:lnTo>
                  <a:pt x="25400" y="8889"/>
                </a:lnTo>
                <a:lnTo>
                  <a:pt x="26670" y="8889"/>
                </a:lnTo>
                <a:lnTo>
                  <a:pt x="26670" y="6350"/>
                </a:lnTo>
                <a:close/>
              </a:path>
              <a:path w="31750" h="12700">
                <a:moveTo>
                  <a:pt x="29209" y="5079"/>
                </a:moveTo>
                <a:lnTo>
                  <a:pt x="27940" y="5079"/>
                </a:lnTo>
                <a:lnTo>
                  <a:pt x="27940" y="6350"/>
                </a:lnTo>
                <a:lnTo>
                  <a:pt x="29209" y="6350"/>
                </a:lnTo>
                <a:lnTo>
                  <a:pt x="29209" y="5079"/>
                </a:lnTo>
                <a:close/>
              </a:path>
              <a:path w="31750" h="12700">
                <a:moveTo>
                  <a:pt x="31750" y="0"/>
                </a:moveTo>
                <a:lnTo>
                  <a:pt x="0" y="0"/>
                </a:lnTo>
                <a:lnTo>
                  <a:pt x="0" y="5079"/>
                </a:lnTo>
                <a:lnTo>
                  <a:pt x="30479" y="5079"/>
                </a:lnTo>
                <a:lnTo>
                  <a:pt x="30479" y="2539"/>
                </a:lnTo>
                <a:lnTo>
                  <a:pt x="31750" y="2539"/>
                </a:lnTo>
                <a:lnTo>
                  <a:pt x="31750" y="0"/>
                </a:lnTo>
                <a:close/>
              </a:path>
            </a:pathLst>
          </a:custGeom>
          <a:solidFill>
            <a:srgbClr val="C4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7029450" y="2207260"/>
            <a:ext cx="44450" cy="13970"/>
          </a:xfrm>
          <a:custGeom>
            <a:avLst/>
            <a:gdLst/>
            <a:ahLst/>
            <a:cxnLst/>
            <a:rect l="l" t="t" r="r" b="b"/>
            <a:pathLst>
              <a:path w="44450" h="13969">
                <a:moveTo>
                  <a:pt x="34290" y="12699"/>
                </a:moveTo>
                <a:lnTo>
                  <a:pt x="33020" y="12699"/>
                </a:lnTo>
                <a:lnTo>
                  <a:pt x="33020" y="13969"/>
                </a:lnTo>
                <a:lnTo>
                  <a:pt x="34290" y="13969"/>
                </a:lnTo>
                <a:lnTo>
                  <a:pt x="34290" y="12699"/>
                </a:lnTo>
                <a:close/>
              </a:path>
              <a:path w="44450" h="13969">
                <a:moveTo>
                  <a:pt x="36829" y="7619"/>
                </a:moveTo>
                <a:lnTo>
                  <a:pt x="0" y="7619"/>
                </a:lnTo>
                <a:lnTo>
                  <a:pt x="0" y="12699"/>
                </a:lnTo>
                <a:lnTo>
                  <a:pt x="35559" y="12699"/>
                </a:lnTo>
                <a:lnTo>
                  <a:pt x="35559" y="10159"/>
                </a:lnTo>
                <a:lnTo>
                  <a:pt x="36829" y="10159"/>
                </a:lnTo>
                <a:lnTo>
                  <a:pt x="36829" y="7619"/>
                </a:lnTo>
                <a:close/>
              </a:path>
              <a:path w="44450" h="13969">
                <a:moveTo>
                  <a:pt x="39370" y="6349"/>
                </a:moveTo>
                <a:lnTo>
                  <a:pt x="38100" y="6349"/>
                </a:lnTo>
                <a:lnTo>
                  <a:pt x="38100" y="7619"/>
                </a:lnTo>
                <a:lnTo>
                  <a:pt x="39370" y="7619"/>
                </a:lnTo>
                <a:lnTo>
                  <a:pt x="39370" y="6349"/>
                </a:lnTo>
                <a:close/>
              </a:path>
              <a:path w="44450" h="13969">
                <a:moveTo>
                  <a:pt x="41909" y="1269"/>
                </a:moveTo>
                <a:lnTo>
                  <a:pt x="0" y="1269"/>
                </a:lnTo>
                <a:lnTo>
                  <a:pt x="0" y="6349"/>
                </a:lnTo>
                <a:lnTo>
                  <a:pt x="40640" y="6349"/>
                </a:lnTo>
                <a:lnTo>
                  <a:pt x="40640" y="3809"/>
                </a:lnTo>
                <a:lnTo>
                  <a:pt x="41909" y="3809"/>
                </a:lnTo>
                <a:lnTo>
                  <a:pt x="41909" y="1269"/>
                </a:lnTo>
                <a:close/>
              </a:path>
              <a:path w="44450" h="13969">
                <a:moveTo>
                  <a:pt x="44450" y="0"/>
                </a:moveTo>
                <a:lnTo>
                  <a:pt x="43179" y="0"/>
                </a:lnTo>
                <a:lnTo>
                  <a:pt x="43179" y="1269"/>
                </a:lnTo>
                <a:lnTo>
                  <a:pt x="44450" y="1269"/>
                </a:lnTo>
                <a:lnTo>
                  <a:pt x="44450" y="0"/>
                </a:lnTo>
                <a:close/>
              </a:path>
            </a:pathLst>
          </a:custGeom>
          <a:solidFill>
            <a:srgbClr val="C3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7029450" y="2194560"/>
            <a:ext cx="54610" cy="12700"/>
          </a:xfrm>
          <a:custGeom>
            <a:avLst/>
            <a:gdLst/>
            <a:ahLst/>
            <a:cxnLst/>
            <a:rect l="l" t="t" r="r" b="b"/>
            <a:pathLst>
              <a:path w="54609" h="12700">
                <a:moveTo>
                  <a:pt x="46990" y="7619"/>
                </a:moveTo>
                <a:lnTo>
                  <a:pt x="0" y="7619"/>
                </a:lnTo>
                <a:lnTo>
                  <a:pt x="0" y="12699"/>
                </a:lnTo>
                <a:lnTo>
                  <a:pt x="45720" y="12699"/>
                </a:lnTo>
                <a:lnTo>
                  <a:pt x="45720" y="10159"/>
                </a:lnTo>
                <a:lnTo>
                  <a:pt x="46990" y="10159"/>
                </a:lnTo>
                <a:lnTo>
                  <a:pt x="46990" y="7619"/>
                </a:lnTo>
                <a:close/>
              </a:path>
              <a:path w="54609" h="12700">
                <a:moveTo>
                  <a:pt x="49529" y="6349"/>
                </a:moveTo>
                <a:lnTo>
                  <a:pt x="48259" y="6349"/>
                </a:lnTo>
                <a:lnTo>
                  <a:pt x="48259" y="7619"/>
                </a:lnTo>
                <a:lnTo>
                  <a:pt x="49529" y="7619"/>
                </a:lnTo>
                <a:lnTo>
                  <a:pt x="49529" y="6349"/>
                </a:lnTo>
                <a:close/>
              </a:path>
              <a:path w="54609" h="12700">
                <a:moveTo>
                  <a:pt x="1270" y="3809"/>
                </a:moveTo>
                <a:lnTo>
                  <a:pt x="0" y="3809"/>
                </a:lnTo>
                <a:lnTo>
                  <a:pt x="0" y="6349"/>
                </a:lnTo>
                <a:lnTo>
                  <a:pt x="50800" y="6349"/>
                </a:lnTo>
                <a:lnTo>
                  <a:pt x="50800" y="5079"/>
                </a:lnTo>
                <a:lnTo>
                  <a:pt x="1270" y="5079"/>
                </a:lnTo>
                <a:lnTo>
                  <a:pt x="1270" y="3809"/>
                </a:lnTo>
                <a:close/>
              </a:path>
              <a:path w="54609" h="12700">
                <a:moveTo>
                  <a:pt x="52070" y="1269"/>
                </a:moveTo>
                <a:lnTo>
                  <a:pt x="1270" y="1269"/>
                </a:lnTo>
                <a:lnTo>
                  <a:pt x="1270" y="3809"/>
                </a:lnTo>
                <a:lnTo>
                  <a:pt x="52070" y="3809"/>
                </a:lnTo>
                <a:lnTo>
                  <a:pt x="52070" y="1269"/>
                </a:lnTo>
                <a:close/>
              </a:path>
              <a:path w="54609" h="12700">
                <a:moveTo>
                  <a:pt x="54610" y="0"/>
                </a:moveTo>
                <a:lnTo>
                  <a:pt x="53340" y="0"/>
                </a:lnTo>
                <a:lnTo>
                  <a:pt x="53340" y="1269"/>
                </a:lnTo>
                <a:lnTo>
                  <a:pt x="54610" y="1269"/>
                </a:lnTo>
                <a:lnTo>
                  <a:pt x="54610" y="0"/>
                </a:lnTo>
                <a:close/>
              </a:path>
            </a:pathLst>
          </a:custGeom>
          <a:solidFill>
            <a:srgbClr val="C2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7030719" y="2180589"/>
            <a:ext cx="64769" cy="13970"/>
          </a:xfrm>
          <a:custGeom>
            <a:avLst/>
            <a:gdLst/>
            <a:ahLst/>
            <a:cxnLst/>
            <a:rect l="l" t="t" r="r" b="b"/>
            <a:pathLst>
              <a:path w="64770" h="13969">
                <a:moveTo>
                  <a:pt x="55879" y="8889"/>
                </a:moveTo>
                <a:lnTo>
                  <a:pt x="0" y="8889"/>
                </a:lnTo>
                <a:lnTo>
                  <a:pt x="0" y="13969"/>
                </a:lnTo>
                <a:lnTo>
                  <a:pt x="54609" y="13969"/>
                </a:lnTo>
                <a:lnTo>
                  <a:pt x="54609" y="11429"/>
                </a:lnTo>
                <a:lnTo>
                  <a:pt x="55879" y="11429"/>
                </a:lnTo>
                <a:lnTo>
                  <a:pt x="55879" y="8889"/>
                </a:lnTo>
                <a:close/>
              </a:path>
              <a:path w="64770" h="13969">
                <a:moveTo>
                  <a:pt x="58420" y="7619"/>
                </a:moveTo>
                <a:lnTo>
                  <a:pt x="57150" y="7619"/>
                </a:lnTo>
                <a:lnTo>
                  <a:pt x="57150" y="8889"/>
                </a:lnTo>
                <a:lnTo>
                  <a:pt x="58420" y="8889"/>
                </a:lnTo>
                <a:lnTo>
                  <a:pt x="58420" y="7619"/>
                </a:lnTo>
                <a:close/>
              </a:path>
              <a:path w="64770" h="13969">
                <a:moveTo>
                  <a:pt x="60959" y="2539"/>
                </a:moveTo>
                <a:lnTo>
                  <a:pt x="0" y="2539"/>
                </a:lnTo>
                <a:lnTo>
                  <a:pt x="0" y="7619"/>
                </a:lnTo>
                <a:lnTo>
                  <a:pt x="59690" y="7619"/>
                </a:lnTo>
                <a:lnTo>
                  <a:pt x="59690" y="5079"/>
                </a:lnTo>
                <a:lnTo>
                  <a:pt x="60959" y="5079"/>
                </a:lnTo>
                <a:lnTo>
                  <a:pt x="60959" y="2539"/>
                </a:lnTo>
                <a:close/>
              </a:path>
              <a:path w="64770" h="13969">
                <a:moveTo>
                  <a:pt x="63500" y="1269"/>
                </a:moveTo>
                <a:lnTo>
                  <a:pt x="62229" y="1269"/>
                </a:lnTo>
                <a:lnTo>
                  <a:pt x="62229" y="2539"/>
                </a:lnTo>
                <a:lnTo>
                  <a:pt x="63500" y="2539"/>
                </a:lnTo>
                <a:lnTo>
                  <a:pt x="63500" y="1269"/>
                </a:lnTo>
                <a:close/>
              </a:path>
              <a:path w="64770" h="13969">
                <a:moveTo>
                  <a:pt x="64770" y="0"/>
                </a:moveTo>
                <a:lnTo>
                  <a:pt x="0" y="0"/>
                </a:lnTo>
                <a:lnTo>
                  <a:pt x="0" y="1269"/>
                </a:lnTo>
                <a:lnTo>
                  <a:pt x="64770" y="1269"/>
                </a:lnTo>
                <a:lnTo>
                  <a:pt x="64770" y="0"/>
                </a:lnTo>
                <a:close/>
              </a:path>
            </a:pathLst>
          </a:custGeom>
          <a:solidFill>
            <a:srgbClr val="C1D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7030719" y="2166620"/>
            <a:ext cx="74930" cy="13970"/>
          </a:xfrm>
          <a:custGeom>
            <a:avLst/>
            <a:gdLst/>
            <a:ahLst/>
            <a:cxnLst/>
            <a:rect l="l" t="t" r="r" b="b"/>
            <a:pathLst>
              <a:path w="74929" h="13969">
                <a:moveTo>
                  <a:pt x="66040" y="10159"/>
                </a:moveTo>
                <a:lnTo>
                  <a:pt x="0" y="10159"/>
                </a:lnTo>
                <a:lnTo>
                  <a:pt x="0" y="13969"/>
                </a:lnTo>
                <a:lnTo>
                  <a:pt x="64770" y="13969"/>
                </a:lnTo>
                <a:lnTo>
                  <a:pt x="64770" y="12699"/>
                </a:lnTo>
                <a:lnTo>
                  <a:pt x="66040" y="12699"/>
                </a:lnTo>
                <a:lnTo>
                  <a:pt x="66040" y="10159"/>
                </a:lnTo>
                <a:close/>
              </a:path>
              <a:path w="74929" h="13969">
                <a:moveTo>
                  <a:pt x="71120" y="3809"/>
                </a:moveTo>
                <a:lnTo>
                  <a:pt x="1270" y="3809"/>
                </a:lnTo>
                <a:lnTo>
                  <a:pt x="1270" y="8889"/>
                </a:lnTo>
                <a:lnTo>
                  <a:pt x="67310" y="8889"/>
                </a:lnTo>
                <a:lnTo>
                  <a:pt x="67310" y="10159"/>
                </a:lnTo>
                <a:lnTo>
                  <a:pt x="68579" y="10159"/>
                </a:lnTo>
                <a:lnTo>
                  <a:pt x="68579" y="7619"/>
                </a:lnTo>
                <a:lnTo>
                  <a:pt x="69850" y="7619"/>
                </a:lnTo>
                <a:lnTo>
                  <a:pt x="69850" y="6349"/>
                </a:lnTo>
                <a:lnTo>
                  <a:pt x="71120" y="6349"/>
                </a:lnTo>
                <a:lnTo>
                  <a:pt x="71120" y="3809"/>
                </a:lnTo>
                <a:close/>
              </a:path>
              <a:path w="74929" h="13969">
                <a:moveTo>
                  <a:pt x="73660" y="1269"/>
                </a:moveTo>
                <a:lnTo>
                  <a:pt x="1270" y="1269"/>
                </a:lnTo>
                <a:lnTo>
                  <a:pt x="1270" y="2539"/>
                </a:lnTo>
                <a:lnTo>
                  <a:pt x="72390" y="2539"/>
                </a:lnTo>
                <a:lnTo>
                  <a:pt x="72390" y="3809"/>
                </a:lnTo>
                <a:lnTo>
                  <a:pt x="73660" y="3809"/>
                </a:lnTo>
                <a:lnTo>
                  <a:pt x="73660" y="1269"/>
                </a:lnTo>
                <a:close/>
              </a:path>
              <a:path w="74929" h="13969">
                <a:moveTo>
                  <a:pt x="74929" y="0"/>
                </a:moveTo>
                <a:lnTo>
                  <a:pt x="2539" y="0"/>
                </a:lnTo>
                <a:lnTo>
                  <a:pt x="2539" y="1269"/>
                </a:lnTo>
                <a:lnTo>
                  <a:pt x="74929" y="1269"/>
                </a:lnTo>
                <a:lnTo>
                  <a:pt x="74929" y="0"/>
                </a:lnTo>
                <a:close/>
              </a:path>
            </a:pathLst>
          </a:custGeom>
          <a:solidFill>
            <a:srgbClr val="C0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7033259" y="2153920"/>
            <a:ext cx="82550" cy="12700"/>
          </a:xfrm>
          <a:custGeom>
            <a:avLst/>
            <a:gdLst/>
            <a:ahLst/>
            <a:cxnLst/>
            <a:rect l="l" t="t" r="r" b="b"/>
            <a:pathLst>
              <a:path w="82550" h="12700">
                <a:moveTo>
                  <a:pt x="73659" y="10159"/>
                </a:moveTo>
                <a:lnTo>
                  <a:pt x="0" y="10159"/>
                </a:lnTo>
                <a:lnTo>
                  <a:pt x="0" y="12700"/>
                </a:lnTo>
                <a:lnTo>
                  <a:pt x="73659" y="12700"/>
                </a:lnTo>
                <a:lnTo>
                  <a:pt x="73659" y="10159"/>
                </a:lnTo>
                <a:close/>
              </a:path>
              <a:path w="82550" h="12700">
                <a:moveTo>
                  <a:pt x="1270" y="2539"/>
                </a:moveTo>
                <a:lnTo>
                  <a:pt x="0" y="2539"/>
                </a:lnTo>
                <a:lnTo>
                  <a:pt x="0" y="8889"/>
                </a:lnTo>
                <a:lnTo>
                  <a:pt x="74929" y="8889"/>
                </a:lnTo>
                <a:lnTo>
                  <a:pt x="74929" y="10159"/>
                </a:lnTo>
                <a:lnTo>
                  <a:pt x="76200" y="10159"/>
                </a:lnTo>
                <a:lnTo>
                  <a:pt x="76200" y="7619"/>
                </a:lnTo>
                <a:lnTo>
                  <a:pt x="77470" y="7619"/>
                </a:lnTo>
                <a:lnTo>
                  <a:pt x="77470" y="6349"/>
                </a:lnTo>
                <a:lnTo>
                  <a:pt x="78740" y="6349"/>
                </a:lnTo>
                <a:lnTo>
                  <a:pt x="78740" y="3809"/>
                </a:lnTo>
                <a:lnTo>
                  <a:pt x="1270" y="3809"/>
                </a:lnTo>
                <a:lnTo>
                  <a:pt x="1270" y="2539"/>
                </a:lnTo>
                <a:close/>
              </a:path>
              <a:path w="82550" h="12700">
                <a:moveTo>
                  <a:pt x="82550" y="0"/>
                </a:moveTo>
                <a:lnTo>
                  <a:pt x="1270" y="0"/>
                </a:lnTo>
                <a:lnTo>
                  <a:pt x="1270" y="2539"/>
                </a:lnTo>
                <a:lnTo>
                  <a:pt x="80009" y="2539"/>
                </a:lnTo>
                <a:lnTo>
                  <a:pt x="80009" y="3809"/>
                </a:lnTo>
                <a:lnTo>
                  <a:pt x="81279" y="3809"/>
                </a:lnTo>
                <a:lnTo>
                  <a:pt x="81279" y="1269"/>
                </a:lnTo>
                <a:lnTo>
                  <a:pt x="82550" y="1269"/>
                </a:lnTo>
                <a:lnTo>
                  <a:pt x="82550" y="0"/>
                </a:lnTo>
                <a:close/>
              </a:path>
            </a:pathLst>
          </a:custGeom>
          <a:solidFill>
            <a:srgbClr val="BF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7034530" y="2151379"/>
            <a:ext cx="82550" cy="2540"/>
          </a:xfrm>
          <a:custGeom>
            <a:avLst/>
            <a:gdLst/>
            <a:ahLst/>
            <a:cxnLst/>
            <a:rect l="l" t="t" r="r" b="b"/>
            <a:pathLst>
              <a:path w="82550" h="2539">
                <a:moveTo>
                  <a:pt x="82550" y="0"/>
                </a:moveTo>
                <a:lnTo>
                  <a:pt x="0" y="0"/>
                </a:lnTo>
                <a:lnTo>
                  <a:pt x="0" y="2540"/>
                </a:lnTo>
                <a:lnTo>
                  <a:pt x="82550" y="2540"/>
                </a:lnTo>
                <a:lnTo>
                  <a:pt x="82550" y="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7118350" y="2150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7034530" y="2148839"/>
            <a:ext cx="85090" cy="1270"/>
          </a:xfrm>
          <a:custGeom>
            <a:avLst/>
            <a:gdLst/>
            <a:ahLst/>
            <a:cxnLst/>
            <a:rect l="l" t="t" r="r" b="b"/>
            <a:pathLst>
              <a:path w="85090" h="1269">
                <a:moveTo>
                  <a:pt x="0" y="1269"/>
                </a:moveTo>
                <a:lnTo>
                  <a:pt x="85090" y="1269"/>
                </a:lnTo>
                <a:lnTo>
                  <a:pt x="8509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7034530" y="2148204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359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7035800" y="2146300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359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7123430" y="2143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7035800" y="21431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7035800" y="214185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70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7035800" y="214058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3175">
            <a:solidFill>
              <a:srgbClr val="BE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7035800" y="213931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7128509" y="2137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7037069" y="2136775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709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7037069" y="213550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79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7037069" y="2133600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7133590" y="2131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7038340" y="213042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7134859" y="2128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D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7038340" y="2127250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3175">
            <a:solidFill>
              <a:srgbClr val="BD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7138669" y="2124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7038340" y="212407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7039609" y="212280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7039609" y="212090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70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7143750" y="2118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C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7039609" y="211772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40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7040880" y="21164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40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7040880" y="211455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3175">
            <a:solidFill>
              <a:srgbClr val="BCD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7148830" y="2112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7042150" y="211137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7150100" y="2109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7042150" y="2108200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490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7153909" y="2105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7043419" y="210502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759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7043419" y="210375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29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7044690" y="210185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29" y="0"/>
                </a:lnTo>
              </a:path>
            </a:pathLst>
          </a:custGeom>
          <a:ln w="3175">
            <a:solidFill>
              <a:srgbClr val="BB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7158990" y="20993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B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7044690" y="209867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57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7045959" y="209740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57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7045959" y="209550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7045959" y="2092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7164069" y="2092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7047230" y="209232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8109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7047230" y="209105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7047230" y="208915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50" y="0"/>
                </a:lnTo>
              </a:path>
            </a:pathLst>
          </a:custGeom>
          <a:ln w="3175">
            <a:solidFill>
              <a:srgbClr val="BAD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7169150" y="20866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A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7048500" y="208597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7049769" y="2084704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7049769" y="2082800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19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7049769" y="2080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7174230" y="20802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7051040" y="2079625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459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7051040" y="2078354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7052309" y="207645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7179309" y="2073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7053580" y="207327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3175">
            <a:solidFill>
              <a:srgbClr val="B9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7180580" y="2071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7053580" y="207010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54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7053580" y="2067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7184390" y="2067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7054850" y="206692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809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7054850" y="2065654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79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7056119" y="2063750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79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7189469" y="2061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7057390" y="2060575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3175">
            <a:solidFill>
              <a:srgbClr val="B8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7190740" y="2058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8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7057390" y="205740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9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7194550" y="2054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7058659" y="205422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7059930" y="205295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7059930" y="2051050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429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7199630" y="2048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7D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7061200" y="204787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7062469" y="204660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3175">
            <a:solidFill>
              <a:srgbClr val="B7D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7062469" y="2044700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7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7204709" y="2042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7063740" y="2041525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224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7065009" y="2040254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224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7065009" y="2038350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509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7209790" y="2035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6D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7066280" y="203517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7067550" y="203390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7067550" y="2032635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3175">
            <a:solidFill>
              <a:srgbClr val="B6D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7067550" y="203136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7214869" y="2029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7068819" y="202882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2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7070090" y="2027554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2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7070090" y="202565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7219950" y="2023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5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7071359" y="202247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859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7072630" y="2021204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859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7072630" y="201930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9" y="0"/>
                </a:lnTo>
              </a:path>
            </a:pathLst>
          </a:custGeom>
          <a:ln w="3175">
            <a:solidFill>
              <a:srgbClr val="B5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7225030" y="2016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7075169" y="2016125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9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7226300" y="2014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7076440" y="201295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7076440" y="2010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7230109" y="2010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4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7077709" y="200977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7078980" y="200850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7078980" y="2006600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940" y="0"/>
                </a:lnTo>
              </a:path>
            </a:pathLst>
          </a:custGeom>
          <a:ln w="3175">
            <a:solidFill>
              <a:srgbClr val="B4C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7078980" y="2004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7080250" y="200342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620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7080250" y="2001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7236459" y="2001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7081519" y="200025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7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7082790" y="1998345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7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7084059" y="1997075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79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7241540" y="1995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7085330" y="199390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3175">
            <a:solidFill>
              <a:srgbClr val="B3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7085330" y="1991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3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7086600" y="199072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7086600" y="1988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7246619" y="1988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7087869" y="1987550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129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7089140" y="1985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7090409" y="1984375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1290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7090409" y="1982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7251700" y="19824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7091680" y="1981200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559" y="0"/>
                </a:lnTo>
              </a:path>
            </a:pathLst>
          </a:custGeom>
          <a:ln w="3175">
            <a:solidFill>
              <a:srgbClr val="B2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7092950" y="1978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2C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7094219" y="1978025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559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7094219" y="1976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7256780" y="1976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7095490" y="1974850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7096759" y="197294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7098030" y="197167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829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7098030" y="1969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7261859" y="1969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7099300" y="196850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7297419" y="197103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7298690" y="19697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7297419" y="1967229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809" y="0"/>
                </a:moveTo>
                <a:lnTo>
                  <a:pt x="0" y="0"/>
                </a:lnTo>
                <a:lnTo>
                  <a:pt x="0" y="2539"/>
                </a:lnTo>
                <a:lnTo>
                  <a:pt x="3809" y="2539"/>
                </a:lnTo>
                <a:lnTo>
                  <a:pt x="3809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7302500" y="19659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7297419" y="1964689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69">
                <a:moveTo>
                  <a:pt x="7620" y="0"/>
                </a:moveTo>
                <a:lnTo>
                  <a:pt x="0" y="0"/>
                </a:lnTo>
                <a:lnTo>
                  <a:pt x="0" y="1269"/>
                </a:lnTo>
                <a:lnTo>
                  <a:pt x="7620" y="1269"/>
                </a:lnTo>
                <a:lnTo>
                  <a:pt x="7620" y="0"/>
                </a:lnTo>
                <a:close/>
              </a:path>
            </a:pathLst>
          </a:custGeom>
          <a:solidFill>
            <a:srgbClr val="B1C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7101840" y="196532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3175">
            <a:solidFill>
              <a:srgbClr val="B1C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7101840" y="1950720"/>
            <a:ext cx="217170" cy="13970"/>
          </a:xfrm>
          <a:custGeom>
            <a:avLst/>
            <a:gdLst/>
            <a:ahLst/>
            <a:cxnLst/>
            <a:rect l="l" t="t" r="r" b="b"/>
            <a:pathLst>
              <a:path w="217170" h="13969">
                <a:moveTo>
                  <a:pt x="1269" y="12699"/>
                </a:moveTo>
                <a:lnTo>
                  <a:pt x="0" y="12699"/>
                </a:lnTo>
                <a:lnTo>
                  <a:pt x="0" y="13969"/>
                </a:lnTo>
                <a:lnTo>
                  <a:pt x="1269" y="13969"/>
                </a:lnTo>
                <a:lnTo>
                  <a:pt x="1269" y="12699"/>
                </a:lnTo>
                <a:close/>
              </a:path>
              <a:path w="217170" h="13969">
                <a:moveTo>
                  <a:pt x="166369" y="12699"/>
                </a:moveTo>
                <a:lnTo>
                  <a:pt x="165100" y="12699"/>
                </a:lnTo>
                <a:lnTo>
                  <a:pt x="165100" y="13969"/>
                </a:lnTo>
                <a:lnTo>
                  <a:pt x="166369" y="13969"/>
                </a:lnTo>
                <a:lnTo>
                  <a:pt x="166369" y="12699"/>
                </a:lnTo>
                <a:close/>
              </a:path>
              <a:path w="217170" h="13969">
                <a:moveTo>
                  <a:pt x="167639" y="10159"/>
                </a:moveTo>
                <a:lnTo>
                  <a:pt x="1269" y="10159"/>
                </a:lnTo>
                <a:lnTo>
                  <a:pt x="1269" y="12699"/>
                </a:lnTo>
                <a:lnTo>
                  <a:pt x="167639" y="12699"/>
                </a:lnTo>
                <a:lnTo>
                  <a:pt x="167639" y="10159"/>
                </a:lnTo>
                <a:close/>
              </a:path>
              <a:path w="217170" h="13969">
                <a:moveTo>
                  <a:pt x="3809" y="8889"/>
                </a:moveTo>
                <a:lnTo>
                  <a:pt x="2539" y="8889"/>
                </a:lnTo>
                <a:lnTo>
                  <a:pt x="2539" y="10159"/>
                </a:lnTo>
                <a:lnTo>
                  <a:pt x="3809" y="10159"/>
                </a:lnTo>
                <a:lnTo>
                  <a:pt x="3809" y="8889"/>
                </a:lnTo>
                <a:close/>
              </a:path>
              <a:path w="217170" h="13969">
                <a:moveTo>
                  <a:pt x="5079" y="6349"/>
                </a:moveTo>
                <a:lnTo>
                  <a:pt x="3809" y="6349"/>
                </a:lnTo>
                <a:lnTo>
                  <a:pt x="3809" y="8889"/>
                </a:lnTo>
                <a:lnTo>
                  <a:pt x="170179" y="8889"/>
                </a:lnTo>
                <a:lnTo>
                  <a:pt x="170179" y="7619"/>
                </a:lnTo>
                <a:lnTo>
                  <a:pt x="5079" y="7619"/>
                </a:lnTo>
                <a:lnTo>
                  <a:pt x="5079" y="6349"/>
                </a:lnTo>
                <a:close/>
              </a:path>
              <a:path w="217170" h="13969">
                <a:moveTo>
                  <a:pt x="171450" y="6349"/>
                </a:moveTo>
                <a:lnTo>
                  <a:pt x="170179" y="6349"/>
                </a:lnTo>
                <a:lnTo>
                  <a:pt x="170179" y="7619"/>
                </a:lnTo>
                <a:lnTo>
                  <a:pt x="171450" y="7619"/>
                </a:lnTo>
                <a:lnTo>
                  <a:pt x="171450" y="6349"/>
                </a:lnTo>
                <a:close/>
              </a:path>
              <a:path w="217170" h="13969">
                <a:moveTo>
                  <a:pt x="7619" y="2539"/>
                </a:moveTo>
                <a:lnTo>
                  <a:pt x="6350" y="2539"/>
                </a:lnTo>
                <a:lnTo>
                  <a:pt x="6350" y="6349"/>
                </a:lnTo>
                <a:lnTo>
                  <a:pt x="172720" y="6349"/>
                </a:lnTo>
                <a:lnTo>
                  <a:pt x="172720" y="3809"/>
                </a:lnTo>
                <a:lnTo>
                  <a:pt x="7619" y="3809"/>
                </a:lnTo>
                <a:lnTo>
                  <a:pt x="7619" y="2539"/>
                </a:lnTo>
                <a:close/>
              </a:path>
              <a:path w="217170" h="13969">
                <a:moveTo>
                  <a:pt x="10159" y="0"/>
                </a:moveTo>
                <a:lnTo>
                  <a:pt x="8889" y="0"/>
                </a:lnTo>
                <a:lnTo>
                  <a:pt x="8889" y="2539"/>
                </a:lnTo>
                <a:lnTo>
                  <a:pt x="175259" y="2539"/>
                </a:lnTo>
                <a:lnTo>
                  <a:pt x="175259" y="1269"/>
                </a:lnTo>
                <a:lnTo>
                  <a:pt x="10159" y="1269"/>
                </a:lnTo>
                <a:lnTo>
                  <a:pt x="10159" y="0"/>
                </a:lnTo>
                <a:close/>
              </a:path>
              <a:path w="217170" h="13969">
                <a:moveTo>
                  <a:pt x="176529" y="0"/>
                </a:moveTo>
                <a:lnTo>
                  <a:pt x="175259" y="0"/>
                </a:lnTo>
                <a:lnTo>
                  <a:pt x="175259" y="1269"/>
                </a:lnTo>
                <a:lnTo>
                  <a:pt x="176529" y="1269"/>
                </a:lnTo>
                <a:lnTo>
                  <a:pt x="176529" y="0"/>
                </a:lnTo>
                <a:close/>
              </a:path>
              <a:path w="217170" h="13969">
                <a:moveTo>
                  <a:pt x="204470" y="12699"/>
                </a:moveTo>
                <a:lnTo>
                  <a:pt x="203200" y="12699"/>
                </a:lnTo>
                <a:lnTo>
                  <a:pt x="203200" y="13969"/>
                </a:lnTo>
                <a:lnTo>
                  <a:pt x="204470" y="13969"/>
                </a:lnTo>
                <a:lnTo>
                  <a:pt x="204470" y="12699"/>
                </a:lnTo>
                <a:close/>
              </a:path>
              <a:path w="217170" h="13969">
                <a:moveTo>
                  <a:pt x="205739" y="10159"/>
                </a:moveTo>
                <a:lnTo>
                  <a:pt x="195579" y="10159"/>
                </a:lnTo>
                <a:lnTo>
                  <a:pt x="195579" y="12699"/>
                </a:lnTo>
                <a:lnTo>
                  <a:pt x="205739" y="12699"/>
                </a:lnTo>
                <a:lnTo>
                  <a:pt x="205739" y="10159"/>
                </a:lnTo>
                <a:close/>
              </a:path>
              <a:path w="217170" h="13969">
                <a:moveTo>
                  <a:pt x="208279" y="8889"/>
                </a:moveTo>
                <a:lnTo>
                  <a:pt x="207009" y="8889"/>
                </a:lnTo>
                <a:lnTo>
                  <a:pt x="207009" y="10159"/>
                </a:lnTo>
                <a:lnTo>
                  <a:pt x="208279" y="10159"/>
                </a:lnTo>
                <a:lnTo>
                  <a:pt x="208279" y="8889"/>
                </a:lnTo>
                <a:close/>
              </a:path>
              <a:path w="217170" h="13969">
                <a:moveTo>
                  <a:pt x="209550" y="7619"/>
                </a:moveTo>
                <a:lnTo>
                  <a:pt x="195579" y="7619"/>
                </a:lnTo>
                <a:lnTo>
                  <a:pt x="195579" y="8889"/>
                </a:lnTo>
                <a:lnTo>
                  <a:pt x="209550" y="8889"/>
                </a:lnTo>
                <a:lnTo>
                  <a:pt x="209550" y="7619"/>
                </a:lnTo>
                <a:close/>
              </a:path>
              <a:path w="217170" h="13969">
                <a:moveTo>
                  <a:pt x="210820" y="6349"/>
                </a:moveTo>
                <a:lnTo>
                  <a:pt x="209550" y="6349"/>
                </a:lnTo>
                <a:lnTo>
                  <a:pt x="209550" y="7619"/>
                </a:lnTo>
                <a:lnTo>
                  <a:pt x="210820" y="7619"/>
                </a:lnTo>
                <a:lnTo>
                  <a:pt x="210820" y="6349"/>
                </a:lnTo>
                <a:close/>
              </a:path>
              <a:path w="217170" h="13969">
                <a:moveTo>
                  <a:pt x="212089" y="3809"/>
                </a:moveTo>
                <a:lnTo>
                  <a:pt x="195579" y="3809"/>
                </a:lnTo>
                <a:lnTo>
                  <a:pt x="195579" y="6349"/>
                </a:lnTo>
                <a:lnTo>
                  <a:pt x="212089" y="6349"/>
                </a:lnTo>
                <a:lnTo>
                  <a:pt x="212089" y="3809"/>
                </a:lnTo>
                <a:close/>
              </a:path>
              <a:path w="217170" h="13969">
                <a:moveTo>
                  <a:pt x="214629" y="2539"/>
                </a:moveTo>
                <a:lnTo>
                  <a:pt x="213359" y="2539"/>
                </a:lnTo>
                <a:lnTo>
                  <a:pt x="213359" y="3809"/>
                </a:lnTo>
                <a:lnTo>
                  <a:pt x="214629" y="3809"/>
                </a:lnTo>
                <a:lnTo>
                  <a:pt x="214629" y="2539"/>
                </a:lnTo>
                <a:close/>
              </a:path>
              <a:path w="217170" h="13969">
                <a:moveTo>
                  <a:pt x="215900" y="1269"/>
                </a:moveTo>
                <a:lnTo>
                  <a:pt x="195579" y="1269"/>
                </a:lnTo>
                <a:lnTo>
                  <a:pt x="195579" y="2539"/>
                </a:lnTo>
                <a:lnTo>
                  <a:pt x="215900" y="2539"/>
                </a:lnTo>
                <a:lnTo>
                  <a:pt x="215900" y="1269"/>
                </a:lnTo>
                <a:close/>
              </a:path>
              <a:path w="217170" h="13969">
                <a:moveTo>
                  <a:pt x="217170" y="0"/>
                </a:moveTo>
                <a:lnTo>
                  <a:pt x="215900" y="0"/>
                </a:lnTo>
                <a:lnTo>
                  <a:pt x="215900" y="1269"/>
                </a:lnTo>
                <a:lnTo>
                  <a:pt x="217170" y="1269"/>
                </a:lnTo>
                <a:lnTo>
                  <a:pt x="217170" y="0"/>
                </a:lnTo>
                <a:close/>
              </a:path>
            </a:pathLst>
          </a:custGeom>
          <a:solidFill>
            <a:srgbClr val="B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7112000" y="194945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7113269" y="1946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7114540" y="1946275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7114540" y="1944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7282180" y="1944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7117080" y="194310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7117080" y="1940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7119619" y="1939925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3175">
            <a:solidFill>
              <a:srgbClr val="AF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7287259" y="1938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1269" y="1269"/>
                </a:lnTo>
                <a:lnTo>
                  <a:pt x="1269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7297419" y="1948179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59" h="2539">
                <a:moveTo>
                  <a:pt x="22859" y="0"/>
                </a:moveTo>
                <a:lnTo>
                  <a:pt x="0" y="0"/>
                </a:lnTo>
                <a:lnTo>
                  <a:pt x="0" y="2539"/>
                </a:lnTo>
                <a:lnTo>
                  <a:pt x="22859" y="2539"/>
                </a:lnTo>
                <a:lnTo>
                  <a:pt x="22859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7321550" y="19469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7297419" y="1945639"/>
            <a:ext cx="26670" cy="1270"/>
          </a:xfrm>
          <a:custGeom>
            <a:avLst/>
            <a:gdLst/>
            <a:ahLst/>
            <a:cxnLst/>
            <a:rect l="l" t="t" r="r" b="b"/>
            <a:pathLst>
              <a:path w="26670" h="1269">
                <a:moveTo>
                  <a:pt x="26670" y="0"/>
                </a:moveTo>
                <a:lnTo>
                  <a:pt x="0" y="0"/>
                </a:lnTo>
                <a:lnTo>
                  <a:pt x="0" y="1269"/>
                </a:lnTo>
                <a:lnTo>
                  <a:pt x="26670" y="1269"/>
                </a:lnTo>
                <a:lnTo>
                  <a:pt x="2667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7324090" y="19443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7297419" y="1941829"/>
            <a:ext cx="29209" cy="2540"/>
          </a:xfrm>
          <a:custGeom>
            <a:avLst/>
            <a:gdLst/>
            <a:ahLst/>
            <a:cxnLst/>
            <a:rect l="l" t="t" r="r" b="b"/>
            <a:pathLst>
              <a:path w="29209" h="2539">
                <a:moveTo>
                  <a:pt x="29209" y="0"/>
                </a:moveTo>
                <a:lnTo>
                  <a:pt x="0" y="0"/>
                </a:lnTo>
                <a:lnTo>
                  <a:pt x="0" y="2539"/>
                </a:lnTo>
                <a:lnTo>
                  <a:pt x="29209" y="2539"/>
                </a:lnTo>
                <a:lnTo>
                  <a:pt x="29209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7327900" y="19405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7297419" y="1939289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20" h="1269">
                <a:moveTo>
                  <a:pt x="33020" y="0"/>
                </a:moveTo>
                <a:lnTo>
                  <a:pt x="0" y="0"/>
                </a:lnTo>
                <a:lnTo>
                  <a:pt x="0" y="1269"/>
                </a:lnTo>
                <a:lnTo>
                  <a:pt x="33020" y="1269"/>
                </a:lnTo>
                <a:lnTo>
                  <a:pt x="3302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7330440" y="19380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7120890" y="1936750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909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7297419" y="1935479"/>
            <a:ext cx="35560" cy="2540"/>
          </a:xfrm>
          <a:custGeom>
            <a:avLst/>
            <a:gdLst/>
            <a:ahLst/>
            <a:cxnLst/>
            <a:rect l="l" t="t" r="r" b="b"/>
            <a:pathLst>
              <a:path w="35559" h="2539">
                <a:moveTo>
                  <a:pt x="35559" y="0"/>
                </a:moveTo>
                <a:lnTo>
                  <a:pt x="0" y="0"/>
                </a:lnTo>
                <a:lnTo>
                  <a:pt x="0" y="2539"/>
                </a:lnTo>
                <a:lnTo>
                  <a:pt x="35559" y="2539"/>
                </a:lnTo>
                <a:lnTo>
                  <a:pt x="35559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7122159" y="1934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7334250" y="19342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7124700" y="1933575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7297419" y="1932939"/>
            <a:ext cx="39370" cy="1270"/>
          </a:xfrm>
          <a:custGeom>
            <a:avLst/>
            <a:gdLst/>
            <a:ahLst/>
            <a:cxnLst/>
            <a:rect l="l" t="t" r="r" b="b"/>
            <a:pathLst>
              <a:path w="39370" h="1269">
                <a:moveTo>
                  <a:pt x="39370" y="0"/>
                </a:moveTo>
                <a:lnTo>
                  <a:pt x="0" y="0"/>
                </a:lnTo>
                <a:lnTo>
                  <a:pt x="0" y="1269"/>
                </a:lnTo>
                <a:lnTo>
                  <a:pt x="39370" y="1269"/>
                </a:lnTo>
                <a:lnTo>
                  <a:pt x="393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7292340" y="1931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7336790" y="19316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7125969" y="1930400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909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7297419" y="1929129"/>
            <a:ext cx="41910" cy="2540"/>
          </a:xfrm>
          <a:custGeom>
            <a:avLst/>
            <a:gdLst/>
            <a:ahLst/>
            <a:cxnLst/>
            <a:rect l="l" t="t" r="r" b="b"/>
            <a:pathLst>
              <a:path w="41909" h="2539">
                <a:moveTo>
                  <a:pt x="41909" y="0"/>
                </a:moveTo>
                <a:lnTo>
                  <a:pt x="0" y="0"/>
                </a:lnTo>
                <a:lnTo>
                  <a:pt x="0" y="2539"/>
                </a:lnTo>
                <a:lnTo>
                  <a:pt x="41909" y="2539"/>
                </a:lnTo>
                <a:lnTo>
                  <a:pt x="41909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7127240" y="1927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7340600" y="19278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7129780" y="1927225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7129780" y="1925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E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7131050" y="1924685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175">
            <a:solidFill>
              <a:srgbClr val="AE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7131050" y="1923414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7132319" y="1921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7345680" y="1921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7134859" y="1920875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7134859" y="1918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7348219" y="19189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7137400" y="1917700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7137400" y="1915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7352030" y="19151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7139940" y="191452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7139940" y="1912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7354569" y="1912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D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7142480" y="1911350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AD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7143750" y="1908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7358380" y="19088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7146290" y="190817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7146290" y="1906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7360919" y="19062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7148830" y="1905000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7150100" y="1902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7364730" y="19024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7152640" y="190182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7152640" y="1899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7367269" y="18999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C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7155180" y="1898650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ACC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7156450" y="1896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7371080" y="18961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7158990" y="189547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7158990" y="1893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69" y="1270"/>
                </a:lnTo>
                <a:lnTo>
                  <a:pt x="126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7373619" y="18935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7161530" y="1892300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7162800" y="1889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7377430" y="18897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7165340" y="188912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7165340" y="18872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7379969" y="18872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7169150" y="1885950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3175">
            <a:solidFill>
              <a:srgbClr val="AB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7170419" y="1883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7383780" y="18834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B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7174230" y="1882775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2090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7174230" y="1880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7386319" y="18808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7176769" y="1879600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7179309" y="1877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7383780" y="18770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7181850" y="1876425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>
                <a:moveTo>
                  <a:pt x="0" y="0"/>
                </a:moveTo>
                <a:lnTo>
                  <a:pt x="200659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7181850" y="1874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1270"/>
                </a:lnTo>
                <a:lnTo>
                  <a:pt x="127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7381240" y="18745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1269" y="1270"/>
                </a:lnTo>
                <a:lnTo>
                  <a:pt x="1269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7185659" y="1873250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309" y="0"/>
                </a:lnTo>
              </a:path>
            </a:pathLst>
          </a:custGeom>
          <a:ln w="3175">
            <a:solidFill>
              <a:srgbClr val="AAC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7186930" y="1870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7377430" y="18707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1270" y="1269"/>
                </a:lnTo>
                <a:lnTo>
                  <a:pt x="1270" y="0"/>
                </a:lnTo>
                <a:close/>
              </a:path>
            </a:pathLst>
          </a:custGeom>
          <a:solidFill>
            <a:srgbClr val="AA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7190740" y="187007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420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7190740" y="186817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7374890" y="186817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7195819" y="18669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7198359" y="1864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7371080" y="18643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7202169" y="1863725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7202169" y="18618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39" y="1270"/>
                </a:lnTo>
                <a:lnTo>
                  <a:pt x="253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7368540" y="18618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7207250" y="1860550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7209790" y="18580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539" y="0"/>
                </a:moveTo>
                <a:lnTo>
                  <a:pt x="0" y="0"/>
                </a:lnTo>
                <a:lnTo>
                  <a:pt x="0" y="1270"/>
                </a:lnTo>
                <a:lnTo>
                  <a:pt x="2539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7364730" y="1858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1270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A9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7214869" y="185737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3175">
            <a:solidFill>
              <a:srgbClr val="A9C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7252969" y="1830070"/>
            <a:ext cx="95250" cy="12700"/>
          </a:xfrm>
          <a:custGeom>
            <a:avLst/>
            <a:gdLst/>
            <a:ahLst/>
            <a:cxnLst/>
            <a:rect l="l" t="t" r="r" b="b"/>
            <a:pathLst>
              <a:path w="95250" h="12700">
                <a:moveTo>
                  <a:pt x="95250" y="10159"/>
                </a:moveTo>
                <a:lnTo>
                  <a:pt x="0" y="10159"/>
                </a:lnTo>
                <a:lnTo>
                  <a:pt x="0" y="12699"/>
                </a:lnTo>
                <a:lnTo>
                  <a:pt x="95250" y="12699"/>
                </a:lnTo>
                <a:lnTo>
                  <a:pt x="95250" y="10159"/>
                </a:lnTo>
                <a:close/>
              </a:path>
              <a:path w="95250" h="12700">
                <a:moveTo>
                  <a:pt x="13970" y="8889"/>
                </a:moveTo>
                <a:lnTo>
                  <a:pt x="6350" y="8889"/>
                </a:lnTo>
                <a:lnTo>
                  <a:pt x="6350" y="10159"/>
                </a:lnTo>
                <a:lnTo>
                  <a:pt x="13970" y="10159"/>
                </a:lnTo>
                <a:lnTo>
                  <a:pt x="13970" y="8889"/>
                </a:lnTo>
                <a:close/>
              </a:path>
              <a:path w="95250" h="12700">
                <a:moveTo>
                  <a:pt x="93979" y="8889"/>
                </a:moveTo>
                <a:lnTo>
                  <a:pt x="92710" y="8889"/>
                </a:lnTo>
                <a:lnTo>
                  <a:pt x="92710" y="10159"/>
                </a:lnTo>
                <a:lnTo>
                  <a:pt x="93979" y="10159"/>
                </a:lnTo>
                <a:lnTo>
                  <a:pt x="93979" y="8889"/>
                </a:lnTo>
                <a:close/>
              </a:path>
              <a:path w="95250" h="12700">
                <a:moveTo>
                  <a:pt x="44450" y="6349"/>
                </a:moveTo>
                <a:lnTo>
                  <a:pt x="29209" y="6349"/>
                </a:lnTo>
                <a:lnTo>
                  <a:pt x="29209" y="8889"/>
                </a:lnTo>
                <a:lnTo>
                  <a:pt x="91439" y="8889"/>
                </a:lnTo>
                <a:lnTo>
                  <a:pt x="91439" y="7619"/>
                </a:lnTo>
                <a:lnTo>
                  <a:pt x="44450" y="7619"/>
                </a:lnTo>
                <a:lnTo>
                  <a:pt x="44450" y="6349"/>
                </a:lnTo>
                <a:close/>
              </a:path>
              <a:path w="95250" h="12700">
                <a:moveTo>
                  <a:pt x="91439" y="6349"/>
                </a:moveTo>
                <a:lnTo>
                  <a:pt x="90170" y="6349"/>
                </a:lnTo>
                <a:lnTo>
                  <a:pt x="90170" y="7619"/>
                </a:lnTo>
                <a:lnTo>
                  <a:pt x="91439" y="7619"/>
                </a:lnTo>
                <a:lnTo>
                  <a:pt x="91439" y="6349"/>
                </a:lnTo>
                <a:close/>
              </a:path>
              <a:path w="95250" h="12700">
                <a:moveTo>
                  <a:pt x="88900" y="3809"/>
                </a:moveTo>
                <a:lnTo>
                  <a:pt x="44450" y="3809"/>
                </a:lnTo>
                <a:lnTo>
                  <a:pt x="44450" y="6349"/>
                </a:lnTo>
                <a:lnTo>
                  <a:pt x="88900" y="6349"/>
                </a:lnTo>
                <a:lnTo>
                  <a:pt x="88900" y="3809"/>
                </a:lnTo>
                <a:close/>
              </a:path>
              <a:path w="95250" h="12700">
                <a:moveTo>
                  <a:pt x="87629" y="2539"/>
                </a:moveTo>
                <a:lnTo>
                  <a:pt x="86359" y="2539"/>
                </a:lnTo>
                <a:lnTo>
                  <a:pt x="86359" y="3809"/>
                </a:lnTo>
                <a:lnTo>
                  <a:pt x="87629" y="3809"/>
                </a:lnTo>
                <a:lnTo>
                  <a:pt x="87629" y="2539"/>
                </a:lnTo>
                <a:close/>
              </a:path>
              <a:path w="95250" h="12700">
                <a:moveTo>
                  <a:pt x="85090" y="0"/>
                </a:moveTo>
                <a:lnTo>
                  <a:pt x="83820" y="0"/>
                </a:lnTo>
                <a:lnTo>
                  <a:pt x="83820" y="1269"/>
                </a:lnTo>
                <a:lnTo>
                  <a:pt x="44450" y="1269"/>
                </a:lnTo>
                <a:lnTo>
                  <a:pt x="44450" y="2539"/>
                </a:lnTo>
                <a:lnTo>
                  <a:pt x="85090" y="2539"/>
                </a:lnTo>
                <a:lnTo>
                  <a:pt x="85090" y="0"/>
                </a:lnTo>
                <a:close/>
              </a:path>
            </a:pathLst>
          </a:custGeom>
          <a:solidFill>
            <a:srgbClr val="A7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7297419" y="1816100"/>
            <a:ext cx="38100" cy="13970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11429"/>
                </a:moveTo>
                <a:lnTo>
                  <a:pt x="0" y="11429"/>
                </a:lnTo>
                <a:lnTo>
                  <a:pt x="0" y="13969"/>
                </a:lnTo>
                <a:lnTo>
                  <a:pt x="38100" y="13969"/>
                </a:lnTo>
                <a:lnTo>
                  <a:pt x="38100" y="11429"/>
                </a:lnTo>
                <a:close/>
              </a:path>
              <a:path w="38100" h="13969">
                <a:moveTo>
                  <a:pt x="36829" y="10159"/>
                </a:moveTo>
                <a:lnTo>
                  <a:pt x="35559" y="10159"/>
                </a:lnTo>
                <a:lnTo>
                  <a:pt x="35559" y="11429"/>
                </a:lnTo>
                <a:lnTo>
                  <a:pt x="36829" y="11429"/>
                </a:lnTo>
                <a:lnTo>
                  <a:pt x="36829" y="10159"/>
                </a:lnTo>
                <a:close/>
              </a:path>
              <a:path w="38100" h="13969">
                <a:moveTo>
                  <a:pt x="34290" y="7619"/>
                </a:moveTo>
                <a:lnTo>
                  <a:pt x="33020" y="7619"/>
                </a:lnTo>
                <a:lnTo>
                  <a:pt x="33020" y="8889"/>
                </a:lnTo>
                <a:lnTo>
                  <a:pt x="0" y="8889"/>
                </a:lnTo>
                <a:lnTo>
                  <a:pt x="0" y="10159"/>
                </a:lnTo>
                <a:lnTo>
                  <a:pt x="34290" y="10159"/>
                </a:lnTo>
                <a:lnTo>
                  <a:pt x="34290" y="7619"/>
                </a:lnTo>
                <a:close/>
              </a:path>
              <a:path w="38100" h="13969">
                <a:moveTo>
                  <a:pt x="31750" y="5079"/>
                </a:moveTo>
                <a:lnTo>
                  <a:pt x="0" y="5079"/>
                </a:lnTo>
                <a:lnTo>
                  <a:pt x="0" y="7619"/>
                </a:lnTo>
                <a:lnTo>
                  <a:pt x="31750" y="7619"/>
                </a:lnTo>
                <a:lnTo>
                  <a:pt x="31750" y="5079"/>
                </a:lnTo>
                <a:close/>
              </a:path>
              <a:path w="38100" h="13969">
                <a:moveTo>
                  <a:pt x="30479" y="3809"/>
                </a:moveTo>
                <a:lnTo>
                  <a:pt x="29209" y="3809"/>
                </a:lnTo>
                <a:lnTo>
                  <a:pt x="29209" y="5079"/>
                </a:lnTo>
                <a:lnTo>
                  <a:pt x="30479" y="5079"/>
                </a:lnTo>
                <a:lnTo>
                  <a:pt x="30479" y="3809"/>
                </a:lnTo>
                <a:close/>
              </a:path>
              <a:path w="38100" h="13969">
                <a:moveTo>
                  <a:pt x="27940" y="1269"/>
                </a:moveTo>
                <a:lnTo>
                  <a:pt x="26670" y="1269"/>
                </a:lnTo>
                <a:lnTo>
                  <a:pt x="26670" y="2539"/>
                </a:lnTo>
                <a:lnTo>
                  <a:pt x="0" y="2539"/>
                </a:lnTo>
                <a:lnTo>
                  <a:pt x="0" y="3809"/>
                </a:lnTo>
                <a:lnTo>
                  <a:pt x="27940" y="3809"/>
                </a:lnTo>
                <a:lnTo>
                  <a:pt x="27940" y="1269"/>
                </a:lnTo>
                <a:close/>
              </a:path>
              <a:path w="38100" h="13969">
                <a:moveTo>
                  <a:pt x="25400" y="0"/>
                </a:moveTo>
                <a:lnTo>
                  <a:pt x="0" y="0"/>
                </a:lnTo>
                <a:lnTo>
                  <a:pt x="0" y="1269"/>
                </a:lnTo>
                <a:lnTo>
                  <a:pt x="25400" y="1269"/>
                </a:lnTo>
                <a:lnTo>
                  <a:pt x="25400" y="0"/>
                </a:lnTo>
                <a:close/>
              </a:path>
            </a:pathLst>
          </a:custGeom>
          <a:solidFill>
            <a:srgbClr val="A6C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7297419" y="1802129"/>
            <a:ext cx="25400" cy="13970"/>
          </a:xfrm>
          <a:custGeom>
            <a:avLst/>
            <a:gdLst/>
            <a:ahLst/>
            <a:cxnLst/>
            <a:rect l="l" t="t" r="r" b="b"/>
            <a:pathLst>
              <a:path w="25400" h="13969">
                <a:moveTo>
                  <a:pt x="25400" y="12700"/>
                </a:moveTo>
                <a:lnTo>
                  <a:pt x="0" y="12700"/>
                </a:lnTo>
                <a:lnTo>
                  <a:pt x="0" y="13970"/>
                </a:lnTo>
                <a:lnTo>
                  <a:pt x="25400" y="13970"/>
                </a:lnTo>
                <a:lnTo>
                  <a:pt x="25400" y="12700"/>
                </a:lnTo>
                <a:close/>
              </a:path>
              <a:path w="25400" h="13969">
                <a:moveTo>
                  <a:pt x="24129" y="11429"/>
                </a:moveTo>
                <a:lnTo>
                  <a:pt x="22859" y="11429"/>
                </a:lnTo>
                <a:lnTo>
                  <a:pt x="22859" y="12700"/>
                </a:lnTo>
                <a:lnTo>
                  <a:pt x="24129" y="12700"/>
                </a:lnTo>
                <a:lnTo>
                  <a:pt x="24129" y="11429"/>
                </a:lnTo>
                <a:close/>
              </a:path>
              <a:path w="25400" h="13969">
                <a:moveTo>
                  <a:pt x="21590" y="8889"/>
                </a:moveTo>
                <a:lnTo>
                  <a:pt x="20320" y="8889"/>
                </a:lnTo>
                <a:lnTo>
                  <a:pt x="20320" y="10160"/>
                </a:lnTo>
                <a:lnTo>
                  <a:pt x="0" y="10160"/>
                </a:lnTo>
                <a:lnTo>
                  <a:pt x="0" y="11429"/>
                </a:lnTo>
                <a:lnTo>
                  <a:pt x="21590" y="11429"/>
                </a:lnTo>
                <a:lnTo>
                  <a:pt x="21590" y="8889"/>
                </a:lnTo>
                <a:close/>
              </a:path>
              <a:path w="25400" h="13969">
                <a:moveTo>
                  <a:pt x="19050" y="6350"/>
                </a:moveTo>
                <a:lnTo>
                  <a:pt x="0" y="6350"/>
                </a:lnTo>
                <a:lnTo>
                  <a:pt x="0" y="8889"/>
                </a:lnTo>
                <a:lnTo>
                  <a:pt x="19050" y="8889"/>
                </a:lnTo>
                <a:lnTo>
                  <a:pt x="19050" y="6350"/>
                </a:lnTo>
                <a:close/>
              </a:path>
              <a:path w="25400" h="13969">
                <a:moveTo>
                  <a:pt x="17779" y="5079"/>
                </a:moveTo>
                <a:lnTo>
                  <a:pt x="16509" y="5079"/>
                </a:lnTo>
                <a:lnTo>
                  <a:pt x="16509" y="6350"/>
                </a:lnTo>
                <a:lnTo>
                  <a:pt x="17779" y="6350"/>
                </a:lnTo>
                <a:lnTo>
                  <a:pt x="17779" y="5079"/>
                </a:lnTo>
                <a:close/>
              </a:path>
              <a:path w="25400" h="13969">
                <a:moveTo>
                  <a:pt x="15240" y="2539"/>
                </a:moveTo>
                <a:lnTo>
                  <a:pt x="13970" y="2539"/>
                </a:lnTo>
                <a:lnTo>
                  <a:pt x="13970" y="3810"/>
                </a:lnTo>
                <a:lnTo>
                  <a:pt x="0" y="3810"/>
                </a:lnTo>
                <a:lnTo>
                  <a:pt x="0" y="5079"/>
                </a:lnTo>
                <a:lnTo>
                  <a:pt x="15240" y="5079"/>
                </a:lnTo>
                <a:lnTo>
                  <a:pt x="15240" y="2539"/>
                </a:lnTo>
                <a:close/>
              </a:path>
              <a:path w="25400" h="13969">
                <a:moveTo>
                  <a:pt x="12700" y="0"/>
                </a:moveTo>
                <a:lnTo>
                  <a:pt x="0" y="0"/>
                </a:lnTo>
                <a:lnTo>
                  <a:pt x="0" y="2539"/>
                </a:lnTo>
                <a:lnTo>
                  <a:pt x="12700" y="2539"/>
                </a:lnTo>
                <a:lnTo>
                  <a:pt x="12700" y="0"/>
                </a:lnTo>
                <a:close/>
              </a:path>
            </a:pathLst>
          </a:custGeom>
          <a:solidFill>
            <a:srgbClr val="A5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7297419" y="1791970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60">
                <a:moveTo>
                  <a:pt x="11429" y="8889"/>
                </a:moveTo>
                <a:lnTo>
                  <a:pt x="10159" y="8889"/>
                </a:lnTo>
                <a:lnTo>
                  <a:pt x="10159" y="10160"/>
                </a:lnTo>
                <a:lnTo>
                  <a:pt x="11429" y="10160"/>
                </a:lnTo>
                <a:lnTo>
                  <a:pt x="11429" y="8889"/>
                </a:lnTo>
                <a:close/>
              </a:path>
              <a:path w="11429" h="10160">
                <a:moveTo>
                  <a:pt x="8890" y="6350"/>
                </a:moveTo>
                <a:lnTo>
                  <a:pt x="7620" y="6350"/>
                </a:lnTo>
                <a:lnTo>
                  <a:pt x="7620" y="7620"/>
                </a:lnTo>
                <a:lnTo>
                  <a:pt x="0" y="7620"/>
                </a:lnTo>
                <a:lnTo>
                  <a:pt x="0" y="8889"/>
                </a:lnTo>
                <a:lnTo>
                  <a:pt x="8890" y="8889"/>
                </a:lnTo>
                <a:lnTo>
                  <a:pt x="8890" y="6350"/>
                </a:lnTo>
                <a:close/>
              </a:path>
              <a:path w="11429" h="10160">
                <a:moveTo>
                  <a:pt x="6350" y="3810"/>
                </a:moveTo>
                <a:lnTo>
                  <a:pt x="0" y="3810"/>
                </a:lnTo>
                <a:lnTo>
                  <a:pt x="0" y="6350"/>
                </a:lnTo>
                <a:lnTo>
                  <a:pt x="6350" y="6350"/>
                </a:lnTo>
                <a:lnTo>
                  <a:pt x="6350" y="3810"/>
                </a:lnTo>
                <a:close/>
              </a:path>
              <a:path w="11429" h="10160">
                <a:moveTo>
                  <a:pt x="5079" y="2539"/>
                </a:moveTo>
                <a:lnTo>
                  <a:pt x="3809" y="2539"/>
                </a:lnTo>
                <a:lnTo>
                  <a:pt x="3809" y="3810"/>
                </a:lnTo>
                <a:lnTo>
                  <a:pt x="5079" y="3810"/>
                </a:lnTo>
                <a:lnTo>
                  <a:pt x="5079" y="2539"/>
                </a:lnTo>
                <a:close/>
              </a:path>
              <a:path w="11429" h="10160">
                <a:moveTo>
                  <a:pt x="2540" y="0"/>
                </a:moveTo>
                <a:lnTo>
                  <a:pt x="1270" y="0"/>
                </a:lnTo>
                <a:lnTo>
                  <a:pt x="1270" y="1270"/>
                </a:lnTo>
                <a:lnTo>
                  <a:pt x="0" y="1270"/>
                </a:lnTo>
                <a:lnTo>
                  <a:pt x="0" y="2539"/>
                </a:lnTo>
                <a:lnTo>
                  <a:pt x="254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A4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7029450" y="1790700"/>
            <a:ext cx="356870" cy="889000"/>
          </a:xfrm>
          <a:custGeom>
            <a:avLst/>
            <a:gdLst/>
            <a:ahLst/>
            <a:cxnLst/>
            <a:rect l="l" t="t" r="r" b="b"/>
            <a:pathLst>
              <a:path w="356870" h="889000">
                <a:moveTo>
                  <a:pt x="356870" y="889000"/>
                </a:moveTo>
                <a:lnTo>
                  <a:pt x="312152" y="886060"/>
                </a:lnTo>
                <a:lnTo>
                  <a:pt x="269079" y="877478"/>
                </a:lnTo>
                <a:lnTo>
                  <a:pt x="227987" y="863606"/>
                </a:lnTo>
                <a:lnTo>
                  <a:pt x="189211" y="844799"/>
                </a:lnTo>
                <a:lnTo>
                  <a:pt x="153089" y="821410"/>
                </a:lnTo>
                <a:lnTo>
                  <a:pt x="119956" y="793793"/>
                </a:lnTo>
                <a:lnTo>
                  <a:pt x="90149" y="762302"/>
                </a:lnTo>
                <a:lnTo>
                  <a:pt x="64005" y="727290"/>
                </a:lnTo>
                <a:lnTo>
                  <a:pt x="41860" y="689112"/>
                </a:lnTo>
                <a:lnTo>
                  <a:pt x="24051" y="648121"/>
                </a:lnTo>
                <a:lnTo>
                  <a:pt x="10913" y="604672"/>
                </a:lnTo>
                <a:lnTo>
                  <a:pt x="2784" y="559116"/>
                </a:lnTo>
                <a:lnTo>
                  <a:pt x="0" y="511810"/>
                </a:lnTo>
                <a:lnTo>
                  <a:pt x="0" y="421639"/>
                </a:lnTo>
                <a:lnTo>
                  <a:pt x="2577" y="376214"/>
                </a:lnTo>
                <a:lnTo>
                  <a:pt x="10163" y="329409"/>
                </a:lnTo>
                <a:lnTo>
                  <a:pt x="22542" y="282427"/>
                </a:lnTo>
                <a:lnTo>
                  <a:pt x="39494" y="236469"/>
                </a:lnTo>
                <a:lnTo>
                  <a:pt x="60804" y="192739"/>
                </a:lnTo>
                <a:lnTo>
                  <a:pt x="86253" y="152438"/>
                </a:lnTo>
                <a:lnTo>
                  <a:pt x="115623" y="116768"/>
                </a:lnTo>
                <a:lnTo>
                  <a:pt x="148697" y="86932"/>
                </a:lnTo>
                <a:lnTo>
                  <a:pt x="185258" y="64132"/>
                </a:lnTo>
                <a:lnTo>
                  <a:pt x="225088" y="49571"/>
                </a:lnTo>
                <a:lnTo>
                  <a:pt x="267970" y="44450"/>
                </a:lnTo>
                <a:lnTo>
                  <a:pt x="267970" y="0"/>
                </a:lnTo>
                <a:lnTo>
                  <a:pt x="356870" y="88900"/>
                </a:lnTo>
                <a:lnTo>
                  <a:pt x="267970" y="179070"/>
                </a:lnTo>
                <a:lnTo>
                  <a:pt x="267970" y="133350"/>
                </a:lnTo>
                <a:lnTo>
                  <a:pt x="1270" y="467360"/>
                </a:lnTo>
                <a:lnTo>
                  <a:pt x="206851" y="661114"/>
                </a:lnTo>
                <a:lnTo>
                  <a:pt x="312420" y="769619"/>
                </a:lnTo>
                <a:lnTo>
                  <a:pt x="351313" y="832405"/>
                </a:lnTo>
                <a:lnTo>
                  <a:pt x="356870" y="889000"/>
                </a:lnTo>
                <a:close/>
              </a:path>
            </a:pathLst>
          </a:custGeom>
          <a:ln w="93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 txBox="1"/>
          <p:nvPr/>
        </p:nvSpPr>
        <p:spPr>
          <a:xfrm>
            <a:off x="7202169" y="1564640"/>
            <a:ext cx="1517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A8C7FF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210" dirty="0">
                <a:uFill>
                  <a:solidFill>
                    <a:srgbClr val="A8C7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spc="-275" dirty="0">
                <a:latin typeface="Arial"/>
                <a:cs typeface="Arial"/>
              </a:rPr>
              <a:t>GSH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(reduced)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20" name="object 2320"/>
          <p:cNvSpPr txBox="1"/>
          <p:nvPr/>
        </p:nvSpPr>
        <p:spPr>
          <a:xfrm>
            <a:off x="5817870" y="2908300"/>
            <a:ext cx="2447290" cy="123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  <a:tabLst>
                <a:tab pos="1539875" algn="l"/>
              </a:tabLst>
            </a:pPr>
            <a:r>
              <a:rPr sz="3300" baseline="-20202" dirty="0">
                <a:latin typeface="Times New Roman"/>
                <a:cs typeface="Times New Roman"/>
              </a:rPr>
              <a:t>NADP</a:t>
            </a:r>
            <a:r>
              <a:rPr sz="1875" baseline="-6666" dirty="0">
                <a:latin typeface="Times New Roman"/>
                <a:cs typeface="Times New Roman"/>
              </a:rPr>
              <a:t>+	</a:t>
            </a:r>
            <a:r>
              <a:rPr sz="1800" spc="-320" dirty="0">
                <a:latin typeface="Arial"/>
                <a:cs typeface="Arial"/>
              </a:rPr>
              <a:t>GSSG</a:t>
            </a:r>
            <a:endParaRPr sz="1800">
              <a:latin typeface="Arial"/>
              <a:cs typeface="Arial"/>
            </a:endParaRPr>
          </a:p>
          <a:p>
            <a:pPr marL="1539875">
              <a:lnSpc>
                <a:spcPts val="2120"/>
              </a:lnSpc>
            </a:pPr>
            <a:r>
              <a:rPr sz="1800" spc="-65" dirty="0">
                <a:latin typeface="Arial"/>
                <a:cs typeface="Arial"/>
              </a:rPr>
              <a:t>(</a:t>
            </a:r>
            <a:r>
              <a:rPr sz="1800" spc="-55" dirty="0">
                <a:latin typeface="Arial"/>
                <a:cs typeface="Arial"/>
              </a:rPr>
              <a:t>o</a:t>
            </a:r>
            <a:r>
              <a:rPr sz="1800" spc="-60" dirty="0">
                <a:latin typeface="Arial"/>
                <a:cs typeface="Arial"/>
              </a:rPr>
              <a:t>xi</a:t>
            </a:r>
            <a:r>
              <a:rPr sz="1800" spc="-7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195" dirty="0">
                <a:latin typeface="Arial"/>
                <a:cs typeface="Arial"/>
              </a:rPr>
              <a:t>z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-60" dirty="0">
                <a:latin typeface="Arial"/>
                <a:cs typeface="Arial"/>
              </a:rPr>
              <a:t>d</a:t>
            </a:r>
            <a:r>
              <a:rPr sz="1800" spc="-5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33045">
              <a:lnSpc>
                <a:spcPct val="100000"/>
              </a:lnSpc>
              <a:spcBef>
                <a:spcPts val="1110"/>
              </a:spcBef>
            </a:pPr>
            <a:r>
              <a:rPr sz="2200" spc="-5" dirty="0">
                <a:latin typeface="Times New Roman"/>
                <a:cs typeface="Times New Roman"/>
              </a:rPr>
              <a:t>NAD</a:t>
            </a:r>
            <a:r>
              <a:rPr sz="1875" spc="-7" baseline="28888" dirty="0">
                <a:latin typeface="Times New Roman"/>
                <a:cs typeface="Times New Roman"/>
              </a:rPr>
              <a:t>+</a:t>
            </a:r>
            <a:endParaRPr sz="1875" baseline="28888">
              <a:latin typeface="Times New Roman"/>
              <a:cs typeface="Times New Roman"/>
            </a:endParaRPr>
          </a:p>
        </p:txBody>
      </p:sp>
      <p:sp>
        <p:nvSpPr>
          <p:cNvPr id="2321" name="object 2321"/>
          <p:cNvSpPr txBox="1"/>
          <p:nvPr/>
        </p:nvSpPr>
        <p:spPr>
          <a:xfrm>
            <a:off x="6626859" y="2021840"/>
            <a:ext cx="20726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100"/>
              </a:spcBef>
              <a:tabLst>
                <a:tab pos="953135" algn="l"/>
              </a:tabLst>
            </a:pPr>
            <a:r>
              <a:rPr sz="1800" u="sng" dirty="0">
                <a:uFill>
                  <a:solidFill>
                    <a:srgbClr val="CFE0FF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25" dirty="0">
                <a:uFill>
                  <a:solidFill>
                    <a:srgbClr val="CFE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Arial"/>
                <a:cs typeface="Arial"/>
              </a:rPr>
              <a:t>Glutathione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14960" algn="l"/>
                <a:tab pos="487045" algn="l"/>
                <a:tab pos="734060" algn="l"/>
                <a:tab pos="953135" algn="l"/>
              </a:tabLst>
            </a:pPr>
            <a:r>
              <a:rPr sz="1800" u="sng" dirty="0">
                <a:uFill>
                  <a:solidFill>
                    <a:srgbClr val="D3E2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u="sng" dirty="0">
                <a:uFill>
                  <a:solidFill>
                    <a:srgbClr val="DBE7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spc="-80" dirty="0">
                <a:latin typeface="Arial"/>
                <a:cs typeface="Arial"/>
              </a:rPr>
              <a:t>reductase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22" name="object 2322"/>
          <p:cNvSpPr/>
          <p:nvPr/>
        </p:nvSpPr>
        <p:spPr>
          <a:xfrm>
            <a:off x="5229859" y="2734310"/>
            <a:ext cx="3417570" cy="1795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0"/>
            <a:ext cx="8997950" cy="1427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0869" y="1052830"/>
            <a:ext cx="7490459" cy="5805170"/>
          </a:xfrm>
          <a:custGeom>
            <a:avLst/>
            <a:gdLst/>
            <a:ahLst/>
            <a:cxnLst/>
            <a:rect l="l" t="t" r="r" b="b"/>
            <a:pathLst>
              <a:path w="7490459" h="5805170">
                <a:moveTo>
                  <a:pt x="7490459" y="0"/>
                </a:moveTo>
                <a:lnTo>
                  <a:pt x="0" y="0"/>
                </a:lnTo>
                <a:lnTo>
                  <a:pt x="0" y="5805170"/>
                </a:lnTo>
                <a:lnTo>
                  <a:pt x="7490459" y="5805170"/>
                </a:lnTo>
                <a:lnTo>
                  <a:pt x="7490459" y="0"/>
                </a:lnTo>
                <a:close/>
              </a:path>
            </a:pathLst>
          </a:custGeom>
          <a:solidFill>
            <a:srgbClr val="FFFFFF">
              <a:alpha val="6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14090" y="1360170"/>
            <a:ext cx="16827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000000"/>
                </a:solidFill>
              </a:rPr>
              <a:t>Hyperglycaemia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797050" y="1657350"/>
            <a:ext cx="5118100" cy="4977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65"/>
              </a:lnSpc>
              <a:spcBef>
                <a:spcPts val="100"/>
              </a:spcBef>
            </a:pPr>
            <a:r>
              <a:rPr sz="2000" dirty="0">
                <a:latin typeface="Wingdings"/>
                <a:cs typeface="Wingdings"/>
              </a:rPr>
              <a:t></a:t>
            </a:r>
            <a:endParaRPr sz="2000">
              <a:latin typeface="Wingdings"/>
              <a:cs typeface="Wingdings"/>
            </a:endParaRPr>
          </a:p>
          <a:p>
            <a:pPr algn="ctr">
              <a:lnSpc>
                <a:spcPts val="2365"/>
              </a:lnSpc>
            </a:pPr>
            <a:r>
              <a:rPr sz="2000" spc="-45" dirty="0">
                <a:latin typeface="Arial"/>
                <a:cs typeface="Arial"/>
              </a:rPr>
              <a:t>stimulate </a:t>
            </a:r>
            <a:r>
              <a:rPr sz="2000" spc="-40" dirty="0">
                <a:latin typeface="Arial"/>
                <a:cs typeface="Arial"/>
              </a:rPr>
              <a:t>polyol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pathway</a:t>
            </a:r>
            <a:endParaRPr sz="2000">
              <a:latin typeface="Arial"/>
              <a:cs typeface="Arial"/>
            </a:endParaRPr>
          </a:p>
          <a:p>
            <a:pPr marL="85725" algn="ctr">
              <a:lnSpc>
                <a:spcPts val="2155"/>
              </a:lnSpc>
              <a:spcBef>
                <a:spcPts val="60"/>
              </a:spcBef>
            </a:pPr>
            <a:r>
              <a:rPr sz="1800" dirty="0">
                <a:latin typeface="Wingdings"/>
                <a:cs typeface="Wingdings"/>
              </a:rPr>
              <a:t></a:t>
            </a:r>
            <a:endParaRPr sz="1800">
              <a:latin typeface="Wingdings"/>
              <a:cs typeface="Wingdings"/>
            </a:endParaRPr>
          </a:p>
          <a:p>
            <a:pPr marL="12700" marR="5080" algn="ctr">
              <a:lnSpc>
                <a:spcPts val="2400"/>
              </a:lnSpc>
              <a:spcBef>
                <a:spcPts val="75"/>
              </a:spcBef>
            </a:pPr>
            <a:r>
              <a:rPr sz="2000" spc="-70" dirty="0">
                <a:latin typeface="Arial"/>
                <a:cs typeface="Arial"/>
              </a:rPr>
              <a:t>accumulation </a:t>
            </a:r>
            <a:r>
              <a:rPr sz="2000" spc="-30" dirty="0">
                <a:latin typeface="Arial"/>
                <a:cs typeface="Arial"/>
              </a:rPr>
              <a:t>sorbitol </a:t>
            </a:r>
            <a:r>
              <a:rPr sz="2000" spc="-175" dirty="0">
                <a:latin typeface="Arial"/>
                <a:cs typeface="Arial"/>
              </a:rPr>
              <a:t>+ </a:t>
            </a:r>
            <a:r>
              <a:rPr sz="2000" spc="-55" dirty="0">
                <a:latin typeface="Arial"/>
                <a:cs typeface="Arial"/>
              </a:rPr>
              <a:t>fructose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spc="-135" dirty="0">
                <a:latin typeface="Arial"/>
                <a:cs typeface="Arial"/>
              </a:rPr>
              <a:t>Schwann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cells  </a:t>
            </a:r>
            <a:r>
              <a:rPr sz="2000" spc="-110" dirty="0">
                <a:latin typeface="Arial"/>
                <a:cs typeface="Arial"/>
              </a:rPr>
              <a:t>Increase </a:t>
            </a:r>
            <a:r>
              <a:rPr sz="2000" spc="-220" dirty="0">
                <a:latin typeface="Arial"/>
                <a:cs typeface="Arial"/>
              </a:rPr>
              <a:t>IC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osmolality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60"/>
              </a:lnSpc>
            </a:pPr>
            <a:r>
              <a:rPr sz="2000" dirty="0">
                <a:latin typeface="Arial"/>
                <a:cs typeface="Arial"/>
              </a:rPr>
              <a:t>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35"/>
              </a:lnSpc>
            </a:pPr>
            <a:r>
              <a:rPr sz="2000" spc="-30" dirty="0">
                <a:latin typeface="Arial"/>
                <a:cs typeface="Arial"/>
              </a:rPr>
              <a:t>influx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30" dirty="0">
                <a:latin typeface="Arial"/>
                <a:cs typeface="Arial"/>
              </a:rPr>
              <a:t>water</a:t>
            </a:r>
            <a:r>
              <a:rPr sz="2000" spc="-400" dirty="0">
                <a:latin typeface="Arial"/>
                <a:cs typeface="Arial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Arial"/>
                <a:cs typeface="Arial"/>
              </a:rPr>
              <a:t>osmotic cell </a:t>
            </a:r>
            <a:r>
              <a:rPr sz="2000" spc="-25" dirty="0">
                <a:latin typeface="Arial"/>
                <a:cs typeface="Arial"/>
              </a:rPr>
              <a:t>injury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40"/>
              </a:lnSpc>
            </a:pPr>
            <a:r>
              <a:rPr sz="2000" dirty="0">
                <a:latin typeface="Arial"/>
                <a:cs typeface="Arial"/>
              </a:rPr>
              <a:t></a:t>
            </a:r>
            <a:endParaRPr sz="2000">
              <a:latin typeface="Arial"/>
              <a:cs typeface="Arial"/>
            </a:endParaRPr>
          </a:p>
          <a:p>
            <a:pPr marL="1455420" marR="1447165" algn="ctr">
              <a:lnSpc>
                <a:spcPts val="2410"/>
              </a:lnSpc>
              <a:spcBef>
                <a:spcPts val="15"/>
              </a:spcBef>
            </a:pPr>
            <a:r>
              <a:rPr sz="2000" spc="-125" dirty="0">
                <a:latin typeface="Arial"/>
                <a:cs typeface="Arial"/>
              </a:rPr>
              <a:t>damage </a:t>
            </a:r>
            <a:r>
              <a:rPr sz="2000" spc="-105" dirty="0">
                <a:latin typeface="Arial"/>
                <a:cs typeface="Arial"/>
              </a:rPr>
              <a:t>schwann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cell  </a:t>
            </a:r>
            <a:r>
              <a:rPr sz="2000" spc="-55" dirty="0">
                <a:latin typeface="Arial"/>
                <a:cs typeface="Arial"/>
              </a:rPr>
              <a:t>(demyelination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50"/>
              </a:lnSpc>
            </a:pPr>
            <a:r>
              <a:rPr sz="2000" dirty="0">
                <a:latin typeface="Arial"/>
                <a:cs typeface="Arial"/>
              </a:rPr>
              <a:t>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35"/>
              </a:lnSpc>
            </a:pPr>
            <a:r>
              <a:rPr sz="2000" spc="-105" dirty="0">
                <a:latin typeface="Arial"/>
                <a:cs typeface="Arial"/>
              </a:rPr>
              <a:t>axon </a:t>
            </a:r>
            <a:r>
              <a:rPr sz="2000" spc="-65" dirty="0">
                <a:latin typeface="Arial"/>
                <a:cs typeface="Arial"/>
              </a:rPr>
              <a:t>degeneration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irreversibly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40"/>
              </a:lnSpc>
            </a:pPr>
            <a:r>
              <a:rPr sz="2000" dirty="0">
                <a:latin typeface="Arial"/>
                <a:cs typeface="Arial"/>
              </a:rPr>
              <a:t>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40"/>
              </a:lnSpc>
            </a:pPr>
            <a:r>
              <a:rPr sz="2000" spc="-40" dirty="0">
                <a:latin typeface="Arial"/>
                <a:cs typeface="Arial"/>
              </a:rPr>
              <a:t>disrupt </a:t>
            </a:r>
            <a:r>
              <a:rPr sz="2000" spc="-60" dirty="0">
                <a:latin typeface="Arial"/>
                <a:cs typeface="Arial"/>
              </a:rPr>
              <a:t>neural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function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105"/>
              </a:lnSpc>
            </a:pPr>
            <a:r>
              <a:rPr sz="2000" dirty="0">
                <a:latin typeface="Arial"/>
                <a:cs typeface="Arial"/>
              </a:rPr>
              <a:t>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4029"/>
              </a:lnSpc>
            </a:pPr>
            <a:r>
              <a:rPr sz="3600" spc="-130" dirty="0">
                <a:solidFill>
                  <a:srgbClr val="76923B"/>
                </a:solidFill>
                <a:latin typeface="Arial"/>
                <a:cs typeface="Arial"/>
              </a:rPr>
              <a:t>Diabetic</a:t>
            </a:r>
            <a:r>
              <a:rPr sz="3600" spc="-204" dirty="0">
                <a:solidFill>
                  <a:srgbClr val="76923B"/>
                </a:solidFill>
                <a:latin typeface="Arial"/>
                <a:cs typeface="Arial"/>
              </a:rPr>
              <a:t> </a:t>
            </a:r>
            <a:r>
              <a:rPr sz="3600" spc="-100" dirty="0">
                <a:solidFill>
                  <a:srgbClr val="76923B"/>
                </a:solidFill>
                <a:latin typeface="Arial"/>
                <a:cs typeface="Arial"/>
              </a:rPr>
              <a:t>neuropathy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41909"/>
            <a:ext cx="8229600" cy="1144270"/>
          </a:xfrm>
          <a:custGeom>
            <a:avLst/>
            <a:gdLst/>
            <a:ahLst/>
            <a:cxnLst/>
            <a:rect l="l" t="t" r="r" b="b"/>
            <a:pathLst>
              <a:path w="8229600" h="1144270">
                <a:moveTo>
                  <a:pt x="0" y="0"/>
                </a:moveTo>
                <a:lnTo>
                  <a:pt x="8229600" y="0"/>
                </a:lnTo>
                <a:lnTo>
                  <a:pt x="8229600" y="1144270"/>
                </a:lnTo>
                <a:lnTo>
                  <a:pt x="0" y="11442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4179" y="233679"/>
            <a:ext cx="57804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>
                <a:solidFill>
                  <a:srgbClr val="7F63A1"/>
                </a:solidFill>
              </a:rPr>
              <a:t>Diabetic </a:t>
            </a:r>
            <a:r>
              <a:rPr spc="30" dirty="0">
                <a:solidFill>
                  <a:srgbClr val="7F63A1"/>
                </a:solidFill>
              </a:rPr>
              <a:t>foot </a:t>
            </a:r>
            <a:r>
              <a:rPr spc="-85" dirty="0">
                <a:solidFill>
                  <a:srgbClr val="7F63A1"/>
                </a:solidFill>
              </a:rPr>
              <a:t>result</a:t>
            </a:r>
            <a:r>
              <a:rPr spc="-625" dirty="0">
                <a:solidFill>
                  <a:srgbClr val="7F63A1"/>
                </a:solidFill>
              </a:rPr>
              <a:t> </a:t>
            </a:r>
            <a:r>
              <a:rPr spc="-30" dirty="0">
                <a:solidFill>
                  <a:srgbClr val="7F63A1"/>
                </a:solidFill>
              </a:rPr>
              <a:t>from:</a:t>
            </a:r>
          </a:p>
        </p:txBody>
      </p:sp>
      <p:sp>
        <p:nvSpPr>
          <p:cNvPr id="4" name="object 4"/>
          <p:cNvSpPr/>
          <p:nvPr/>
        </p:nvSpPr>
        <p:spPr>
          <a:xfrm>
            <a:off x="12700" y="908050"/>
            <a:ext cx="8943340" cy="594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14320" y="1579879"/>
            <a:ext cx="32156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1720" marR="5080" indent="-1049020">
              <a:lnSpc>
                <a:spcPct val="100000"/>
              </a:lnSpc>
              <a:spcBef>
                <a:spcPts val="100"/>
              </a:spcBef>
            </a:pPr>
            <a:r>
              <a:rPr sz="2800" b="1" spc="-125" dirty="0">
                <a:solidFill>
                  <a:srgbClr val="FF0000"/>
                </a:solidFill>
                <a:latin typeface="Arial"/>
                <a:cs typeface="Arial"/>
              </a:rPr>
              <a:t>a) </a:t>
            </a:r>
            <a:r>
              <a:rPr sz="2800" b="1" spc="-170" dirty="0">
                <a:solidFill>
                  <a:srgbClr val="FF0000"/>
                </a:solidFill>
                <a:latin typeface="Arial"/>
                <a:cs typeface="Arial"/>
              </a:rPr>
              <a:t>Peripheral </a:t>
            </a:r>
            <a:r>
              <a:rPr sz="2800" b="1" spc="-235" dirty="0">
                <a:solidFill>
                  <a:srgbClr val="FF0000"/>
                </a:solidFill>
                <a:latin typeface="Arial"/>
                <a:cs typeface="Arial"/>
              </a:rPr>
              <a:t>vascular  </a:t>
            </a:r>
            <a:r>
              <a:rPr sz="2800" b="1" spc="-240" dirty="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7350" y="3604259"/>
            <a:ext cx="2488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60" dirty="0">
                <a:solidFill>
                  <a:srgbClr val="FF0000"/>
                </a:solidFill>
                <a:latin typeface="Arial"/>
                <a:cs typeface="Arial"/>
              </a:rPr>
              <a:t>b)</a:t>
            </a:r>
            <a:r>
              <a:rPr sz="3200" b="1" spc="-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85" dirty="0">
                <a:solidFill>
                  <a:srgbClr val="FF0000"/>
                </a:solidFill>
                <a:latin typeface="Arial"/>
                <a:cs typeface="Arial"/>
              </a:rPr>
              <a:t>Neuropathy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3150" y="5549900"/>
            <a:ext cx="1924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4" dirty="0">
                <a:solidFill>
                  <a:srgbClr val="FF0000"/>
                </a:solidFill>
                <a:latin typeface="Arial"/>
                <a:cs typeface="Arial"/>
              </a:rPr>
              <a:t>c)</a:t>
            </a:r>
            <a:r>
              <a:rPr sz="3200" b="1" spc="-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FF0000"/>
                </a:solidFill>
                <a:latin typeface="Arial"/>
                <a:cs typeface="Arial"/>
              </a:rPr>
              <a:t>Infection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480" y="3606800"/>
            <a:ext cx="26943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60" dirty="0">
                <a:solidFill>
                  <a:srgbClr val="FF0000"/>
                </a:solidFill>
                <a:latin typeface="Arial"/>
                <a:cs typeface="Arial"/>
              </a:rPr>
              <a:t>d)</a:t>
            </a:r>
            <a:r>
              <a:rPr sz="3200" b="1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60" dirty="0">
                <a:solidFill>
                  <a:srgbClr val="FF0000"/>
                </a:solidFill>
                <a:latin typeface="Arial"/>
                <a:cs typeface="Arial"/>
              </a:rPr>
              <a:t>Osteoporosis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31570"/>
          </a:xfrm>
          <a:custGeom>
            <a:avLst/>
            <a:gdLst/>
            <a:ahLst/>
            <a:cxnLst/>
            <a:rect l="l" t="t" r="r" b="b"/>
            <a:pathLst>
              <a:path w="9144000" h="1131570">
                <a:moveTo>
                  <a:pt x="9144000" y="1131570"/>
                </a:moveTo>
                <a:lnTo>
                  <a:pt x="9144000" y="0"/>
                </a:lnTo>
                <a:lnTo>
                  <a:pt x="0" y="0"/>
                </a:lnTo>
                <a:lnTo>
                  <a:pt x="0" y="1131570"/>
                </a:lnTo>
                <a:lnTo>
                  <a:pt x="9144000" y="1131570"/>
                </a:lnTo>
                <a:close/>
              </a:path>
            </a:pathLst>
          </a:custGeom>
          <a:solidFill>
            <a:srgbClr val="FFFFFF">
              <a:alpha val="6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179" y="214629"/>
            <a:ext cx="8865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15" dirty="0"/>
              <a:t>a) </a:t>
            </a:r>
            <a:r>
              <a:rPr sz="4000" spc="-204" dirty="0"/>
              <a:t>Predisposing </a:t>
            </a:r>
            <a:r>
              <a:rPr sz="4000" spc="-100" dirty="0"/>
              <a:t>peripheral </a:t>
            </a:r>
            <a:r>
              <a:rPr sz="4000" spc="-204" dirty="0"/>
              <a:t>vascular</a:t>
            </a:r>
            <a:r>
              <a:rPr sz="4000" spc="-360" dirty="0"/>
              <a:t> </a:t>
            </a:r>
            <a:r>
              <a:rPr sz="4000" spc="-254" dirty="0"/>
              <a:t>disease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664460" y="927100"/>
            <a:ext cx="4464050" cy="643890"/>
          </a:xfrm>
          <a:custGeom>
            <a:avLst/>
            <a:gdLst/>
            <a:ahLst/>
            <a:cxnLst/>
            <a:rect l="l" t="t" r="r" b="b"/>
            <a:pathLst>
              <a:path w="4464050" h="643890">
                <a:moveTo>
                  <a:pt x="0" y="0"/>
                </a:moveTo>
                <a:lnTo>
                  <a:pt x="4464049" y="0"/>
                </a:lnTo>
                <a:lnTo>
                  <a:pt x="4464049" y="643889"/>
                </a:lnTo>
                <a:lnTo>
                  <a:pt x="0" y="643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4460" y="927100"/>
            <a:ext cx="4464050" cy="643890"/>
          </a:xfrm>
          <a:custGeom>
            <a:avLst/>
            <a:gdLst/>
            <a:ahLst/>
            <a:cxnLst/>
            <a:rect l="l" t="t" r="r" b="b"/>
            <a:pathLst>
              <a:path w="4464050" h="643890">
                <a:moveTo>
                  <a:pt x="0" y="0"/>
                </a:moveTo>
                <a:lnTo>
                  <a:pt x="4464049" y="0"/>
                </a:lnTo>
                <a:lnTo>
                  <a:pt x="4464049" y="643889"/>
                </a:lnTo>
                <a:lnTo>
                  <a:pt x="0" y="6438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5239" y="1550669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3175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5239" y="154622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5239" y="153733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E3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5239" y="152844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E2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5239" y="151955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E1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5239" y="1510030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E0F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5239" y="150050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DF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5239" y="149161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DE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5239" y="148272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DD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5239" y="1473200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59">
            <a:solidFill>
              <a:srgbClr val="DC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55239" y="146367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DB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55239" y="145478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DA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55239" y="1445260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D9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55239" y="143573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D8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55239" y="142684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D7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5239" y="141795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D6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5239" y="140906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D5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55239" y="1399539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D4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55239" y="139001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D3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55239" y="138112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D2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55239" y="137223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D1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55239" y="1362710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D0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5239" y="135318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CF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55239" y="134429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CE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55239" y="1334769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CDF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55239" y="132524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CC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55239" y="131635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CC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55239" y="130746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CA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55239" y="1297939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C9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55239" y="128841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C8F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5239" y="127952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C7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55239" y="127063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C6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5239" y="126174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C5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5239" y="1252219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C4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5239" y="124269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C3F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55239" y="123380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C2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55239" y="1224280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C1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55239" y="121475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C0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55239" y="120586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BFF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55239" y="119697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BE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5239" y="1187450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59">
            <a:solidFill>
              <a:srgbClr val="BD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55239" y="117792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BC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55239" y="116903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BB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55239" y="116014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BA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55239" y="115125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B9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55239" y="1141730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B8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55239" y="113220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B7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55239" y="112331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B6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55239" y="1113789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B5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55239" y="110426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B4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55239" y="109537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B3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5239" y="108648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B2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55239" y="1076960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B1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55239" y="106743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B0E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55239" y="105854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AF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55239" y="104965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AE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55239" y="104076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AD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55239" y="1031239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AC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55239" y="102171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AB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55239" y="101282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AA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55239" y="1003300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59">
            <a:solidFill>
              <a:srgbClr val="A9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55239" y="99377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A8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55239" y="98488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A7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55239" y="97599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A6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55239" y="966469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60">
            <a:solidFill>
              <a:srgbClr val="A5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55239" y="95694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A4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55239" y="94805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A3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55239" y="939164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89">
            <a:solidFill>
              <a:srgbClr val="A2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55239" y="93027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A1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55239" y="920750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10159">
            <a:solidFill>
              <a:srgbClr val="A0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55239" y="91122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8890">
            <a:solidFill>
              <a:srgbClr val="9F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56510" y="908050"/>
            <a:ext cx="4464050" cy="642620"/>
          </a:xfrm>
          <a:custGeom>
            <a:avLst/>
            <a:gdLst/>
            <a:ahLst/>
            <a:cxnLst/>
            <a:rect l="l" t="t" r="r" b="b"/>
            <a:pathLst>
              <a:path w="4464050" h="642619">
                <a:moveTo>
                  <a:pt x="0" y="0"/>
                </a:moveTo>
                <a:lnTo>
                  <a:pt x="4464049" y="0"/>
                </a:lnTo>
                <a:lnTo>
                  <a:pt x="4464049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954020" y="941070"/>
            <a:ext cx="3667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0" algn="ctr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Atherosclerosis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(medium-sized </a:t>
            </a:r>
            <a:r>
              <a:rPr sz="1800" spc="-125" dirty="0">
                <a:latin typeface="Arial"/>
                <a:cs typeface="Arial"/>
              </a:rPr>
              <a:t>vessels </a:t>
            </a:r>
            <a:r>
              <a:rPr sz="1800" spc="-50" dirty="0">
                <a:latin typeface="Arial"/>
                <a:cs typeface="Arial"/>
              </a:rPr>
              <a:t>below </a:t>
            </a:r>
            <a:r>
              <a:rPr sz="1800" spc="-25" dirty="0">
                <a:latin typeface="Arial"/>
                <a:cs typeface="Arial"/>
              </a:rPr>
              <a:t>the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knee)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79" name="object 79"/>
          <p:cNvGraphicFramePr>
            <a:graphicFrameLocks noGrp="1"/>
          </p:cNvGraphicFramePr>
          <p:nvPr/>
        </p:nvGraphicFramePr>
        <p:xfrm>
          <a:off x="2772817" y="2013357"/>
          <a:ext cx="3727449" cy="389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"/>
                <a:gridCol w="3510279"/>
                <a:gridCol w="107950"/>
              </a:tblGrid>
              <a:tr h="389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A9C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5A9C4"/>
                      </a:solidFill>
                      <a:prstDash val="solid"/>
                    </a:lnT>
                    <a:lnB w="9525">
                      <a:solidFill>
                        <a:srgbClr val="45A9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0" dirty="0">
                          <a:latin typeface="Arial"/>
                          <a:cs typeface="Arial"/>
                        </a:rPr>
                        <a:t>Compromised 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supply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5A9C4"/>
                      </a:solidFill>
                      <a:prstDash val="solid"/>
                    </a:lnR>
                    <a:lnT w="9525">
                      <a:solidFill>
                        <a:srgbClr val="45A9C4"/>
                      </a:solidFill>
                      <a:prstDash val="solid"/>
                    </a:lnT>
                    <a:lnB w="9525">
                      <a:solidFill>
                        <a:srgbClr val="45A9C4"/>
                      </a:solidFill>
                      <a:prstDash val="solid"/>
                    </a:lnB>
                    <a:solidFill>
                      <a:srgbClr val="000000">
                        <a:alpha val="37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A9C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799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object 80"/>
          <p:cNvGraphicFramePr>
            <a:graphicFrameLocks noGrp="1"/>
          </p:cNvGraphicFramePr>
          <p:nvPr/>
        </p:nvGraphicFramePr>
        <p:xfrm>
          <a:off x="3470047" y="3712617"/>
          <a:ext cx="2735580" cy="389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"/>
                <a:gridCol w="2519680"/>
                <a:gridCol w="107950"/>
              </a:tblGrid>
              <a:tr h="389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A9C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5A9C4"/>
                      </a:solidFill>
                      <a:prstDash val="solid"/>
                    </a:lnT>
                    <a:lnB w="53975">
                      <a:solidFill>
                        <a:srgbClr val="45A9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00" dirty="0">
                          <a:latin typeface="Arial"/>
                          <a:cs typeface="Arial"/>
                        </a:rPr>
                        <a:t>Coagulative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necrosis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5A9C4"/>
                      </a:solidFill>
                      <a:prstDash val="solid"/>
                    </a:lnR>
                    <a:lnT w="9525">
                      <a:solidFill>
                        <a:srgbClr val="45A9C4"/>
                      </a:solidFill>
                      <a:prstDash val="solid"/>
                    </a:lnT>
                    <a:lnB w="9525">
                      <a:solidFill>
                        <a:srgbClr val="45A9C4"/>
                      </a:solidFill>
                      <a:prstDash val="solid"/>
                    </a:lnB>
                    <a:solidFill>
                      <a:srgbClr val="000000">
                        <a:alpha val="37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A9C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79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1" name="object 81"/>
          <p:cNvSpPr/>
          <p:nvPr/>
        </p:nvSpPr>
        <p:spPr>
          <a:xfrm>
            <a:off x="4036059" y="5524500"/>
            <a:ext cx="1584960" cy="369570"/>
          </a:xfrm>
          <a:custGeom>
            <a:avLst/>
            <a:gdLst/>
            <a:ahLst/>
            <a:cxnLst/>
            <a:rect l="l" t="t" r="r" b="b"/>
            <a:pathLst>
              <a:path w="1584960" h="369570">
                <a:moveTo>
                  <a:pt x="0" y="0"/>
                </a:moveTo>
                <a:lnTo>
                  <a:pt x="1584960" y="0"/>
                </a:lnTo>
                <a:lnTo>
                  <a:pt x="158496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4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36059" y="5524500"/>
            <a:ext cx="1584960" cy="369570"/>
          </a:xfrm>
          <a:custGeom>
            <a:avLst/>
            <a:gdLst/>
            <a:ahLst/>
            <a:cxnLst/>
            <a:rect l="l" t="t" r="r" b="b"/>
            <a:pathLst>
              <a:path w="1584960" h="369570">
                <a:moveTo>
                  <a:pt x="0" y="0"/>
                </a:moveTo>
                <a:lnTo>
                  <a:pt x="1584960" y="0"/>
                </a:lnTo>
                <a:lnTo>
                  <a:pt x="158496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28109" y="587120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3175">
            <a:solidFill>
              <a:srgbClr val="33B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28109" y="586740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33B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28109" y="5860415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33B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28109" y="585342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33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28109" y="584580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33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28109" y="5838825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33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28109" y="583184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33AE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28109" y="582422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33AD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28109" y="581660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33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28109" y="5809615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31A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28109" y="580262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31A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28109" y="579500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31A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28109" y="578739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31A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28109" y="5780404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30A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28109" y="577342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30A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28109" y="576580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30A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28109" y="5758815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30A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28109" y="575182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2FA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28109" y="574420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FA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28109" y="573659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FA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28109" y="5729604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2FA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28109" y="572262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2EA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28109" y="571500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EA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28109" y="570737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2EA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28109" y="5700395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2E9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28109" y="569340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D9E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28109" y="568579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D9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28109" y="5678804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2D9C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28109" y="567182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2D9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28109" y="566420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28109" y="5657215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2C9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928109" y="565022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2C99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928109" y="564260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C98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928109" y="5635625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2B9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28109" y="562864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B9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28109" y="562102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2B9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928109" y="561340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B95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28109" y="5606415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2A9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28109" y="559942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2A9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28109" y="559180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A92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28109" y="558419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A9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28109" y="5577204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299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28109" y="557022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299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928109" y="556260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98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28109" y="5555615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298E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928109" y="554862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288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28109" y="554100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88C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28109" y="553339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88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928109" y="5526404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6350">
            <a:solidFill>
              <a:srgbClr val="288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928109" y="551942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278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928109" y="5511800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19">
            <a:solidFill>
              <a:srgbClr val="278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928109" y="5504179"/>
            <a:ext cx="1586230" cy="0"/>
          </a:xfrm>
          <a:custGeom>
            <a:avLst/>
            <a:gdLst/>
            <a:ahLst/>
            <a:cxnLst/>
            <a:rect l="l" t="t" r="r" b="b"/>
            <a:pathLst>
              <a:path w="1586229">
                <a:moveTo>
                  <a:pt x="0" y="0"/>
                </a:moveTo>
                <a:lnTo>
                  <a:pt x="1586229" y="0"/>
                </a:lnTo>
              </a:path>
            </a:pathLst>
          </a:custGeom>
          <a:ln w="7620">
            <a:solidFill>
              <a:srgbClr val="2788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28109" y="5501640"/>
            <a:ext cx="1584960" cy="368300"/>
          </a:xfrm>
          <a:custGeom>
            <a:avLst/>
            <a:gdLst/>
            <a:ahLst/>
            <a:cxnLst/>
            <a:rect l="l" t="t" r="r" b="b"/>
            <a:pathLst>
              <a:path w="1584960" h="368300">
                <a:moveTo>
                  <a:pt x="0" y="0"/>
                </a:moveTo>
                <a:lnTo>
                  <a:pt x="1584960" y="0"/>
                </a:lnTo>
                <a:lnTo>
                  <a:pt x="158496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45A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4031387" y="5535929"/>
            <a:ext cx="147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Dry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gangrene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087879" y="5191759"/>
            <a:ext cx="1879600" cy="853440"/>
          </a:xfrm>
          <a:custGeom>
            <a:avLst/>
            <a:gdLst/>
            <a:ahLst/>
            <a:cxnLst/>
            <a:rect l="l" t="t" r="r" b="b"/>
            <a:pathLst>
              <a:path w="1879600" h="853439">
                <a:moveTo>
                  <a:pt x="1407159" y="0"/>
                </a:moveTo>
                <a:lnTo>
                  <a:pt x="1407159" y="213359"/>
                </a:lnTo>
                <a:lnTo>
                  <a:pt x="0" y="213359"/>
                </a:lnTo>
                <a:lnTo>
                  <a:pt x="0" y="640079"/>
                </a:lnTo>
                <a:lnTo>
                  <a:pt x="1407159" y="640079"/>
                </a:lnTo>
                <a:lnTo>
                  <a:pt x="1407159" y="853439"/>
                </a:lnTo>
                <a:lnTo>
                  <a:pt x="1879599" y="426719"/>
                </a:lnTo>
                <a:lnTo>
                  <a:pt x="1407159" y="0"/>
                </a:lnTo>
                <a:close/>
              </a:path>
            </a:pathLst>
          </a:custGeom>
          <a:solidFill>
            <a:srgbClr val="000000">
              <a:alpha val="34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87879" y="5191759"/>
            <a:ext cx="1879600" cy="853440"/>
          </a:xfrm>
          <a:custGeom>
            <a:avLst/>
            <a:gdLst/>
            <a:ahLst/>
            <a:cxnLst/>
            <a:rect l="l" t="t" r="r" b="b"/>
            <a:pathLst>
              <a:path w="1879600" h="853439">
                <a:moveTo>
                  <a:pt x="0" y="213359"/>
                </a:moveTo>
                <a:lnTo>
                  <a:pt x="1407159" y="213359"/>
                </a:lnTo>
                <a:lnTo>
                  <a:pt x="1407159" y="0"/>
                </a:lnTo>
                <a:lnTo>
                  <a:pt x="1879599" y="426719"/>
                </a:lnTo>
                <a:lnTo>
                  <a:pt x="1407159" y="853439"/>
                </a:lnTo>
                <a:lnTo>
                  <a:pt x="1407159" y="640079"/>
                </a:lnTo>
                <a:lnTo>
                  <a:pt x="0" y="640079"/>
                </a:lnTo>
                <a:lnTo>
                  <a:pt x="0" y="21335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87090" y="5817870"/>
            <a:ext cx="227329" cy="204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78660" y="5800725"/>
            <a:ext cx="1656080" cy="0"/>
          </a:xfrm>
          <a:custGeom>
            <a:avLst/>
            <a:gdLst/>
            <a:ahLst/>
            <a:cxnLst/>
            <a:rect l="l" t="t" r="r" b="b"/>
            <a:pathLst>
              <a:path w="1656079">
                <a:moveTo>
                  <a:pt x="0" y="0"/>
                </a:moveTo>
                <a:lnTo>
                  <a:pt x="1656080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78660" y="5804534"/>
            <a:ext cx="1651000" cy="0"/>
          </a:xfrm>
          <a:custGeom>
            <a:avLst/>
            <a:gdLst/>
            <a:ahLst/>
            <a:cxnLst/>
            <a:rect l="l" t="t" r="r" b="b"/>
            <a:pathLst>
              <a:path w="1651000">
                <a:moveTo>
                  <a:pt x="0" y="0"/>
                </a:moveTo>
                <a:lnTo>
                  <a:pt x="1651000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78660" y="5803265"/>
            <a:ext cx="1653539" cy="0"/>
          </a:xfrm>
          <a:custGeom>
            <a:avLst/>
            <a:gdLst/>
            <a:ahLst/>
            <a:cxnLst/>
            <a:rect l="l" t="t" r="r" b="b"/>
            <a:pathLst>
              <a:path w="1653539">
                <a:moveTo>
                  <a:pt x="0" y="0"/>
                </a:moveTo>
                <a:lnTo>
                  <a:pt x="1653539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78660" y="5801995"/>
            <a:ext cx="1654810" cy="0"/>
          </a:xfrm>
          <a:custGeom>
            <a:avLst/>
            <a:gdLst/>
            <a:ahLst/>
            <a:cxnLst/>
            <a:rect l="l" t="t" r="r" b="b"/>
            <a:pathLst>
              <a:path w="1654810">
                <a:moveTo>
                  <a:pt x="0" y="0"/>
                </a:moveTo>
                <a:lnTo>
                  <a:pt x="1654810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78660" y="5807075"/>
            <a:ext cx="1648460" cy="0"/>
          </a:xfrm>
          <a:custGeom>
            <a:avLst/>
            <a:gdLst/>
            <a:ahLst/>
            <a:cxnLst/>
            <a:rect l="l" t="t" r="r" b="b"/>
            <a:pathLst>
              <a:path w="1648460">
                <a:moveTo>
                  <a:pt x="0" y="0"/>
                </a:moveTo>
                <a:lnTo>
                  <a:pt x="1648460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78660" y="5805804"/>
            <a:ext cx="1649730" cy="0"/>
          </a:xfrm>
          <a:custGeom>
            <a:avLst/>
            <a:gdLst/>
            <a:ahLst/>
            <a:cxnLst/>
            <a:rect l="l" t="t" r="r" b="b"/>
            <a:pathLst>
              <a:path w="1649729">
                <a:moveTo>
                  <a:pt x="0" y="0"/>
                </a:moveTo>
                <a:lnTo>
                  <a:pt x="1649730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387090" y="581088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87090" y="5809615"/>
            <a:ext cx="237490" cy="0"/>
          </a:xfrm>
          <a:custGeom>
            <a:avLst/>
            <a:gdLst/>
            <a:ahLst/>
            <a:cxnLst/>
            <a:rect l="l" t="t" r="r" b="b"/>
            <a:pathLst>
              <a:path w="237489">
                <a:moveTo>
                  <a:pt x="0" y="0"/>
                </a:moveTo>
                <a:lnTo>
                  <a:pt x="237489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78660" y="5808345"/>
            <a:ext cx="1647189" cy="0"/>
          </a:xfrm>
          <a:custGeom>
            <a:avLst/>
            <a:gdLst/>
            <a:ahLst/>
            <a:cxnLst/>
            <a:rect l="l" t="t" r="r" b="b"/>
            <a:pathLst>
              <a:path w="1647189">
                <a:moveTo>
                  <a:pt x="0" y="0"/>
                </a:moveTo>
                <a:lnTo>
                  <a:pt x="1647189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87090" y="5813425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79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87090" y="581215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387090" y="581723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387090" y="581596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1139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387090" y="581469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93BB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78660" y="5785484"/>
            <a:ext cx="1672589" cy="0"/>
          </a:xfrm>
          <a:custGeom>
            <a:avLst/>
            <a:gdLst/>
            <a:ahLst/>
            <a:cxnLst/>
            <a:rect l="l" t="t" r="r" b="b"/>
            <a:pathLst>
              <a:path w="1672589">
                <a:moveTo>
                  <a:pt x="0" y="0"/>
                </a:moveTo>
                <a:lnTo>
                  <a:pt x="1672589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78660" y="5784215"/>
            <a:ext cx="1673860" cy="0"/>
          </a:xfrm>
          <a:custGeom>
            <a:avLst/>
            <a:gdLst/>
            <a:ahLst/>
            <a:cxnLst/>
            <a:rect l="l" t="t" r="r" b="b"/>
            <a:pathLst>
              <a:path w="1673860">
                <a:moveTo>
                  <a:pt x="0" y="0"/>
                </a:moveTo>
                <a:lnTo>
                  <a:pt x="1673860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78660" y="5788025"/>
            <a:ext cx="1670050" cy="0"/>
          </a:xfrm>
          <a:custGeom>
            <a:avLst/>
            <a:gdLst/>
            <a:ahLst/>
            <a:cxnLst/>
            <a:rect l="l" t="t" r="r" b="b"/>
            <a:pathLst>
              <a:path w="1670050">
                <a:moveTo>
                  <a:pt x="0" y="0"/>
                </a:moveTo>
                <a:lnTo>
                  <a:pt x="1670050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978660" y="5786754"/>
            <a:ext cx="1671320" cy="0"/>
          </a:xfrm>
          <a:custGeom>
            <a:avLst/>
            <a:gdLst/>
            <a:ahLst/>
            <a:cxnLst/>
            <a:rect l="l" t="t" r="r" b="b"/>
            <a:pathLst>
              <a:path w="1671320">
                <a:moveTo>
                  <a:pt x="0" y="0"/>
                </a:moveTo>
                <a:lnTo>
                  <a:pt x="1671319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78660" y="5791834"/>
            <a:ext cx="1666239" cy="0"/>
          </a:xfrm>
          <a:custGeom>
            <a:avLst/>
            <a:gdLst/>
            <a:ahLst/>
            <a:cxnLst/>
            <a:rect l="l" t="t" r="r" b="b"/>
            <a:pathLst>
              <a:path w="1666239">
                <a:moveTo>
                  <a:pt x="0" y="0"/>
                </a:moveTo>
                <a:lnTo>
                  <a:pt x="1666239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78660" y="5790565"/>
            <a:ext cx="1667510" cy="0"/>
          </a:xfrm>
          <a:custGeom>
            <a:avLst/>
            <a:gdLst/>
            <a:ahLst/>
            <a:cxnLst/>
            <a:rect l="l" t="t" r="r" b="b"/>
            <a:pathLst>
              <a:path w="1667510">
                <a:moveTo>
                  <a:pt x="0" y="0"/>
                </a:moveTo>
                <a:lnTo>
                  <a:pt x="1667510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78660" y="5789295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79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978660" y="5794375"/>
            <a:ext cx="1662430" cy="0"/>
          </a:xfrm>
          <a:custGeom>
            <a:avLst/>
            <a:gdLst/>
            <a:ahLst/>
            <a:cxnLst/>
            <a:rect l="l" t="t" r="r" b="b"/>
            <a:pathLst>
              <a:path w="1662429">
                <a:moveTo>
                  <a:pt x="0" y="0"/>
                </a:moveTo>
                <a:lnTo>
                  <a:pt x="1662430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78660" y="579310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78660" y="5798184"/>
            <a:ext cx="1658620" cy="0"/>
          </a:xfrm>
          <a:custGeom>
            <a:avLst/>
            <a:gdLst/>
            <a:ahLst/>
            <a:cxnLst/>
            <a:rect l="l" t="t" r="r" b="b"/>
            <a:pathLst>
              <a:path w="1658620">
                <a:moveTo>
                  <a:pt x="0" y="0"/>
                </a:moveTo>
                <a:lnTo>
                  <a:pt x="1658619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78660" y="5796915"/>
            <a:ext cx="1659889" cy="0"/>
          </a:xfrm>
          <a:custGeom>
            <a:avLst/>
            <a:gdLst/>
            <a:ahLst/>
            <a:cxnLst/>
            <a:rect l="l" t="t" r="r" b="b"/>
            <a:pathLst>
              <a:path w="1659889">
                <a:moveTo>
                  <a:pt x="0" y="0"/>
                </a:moveTo>
                <a:lnTo>
                  <a:pt x="1659889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8660" y="5795645"/>
            <a:ext cx="1661160" cy="0"/>
          </a:xfrm>
          <a:custGeom>
            <a:avLst/>
            <a:gdLst/>
            <a:ahLst/>
            <a:cxnLst/>
            <a:rect l="l" t="t" r="r" b="b"/>
            <a:pathLst>
              <a:path w="1661160">
                <a:moveTo>
                  <a:pt x="0" y="0"/>
                </a:moveTo>
                <a:lnTo>
                  <a:pt x="1661160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78660" y="5799454"/>
            <a:ext cx="1657350" cy="0"/>
          </a:xfrm>
          <a:custGeom>
            <a:avLst/>
            <a:gdLst/>
            <a:ahLst/>
            <a:cxnLst/>
            <a:rect l="l" t="t" r="r" b="b"/>
            <a:pathLst>
              <a:path w="1657350">
                <a:moveTo>
                  <a:pt x="0" y="0"/>
                </a:moveTo>
                <a:lnTo>
                  <a:pt x="1657350" y="0"/>
                </a:lnTo>
              </a:path>
            </a:pathLst>
          </a:custGeom>
          <a:ln w="3175">
            <a:solidFill>
              <a:srgbClr val="92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78660" y="5766434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79">
                <a:moveTo>
                  <a:pt x="0" y="0"/>
                </a:moveTo>
                <a:lnTo>
                  <a:pt x="1694180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78660" y="5768975"/>
            <a:ext cx="1690370" cy="0"/>
          </a:xfrm>
          <a:custGeom>
            <a:avLst/>
            <a:gdLst/>
            <a:ahLst/>
            <a:cxnLst/>
            <a:rect l="l" t="t" r="r" b="b"/>
            <a:pathLst>
              <a:path w="1690370">
                <a:moveTo>
                  <a:pt x="0" y="0"/>
                </a:moveTo>
                <a:lnTo>
                  <a:pt x="1690369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78660" y="5767704"/>
            <a:ext cx="1692910" cy="0"/>
          </a:xfrm>
          <a:custGeom>
            <a:avLst/>
            <a:gdLst/>
            <a:ahLst/>
            <a:cxnLst/>
            <a:rect l="l" t="t" r="r" b="b"/>
            <a:pathLst>
              <a:path w="1692910">
                <a:moveTo>
                  <a:pt x="0" y="0"/>
                </a:moveTo>
                <a:lnTo>
                  <a:pt x="1692910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978660" y="5772784"/>
            <a:ext cx="1686560" cy="0"/>
          </a:xfrm>
          <a:custGeom>
            <a:avLst/>
            <a:gdLst/>
            <a:ahLst/>
            <a:cxnLst/>
            <a:rect l="l" t="t" r="r" b="b"/>
            <a:pathLst>
              <a:path w="1686560">
                <a:moveTo>
                  <a:pt x="0" y="0"/>
                </a:moveTo>
                <a:lnTo>
                  <a:pt x="1686560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78660" y="5771515"/>
            <a:ext cx="1687830" cy="0"/>
          </a:xfrm>
          <a:custGeom>
            <a:avLst/>
            <a:gdLst/>
            <a:ahLst/>
            <a:cxnLst/>
            <a:rect l="l" t="t" r="r" b="b"/>
            <a:pathLst>
              <a:path w="1687829">
                <a:moveTo>
                  <a:pt x="0" y="0"/>
                </a:moveTo>
                <a:lnTo>
                  <a:pt x="1687830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78660" y="5770245"/>
            <a:ext cx="1689100" cy="0"/>
          </a:xfrm>
          <a:custGeom>
            <a:avLst/>
            <a:gdLst/>
            <a:ahLst/>
            <a:cxnLst/>
            <a:rect l="l" t="t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978660" y="5775325"/>
            <a:ext cx="1684020" cy="0"/>
          </a:xfrm>
          <a:custGeom>
            <a:avLst/>
            <a:gdLst/>
            <a:ahLst/>
            <a:cxnLst/>
            <a:rect l="l" t="t" r="r" b="b"/>
            <a:pathLst>
              <a:path w="1684020">
                <a:moveTo>
                  <a:pt x="0" y="0"/>
                </a:moveTo>
                <a:lnTo>
                  <a:pt x="1684019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978660" y="5774054"/>
            <a:ext cx="1685289" cy="0"/>
          </a:xfrm>
          <a:custGeom>
            <a:avLst/>
            <a:gdLst/>
            <a:ahLst/>
            <a:cxnLst/>
            <a:rect l="l" t="t" r="r" b="b"/>
            <a:pathLst>
              <a:path w="1685289">
                <a:moveTo>
                  <a:pt x="0" y="0"/>
                </a:moveTo>
                <a:lnTo>
                  <a:pt x="1685289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78660" y="5779134"/>
            <a:ext cx="1680210" cy="0"/>
          </a:xfrm>
          <a:custGeom>
            <a:avLst/>
            <a:gdLst/>
            <a:ahLst/>
            <a:cxnLst/>
            <a:rect l="l" t="t" r="r" b="b"/>
            <a:pathLst>
              <a:path w="1680210">
                <a:moveTo>
                  <a:pt x="0" y="0"/>
                </a:moveTo>
                <a:lnTo>
                  <a:pt x="1680210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78660" y="5777865"/>
            <a:ext cx="1681480" cy="0"/>
          </a:xfrm>
          <a:custGeom>
            <a:avLst/>
            <a:gdLst/>
            <a:ahLst/>
            <a:cxnLst/>
            <a:rect l="l" t="t" r="r" b="b"/>
            <a:pathLst>
              <a:path w="1681479">
                <a:moveTo>
                  <a:pt x="0" y="0"/>
                </a:moveTo>
                <a:lnTo>
                  <a:pt x="1681480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78660" y="5776595"/>
            <a:ext cx="1682750" cy="0"/>
          </a:xfrm>
          <a:custGeom>
            <a:avLst/>
            <a:gdLst/>
            <a:ahLst/>
            <a:cxnLst/>
            <a:rect l="l" t="t" r="r" b="b"/>
            <a:pathLst>
              <a:path w="1682750">
                <a:moveTo>
                  <a:pt x="0" y="0"/>
                </a:moveTo>
                <a:lnTo>
                  <a:pt x="1682750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78660" y="5781675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978660" y="5780404"/>
            <a:ext cx="1678939" cy="0"/>
          </a:xfrm>
          <a:custGeom>
            <a:avLst/>
            <a:gdLst/>
            <a:ahLst/>
            <a:cxnLst/>
            <a:rect l="l" t="t" r="r" b="b"/>
            <a:pathLst>
              <a:path w="1678939">
                <a:moveTo>
                  <a:pt x="0" y="0"/>
                </a:moveTo>
                <a:lnTo>
                  <a:pt x="1678939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978660" y="5782945"/>
            <a:ext cx="1675130" cy="0"/>
          </a:xfrm>
          <a:custGeom>
            <a:avLst/>
            <a:gdLst/>
            <a:ahLst/>
            <a:cxnLst/>
            <a:rect l="l" t="t" r="r" b="b"/>
            <a:pathLst>
              <a:path w="1675129">
                <a:moveTo>
                  <a:pt x="0" y="0"/>
                </a:moveTo>
                <a:lnTo>
                  <a:pt x="1675130" y="0"/>
                </a:lnTo>
              </a:path>
            </a:pathLst>
          </a:custGeom>
          <a:ln w="3175">
            <a:solidFill>
              <a:srgbClr val="91B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978660" y="5749925"/>
            <a:ext cx="1711960" cy="0"/>
          </a:xfrm>
          <a:custGeom>
            <a:avLst/>
            <a:gdLst/>
            <a:ahLst/>
            <a:cxnLst/>
            <a:rect l="l" t="t" r="r" b="b"/>
            <a:pathLst>
              <a:path w="1711960">
                <a:moveTo>
                  <a:pt x="0" y="0"/>
                </a:moveTo>
                <a:lnTo>
                  <a:pt x="1711960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978660" y="5753734"/>
            <a:ext cx="1708150" cy="0"/>
          </a:xfrm>
          <a:custGeom>
            <a:avLst/>
            <a:gdLst/>
            <a:ahLst/>
            <a:cxnLst/>
            <a:rect l="l" t="t" r="r" b="b"/>
            <a:pathLst>
              <a:path w="1708150">
                <a:moveTo>
                  <a:pt x="0" y="0"/>
                </a:moveTo>
                <a:lnTo>
                  <a:pt x="1708150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978660" y="5752465"/>
            <a:ext cx="1709420" cy="0"/>
          </a:xfrm>
          <a:custGeom>
            <a:avLst/>
            <a:gdLst/>
            <a:ahLst/>
            <a:cxnLst/>
            <a:rect l="l" t="t" r="r" b="b"/>
            <a:pathLst>
              <a:path w="1709420">
                <a:moveTo>
                  <a:pt x="0" y="0"/>
                </a:moveTo>
                <a:lnTo>
                  <a:pt x="1709419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978660" y="5751195"/>
            <a:ext cx="1710689" cy="0"/>
          </a:xfrm>
          <a:custGeom>
            <a:avLst/>
            <a:gdLst/>
            <a:ahLst/>
            <a:cxnLst/>
            <a:rect l="l" t="t" r="r" b="b"/>
            <a:pathLst>
              <a:path w="1710689">
                <a:moveTo>
                  <a:pt x="0" y="0"/>
                </a:moveTo>
                <a:lnTo>
                  <a:pt x="1710689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978660" y="5756275"/>
            <a:ext cx="1705610" cy="0"/>
          </a:xfrm>
          <a:custGeom>
            <a:avLst/>
            <a:gdLst/>
            <a:ahLst/>
            <a:cxnLst/>
            <a:rect l="l" t="t" r="r" b="b"/>
            <a:pathLst>
              <a:path w="1705610">
                <a:moveTo>
                  <a:pt x="0" y="0"/>
                </a:moveTo>
                <a:lnTo>
                  <a:pt x="1705610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978660" y="5755004"/>
            <a:ext cx="1706880" cy="0"/>
          </a:xfrm>
          <a:custGeom>
            <a:avLst/>
            <a:gdLst/>
            <a:ahLst/>
            <a:cxnLst/>
            <a:rect l="l" t="t" r="r" b="b"/>
            <a:pathLst>
              <a:path w="1706879">
                <a:moveTo>
                  <a:pt x="0" y="0"/>
                </a:moveTo>
                <a:lnTo>
                  <a:pt x="1706880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978660" y="5760084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29">
                <a:moveTo>
                  <a:pt x="0" y="0"/>
                </a:moveTo>
                <a:lnTo>
                  <a:pt x="1700530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978660" y="5758815"/>
            <a:ext cx="1701800" cy="0"/>
          </a:xfrm>
          <a:custGeom>
            <a:avLst/>
            <a:gdLst/>
            <a:ahLst/>
            <a:cxnLst/>
            <a:rect l="l" t="t" r="r" b="b"/>
            <a:pathLst>
              <a:path w="1701800">
                <a:moveTo>
                  <a:pt x="0" y="0"/>
                </a:moveTo>
                <a:lnTo>
                  <a:pt x="1701800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78660" y="5757545"/>
            <a:ext cx="1703070" cy="0"/>
          </a:xfrm>
          <a:custGeom>
            <a:avLst/>
            <a:gdLst/>
            <a:ahLst/>
            <a:cxnLst/>
            <a:rect l="l" t="t" r="r" b="b"/>
            <a:pathLst>
              <a:path w="1703070">
                <a:moveTo>
                  <a:pt x="0" y="0"/>
                </a:moveTo>
                <a:lnTo>
                  <a:pt x="1703069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978660" y="5762625"/>
            <a:ext cx="1697989" cy="0"/>
          </a:xfrm>
          <a:custGeom>
            <a:avLst/>
            <a:gdLst/>
            <a:ahLst/>
            <a:cxnLst/>
            <a:rect l="l" t="t" r="r" b="b"/>
            <a:pathLst>
              <a:path w="1697989">
                <a:moveTo>
                  <a:pt x="0" y="0"/>
                </a:moveTo>
                <a:lnTo>
                  <a:pt x="1697989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978660" y="5761354"/>
            <a:ext cx="1699260" cy="0"/>
          </a:xfrm>
          <a:custGeom>
            <a:avLst/>
            <a:gdLst/>
            <a:ahLst/>
            <a:cxnLst/>
            <a:rect l="l" t="t" r="r" b="b"/>
            <a:pathLst>
              <a:path w="1699260">
                <a:moveTo>
                  <a:pt x="0" y="0"/>
                </a:moveTo>
                <a:lnTo>
                  <a:pt x="1699260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978660" y="5765165"/>
            <a:ext cx="1695450" cy="0"/>
          </a:xfrm>
          <a:custGeom>
            <a:avLst/>
            <a:gdLst/>
            <a:ahLst/>
            <a:cxnLst/>
            <a:rect l="l" t="t" r="r" b="b"/>
            <a:pathLst>
              <a:path w="1695450">
                <a:moveTo>
                  <a:pt x="0" y="0"/>
                </a:moveTo>
                <a:lnTo>
                  <a:pt x="1695450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78660" y="5763895"/>
            <a:ext cx="1696720" cy="0"/>
          </a:xfrm>
          <a:custGeom>
            <a:avLst/>
            <a:gdLst/>
            <a:ahLst/>
            <a:cxnLst/>
            <a:rect l="l" t="t" r="r" b="b"/>
            <a:pathLst>
              <a:path w="1696720">
                <a:moveTo>
                  <a:pt x="0" y="0"/>
                </a:moveTo>
                <a:lnTo>
                  <a:pt x="1696719" y="0"/>
                </a:lnTo>
              </a:path>
            </a:pathLst>
          </a:custGeom>
          <a:ln w="3175">
            <a:solidFill>
              <a:srgbClr val="90B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78660" y="5734684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469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8660" y="5733415"/>
            <a:ext cx="1729739" cy="0"/>
          </a:xfrm>
          <a:custGeom>
            <a:avLst/>
            <a:gdLst/>
            <a:ahLst/>
            <a:cxnLst/>
            <a:rect l="l" t="t" r="r" b="b"/>
            <a:pathLst>
              <a:path w="1729739">
                <a:moveTo>
                  <a:pt x="0" y="0"/>
                </a:moveTo>
                <a:lnTo>
                  <a:pt x="1729739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78660" y="5732145"/>
            <a:ext cx="1732280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2280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978660" y="5737225"/>
            <a:ext cx="1725930" cy="0"/>
          </a:xfrm>
          <a:custGeom>
            <a:avLst/>
            <a:gdLst/>
            <a:ahLst/>
            <a:cxnLst/>
            <a:rect l="l" t="t" r="r" b="b"/>
            <a:pathLst>
              <a:path w="1725929">
                <a:moveTo>
                  <a:pt x="0" y="0"/>
                </a:moveTo>
                <a:lnTo>
                  <a:pt x="1725930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978660" y="5735954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200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78660" y="5741034"/>
            <a:ext cx="1722120" cy="0"/>
          </a:xfrm>
          <a:custGeom>
            <a:avLst/>
            <a:gdLst/>
            <a:ahLst/>
            <a:cxnLst/>
            <a:rect l="l" t="t" r="r" b="b"/>
            <a:pathLst>
              <a:path w="1722120">
                <a:moveTo>
                  <a:pt x="0" y="0"/>
                </a:moveTo>
                <a:lnTo>
                  <a:pt x="1722119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978660" y="5739765"/>
            <a:ext cx="1723389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389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978660" y="5738495"/>
            <a:ext cx="1724660" cy="0"/>
          </a:xfrm>
          <a:custGeom>
            <a:avLst/>
            <a:gdLst/>
            <a:ahLst/>
            <a:cxnLst/>
            <a:rect l="l" t="t" r="r" b="b"/>
            <a:pathLst>
              <a:path w="1724660">
                <a:moveTo>
                  <a:pt x="0" y="0"/>
                </a:moveTo>
                <a:lnTo>
                  <a:pt x="1724660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978660" y="5743575"/>
            <a:ext cx="1719580" cy="0"/>
          </a:xfrm>
          <a:custGeom>
            <a:avLst/>
            <a:gdLst/>
            <a:ahLst/>
            <a:cxnLst/>
            <a:rect l="l" t="t" r="r" b="b"/>
            <a:pathLst>
              <a:path w="1719579">
                <a:moveTo>
                  <a:pt x="0" y="0"/>
                </a:moveTo>
                <a:lnTo>
                  <a:pt x="1719580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978660" y="5742304"/>
            <a:ext cx="1720850" cy="0"/>
          </a:xfrm>
          <a:custGeom>
            <a:avLst/>
            <a:gdLst/>
            <a:ahLst/>
            <a:cxnLst/>
            <a:rect l="l" t="t" r="r" b="b"/>
            <a:pathLst>
              <a:path w="1720850">
                <a:moveTo>
                  <a:pt x="0" y="0"/>
                </a:moveTo>
                <a:lnTo>
                  <a:pt x="1720850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978660" y="5747384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500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78660" y="5746115"/>
            <a:ext cx="1715770" cy="0"/>
          </a:xfrm>
          <a:custGeom>
            <a:avLst/>
            <a:gdLst/>
            <a:ahLst/>
            <a:cxnLst/>
            <a:rect l="l" t="t" r="r" b="b"/>
            <a:pathLst>
              <a:path w="1715770">
                <a:moveTo>
                  <a:pt x="0" y="0"/>
                </a:moveTo>
                <a:lnTo>
                  <a:pt x="1715769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978660" y="5744845"/>
            <a:ext cx="1718310" cy="0"/>
          </a:xfrm>
          <a:custGeom>
            <a:avLst/>
            <a:gdLst/>
            <a:ahLst/>
            <a:cxnLst/>
            <a:rect l="l" t="t" r="r" b="b"/>
            <a:pathLst>
              <a:path w="1718310">
                <a:moveTo>
                  <a:pt x="0" y="0"/>
                </a:moveTo>
                <a:lnTo>
                  <a:pt x="1718310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978660" y="5748654"/>
            <a:ext cx="1713230" cy="0"/>
          </a:xfrm>
          <a:custGeom>
            <a:avLst/>
            <a:gdLst/>
            <a:ahLst/>
            <a:cxnLst/>
            <a:rect l="l" t="t" r="r" b="b"/>
            <a:pathLst>
              <a:path w="1713229">
                <a:moveTo>
                  <a:pt x="0" y="0"/>
                </a:moveTo>
                <a:lnTo>
                  <a:pt x="1713230" y="0"/>
                </a:lnTo>
              </a:path>
            </a:pathLst>
          </a:custGeom>
          <a:ln w="3175">
            <a:solidFill>
              <a:srgbClr val="90B7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978660" y="5715634"/>
            <a:ext cx="1750060" cy="0"/>
          </a:xfrm>
          <a:custGeom>
            <a:avLst/>
            <a:gdLst/>
            <a:ahLst/>
            <a:cxnLst/>
            <a:rect l="l" t="t" r="r" b="b"/>
            <a:pathLst>
              <a:path w="1750060">
                <a:moveTo>
                  <a:pt x="0" y="0"/>
                </a:moveTo>
                <a:lnTo>
                  <a:pt x="1750060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978660" y="5718175"/>
            <a:ext cx="1747520" cy="0"/>
          </a:xfrm>
          <a:custGeom>
            <a:avLst/>
            <a:gdLst/>
            <a:ahLst/>
            <a:cxnLst/>
            <a:rect l="l" t="t" r="r" b="b"/>
            <a:pathLst>
              <a:path w="1747520">
                <a:moveTo>
                  <a:pt x="0" y="0"/>
                </a:moveTo>
                <a:lnTo>
                  <a:pt x="1747519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978660" y="5716904"/>
            <a:ext cx="1748789" cy="0"/>
          </a:xfrm>
          <a:custGeom>
            <a:avLst/>
            <a:gdLst/>
            <a:ahLst/>
            <a:cxnLst/>
            <a:rect l="l" t="t" r="r" b="b"/>
            <a:pathLst>
              <a:path w="1748789">
                <a:moveTo>
                  <a:pt x="0" y="0"/>
                </a:moveTo>
                <a:lnTo>
                  <a:pt x="1748789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78660" y="5721984"/>
            <a:ext cx="1742439" cy="0"/>
          </a:xfrm>
          <a:custGeom>
            <a:avLst/>
            <a:gdLst/>
            <a:ahLst/>
            <a:cxnLst/>
            <a:rect l="l" t="t" r="r" b="b"/>
            <a:pathLst>
              <a:path w="1742439">
                <a:moveTo>
                  <a:pt x="0" y="0"/>
                </a:moveTo>
                <a:lnTo>
                  <a:pt x="1742439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78660" y="5720715"/>
            <a:ext cx="1744980" cy="0"/>
          </a:xfrm>
          <a:custGeom>
            <a:avLst/>
            <a:gdLst/>
            <a:ahLst/>
            <a:cxnLst/>
            <a:rect l="l" t="t" r="r" b="b"/>
            <a:pathLst>
              <a:path w="1744979">
                <a:moveTo>
                  <a:pt x="0" y="0"/>
                </a:moveTo>
                <a:lnTo>
                  <a:pt x="1744980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978660" y="5719445"/>
            <a:ext cx="1746250" cy="0"/>
          </a:xfrm>
          <a:custGeom>
            <a:avLst/>
            <a:gdLst/>
            <a:ahLst/>
            <a:cxnLst/>
            <a:rect l="l" t="t" r="r" b="b"/>
            <a:pathLst>
              <a:path w="1746250">
                <a:moveTo>
                  <a:pt x="0" y="0"/>
                </a:moveTo>
                <a:lnTo>
                  <a:pt x="1746250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978660" y="5724525"/>
            <a:ext cx="1739900" cy="0"/>
          </a:xfrm>
          <a:custGeom>
            <a:avLst/>
            <a:gdLst/>
            <a:ahLst/>
            <a:cxnLst/>
            <a:rect l="l" t="t" r="r" b="b"/>
            <a:pathLst>
              <a:path w="1739900">
                <a:moveTo>
                  <a:pt x="0" y="0"/>
                </a:moveTo>
                <a:lnTo>
                  <a:pt x="1739900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978660" y="5723254"/>
            <a:ext cx="1741170" cy="0"/>
          </a:xfrm>
          <a:custGeom>
            <a:avLst/>
            <a:gdLst/>
            <a:ahLst/>
            <a:cxnLst/>
            <a:rect l="l" t="t" r="r" b="b"/>
            <a:pathLst>
              <a:path w="1741170">
                <a:moveTo>
                  <a:pt x="0" y="0"/>
                </a:moveTo>
                <a:lnTo>
                  <a:pt x="1741169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978660" y="5728334"/>
            <a:ext cx="1736089" cy="0"/>
          </a:xfrm>
          <a:custGeom>
            <a:avLst/>
            <a:gdLst/>
            <a:ahLst/>
            <a:cxnLst/>
            <a:rect l="l" t="t" r="r" b="b"/>
            <a:pathLst>
              <a:path w="1736089">
                <a:moveTo>
                  <a:pt x="0" y="0"/>
                </a:moveTo>
                <a:lnTo>
                  <a:pt x="1736089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978660" y="5727065"/>
            <a:ext cx="1737360" cy="0"/>
          </a:xfrm>
          <a:custGeom>
            <a:avLst/>
            <a:gdLst/>
            <a:ahLst/>
            <a:cxnLst/>
            <a:rect l="l" t="t" r="r" b="b"/>
            <a:pathLst>
              <a:path w="1737360">
                <a:moveTo>
                  <a:pt x="0" y="0"/>
                </a:moveTo>
                <a:lnTo>
                  <a:pt x="1737360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978660" y="5725795"/>
            <a:ext cx="1738630" cy="0"/>
          </a:xfrm>
          <a:custGeom>
            <a:avLst/>
            <a:gdLst/>
            <a:ahLst/>
            <a:cxnLst/>
            <a:rect l="l" t="t" r="r" b="b"/>
            <a:pathLst>
              <a:path w="1738629">
                <a:moveTo>
                  <a:pt x="0" y="0"/>
                </a:moveTo>
                <a:lnTo>
                  <a:pt x="1738630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978660" y="5730875"/>
            <a:ext cx="1733550" cy="0"/>
          </a:xfrm>
          <a:custGeom>
            <a:avLst/>
            <a:gdLst/>
            <a:ahLst/>
            <a:cxnLst/>
            <a:rect l="l" t="t" r="r" b="b"/>
            <a:pathLst>
              <a:path w="1733550">
                <a:moveTo>
                  <a:pt x="0" y="0"/>
                </a:moveTo>
                <a:lnTo>
                  <a:pt x="1733550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978660" y="5729604"/>
            <a:ext cx="1734820" cy="0"/>
          </a:xfrm>
          <a:custGeom>
            <a:avLst/>
            <a:gdLst/>
            <a:ahLst/>
            <a:cxnLst/>
            <a:rect l="l" t="t" r="r" b="b"/>
            <a:pathLst>
              <a:path w="1734820">
                <a:moveTo>
                  <a:pt x="0" y="0"/>
                </a:moveTo>
                <a:lnTo>
                  <a:pt x="1734819" y="0"/>
                </a:lnTo>
              </a:path>
            </a:pathLst>
          </a:custGeom>
          <a:ln w="3175">
            <a:solidFill>
              <a:srgbClr val="8FB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978660" y="5699125"/>
            <a:ext cx="1767839" cy="0"/>
          </a:xfrm>
          <a:custGeom>
            <a:avLst/>
            <a:gdLst/>
            <a:ahLst/>
            <a:cxnLst/>
            <a:rect l="l" t="t" r="r" b="b"/>
            <a:pathLst>
              <a:path w="1767839">
                <a:moveTo>
                  <a:pt x="0" y="0"/>
                </a:moveTo>
                <a:lnTo>
                  <a:pt x="1767839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978660" y="5697854"/>
            <a:ext cx="1769110" cy="0"/>
          </a:xfrm>
          <a:custGeom>
            <a:avLst/>
            <a:gdLst/>
            <a:ahLst/>
            <a:cxnLst/>
            <a:rect l="l" t="t" r="r" b="b"/>
            <a:pathLst>
              <a:path w="1769110">
                <a:moveTo>
                  <a:pt x="0" y="0"/>
                </a:moveTo>
                <a:lnTo>
                  <a:pt x="1769110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978660" y="5702934"/>
            <a:ext cx="1764030" cy="0"/>
          </a:xfrm>
          <a:custGeom>
            <a:avLst/>
            <a:gdLst/>
            <a:ahLst/>
            <a:cxnLst/>
            <a:rect l="l" t="t" r="r" b="b"/>
            <a:pathLst>
              <a:path w="1764029">
                <a:moveTo>
                  <a:pt x="0" y="0"/>
                </a:moveTo>
                <a:lnTo>
                  <a:pt x="1764030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978660" y="5701665"/>
            <a:ext cx="1765300" cy="0"/>
          </a:xfrm>
          <a:custGeom>
            <a:avLst/>
            <a:gdLst/>
            <a:ahLst/>
            <a:cxnLst/>
            <a:rect l="l" t="t" r="r" b="b"/>
            <a:pathLst>
              <a:path w="1765300">
                <a:moveTo>
                  <a:pt x="0" y="0"/>
                </a:moveTo>
                <a:lnTo>
                  <a:pt x="1765300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978660" y="5700395"/>
            <a:ext cx="1766570" cy="0"/>
          </a:xfrm>
          <a:custGeom>
            <a:avLst/>
            <a:gdLst/>
            <a:ahLst/>
            <a:cxnLst/>
            <a:rect l="l" t="t" r="r" b="b"/>
            <a:pathLst>
              <a:path w="1766570">
                <a:moveTo>
                  <a:pt x="0" y="0"/>
                </a:moveTo>
                <a:lnTo>
                  <a:pt x="1766569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978660" y="5705475"/>
            <a:ext cx="1761489" cy="0"/>
          </a:xfrm>
          <a:custGeom>
            <a:avLst/>
            <a:gdLst/>
            <a:ahLst/>
            <a:cxnLst/>
            <a:rect l="l" t="t" r="r" b="b"/>
            <a:pathLst>
              <a:path w="1761489">
                <a:moveTo>
                  <a:pt x="0" y="0"/>
                </a:moveTo>
                <a:lnTo>
                  <a:pt x="1761489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978660" y="5704204"/>
            <a:ext cx="1762760" cy="0"/>
          </a:xfrm>
          <a:custGeom>
            <a:avLst/>
            <a:gdLst/>
            <a:ahLst/>
            <a:cxnLst/>
            <a:rect l="l" t="t" r="r" b="b"/>
            <a:pathLst>
              <a:path w="1762760">
                <a:moveTo>
                  <a:pt x="0" y="0"/>
                </a:moveTo>
                <a:lnTo>
                  <a:pt x="1762760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78660" y="5709284"/>
            <a:ext cx="1757680" cy="0"/>
          </a:xfrm>
          <a:custGeom>
            <a:avLst/>
            <a:gdLst/>
            <a:ahLst/>
            <a:cxnLst/>
            <a:rect l="l" t="t" r="r" b="b"/>
            <a:pathLst>
              <a:path w="1757679">
                <a:moveTo>
                  <a:pt x="0" y="0"/>
                </a:moveTo>
                <a:lnTo>
                  <a:pt x="1757680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978660" y="5708015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950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978660" y="5706745"/>
            <a:ext cx="1760220" cy="0"/>
          </a:xfrm>
          <a:custGeom>
            <a:avLst/>
            <a:gdLst/>
            <a:ahLst/>
            <a:cxnLst/>
            <a:rect l="l" t="t" r="r" b="b"/>
            <a:pathLst>
              <a:path w="1760220">
                <a:moveTo>
                  <a:pt x="0" y="0"/>
                </a:moveTo>
                <a:lnTo>
                  <a:pt x="1760219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78660" y="5711825"/>
            <a:ext cx="1753870" cy="0"/>
          </a:xfrm>
          <a:custGeom>
            <a:avLst/>
            <a:gdLst/>
            <a:ahLst/>
            <a:cxnLst/>
            <a:rect l="l" t="t" r="r" b="b"/>
            <a:pathLst>
              <a:path w="1753870">
                <a:moveTo>
                  <a:pt x="0" y="0"/>
                </a:moveTo>
                <a:lnTo>
                  <a:pt x="1753869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78660" y="5710554"/>
            <a:ext cx="1755139" cy="0"/>
          </a:xfrm>
          <a:custGeom>
            <a:avLst/>
            <a:gdLst/>
            <a:ahLst/>
            <a:cxnLst/>
            <a:rect l="l" t="t" r="r" b="b"/>
            <a:pathLst>
              <a:path w="1755139">
                <a:moveTo>
                  <a:pt x="0" y="0"/>
                </a:moveTo>
                <a:lnTo>
                  <a:pt x="1755139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78660" y="5714365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29">
                <a:moveTo>
                  <a:pt x="0" y="0"/>
                </a:moveTo>
                <a:lnTo>
                  <a:pt x="1751330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978660" y="5713095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3175">
            <a:solidFill>
              <a:srgbClr val="8EB5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978660" y="5683884"/>
            <a:ext cx="1785620" cy="0"/>
          </a:xfrm>
          <a:custGeom>
            <a:avLst/>
            <a:gdLst/>
            <a:ahLst/>
            <a:cxnLst/>
            <a:rect l="l" t="t" r="r" b="b"/>
            <a:pathLst>
              <a:path w="1785620">
                <a:moveTo>
                  <a:pt x="0" y="0"/>
                </a:moveTo>
                <a:lnTo>
                  <a:pt x="1785619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78660" y="5682615"/>
            <a:ext cx="1786889" cy="0"/>
          </a:xfrm>
          <a:custGeom>
            <a:avLst/>
            <a:gdLst/>
            <a:ahLst/>
            <a:cxnLst/>
            <a:rect l="l" t="t" r="r" b="b"/>
            <a:pathLst>
              <a:path w="1786889">
                <a:moveTo>
                  <a:pt x="0" y="0"/>
                </a:moveTo>
                <a:lnTo>
                  <a:pt x="1786889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78660" y="5681345"/>
            <a:ext cx="1788160" cy="0"/>
          </a:xfrm>
          <a:custGeom>
            <a:avLst/>
            <a:gdLst/>
            <a:ahLst/>
            <a:cxnLst/>
            <a:rect l="l" t="t" r="r" b="b"/>
            <a:pathLst>
              <a:path w="1788160">
                <a:moveTo>
                  <a:pt x="0" y="0"/>
                </a:moveTo>
                <a:lnTo>
                  <a:pt x="1788160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978660" y="5686425"/>
            <a:ext cx="1781810" cy="0"/>
          </a:xfrm>
          <a:custGeom>
            <a:avLst/>
            <a:gdLst/>
            <a:ahLst/>
            <a:cxnLst/>
            <a:rect l="l" t="t" r="r" b="b"/>
            <a:pathLst>
              <a:path w="1781810">
                <a:moveTo>
                  <a:pt x="0" y="0"/>
                </a:moveTo>
                <a:lnTo>
                  <a:pt x="1781810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978660" y="5685154"/>
            <a:ext cx="1784350" cy="0"/>
          </a:xfrm>
          <a:custGeom>
            <a:avLst/>
            <a:gdLst/>
            <a:ahLst/>
            <a:cxnLst/>
            <a:rect l="l" t="t" r="r" b="b"/>
            <a:pathLst>
              <a:path w="1784350">
                <a:moveTo>
                  <a:pt x="0" y="0"/>
                </a:moveTo>
                <a:lnTo>
                  <a:pt x="1784350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78660" y="5690234"/>
            <a:ext cx="1778000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78660" y="5688965"/>
            <a:ext cx="1779270" cy="0"/>
          </a:xfrm>
          <a:custGeom>
            <a:avLst/>
            <a:gdLst/>
            <a:ahLst/>
            <a:cxnLst/>
            <a:rect l="l" t="t" r="r" b="b"/>
            <a:pathLst>
              <a:path w="1779270">
                <a:moveTo>
                  <a:pt x="0" y="0"/>
                </a:moveTo>
                <a:lnTo>
                  <a:pt x="1779269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978660" y="5687695"/>
            <a:ext cx="1780539" cy="0"/>
          </a:xfrm>
          <a:custGeom>
            <a:avLst/>
            <a:gdLst/>
            <a:ahLst/>
            <a:cxnLst/>
            <a:rect l="l" t="t" r="r" b="b"/>
            <a:pathLst>
              <a:path w="1780539">
                <a:moveTo>
                  <a:pt x="0" y="0"/>
                </a:moveTo>
                <a:lnTo>
                  <a:pt x="1780539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978660" y="5692775"/>
            <a:ext cx="1775460" cy="0"/>
          </a:xfrm>
          <a:custGeom>
            <a:avLst/>
            <a:gdLst/>
            <a:ahLst/>
            <a:cxnLst/>
            <a:rect l="l" t="t" r="r" b="b"/>
            <a:pathLst>
              <a:path w="1775460">
                <a:moveTo>
                  <a:pt x="0" y="0"/>
                </a:moveTo>
                <a:lnTo>
                  <a:pt x="1775460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978660" y="5691504"/>
            <a:ext cx="1776730" cy="0"/>
          </a:xfrm>
          <a:custGeom>
            <a:avLst/>
            <a:gdLst/>
            <a:ahLst/>
            <a:cxnLst/>
            <a:rect l="l" t="t" r="r" b="b"/>
            <a:pathLst>
              <a:path w="1776729">
                <a:moveTo>
                  <a:pt x="0" y="0"/>
                </a:moveTo>
                <a:lnTo>
                  <a:pt x="1776730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78660" y="5696584"/>
            <a:ext cx="1771650" cy="0"/>
          </a:xfrm>
          <a:custGeom>
            <a:avLst/>
            <a:gdLst/>
            <a:ahLst/>
            <a:cxnLst/>
            <a:rect l="l" t="t" r="r" b="b"/>
            <a:pathLst>
              <a:path w="1771650">
                <a:moveTo>
                  <a:pt x="0" y="0"/>
                </a:moveTo>
                <a:lnTo>
                  <a:pt x="1771650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978660" y="5695315"/>
            <a:ext cx="1772920" cy="0"/>
          </a:xfrm>
          <a:custGeom>
            <a:avLst/>
            <a:gdLst/>
            <a:ahLst/>
            <a:cxnLst/>
            <a:rect l="l" t="t" r="r" b="b"/>
            <a:pathLst>
              <a:path w="1772920">
                <a:moveTo>
                  <a:pt x="0" y="0"/>
                </a:moveTo>
                <a:lnTo>
                  <a:pt x="1772919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78660" y="5694045"/>
            <a:ext cx="1774189" cy="0"/>
          </a:xfrm>
          <a:custGeom>
            <a:avLst/>
            <a:gdLst/>
            <a:ahLst/>
            <a:cxnLst/>
            <a:rect l="l" t="t" r="r" b="b"/>
            <a:pathLst>
              <a:path w="1774189">
                <a:moveTo>
                  <a:pt x="0" y="0"/>
                </a:moveTo>
                <a:lnTo>
                  <a:pt x="1774189" y="0"/>
                </a:lnTo>
              </a:path>
            </a:pathLst>
          </a:custGeom>
          <a:ln w="3175">
            <a:solidFill>
              <a:srgbClr val="8DB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78660" y="5664834"/>
            <a:ext cx="1805939" cy="0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0" y="0"/>
                </a:moveTo>
                <a:lnTo>
                  <a:pt x="1805939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978660" y="5663565"/>
            <a:ext cx="1807210" cy="0"/>
          </a:xfrm>
          <a:custGeom>
            <a:avLst/>
            <a:gdLst/>
            <a:ahLst/>
            <a:cxnLst/>
            <a:rect l="l" t="t" r="r" b="b"/>
            <a:pathLst>
              <a:path w="1807210">
                <a:moveTo>
                  <a:pt x="0" y="0"/>
                </a:moveTo>
                <a:lnTo>
                  <a:pt x="1807210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978660" y="5667375"/>
            <a:ext cx="1803400" cy="0"/>
          </a:xfrm>
          <a:custGeom>
            <a:avLst/>
            <a:gdLst/>
            <a:ahLst/>
            <a:cxnLst/>
            <a:rect l="l" t="t" r="r" b="b"/>
            <a:pathLst>
              <a:path w="1803400">
                <a:moveTo>
                  <a:pt x="0" y="0"/>
                </a:moveTo>
                <a:lnTo>
                  <a:pt x="1803400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78660" y="5666104"/>
            <a:ext cx="1804670" cy="0"/>
          </a:xfrm>
          <a:custGeom>
            <a:avLst/>
            <a:gdLst/>
            <a:ahLst/>
            <a:cxnLst/>
            <a:rect l="l" t="t" r="r" b="b"/>
            <a:pathLst>
              <a:path w="1804670">
                <a:moveTo>
                  <a:pt x="0" y="0"/>
                </a:moveTo>
                <a:lnTo>
                  <a:pt x="1804669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78660" y="5671184"/>
            <a:ext cx="1799589" cy="0"/>
          </a:xfrm>
          <a:custGeom>
            <a:avLst/>
            <a:gdLst/>
            <a:ahLst/>
            <a:cxnLst/>
            <a:rect l="l" t="t" r="r" b="b"/>
            <a:pathLst>
              <a:path w="1799589">
                <a:moveTo>
                  <a:pt x="0" y="0"/>
                </a:moveTo>
                <a:lnTo>
                  <a:pt x="1799589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78660" y="5669915"/>
            <a:ext cx="1800860" cy="0"/>
          </a:xfrm>
          <a:custGeom>
            <a:avLst/>
            <a:gdLst/>
            <a:ahLst/>
            <a:cxnLst/>
            <a:rect l="l" t="t" r="r" b="b"/>
            <a:pathLst>
              <a:path w="1800860">
                <a:moveTo>
                  <a:pt x="0" y="0"/>
                </a:moveTo>
                <a:lnTo>
                  <a:pt x="1800860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978660" y="5668645"/>
            <a:ext cx="1802130" cy="0"/>
          </a:xfrm>
          <a:custGeom>
            <a:avLst/>
            <a:gdLst/>
            <a:ahLst/>
            <a:cxnLst/>
            <a:rect l="l" t="t" r="r" b="b"/>
            <a:pathLst>
              <a:path w="1802129">
                <a:moveTo>
                  <a:pt x="0" y="0"/>
                </a:moveTo>
                <a:lnTo>
                  <a:pt x="1802130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78660" y="5673725"/>
            <a:ext cx="1797050" cy="0"/>
          </a:xfrm>
          <a:custGeom>
            <a:avLst/>
            <a:gdLst/>
            <a:ahLst/>
            <a:cxnLst/>
            <a:rect l="l" t="t" r="r" b="b"/>
            <a:pathLst>
              <a:path w="1797050">
                <a:moveTo>
                  <a:pt x="0" y="0"/>
                </a:moveTo>
                <a:lnTo>
                  <a:pt x="1797050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78660" y="5672454"/>
            <a:ext cx="1798320" cy="0"/>
          </a:xfrm>
          <a:custGeom>
            <a:avLst/>
            <a:gdLst/>
            <a:ahLst/>
            <a:cxnLst/>
            <a:rect l="l" t="t" r="r" b="b"/>
            <a:pathLst>
              <a:path w="1798320">
                <a:moveTo>
                  <a:pt x="0" y="0"/>
                </a:moveTo>
                <a:lnTo>
                  <a:pt x="1798319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78660" y="5677534"/>
            <a:ext cx="1791970" cy="0"/>
          </a:xfrm>
          <a:custGeom>
            <a:avLst/>
            <a:gdLst/>
            <a:ahLst/>
            <a:cxnLst/>
            <a:rect l="l" t="t" r="r" b="b"/>
            <a:pathLst>
              <a:path w="1791970">
                <a:moveTo>
                  <a:pt x="0" y="0"/>
                </a:moveTo>
                <a:lnTo>
                  <a:pt x="1791969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978660" y="5676265"/>
            <a:ext cx="1793239" cy="0"/>
          </a:xfrm>
          <a:custGeom>
            <a:avLst/>
            <a:gdLst/>
            <a:ahLst/>
            <a:cxnLst/>
            <a:rect l="l" t="t" r="r" b="b"/>
            <a:pathLst>
              <a:path w="1793239">
                <a:moveTo>
                  <a:pt x="0" y="0"/>
                </a:moveTo>
                <a:lnTo>
                  <a:pt x="1793239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78660" y="5674995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510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78660" y="5680075"/>
            <a:ext cx="1789430" cy="0"/>
          </a:xfrm>
          <a:custGeom>
            <a:avLst/>
            <a:gdLst/>
            <a:ahLst/>
            <a:cxnLst/>
            <a:rect l="l" t="t" r="r" b="b"/>
            <a:pathLst>
              <a:path w="1789429">
                <a:moveTo>
                  <a:pt x="0" y="0"/>
                </a:moveTo>
                <a:lnTo>
                  <a:pt x="1789430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78660" y="5678804"/>
            <a:ext cx="1790700" cy="0"/>
          </a:xfrm>
          <a:custGeom>
            <a:avLst/>
            <a:gdLst/>
            <a:ahLst/>
            <a:cxnLst/>
            <a:rect l="l" t="t" r="r" b="b"/>
            <a:pathLst>
              <a:path w="1790700">
                <a:moveTo>
                  <a:pt x="0" y="0"/>
                </a:moveTo>
                <a:lnTo>
                  <a:pt x="1790700" y="0"/>
                </a:lnTo>
              </a:path>
            </a:pathLst>
          </a:custGeom>
          <a:ln w="3175">
            <a:solidFill>
              <a:srgbClr val="8DB3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978660" y="5648325"/>
            <a:ext cx="1824989" cy="0"/>
          </a:xfrm>
          <a:custGeom>
            <a:avLst/>
            <a:gdLst/>
            <a:ahLst/>
            <a:cxnLst/>
            <a:rect l="l" t="t" r="r" b="b"/>
            <a:pathLst>
              <a:path w="1824989">
                <a:moveTo>
                  <a:pt x="0" y="0"/>
                </a:moveTo>
                <a:lnTo>
                  <a:pt x="1824989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978660" y="5647054"/>
            <a:ext cx="1826260" cy="0"/>
          </a:xfrm>
          <a:custGeom>
            <a:avLst/>
            <a:gdLst/>
            <a:ahLst/>
            <a:cxnLst/>
            <a:rect l="l" t="t" r="r" b="b"/>
            <a:pathLst>
              <a:path w="1826260">
                <a:moveTo>
                  <a:pt x="0" y="0"/>
                </a:moveTo>
                <a:lnTo>
                  <a:pt x="1826260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78660" y="5652134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10">
                <a:moveTo>
                  <a:pt x="0" y="0"/>
                </a:moveTo>
                <a:lnTo>
                  <a:pt x="1819910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78660" y="5650865"/>
            <a:ext cx="1821180" cy="0"/>
          </a:xfrm>
          <a:custGeom>
            <a:avLst/>
            <a:gdLst/>
            <a:ahLst/>
            <a:cxnLst/>
            <a:rect l="l" t="t" r="r" b="b"/>
            <a:pathLst>
              <a:path w="1821179">
                <a:moveTo>
                  <a:pt x="0" y="0"/>
                </a:moveTo>
                <a:lnTo>
                  <a:pt x="1821180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978660" y="5649595"/>
            <a:ext cx="1823720" cy="0"/>
          </a:xfrm>
          <a:custGeom>
            <a:avLst/>
            <a:gdLst/>
            <a:ahLst/>
            <a:cxnLst/>
            <a:rect l="l" t="t" r="r" b="b"/>
            <a:pathLst>
              <a:path w="1823720">
                <a:moveTo>
                  <a:pt x="0" y="0"/>
                </a:moveTo>
                <a:lnTo>
                  <a:pt x="1823719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78660" y="5654675"/>
            <a:ext cx="1817370" cy="0"/>
          </a:xfrm>
          <a:custGeom>
            <a:avLst/>
            <a:gdLst/>
            <a:ahLst/>
            <a:cxnLst/>
            <a:rect l="l" t="t" r="r" b="b"/>
            <a:pathLst>
              <a:path w="1817370">
                <a:moveTo>
                  <a:pt x="0" y="0"/>
                </a:moveTo>
                <a:lnTo>
                  <a:pt x="1817369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78660" y="5653404"/>
            <a:ext cx="1818639" cy="0"/>
          </a:xfrm>
          <a:custGeom>
            <a:avLst/>
            <a:gdLst/>
            <a:ahLst/>
            <a:cxnLst/>
            <a:rect l="l" t="t" r="r" b="b"/>
            <a:pathLst>
              <a:path w="1818639">
                <a:moveTo>
                  <a:pt x="0" y="0"/>
                </a:moveTo>
                <a:lnTo>
                  <a:pt x="1818639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78660" y="5658484"/>
            <a:ext cx="1813560" cy="0"/>
          </a:xfrm>
          <a:custGeom>
            <a:avLst/>
            <a:gdLst/>
            <a:ahLst/>
            <a:cxnLst/>
            <a:rect l="l" t="t" r="r" b="b"/>
            <a:pathLst>
              <a:path w="1813560">
                <a:moveTo>
                  <a:pt x="0" y="0"/>
                </a:moveTo>
                <a:lnTo>
                  <a:pt x="1813560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978660" y="5657215"/>
            <a:ext cx="1814830" cy="0"/>
          </a:xfrm>
          <a:custGeom>
            <a:avLst/>
            <a:gdLst/>
            <a:ahLst/>
            <a:cxnLst/>
            <a:rect l="l" t="t" r="r" b="b"/>
            <a:pathLst>
              <a:path w="1814829">
                <a:moveTo>
                  <a:pt x="0" y="0"/>
                </a:moveTo>
                <a:lnTo>
                  <a:pt x="1814830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978660" y="5655945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978660" y="5661025"/>
            <a:ext cx="1811020" cy="0"/>
          </a:xfrm>
          <a:custGeom>
            <a:avLst/>
            <a:gdLst/>
            <a:ahLst/>
            <a:cxnLst/>
            <a:rect l="l" t="t" r="r" b="b"/>
            <a:pathLst>
              <a:path w="1811020">
                <a:moveTo>
                  <a:pt x="0" y="0"/>
                </a:moveTo>
                <a:lnTo>
                  <a:pt x="1811019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978660" y="5659754"/>
            <a:ext cx="1812289" cy="0"/>
          </a:xfrm>
          <a:custGeom>
            <a:avLst/>
            <a:gdLst/>
            <a:ahLst/>
            <a:cxnLst/>
            <a:rect l="l" t="t" r="r" b="b"/>
            <a:pathLst>
              <a:path w="1812289">
                <a:moveTo>
                  <a:pt x="0" y="0"/>
                </a:moveTo>
                <a:lnTo>
                  <a:pt x="1812289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978660" y="5662295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8480" y="0"/>
                </a:lnTo>
              </a:path>
            </a:pathLst>
          </a:custGeom>
          <a:ln w="3175">
            <a:solidFill>
              <a:srgbClr val="8CB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978660" y="5629275"/>
            <a:ext cx="1845310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5310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78660" y="5633084"/>
            <a:ext cx="1841500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500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78660" y="5631815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769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978660" y="5630545"/>
            <a:ext cx="1844039" cy="0"/>
          </a:xfrm>
          <a:custGeom>
            <a:avLst/>
            <a:gdLst/>
            <a:ahLst/>
            <a:cxnLst/>
            <a:rect l="l" t="t" r="r" b="b"/>
            <a:pathLst>
              <a:path w="1844039">
                <a:moveTo>
                  <a:pt x="0" y="0"/>
                </a:moveTo>
                <a:lnTo>
                  <a:pt x="1844039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78660" y="5635625"/>
            <a:ext cx="1838960" cy="0"/>
          </a:xfrm>
          <a:custGeom>
            <a:avLst/>
            <a:gdLst/>
            <a:ahLst/>
            <a:cxnLst/>
            <a:rect l="l" t="t" r="r" b="b"/>
            <a:pathLst>
              <a:path w="1838960">
                <a:moveTo>
                  <a:pt x="0" y="0"/>
                </a:moveTo>
                <a:lnTo>
                  <a:pt x="1838960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78660" y="5634354"/>
            <a:ext cx="1840230" cy="0"/>
          </a:xfrm>
          <a:custGeom>
            <a:avLst/>
            <a:gdLst/>
            <a:ahLst/>
            <a:cxnLst/>
            <a:rect l="l" t="t" r="r" b="b"/>
            <a:pathLst>
              <a:path w="1840229">
                <a:moveTo>
                  <a:pt x="0" y="0"/>
                </a:moveTo>
                <a:lnTo>
                  <a:pt x="1840230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78660" y="5639434"/>
            <a:ext cx="1833880" cy="0"/>
          </a:xfrm>
          <a:custGeom>
            <a:avLst/>
            <a:gdLst/>
            <a:ahLst/>
            <a:cxnLst/>
            <a:rect l="l" t="t" r="r" b="b"/>
            <a:pathLst>
              <a:path w="1833879">
                <a:moveTo>
                  <a:pt x="0" y="0"/>
                </a:moveTo>
                <a:lnTo>
                  <a:pt x="1833880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978660" y="5638165"/>
            <a:ext cx="1836420" cy="0"/>
          </a:xfrm>
          <a:custGeom>
            <a:avLst/>
            <a:gdLst/>
            <a:ahLst/>
            <a:cxnLst/>
            <a:rect l="l" t="t" r="r" b="b"/>
            <a:pathLst>
              <a:path w="1836420">
                <a:moveTo>
                  <a:pt x="0" y="0"/>
                </a:moveTo>
                <a:lnTo>
                  <a:pt x="1836419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78660" y="5636895"/>
            <a:ext cx="1837689" cy="0"/>
          </a:xfrm>
          <a:custGeom>
            <a:avLst/>
            <a:gdLst/>
            <a:ahLst/>
            <a:cxnLst/>
            <a:rect l="l" t="t" r="r" b="b"/>
            <a:pathLst>
              <a:path w="1837689">
                <a:moveTo>
                  <a:pt x="0" y="0"/>
                </a:moveTo>
                <a:lnTo>
                  <a:pt x="1837689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78660" y="5641975"/>
            <a:ext cx="1831339" cy="0"/>
          </a:xfrm>
          <a:custGeom>
            <a:avLst/>
            <a:gdLst/>
            <a:ahLst/>
            <a:cxnLst/>
            <a:rect l="l" t="t" r="r" b="b"/>
            <a:pathLst>
              <a:path w="1831339">
                <a:moveTo>
                  <a:pt x="0" y="0"/>
                </a:moveTo>
                <a:lnTo>
                  <a:pt x="1831339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978660" y="5640704"/>
            <a:ext cx="1832610" cy="0"/>
          </a:xfrm>
          <a:custGeom>
            <a:avLst/>
            <a:gdLst/>
            <a:ahLst/>
            <a:cxnLst/>
            <a:rect l="l" t="t" r="r" b="b"/>
            <a:pathLst>
              <a:path w="1832610">
                <a:moveTo>
                  <a:pt x="0" y="0"/>
                </a:moveTo>
                <a:lnTo>
                  <a:pt x="1832610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978660" y="5645784"/>
            <a:ext cx="1827530" cy="0"/>
          </a:xfrm>
          <a:custGeom>
            <a:avLst/>
            <a:gdLst/>
            <a:ahLst/>
            <a:cxnLst/>
            <a:rect l="l" t="t" r="r" b="b"/>
            <a:pathLst>
              <a:path w="1827529">
                <a:moveTo>
                  <a:pt x="0" y="0"/>
                </a:moveTo>
                <a:lnTo>
                  <a:pt x="1827530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78660" y="5644515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78660" y="5643245"/>
            <a:ext cx="1830070" cy="0"/>
          </a:xfrm>
          <a:custGeom>
            <a:avLst/>
            <a:gdLst/>
            <a:ahLst/>
            <a:cxnLst/>
            <a:rect l="l" t="t" r="r" b="b"/>
            <a:pathLst>
              <a:path w="1830070">
                <a:moveTo>
                  <a:pt x="0" y="0"/>
                </a:moveTo>
                <a:lnTo>
                  <a:pt x="1830069" y="0"/>
                </a:lnTo>
              </a:path>
            </a:pathLst>
          </a:custGeom>
          <a:ln w="3175">
            <a:solidFill>
              <a:srgbClr val="8BB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978660" y="5614034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89">
                <a:moveTo>
                  <a:pt x="0" y="0"/>
                </a:moveTo>
                <a:lnTo>
                  <a:pt x="1863089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978660" y="5612765"/>
            <a:ext cx="1864360" cy="0"/>
          </a:xfrm>
          <a:custGeom>
            <a:avLst/>
            <a:gdLst/>
            <a:ahLst/>
            <a:cxnLst/>
            <a:rect l="l" t="t" r="r" b="b"/>
            <a:pathLst>
              <a:path w="1864360">
                <a:moveTo>
                  <a:pt x="0" y="0"/>
                </a:moveTo>
                <a:lnTo>
                  <a:pt x="1864360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978660" y="5616575"/>
            <a:ext cx="1859280" cy="0"/>
          </a:xfrm>
          <a:custGeom>
            <a:avLst/>
            <a:gdLst/>
            <a:ahLst/>
            <a:cxnLst/>
            <a:rect l="l" t="t" r="r" b="b"/>
            <a:pathLst>
              <a:path w="1859279">
                <a:moveTo>
                  <a:pt x="0" y="0"/>
                </a:moveTo>
                <a:lnTo>
                  <a:pt x="1859280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978660" y="5615304"/>
            <a:ext cx="1860550" cy="0"/>
          </a:xfrm>
          <a:custGeom>
            <a:avLst/>
            <a:gdLst/>
            <a:ahLst/>
            <a:cxnLst/>
            <a:rect l="l" t="t" r="r" b="b"/>
            <a:pathLst>
              <a:path w="1860550">
                <a:moveTo>
                  <a:pt x="0" y="0"/>
                </a:moveTo>
                <a:lnTo>
                  <a:pt x="1860550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978660" y="5620384"/>
            <a:ext cx="1855470" cy="0"/>
          </a:xfrm>
          <a:custGeom>
            <a:avLst/>
            <a:gdLst/>
            <a:ahLst/>
            <a:cxnLst/>
            <a:rect l="l" t="t" r="r" b="b"/>
            <a:pathLst>
              <a:path w="1855470">
                <a:moveTo>
                  <a:pt x="0" y="0"/>
                </a:moveTo>
                <a:lnTo>
                  <a:pt x="1855469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978660" y="5619115"/>
            <a:ext cx="1856739" cy="0"/>
          </a:xfrm>
          <a:custGeom>
            <a:avLst/>
            <a:gdLst/>
            <a:ahLst/>
            <a:cxnLst/>
            <a:rect l="l" t="t" r="r" b="b"/>
            <a:pathLst>
              <a:path w="1856739">
                <a:moveTo>
                  <a:pt x="0" y="0"/>
                </a:moveTo>
                <a:lnTo>
                  <a:pt x="1856739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978660" y="5617845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8010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978660" y="5622925"/>
            <a:ext cx="1852930" cy="0"/>
          </a:xfrm>
          <a:custGeom>
            <a:avLst/>
            <a:gdLst/>
            <a:ahLst/>
            <a:cxnLst/>
            <a:rect l="l" t="t" r="r" b="b"/>
            <a:pathLst>
              <a:path w="1852929">
                <a:moveTo>
                  <a:pt x="0" y="0"/>
                </a:moveTo>
                <a:lnTo>
                  <a:pt x="1852930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978660" y="5621654"/>
            <a:ext cx="1854200" cy="0"/>
          </a:xfrm>
          <a:custGeom>
            <a:avLst/>
            <a:gdLst/>
            <a:ahLst/>
            <a:cxnLst/>
            <a:rect l="l" t="t" r="r" b="b"/>
            <a:pathLst>
              <a:path w="1854200">
                <a:moveTo>
                  <a:pt x="0" y="0"/>
                </a:moveTo>
                <a:lnTo>
                  <a:pt x="1854200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978660" y="5626734"/>
            <a:ext cx="1847850" cy="0"/>
          </a:xfrm>
          <a:custGeom>
            <a:avLst/>
            <a:gdLst/>
            <a:ahLst/>
            <a:cxnLst/>
            <a:rect l="l" t="t" r="r" b="b"/>
            <a:pathLst>
              <a:path w="1847850">
                <a:moveTo>
                  <a:pt x="0" y="0"/>
                </a:moveTo>
                <a:lnTo>
                  <a:pt x="1847850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978660" y="5625465"/>
            <a:ext cx="1850389" cy="0"/>
          </a:xfrm>
          <a:custGeom>
            <a:avLst/>
            <a:gdLst/>
            <a:ahLst/>
            <a:cxnLst/>
            <a:rect l="l" t="t" r="r" b="b"/>
            <a:pathLst>
              <a:path w="1850389">
                <a:moveTo>
                  <a:pt x="0" y="0"/>
                </a:moveTo>
                <a:lnTo>
                  <a:pt x="1850389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978660" y="5624195"/>
            <a:ext cx="1851660" cy="0"/>
          </a:xfrm>
          <a:custGeom>
            <a:avLst/>
            <a:gdLst/>
            <a:ahLst/>
            <a:cxnLst/>
            <a:rect l="l" t="t" r="r" b="b"/>
            <a:pathLst>
              <a:path w="1851660">
                <a:moveTo>
                  <a:pt x="0" y="0"/>
                </a:moveTo>
                <a:lnTo>
                  <a:pt x="1851660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978660" y="5628004"/>
            <a:ext cx="1846580" cy="0"/>
          </a:xfrm>
          <a:custGeom>
            <a:avLst/>
            <a:gdLst/>
            <a:ahLst/>
            <a:cxnLst/>
            <a:rect l="l" t="t" r="r" b="b"/>
            <a:pathLst>
              <a:path w="1846579">
                <a:moveTo>
                  <a:pt x="0" y="0"/>
                </a:moveTo>
                <a:lnTo>
                  <a:pt x="1846580" y="0"/>
                </a:lnTo>
              </a:path>
            </a:pathLst>
          </a:custGeom>
          <a:ln w="3175">
            <a:solidFill>
              <a:srgbClr val="8AB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978660" y="5596890"/>
            <a:ext cx="1880870" cy="0"/>
          </a:xfrm>
          <a:custGeom>
            <a:avLst/>
            <a:gdLst/>
            <a:ahLst/>
            <a:cxnLst/>
            <a:rect l="l" t="t" r="r" b="b"/>
            <a:pathLst>
              <a:path w="1880870">
                <a:moveTo>
                  <a:pt x="0" y="0"/>
                </a:moveTo>
                <a:lnTo>
                  <a:pt x="1880869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978660" y="5601334"/>
            <a:ext cx="1877060" cy="0"/>
          </a:xfrm>
          <a:custGeom>
            <a:avLst/>
            <a:gdLst/>
            <a:ahLst/>
            <a:cxnLst/>
            <a:rect l="l" t="t" r="r" b="b"/>
            <a:pathLst>
              <a:path w="1877060">
                <a:moveTo>
                  <a:pt x="0" y="0"/>
                </a:moveTo>
                <a:lnTo>
                  <a:pt x="1877060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978660" y="5600065"/>
            <a:ext cx="1878330" cy="0"/>
          </a:xfrm>
          <a:custGeom>
            <a:avLst/>
            <a:gdLst/>
            <a:ahLst/>
            <a:cxnLst/>
            <a:rect l="l" t="t" r="r" b="b"/>
            <a:pathLst>
              <a:path w="1878329">
                <a:moveTo>
                  <a:pt x="0" y="0"/>
                </a:moveTo>
                <a:lnTo>
                  <a:pt x="1878330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978660" y="5598795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978660" y="5603875"/>
            <a:ext cx="1873250" cy="0"/>
          </a:xfrm>
          <a:custGeom>
            <a:avLst/>
            <a:gdLst/>
            <a:ahLst/>
            <a:cxnLst/>
            <a:rect l="l" t="t" r="r" b="b"/>
            <a:pathLst>
              <a:path w="1873250">
                <a:moveTo>
                  <a:pt x="0" y="0"/>
                </a:moveTo>
                <a:lnTo>
                  <a:pt x="1873250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978660" y="5602604"/>
            <a:ext cx="1875789" cy="0"/>
          </a:xfrm>
          <a:custGeom>
            <a:avLst/>
            <a:gdLst/>
            <a:ahLst/>
            <a:cxnLst/>
            <a:rect l="l" t="t" r="r" b="b"/>
            <a:pathLst>
              <a:path w="1875789">
                <a:moveTo>
                  <a:pt x="0" y="0"/>
                </a:moveTo>
                <a:lnTo>
                  <a:pt x="1875789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978660" y="5607684"/>
            <a:ext cx="1869439" cy="0"/>
          </a:xfrm>
          <a:custGeom>
            <a:avLst/>
            <a:gdLst/>
            <a:ahLst/>
            <a:cxnLst/>
            <a:rect l="l" t="t" r="r" b="b"/>
            <a:pathLst>
              <a:path w="1869439">
                <a:moveTo>
                  <a:pt x="0" y="0"/>
                </a:moveTo>
                <a:lnTo>
                  <a:pt x="1869439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978660" y="5606415"/>
            <a:ext cx="1870710" cy="0"/>
          </a:xfrm>
          <a:custGeom>
            <a:avLst/>
            <a:gdLst/>
            <a:ahLst/>
            <a:cxnLst/>
            <a:rect l="l" t="t" r="r" b="b"/>
            <a:pathLst>
              <a:path w="1870710">
                <a:moveTo>
                  <a:pt x="0" y="0"/>
                </a:moveTo>
                <a:lnTo>
                  <a:pt x="1870710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978660" y="5605145"/>
            <a:ext cx="1871980" cy="0"/>
          </a:xfrm>
          <a:custGeom>
            <a:avLst/>
            <a:gdLst/>
            <a:ahLst/>
            <a:cxnLst/>
            <a:rect l="l" t="t" r="r" b="b"/>
            <a:pathLst>
              <a:path w="1871979">
                <a:moveTo>
                  <a:pt x="0" y="0"/>
                </a:moveTo>
                <a:lnTo>
                  <a:pt x="1871980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978660" y="5610225"/>
            <a:ext cx="1866900" cy="0"/>
          </a:xfrm>
          <a:custGeom>
            <a:avLst/>
            <a:gdLst/>
            <a:ahLst/>
            <a:cxnLst/>
            <a:rect l="l" t="t" r="r" b="b"/>
            <a:pathLst>
              <a:path w="1866900">
                <a:moveTo>
                  <a:pt x="0" y="0"/>
                </a:moveTo>
                <a:lnTo>
                  <a:pt x="1866900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978660" y="5608954"/>
            <a:ext cx="1868170" cy="0"/>
          </a:xfrm>
          <a:custGeom>
            <a:avLst/>
            <a:gdLst/>
            <a:ahLst/>
            <a:cxnLst/>
            <a:rect l="l" t="t" r="r" b="b"/>
            <a:pathLst>
              <a:path w="1868170">
                <a:moveTo>
                  <a:pt x="0" y="0"/>
                </a:moveTo>
                <a:lnTo>
                  <a:pt x="1868169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978660" y="5611495"/>
            <a:ext cx="1865630" cy="0"/>
          </a:xfrm>
          <a:custGeom>
            <a:avLst/>
            <a:gdLst/>
            <a:ahLst/>
            <a:cxnLst/>
            <a:rect l="l" t="t" r="r" b="b"/>
            <a:pathLst>
              <a:path w="1865629">
                <a:moveTo>
                  <a:pt x="0" y="0"/>
                </a:moveTo>
                <a:lnTo>
                  <a:pt x="1865630" y="0"/>
                </a:lnTo>
              </a:path>
            </a:pathLst>
          </a:custGeom>
          <a:ln w="3175">
            <a:solidFill>
              <a:srgbClr val="8AA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978660" y="5578475"/>
            <a:ext cx="1861820" cy="0"/>
          </a:xfrm>
          <a:custGeom>
            <a:avLst/>
            <a:gdLst/>
            <a:ahLst/>
            <a:cxnLst/>
            <a:rect l="l" t="t" r="r" b="b"/>
            <a:pathLst>
              <a:path w="1861820">
                <a:moveTo>
                  <a:pt x="0" y="0"/>
                </a:moveTo>
                <a:lnTo>
                  <a:pt x="1861819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978660" y="5582284"/>
            <a:ext cx="1866900" cy="0"/>
          </a:xfrm>
          <a:custGeom>
            <a:avLst/>
            <a:gdLst/>
            <a:ahLst/>
            <a:cxnLst/>
            <a:rect l="l" t="t" r="r" b="b"/>
            <a:pathLst>
              <a:path w="1866900">
                <a:moveTo>
                  <a:pt x="0" y="0"/>
                </a:moveTo>
                <a:lnTo>
                  <a:pt x="1866900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978660" y="5581015"/>
            <a:ext cx="1865630" cy="0"/>
          </a:xfrm>
          <a:custGeom>
            <a:avLst/>
            <a:gdLst/>
            <a:ahLst/>
            <a:cxnLst/>
            <a:rect l="l" t="t" r="r" b="b"/>
            <a:pathLst>
              <a:path w="1865629">
                <a:moveTo>
                  <a:pt x="0" y="0"/>
                </a:moveTo>
                <a:lnTo>
                  <a:pt x="1865630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978660" y="5579745"/>
            <a:ext cx="1864360" cy="0"/>
          </a:xfrm>
          <a:custGeom>
            <a:avLst/>
            <a:gdLst/>
            <a:ahLst/>
            <a:cxnLst/>
            <a:rect l="l" t="t" r="r" b="b"/>
            <a:pathLst>
              <a:path w="1864360">
                <a:moveTo>
                  <a:pt x="0" y="0"/>
                </a:moveTo>
                <a:lnTo>
                  <a:pt x="1864360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978660" y="5584825"/>
            <a:ext cx="1869439" cy="0"/>
          </a:xfrm>
          <a:custGeom>
            <a:avLst/>
            <a:gdLst/>
            <a:ahLst/>
            <a:cxnLst/>
            <a:rect l="l" t="t" r="r" b="b"/>
            <a:pathLst>
              <a:path w="1869439">
                <a:moveTo>
                  <a:pt x="0" y="0"/>
                </a:moveTo>
                <a:lnTo>
                  <a:pt x="1869439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978660" y="5583554"/>
            <a:ext cx="1868170" cy="0"/>
          </a:xfrm>
          <a:custGeom>
            <a:avLst/>
            <a:gdLst/>
            <a:ahLst/>
            <a:cxnLst/>
            <a:rect l="l" t="t" r="r" b="b"/>
            <a:pathLst>
              <a:path w="1868170">
                <a:moveTo>
                  <a:pt x="0" y="0"/>
                </a:moveTo>
                <a:lnTo>
                  <a:pt x="1868169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978660" y="5588634"/>
            <a:ext cx="1873250" cy="0"/>
          </a:xfrm>
          <a:custGeom>
            <a:avLst/>
            <a:gdLst/>
            <a:ahLst/>
            <a:cxnLst/>
            <a:rect l="l" t="t" r="r" b="b"/>
            <a:pathLst>
              <a:path w="1873250">
                <a:moveTo>
                  <a:pt x="0" y="0"/>
                </a:moveTo>
                <a:lnTo>
                  <a:pt x="1873250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978660" y="5587365"/>
            <a:ext cx="1871980" cy="0"/>
          </a:xfrm>
          <a:custGeom>
            <a:avLst/>
            <a:gdLst/>
            <a:ahLst/>
            <a:cxnLst/>
            <a:rect l="l" t="t" r="r" b="b"/>
            <a:pathLst>
              <a:path w="1871979">
                <a:moveTo>
                  <a:pt x="0" y="0"/>
                </a:moveTo>
                <a:lnTo>
                  <a:pt x="1871980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978660" y="5586095"/>
            <a:ext cx="1870710" cy="0"/>
          </a:xfrm>
          <a:custGeom>
            <a:avLst/>
            <a:gdLst/>
            <a:ahLst/>
            <a:cxnLst/>
            <a:rect l="l" t="t" r="r" b="b"/>
            <a:pathLst>
              <a:path w="1870710">
                <a:moveTo>
                  <a:pt x="0" y="0"/>
                </a:moveTo>
                <a:lnTo>
                  <a:pt x="1870710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978660" y="5591175"/>
            <a:ext cx="1877060" cy="0"/>
          </a:xfrm>
          <a:custGeom>
            <a:avLst/>
            <a:gdLst/>
            <a:ahLst/>
            <a:cxnLst/>
            <a:rect l="l" t="t" r="r" b="b"/>
            <a:pathLst>
              <a:path w="1877060">
                <a:moveTo>
                  <a:pt x="0" y="0"/>
                </a:moveTo>
                <a:lnTo>
                  <a:pt x="1877060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978660" y="5589904"/>
            <a:ext cx="1874520" cy="0"/>
          </a:xfrm>
          <a:custGeom>
            <a:avLst/>
            <a:gdLst/>
            <a:ahLst/>
            <a:cxnLst/>
            <a:rect l="l" t="t" r="r" b="b"/>
            <a:pathLst>
              <a:path w="1874520">
                <a:moveTo>
                  <a:pt x="0" y="0"/>
                </a:moveTo>
                <a:lnTo>
                  <a:pt x="1874519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978660" y="5594984"/>
            <a:ext cx="1880870" cy="0"/>
          </a:xfrm>
          <a:custGeom>
            <a:avLst/>
            <a:gdLst/>
            <a:ahLst/>
            <a:cxnLst/>
            <a:rect l="l" t="t" r="r" b="b"/>
            <a:pathLst>
              <a:path w="1880870">
                <a:moveTo>
                  <a:pt x="0" y="0"/>
                </a:moveTo>
                <a:lnTo>
                  <a:pt x="1880869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978660" y="5593715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978660" y="5592445"/>
            <a:ext cx="1878330" cy="0"/>
          </a:xfrm>
          <a:custGeom>
            <a:avLst/>
            <a:gdLst/>
            <a:ahLst/>
            <a:cxnLst/>
            <a:rect l="l" t="t" r="r" b="b"/>
            <a:pathLst>
              <a:path w="1878329">
                <a:moveTo>
                  <a:pt x="0" y="0"/>
                </a:moveTo>
                <a:lnTo>
                  <a:pt x="1878330" y="0"/>
                </a:lnTo>
              </a:path>
            </a:pathLst>
          </a:custGeom>
          <a:ln w="3175">
            <a:solidFill>
              <a:srgbClr val="89A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978660" y="5563234"/>
            <a:ext cx="1845310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5310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978660" y="5561965"/>
            <a:ext cx="1844039" cy="0"/>
          </a:xfrm>
          <a:custGeom>
            <a:avLst/>
            <a:gdLst/>
            <a:ahLst/>
            <a:cxnLst/>
            <a:rect l="l" t="t" r="r" b="b"/>
            <a:pathLst>
              <a:path w="1844039">
                <a:moveTo>
                  <a:pt x="0" y="0"/>
                </a:moveTo>
                <a:lnTo>
                  <a:pt x="1844039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978660" y="5565775"/>
            <a:ext cx="1847850" cy="0"/>
          </a:xfrm>
          <a:custGeom>
            <a:avLst/>
            <a:gdLst/>
            <a:ahLst/>
            <a:cxnLst/>
            <a:rect l="l" t="t" r="r" b="b"/>
            <a:pathLst>
              <a:path w="1847850">
                <a:moveTo>
                  <a:pt x="0" y="0"/>
                </a:moveTo>
                <a:lnTo>
                  <a:pt x="1847850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978660" y="5564504"/>
            <a:ext cx="1846580" cy="0"/>
          </a:xfrm>
          <a:custGeom>
            <a:avLst/>
            <a:gdLst/>
            <a:ahLst/>
            <a:cxnLst/>
            <a:rect l="l" t="t" r="r" b="b"/>
            <a:pathLst>
              <a:path w="1846579">
                <a:moveTo>
                  <a:pt x="0" y="0"/>
                </a:moveTo>
                <a:lnTo>
                  <a:pt x="1846580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978660" y="5569584"/>
            <a:ext cx="1852930" cy="0"/>
          </a:xfrm>
          <a:custGeom>
            <a:avLst/>
            <a:gdLst/>
            <a:ahLst/>
            <a:cxnLst/>
            <a:rect l="l" t="t" r="r" b="b"/>
            <a:pathLst>
              <a:path w="1852929">
                <a:moveTo>
                  <a:pt x="0" y="0"/>
                </a:moveTo>
                <a:lnTo>
                  <a:pt x="1852930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978660" y="5568315"/>
            <a:ext cx="1851660" cy="0"/>
          </a:xfrm>
          <a:custGeom>
            <a:avLst/>
            <a:gdLst/>
            <a:ahLst/>
            <a:cxnLst/>
            <a:rect l="l" t="t" r="r" b="b"/>
            <a:pathLst>
              <a:path w="1851660">
                <a:moveTo>
                  <a:pt x="0" y="0"/>
                </a:moveTo>
                <a:lnTo>
                  <a:pt x="1851660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978660" y="5567045"/>
            <a:ext cx="1849120" cy="0"/>
          </a:xfrm>
          <a:custGeom>
            <a:avLst/>
            <a:gdLst/>
            <a:ahLst/>
            <a:cxnLst/>
            <a:rect l="l" t="t" r="r" b="b"/>
            <a:pathLst>
              <a:path w="1849120">
                <a:moveTo>
                  <a:pt x="0" y="0"/>
                </a:moveTo>
                <a:lnTo>
                  <a:pt x="1849119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978660" y="5572125"/>
            <a:ext cx="1855470" cy="0"/>
          </a:xfrm>
          <a:custGeom>
            <a:avLst/>
            <a:gdLst/>
            <a:ahLst/>
            <a:cxnLst/>
            <a:rect l="l" t="t" r="r" b="b"/>
            <a:pathLst>
              <a:path w="1855470">
                <a:moveTo>
                  <a:pt x="0" y="0"/>
                </a:moveTo>
                <a:lnTo>
                  <a:pt x="1855469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978660" y="5570854"/>
            <a:ext cx="1854200" cy="0"/>
          </a:xfrm>
          <a:custGeom>
            <a:avLst/>
            <a:gdLst/>
            <a:ahLst/>
            <a:cxnLst/>
            <a:rect l="l" t="t" r="r" b="b"/>
            <a:pathLst>
              <a:path w="1854200">
                <a:moveTo>
                  <a:pt x="0" y="0"/>
                </a:moveTo>
                <a:lnTo>
                  <a:pt x="1854200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978660" y="5575934"/>
            <a:ext cx="1859280" cy="0"/>
          </a:xfrm>
          <a:custGeom>
            <a:avLst/>
            <a:gdLst/>
            <a:ahLst/>
            <a:cxnLst/>
            <a:rect l="l" t="t" r="r" b="b"/>
            <a:pathLst>
              <a:path w="1859279">
                <a:moveTo>
                  <a:pt x="0" y="0"/>
                </a:moveTo>
                <a:lnTo>
                  <a:pt x="1859280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978660" y="5574665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8010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978660" y="5573395"/>
            <a:ext cx="1856739" cy="0"/>
          </a:xfrm>
          <a:custGeom>
            <a:avLst/>
            <a:gdLst/>
            <a:ahLst/>
            <a:cxnLst/>
            <a:rect l="l" t="t" r="r" b="b"/>
            <a:pathLst>
              <a:path w="1856739">
                <a:moveTo>
                  <a:pt x="0" y="0"/>
                </a:moveTo>
                <a:lnTo>
                  <a:pt x="1856739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978660" y="5577204"/>
            <a:ext cx="1860550" cy="0"/>
          </a:xfrm>
          <a:custGeom>
            <a:avLst/>
            <a:gdLst/>
            <a:ahLst/>
            <a:cxnLst/>
            <a:rect l="l" t="t" r="r" b="b"/>
            <a:pathLst>
              <a:path w="1860550">
                <a:moveTo>
                  <a:pt x="0" y="0"/>
                </a:moveTo>
                <a:lnTo>
                  <a:pt x="1860550" y="0"/>
                </a:lnTo>
              </a:path>
            </a:pathLst>
          </a:custGeom>
          <a:ln w="3175">
            <a:solidFill>
              <a:srgbClr val="88A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978660" y="5544184"/>
            <a:ext cx="1824989" cy="0"/>
          </a:xfrm>
          <a:custGeom>
            <a:avLst/>
            <a:gdLst/>
            <a:ahLst/>
            <a:cxnLst/>
            <a:rect l="l" t="t" r="r" b="b"/>
            <a:pathLst>
              <a:path w="1824989">
                <a:moveTo>
                  <a:pt x="0" y="0"/>
                </a:moveTo>
                <a:lnTo>
                  <a:pt x="1824989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978660" y="5546725"/>
            <a:ext cx="1827530" cy="0"/>
          </a:xfrm>
          <a:custGeom>
            <a:avLst/>
            <a:gdLst/>
            <a:ahLst/>
            <a:cxnLst/>
            <a:rect l="l" t="t" r="r" b="b"/>
            <a:pathLst>
              <a:path w="1827529">
                <a:moveTo>
                  <a:pt x="0" y="0"/>
                </a:moveTo>
                <a:lnTo>
                  <a:pt x="1827530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978660" y="5545454"/>
            <a:ext cx="1826260" cy="0"/>
          </a:xfrm>
          <a:custGeom>
            <a:avLst/>
            <a:gdLst/>
            <a:ahLst/>
            <a:cxnLst/>
            <a:rect l="l" t="t" r="r" b="b"/>
            <a:pathLst>
              <a:path w="1826260">
                <a:moveTo>
                  <a:pt x="0" y="0"/>
                </a:moveTo>
                <a:lnTo>
                  <a:pt x="1826260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978660" y="5550534"/>
            <a:ext cx="1831339" cy="0"/>
          </a:xfrm>
          <a:custGeom>
            <a:avLst/>
            <a:gdLst/>
            <a:ahLst/>
            <a:cxnLst/>
            <a:rect l="l" t="t" r="r" b="b"/>
            <a:pathLst>
              <a:path w="1831339">
                <a:moveTo>
                  <a:pt x="0" y="0"/>
                </a:moveTo>
                <a:lnTo>
                  <a:pt x="1831339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978660" y="5549265"/>
            <a:ext cx="1830070" cy="0"/>
          </a:xfrm>
          <a:custGeom>
            <a:avLst/>
            <a:gdLst/>
            <a:ahLst/>
            <a:cxnLst/>
            <a:rect l="l" t="t" r="r" b="b"/>
            <a:pathLst>
              <a:path w="1830070">
                <a:moveTo>
                  <a:pt x="0" y="0"/>
                </a:moveTo>
                <a:lnTo>
                  <a:pt x="1830069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978660" y="5547995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978660" y="5553075"/>
            <a:ext cx="1833880" cy="0"/>
          </a:xfrm>
          <a:custGeom>
            <a:avLst/>
            <a:gdLst/>
            <a:ahLst/>
            <a:cxnLst/>
            <a:rect l="l" t="t" r="r" b="b"/>
            <a:pathLst>
              <a:path w="1833879">
                <a:moveTo>
                  <a:pt x="0" y="0"/>
                </a:moveTo>
                <a:lnTo>
                  <a:pt x="1833880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978660" y="5551804"/>
            <a:ext cx="1832610" cy="0"/>
          </a:xfrm>
          <a:custGeom>
            <a:avLst/>
            <a:gdLst/>
            <a:ahLst/>
            <a:cxnLst/>
            <a:rect l="l" t="t" r="r" b="b"/>
            <a:pathLst>
              <a:path w="1832610">
                <a:moveTo>
                  <a:pt x="0" y="0"/>
                </a:moveTo>
                <a:lnTo>
                  <a:pt x="1832610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978660" y="5556884"/>
            <a:ext cx="1838960" cy="0"/>
          </a:xfrm>
          <a:custGeom>
            <a:avLst/>
            <a:gdLst/>
            <a:ahLst/>
            <a:cxnLst/>
            <a:rect l="l" t="t" r="r" b="b"/>
            <a:pathLst>
              <a:path w="1838960">
                <a:moveTo>
                  <a:pt x="0" y="0"/>
                </a:moveTo>
                <a:lnTo>
                  <a:pt x="1838960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978660" y="5555615"/>
            <a:ext cx="1837689" cy="0"/>
          </a:xfrm>
          <a:custGeom>
            <a:avLst/>
            <a:gdLst/>
            <a:ahLst/>
            <a:cxnLst/>
            <a:rect l="l" t="t" r="r" b="b"/>
            <a:pathLst>
              <a:path w="1837689">
                <a:moveTo>
                  <a:pt x="0" y="0"/>
                </a:moveTo>
                <a:lnTo>
                  <a:pt x="1837689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978660" y="5554345"/>
            <a:ext cx="1835150" cy="0"/>
          </a:xfrm>
          <a:custGeom>
            <a:avLst/>
            <a:gdLst/>
            <a:ahLst/>
            <a:cxnLst/>
            <a:rect l="l" t="t" r="r" b="b"/>
            <a:pathLst>
              <a:path w="1835150">
                <a:moveTo>
                  <a:pt x="0" y="0"/>
                </a:moveTo>
                <a:lnTo>
                  <a:pt x="1835150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978660" y="5559425"/>
            <a:ext cx="1841500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500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978660" y="5558154"/>
            <a:ext cx="1840230" cy="0"/>
          </a:xfrm>
          <a:custGeom>
            <a:avLst/>
            <a:gdLst/>
            <a:ahLst/>
            <a:cxnLst/>
            <a:rect l="l" t="t" r="r" b="b"/>
            <a:pathLst>
              <a:path w="1840229">
                <a:moveTo>
                  <a:pt x="0" y="0"/>
                </a:moveTo>
                <a:lnTo>
                  <a:pt x="1840230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978660" y="5560695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769" y="0"/>
                </a:lnTo>
              </a:path>
            </a:pathLst>
          </a:custGeom>
          <a:ln w="3175">
            <a:solidFill>
              <a:srgbClr val="87A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978660" y="5527675"/>
            <a:ext cx="1805939" cy="0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0" y="0"/>
                </a:moveTo>
                <a:lnTo>
                  <a:pt x="1805939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978660" y="5531484"/>
            <a:ext cx="1809750" cy="0"/>
          </a:xfrm>
          <a:custGeom>
            <a:avLst/>
            <a:gdLst/>
            <a:ahLst/>
            <a:cxnLst/>
            <a:rect l="l" t="t" r="r" b="b"/>
            <a:pathLst>
              <a:path w="1809750">
                <a:moveTo>
                  <a:pt x="0" y="0"/>
                </a:moveTo>
                <a:lnTo>
                  <a:pt x="1809750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978660" y="5530215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8480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978660" y="5528945"/>
            <a:ext cx="1807210" cy="0"/>
          </a:xfrm>
          <a:custGeom>
            <a:avLst/>
            <a:gdLst/>
            <a:ahLst/>
            <a:cxnLst/>
            <a:rect l="l" t="t" r="r" b="b"/>
            <a:pathLst>
              <a:path w="1807210">
                <a:moveTo>
                  <a:pt x="0" y="0"/>
                </a:moveTo>
                <a:lnTo>
                  <a:pt x="1807210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978660" y="5534025"/>
            <a:ext cx="1813560" cy="0"/>
          </a:xfrm>
          <a:custGeom>
            <a:avLst/>
            <a:gdLst/>
            <a:ahLst/>
            <a:cxnLst/>
            <a:rect l="l" t="t" r="r" b="b"/>
            <a:pathLst>
              <a:path w="1813560">
                <a:moveTo>
                  <a:pt x="0" y="0"/>
                </a:moveTo>
                <a:lnTo>
                  <a:pt x="1813560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978660" y="5532754"/>
            <a:ext cx="1812289" cy="0"/>
          </a:xfrm>
          <a:custGeom>
            <a:avLst/>
            <a:gdLst/>
            <a:ahLst/>
            <a:cxnLst/>
            <a:rect l="l" t="t" r="r" b="b"/>
            <a:pathLst>
              <a:path w="1812289">
                <a:moveTo>
                  <a:pt x="0" y="0"/>
                </a:moveTo>
                <a:lnTo>
                  <a:pt x="1812289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978660" y="5537834"/>
            <a:ext cx="1817370" cy="0"/>
          </a:xfrm>
          <a:custGeom>
            <a:avLst/>
            <a:gdLst/>
            <a:ahLst/>
            <a:cxnLst/>
            <a:rect l="l" t="t" r="r" b="b"/>
            <a:pathLst>
              <a:path w="1817370">
                <a:moveTo>
                  <a:pt x="0" y="0"/>
                </a:moveTo>
                <a:lnTo>
                  <a:pt x="1817369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978660" y="5536565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978660" y="5535295"/>
            <a:ext cx="1814830" cy="0"/>
          </a:xfrm>
          <a:custGeom>
            <a:avLst/>
            <a:gdLst/>
            <a:ahLst/>
            <a:cxnLst/>
            <a:rect l="l" t="t" r="r" b="b"/>
            <a:pathLst>
              <a:path w="1814829">
                <a:moveTo>
                  <a:pt x="0" y="0"/>
                </a:moveTo>
                <a:lnTo>
                  <a:pt x="1814830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978660" y="5540375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10">
                <a:moveTo>
                  <a:pt x="0" y="0"/>
                </a:moveTo>
                <a:lnTo>
                  <a:pt x="1819910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978660" y="5539104"/>
            <a:ext cx="1818639" cy="0"/>
          </a:xfrm>
          <a:custGeom>
            <a:avLst/>
            <a:gdLst/>
            <a:ahLst/>
            <a:cxnLst/>
            <a:rect l="l" t="t" r="r" b="b"/>
            <a:pathLst>
              <a:path w="1818639">
                <a:moveTo>
                  <a:pt x="0" y="0"/>
                </a:moveTo>
                <a:lnTo>
                  <a:pt x="1818639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978660" y="5542915"/>
            <a:ext cx="1822450" cy="0"/>
          </a:xfrm>
          <a:custGeom>
            <a:avLst/>
            <a:gdLst/>
            <a:ahLst/>
            <a:cxnLst/>
            <a:rect l="l" t="t" r="r" b="b"/>
            <a:pathLst>
              <a:path w="1822450">
                <a:moveTo>
                  <a:pt x="0" y="0"/>
                </a:moveTo>
                <a:lnTo>
                  <a:pt x="1822450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978660" y="5541645"/>
            <a:ext cx="1821180" cy="0"/>
          </a:xfrm>
          <a:custGeom>
            <a:avLst/>
            <a:gdLst/>
            <a:ahLst/>
            <a:cxnLst/>
            <a:rect l="l" t="t" r="r" b="b"/>
            <a:pathLst>
              <a:path w="1821179">
                <a:moveTo>
                  <a:pt x="0" y="0"/>
                </a:moveTo>
                <a:lnTo>
                  <a:pt x="1821180" y="0"/>
                </a:lnTo>
              </a:path>
            </a:pathLst>
          </a:custGeom>
          <a:ln w="3175">
            <a:solidFill>
              <a:srgbClr val="87A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978660" y="5512434"/>
            <a:ext cx="1789430" cy="0"/>
          </a:xfrm>
          <a:custGeom>
            <a:avLst/>
            <a:gdLst/>
            <a:ahLst/>
            <a:cxnLst/>
            <a:rect l="l" t="t" r="r" b="b"/>
            <a:pathLst>
              <a:path w="1789429">
                <a:moveTo>
                  <a:pt x="0" y="0"/>
                </a:moveTo>
                <a:lnTo>
                  <a:pt x="1789430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978660" y="5511165"/>
            <a:ext cx="1788160" cy="0"/>
          </a:xfrm>
          <a:custGeom>
            <a:avLst/>
            <a:gdLst/>
            <a:ahLst/>
            <a:cxnLst/>
            <a:rect l="l" t="t" r="r" b="b"/>
            <a:pathLst>
              <a:path w="1788160">
                <a:moveTo>
                  <a:pt x="0" y="0"/>
                </a:moveTo>
                <a:lnTo>
                  <a:pt x="1788160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978660" y="5509895"/>
            <a:ext cx="1786889" cy="0"/>
          </a:xfrm>
          <a:custGeom>
            <a:avLst/>
            <a:gdLst/>
            <a:ahLst/>
            <a:cxnLst/>
            <a:rect l="l" t="t" r="r" b="b"/>
            <a:pathLst>
              <a:path w="1786889">
                <a:moveTo>
                  <a:pt x="0" y="0"/>
                </a:moveTo>
                <a:lnTo>
                  <a:pt x="1786889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978660" y="5514975"/>
            <a:ext cx="1791970" cy="0"/>
          </a:xfrm>
          <a:custGeom>
            <a:avLst/>
            <a:gdLst/>
            <a:ahLst/>
            <a:cxnLst/>
            <a:rect l="l" t="t" r="r" b="b"/>
            <a:pathLst>
              <a:path w="1791970">
                <a:moveTo>
                  <a:pt x="0" y="0"/>
                </a:moveTo>
                <a:lnTo>
                  <a:pt x="1791969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978660" y="5513704"/>
            <a:ext cx="1790700" cy="0"/>
          </a:xfrm>
          <a:custGeom>
            <a:avLst/>
            <a:gdLst/>
            <a:ahLst/>
            <a:cxnLst/>
            <a:rect l="l" t="t" r="r" b="b"/>
            <a:pathLst>
              <a:path w="1790700">
                <a:moveTo>
                  <a:pt x="0" y="0"/>
                </a:moveTo>
                <a:lnTo>
                  <a:pt x="1790700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978660" y="5518784"/>
            <a:ext cx="1795780" cy="0"/>
          </a:xfrm>
          <a:custGeom>
            <a:avLst/>
            <a:gdLst/>
            <a:ahLst/>
            <a:cxnLst/>
            <a:rect l="l" t="t" r="r" b="b"/>
            <a:pathLst>
              <a:path w="1795779">
                <a:moveTo>
                  <a:pt x="0" y="0"/>
                </a:moveTo>
                <a:lnTo>
                  <a:pt x="1795780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978660" y="5517515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510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978660" y="5516245"/>
            <a:ext cx="1793239" cy="0"/>
          </a:xfrm>
          <a:custGeom>
            <a:avLst/>
            <a:gdLst/>
            <a:ahLst/>
            <a:cxnLst/>
            <a:rect l="l" t="t" r="r" b="b"/>
            <a:pathLst>
              <a:path w="1793239">
                <a:moveTo>
                  <a:pt x="0" y="0"/>
                </a:moveTo>
                <a:lnTo>
                  <a:pt x="1793239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978660" y="5521325"/>
            <a:ext cx="1799589" cy="0"/>
          </a:xfrm>
          <a:custGeom>
            <a:avLst/>
            <a:gdLst/>
            <a:ahLst/>
            <a:cxnLst/>
            <a:rect l="l" t="t" r="r" b="b"/>
            <a:pathLst>
              <a:path w="1799589">
                <a:moveTo>
                  <a:pt x="0" y="0"/>
                </a:moveTo>
                <a:lnTo>
                  <a:pt x="1799589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978660" y="5520054"/>
            <a:ext cx="1798320" cy="0"/>
          </a:xfrm>
          <a:custGeom>
            <a:avLst/>
            <a:gdLst/>
            <a:ahLst/>
            <a:cxnLst/>
            <a:rect l="l" t="t" r="r" b="b"/>
            <a:pathLst>
              <a:path w="1798320">
                <a:moveTo>
                  <a:pt x="0" y="0"/>
                </a:moveTo>
                <a:lnTo>
                  <a:pt x="1798319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978660" y="5525134"/>
            <a:ext cx="1803400" cy="0"/>
          </a:xfrm>
          <a:custGeom>
            <a:avLst/>
            <a:gdLst/>
            <a:ahLst/>
            <a:cxnLst/>
            <a:rect l="l" t="t" r="r" b="b"/>
            <a:pathLst>
              <a:path w="1803400">
                <a:moveTo>
                  <a:pt x="0" y="0"/>
                </a:moveTo>
                <a:lnTo>
                  <a:pt x="1803400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978660" y="5523865"/>
            <a:ext cx="1802130" cy="0"/>
          </a:xfrm>
          <a:custGeom>
            <a:avLst/>
            <a:gdLst/>
            <a:ahLst/>
            <a:cxnLst/>
            <a:rect l="l" t="t" r="r" b="b"/>
            <a:pathLst>
              <a:path w="1802129">
                <a:moveTo>
                  <a:pt x="0" y="0"/>
                </a:moveTo>
                <a:lnTo>
                  <a:pt x="1802130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978660" y="5522595"/>
            <a:ext cx="1800860" cy="0"/>
          </a:xfrm>
          <a:custGeom>
            <a:avLst/>
            <a:gdLst/>
            <a:ahLst/>
            <a:cxnLst/>
            <a:rect l="l" t="t" r="r" b="b"/>
            <a:pathLst>
              <a:path w="1800860">
                <a:moveTo>
                  <a:pt x="0" y="0"/>
                </a:moveTo>
                <a:lnTo>
                  <a:pt x="1800860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978660" y="5526404"/>
            <a:ext cx="1804670" cy="0"/>
          </a:xfrm>
          <a:custGeom>
            <a:avLst/>
            <a:gdLst/>
            <a:ahLst/>
            <a:cxnLst/>
            <a:rect l="l" t="t" r="r" b="b"/>
            <a:pathLst>
              <a:path w="1804670">
                <a:moveTo>
                  <a:pt x="0" y="0"/>
                </a:moveTo>
                <a:lnTo>
                  <a:pt x="1804669" y="0"/>
                </a:lnTo>
              </a:path>
            </a:pathLst>
          </a:custGeom>
          <a:ln w="3175">
            <a:solidFill>
              <a:srgbClr val="86AA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978660" y="5493384"/>
            <a:ext cx="1767839" cy="0"/>
          </a:xfrm>
          <a:custGeom>
            <a:avLst/>
            <a:gdLst/>
            <a:ahLst/>
            <a:cxnLst/>
            <a:rect l="l" t="t" r="r" b="b"/>
            <a:pathLst>
              <a:path w="1767839">
                <a:moveTo>
                  <a:pt x="0" y="0"/>
                </a:moveTo>
                <a:lnTo>
                  <a:pt x="1767839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978660" y="5495925"/>
            <a:ext cx="1770380" cy="0"/>
          </a:xfrm>
          <a:custGeom>
            <a:avLst/>
            <a:gdLst/>
            <a:ahLst/>
            <a:cxnLst/>
            <a:rect l="l" t="t" r="r" b="b"/>
            <a:pathLst>
              <a:path w="1770379">
                <a:moveTo>
                  <a:pt x="0" y="0"/>
                </a:moveTo>
                <a:lnTo>
                  <a:pt x="1770380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978660" y="5494654"/>
            <a:ext cx="1769110" cy="0"/>
          </a:xfrm>
          <a:custGeom>
            <a:avLst/>
            <a:gdLst/>
            <a:ahLst/>
            <a:cxnLst/>
            <a:rect l="l" t="t" r="r" b="b"/>
            <a:pathLst>
              <a:path w="1769110">
                <a:moveTo>
                  <a:pt x="0" y="0"/>
                </a:moveTo>
                <a:lnTo>
                  <a:pt x="1769110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978660" y="5499734"/>
            <a:ext cx="1775460" cy="0"/>
          </a:xfrm>
          <a:custGeom>
            <a:avLst/>
            <a:gdLst/>
            <a:ahLst/>
            <a:cxnLst/>
            <a:rect l="l" t="t" r="r" b="b"/>
            <a:pathLst>
              <a:path w="1775460">
                <a:moveTo>
                  <a:pt x="0" y="0"/>
                </a:moveTo>
                <a:lnTo>
                  <a:pt x="1775460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978660" y="5498465"/>
            <a:ext cx="1774189" cy="0"/>
          </a:xfrm>
          <a:custGeom>
            <a:avLst/>
            <a:gdLst/>
            <a:ahLst/>
            <a:cxnLst/>
            <a:rect l="l" t="t" r="r" b="b"/>
            <a:pathLst>
              <a:path w="1774189">
                <a:moveTo>
                  <a:pt x="0" y="0"/>
                </a:moveTo>
                <a:lnTo>
                  <a:pt x="1774189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978660" y="5497195"/>
            <a:ext cx="1772920" cy="0"/>
          </a:xfrm>
          <a:custGeom>
            <a:avLst/>
            <a:gdLst/>
            <a:ahLst/>
            <a:cxnLst/>
            <a:rect l="l" t="t" r="r" b="b"/>
            <a:pathLst>
              <a:path w="1772920">
                <a:moveTo>
                  <a:pt x="0" y="0"/>
                </a:moveTo>
                <a:lnTo>
                  <a:pt x="1772919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978660" y="5502275"/>
            <a:ext cx="1778000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978660" y="5501004"/>
            <a:ext cx="1776730" cy="0"/>
          </a:xfrm>
          <a:custGeom>
            <a:avLst/>
            <a:gdLst/>
            <a:ahLst/>
            <a:cxnLst/>
            <a:rect l="l" t="t" r="r" b="b"/>
            <a:pathLst>
              <a:path w="1776729">
                <a:moveTo>
                  <a:pt x="0" y="0"/>
                </a:moveTo>
                <a:lnTo>
                  <a:pt x="1776730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978660" y="5506084"/>
            <a:ext cx="1781810" cy="0"/>
          </a:xfrm>
          <a:custGeom>
            <a:avLst/>
            <a:gdLst/>
            <a:ahLst/>
            <a:cxnLst/>
            <a:rect l="l" t="t" r="r" b="b"/>
            <a:pathLst>
              <a:path w="1781810">
                <a:moveTo>
                  <a:pt x="0" y="0"/>
                </a:moveTo>
                <a:lnTo>
                  <a:pt x="1781810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978660" y="5504815"/>
            <a:ext cx="1780539" cy="0"/>
          </a:xfrm>
          <a:custGeom>
            <a:avLst/>
            <a:gdLst/>
            <a:ahLst/>
            <a:cxnLst/>
            <a:rect l="l" t="t" r="r" b="b"/>
            <a:pathLst>
              <a:path w="1780539">
                <a:moveTo>
                  <a:pt x="0" y="0"/>
                </a:moveTo>
                <a:lnTo>
                  <a:pt x="1780539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978660" y="5503545"/>
            <a:ext cx="1779270" cy="0"/>
          </a:xfrm>
          <a:custGeom>
            <a:avLst/>
            <a:gdLst/>
            <a:ahLst/>
            <a:cxnLst/>
            <a:rect l="l" t="t" r="r" b="b"/>
            <a:pathLst>
              <a:path w="1779270">
                <a:moveTo>
                  <a:pt x="0" y="0"/>
                </a:moveTo>
                <a:lnTo>
                  <a:pt x="1779269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978660" y="5508625"/>
            <a:ext cx="1785620" cy="0"/>
          </a:xfrm>
          <a:custGeom>
            <a:avLst/>
            <a:gdLst/>
            <a:ahLst/>
            <a:cxnLst/>
            <a:rect l="l" t="t" r="r" b="b"/>
            <a:pathLst>
              <a:path w="1785620">
                <a:moveTo>
                  <a:pt x="0" y="0"/>
                </a:moveTo>
                <a:lnTo>
                  <a:pt x="1785619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978660" y="5507354"/>
            <a:ext cx="1783080" cy="0"/>
          </a:xfrm>
          <a:custGeom>
            <a:avLst/>
            <a:gdLst/>
            <a:ahLst/>
            <a:cxnLst/>
            <a:rect l="l" t="t" r="r" b="b"/>
            <a:pathLst>
              <a:path w="1783079">
                <a:moveTo>
                  <a:pt x="0" y="0"/>
                </a:moveTo>
                <a:lnTo>
                  <a:pt x="1783080" y="0"/>
                </a:lnTo>
              </a:path>
            </a:pathLst>
          </a:custGeom>
          <a:ln w="3175">
            <a:solidFill>
              <a:srgbClr val="85A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978660" y="5476875"/>
            <a:ext cx="1750060" cy="0"/>
          </a:xfrm>
          <a:custGeom>
            <a:avLst/>
            <a:gdLst/>
            <a:ahLst/>
            <a:cxnLst/>
            <a:rect l="l" t="t" r="r" b="b"/>
            <a:pathLst>
              <a:path w="1750060">
                <a:moveTo>
                  <a:pt x="0" y="0"/>
                </a:moveTo>
                <a:lnTo>
                  <a:pt x="1750060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978660" y="5475604"/>
            <a:ext cx="1748789" cy="0"/>
          </a:xfrm>
          <a:custGeom>
            <a:avLst/>
            <a:gdLst/>
            <a:ahLst/>
            <a:cxnLst/>
            <a:rect l="l" t="t" r="r" b="b"/>
            <a:pathLst>
              <a:path w="1748789">
                <a:moveTo>
                  <a:pt x="0" y="0"/>
                </a:moveTo>
                <a:lnTo>
                  <a:pt x="1748789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978660" y="5480684"/>
            <a:ext cx="1753870" cy="0"/>
          </a:xfrm>
          <a:custGeom>
            <a:avLst/>
            <a:gdLst/>
            <a:ahLst/>
            <a:cxnLst/>
            <a:rect l="l" t="t" r="r" b="b"/>
            <a:pathLst>
              <a:path w="1753870">
                <a:moveTo>
                  <a:pt x="0" y="0"/>
                </a:moveTo>
                <a:lnTo>
                  <a:pt x="1753869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978660" y="5479415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978660" y="5478145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29">
                <a:moveTo>
                  <a:pt x="0" y="0"/>
                </a:moveTo>
                <a:lnTo>
                  <a:pt x="1751330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978660" y="5483225"/>
            <a:ext cx="1756410" cy="0"/>
          </a:xfrm>
          <a:custGeom>
            <a:avLst/>
            <a:gdLst/>
            <a:ahLst/>
            <a:cxnLst/>
            <a:rect l="l" t="t" r="r" b="b"/>
            <a:pathLst>
              <a:path w="1756410">
                <a:moveTo>
                  <a:pt x="0" y="0"/>
                </a:moveTo>
                <a:lnTo>
                  <a:pt x="1756410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978660" y="5481954"/>
            <a:ext cx="1755139" cy="0"/>
          </a:xfrm>
          <a:custGeom>
            <a:avLst/>
            <a:gdLst/>
            <a:ahLst/>
            <a:cxnLst/>
            <a:rect l="l" t="t" r="r" b="b"/>
            <a:pathLst>
              <a:path w="1755139">
                <a:moveTo>
                  <a:pt x="0" y="0"/>
                </a:moveTo>
                <a:lnTo>
                  <a:pt x="1755139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978660" y="5487034"/>
            <a:ext cx="1761489" cy="0"/>
          </a:xfrm>
          <a:custGeom>
            <a:avLst/>
            <a:gdLst/>
            <a:ahLst/>
            <a:cxnLst/>
            <a:rect l="l" t="t" r="r" b="b"/>
            <a:pathLst>
              <a:path w="1761489">
                <a:moveTo>
                  <a:pt x="0" y="0"/>
                </a:moveTo>
                <a:lnTo>
                  <a:pt x="1761489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978660" y="5485765"/>
            <a:ext cx="1760220" cy="0"/>
          </a:xfrm>
          <a:custGeom>
            <a:avLst/>
            <a:gdLst/>
            <a:ahLst/>
            <a:cxnLst/>
            <a:rect l="l" t="t" r="r" b="b"/>
            <a:pathLst>
              <a:path w="1760220">
                <a:moveTo>
                  <a:pt x="0" y="0"/>
                </a:moveTo>
                <a:lnTo>
                  <a:pt x="1760219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978660" y="5484495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950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978660" y="5489575"/>
            <a:ext cx="1764030" cy="0"/>
          </a:xfrm>
          <a:custGeom>
            <a:avLst/>
            <a:gdLst/>
            <a:ahLst/>
            <a:cxnLst/>
            <a:rect l="l" t="t" r="r" b="b"/>
            <a:pathLst>
              <a:path w="1764029">
                <a:moveTo>
                  <a:pt x="0" y="0"/>
                </a:moveTo>
                <a:lnTo>
                  <a:pt x="1764030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978660" y="5488304"/>
            <a:ext cx="1762760" cy="0"/>
          </a:xfrm>
          <a:custGeom>
            <a:avLst/>
            <a:gdLst/>
            <a:ahLst/>
            <a:cxnLst/>
            <a:rect l="l" t="t" r="r" b="b"/>
            <a:pathLst>
              <a:path w="1762760">
                <a:moveTo>
                  <a:pt x="0" y="0"/>
                </a:moveTo>
                <a:lnTo>
                  <a:pt x="1762760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978660" y="5492115"/>
            <a:ext cx="1766570" cy="0"/>
          </a:xfrm>
          <a:custGeom>
            <a:avLst/>
            <a:gdLst/>
            <a:ahLst/>
            <a:cxnLst/>
            <a:rect l="l" t="t" r="r" b="b"/>
            <a:pathLst>
              <a:path w="1766570">
                <a:moveTo>
                  <a:pt x="0" y="0"/>
                </a:moveTo>
                <a:lnTo>
                  <a:pt x="1766569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978660" y="5490845"/>
            <a:ext cx="1765300" cy="0"/>
          </a:xfrm>
          <a:custGeom>
            <a:avLst/>
            <a:gdLst/>
            <a:ahLst/>
            <a:cxnLst/>
            <a:rect l="l" t="t" r="r" b="b"/>
            <a:pathLst>
              <a:path w="1765300">
                <a:moveTo>
                  <a:pt x="0" y="0"/>
                </a:moveTo>
                <a:lnTo>
                  <a:pt x="1765300" y="0"/>
                </a:lnTo>
              </a:path>
            </a:pathLst>
          </a:custGeom>
          <a:ln w="3175">
            <a:solidFill>
              <a:srgbClr val="84A8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978660" y="5461634"/>
            <a:ext cx="1733550" cy="0"/>
          </a:xfrm>
          <a:custGeom>
            <a:avLst/>
            <a:gdLst/>
            <a:ahLst/>
            <a:cxnLst/>
            <a:rect l="l" t="t" r="r" b="b"/>
            <a:pathLst>
              <a:path w="1733550">
                <a:moveTo>
                  <a:pt x="0" y="0"/>
                </a:moveTo>
                <a:lnTo>
                  <a:pt x="1733550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978660" y="5460365"/>
            <a:ext cx="1731010" cy="0"/>
          </a:xfrm>
          <a:custGeom>
            <a:avLst/>
            <a:gdLst/>
            <a:ahLst/>
            <a:cxnLst/>
            <a:rect l="l" t="t" r="r" b="b"/>
            <a:pathLst>
              <a:path w="1731010">
                <a:moveTo>
                  <a:pt x="0" y="0"/>
                </a:moveTo>
                <a:lnTo>
                  <a:pt x="1731010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978660" y="5459095"/>
            <a:ext cx="1729739" cy="0"/>
          </a:xfrm>
          <a:custGeom>
            <a:avLst/>
            <a:gdLst/>
            <a:ahLst/>
            <a:cxnLst/>
            <a:rect l="l" t="t" r="r" b="b"/>
            <a:pathLst>
              <a:path w="1729739">
                <a:moveTo>
                  <a:pt x="0" y="0"/>
                </a:moveTo>
                <a:lnTo>
                  <a:pt x="1729739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978660" y="5464175"/>
            <a:ext cx="1736089" cy="0"/>
          </a:xfrm>
          <a:custGeom>
            <a:avLst/>
            <a:gdLst/>
            <a:ahLst/>
            <a:cxnLst/>
            <a:rect l="l" t="t" r="r" b="b"/>
            <a:pathLst>
              <a:path w="1736089">
                <a:moveTo>
                  <a:pt x="0" y="0"/>
                </a:moveTo>
                <a:lnTo>
                  <a:pt x="1736089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978660" y="5462904"/>
            <a:ext cx="1734820" cy="0"/>
          </a:xfrm>
          <a:custGeom>
            <a:avLst/>
            <a:gdLst/>
            <a:ahLst/>
            <a:cxnLst/>
            <a:rect l="l" t="t" r="r" b="b"/>
            <a:pathLst>
              <a:path w="1734820">
                <a:moveTo>
                  <a:pt x="0" y="0"/>
                </a:moveTo>
                <a:lnTo>
                  <a:pt x="1734819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78660" y="5467984"/>
            <a:ext cx="1739900" cy="0"/>
          </a:xfrm>
          <a:custGeom>
            <a:avLst/>
            <a:gdLst/>
            <a:ahLst/>
            <a:cxnLst/>
            <a:rect l="l" t="t" r="r" b="b"/>
            <a:pathLst>
              <a:path w="1739900">
                <a:moveTo>
                  <a:pt x="0" y="0"/>
                </a:moveTo>
                <a:lnTo>
                  <a:pt x="1739900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978660" y="5466715"/>
            <a:ext cx="1738630" cy="0"/>
          </a:xfrm>
          <a:custGeom>
            <a:avLst/>
            <a:gdLst/>
            <a:ahLst/>
            <a:cxnLst/>
            <a:rect l="l" t="t" r="r" b="b"/>
            <a:pathLst>
              <a:path w="1738629">
                <a:moveTo>
                  <a:pt x="0" y="0"/>
                </a:moveTo>
                <a:lnTo>
                  <a:pt x="1738630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78660" y="5465445"/>
            <a:ext cx="1737360" cy="0"/>
          </a:xfrm>
          <a:custGeom>
            <a:avLst/>
            <a:gdLst/>
            <a:ahLst/>
            <a:cxnLst/>
            <a:rect l="l" t="t" r="r" b="b"/>
            <a:pathLst>
              <a:path w="1737360">
                <a:moveTo>
                  <a:pt x="0" y="0"/>
                </a:moveTo>
                <a:lnTo>
                  <a:pt x="1737360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78660" y="5470525"/>
            <a:ext cx="1742439" cy="0"/>
          </a:xfrm>
          <a:custGeom>
            <a:avLst/>
            <a:gdLst/>
            <a:ahLst/>
            <a:cxnLst/>
            <a:rect l="l" t="t" r="r" b="b"/>
            <a:pathLst>
              <a:path w="1742439">
                <a:moveTo>
                  <a:pt x="0" y="0"/>
                </a:moveTo>
                <a:lnTo>
                  <a:pt x="1742439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78660" y="5469254"/>
            <a:ext cx="1741170" cy="0"/>
          </a:xfrm>
          <a:custGeom>
            <a:avLst/>
            <a:gdLst/>
            <a:ahLst/>
            <a:cxnLst/>
            <a:rect l="l" t="t" r="r" b="b"/>
            <a:pathLst>
              <a:path w="1741170">
                <a:moveTo>
                  <a:pt x="0" y="0"/>
                </a:moveTo>
                <a:lnTo>
                  <a:pt x="1741169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978660" y="5474334"/>
            <a:ext cx="1747520" cy="0"/>
          </a:xfrm>
          <a:custGeom>
            <a:avLst/>
            <a:gdLst/>
            <a:ahLst/>
            <a:cxnLst/>
            <a:rect l="l" t="t" r="r" b="b"/>
            <a:pathLst>
              <a:path w="1747520">
                <a:moveTo>
                  <a:pt x="0" y="0"/>
                </a:moveTo>
                <a:lnTo>
                  <a:pt x="1747519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78660" y="5473065"/>
            <a:ext cx="1746250" cy="0"/>
          </a:xfrm>
          <a:custGeom>
            <a:avLst/>
            <a:gdLst/>
            <a:ahLst/>
            <a:cxnLst/>
            <a:rect l="l" t="t" r="r" b="b"/>
            <a:pathLst>
              <a:path w="1746250">
                <a:moveTo>
                  <a:pt x="0" y="0"/>
                </a:moveTo>
                <a:lnTo>
                  <a:pt x="1746250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978660" y="5471795"/>
            <a:ext cx="1743710" cy="0"/>
          </a:xfrm>
          <a:custGeom>
            <a:avLst/>
            <a:gdLst/>
            <a:ahLst/>
            <a:cxnLst/>
            <a:rect l="l" t="t" r="r" b="b"/>
            <a:pathLst>
              <a:path w="1743710">
                <a:moveTo>
                  <a:pt x="0" y="0"/>
                </a:moveTo>
                <a:lnTo>
                  <a:pt x="1743710" y="0"/>
                </a:lnTo>
              </a:path>
            </a:pathLst>
          </a:custGeom>
          <a:ln w="3175">
            <a:solidFill>
              <a:srgbClr val="84A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78660" y="5442584"/>
            <a:ext cx="1711960" cy="0"/>
          </a:xfrm>
          <a:custGeom>
            <a:avLst/>
            <a:gdLst/>
            <a:ahLst/>
            <a:cxnLst/>
            <a:rect l="l" t="t" r="r" b="b"/>
            <a:pathLst>
              <a:path w="1711960">
                <a:moveTo>
                  <a:pt x="0" y="0"/>
                </a:moveTo>
                <a:lnTo>
                  <a:pt x="1711960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78660" y="5441315"/>
            <a:ext cx="1710689" cy="0"/>
          </a:xfrm>
          <a:custGeom>
            <a:avLst/>
            <a:gdLst/>
            <a:ahLst/>
            <a:cxnLst/>
            <a:rect l="l" t="t" r="r" b="b"/>
            <a:pathLst>
              <a:path w="1710689">
                <a:moveTo>
                  <a:pt x="0" y="0"/>
                </a:moveTo>
                <a:lnTo>
                  <a:pt x="1710689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78660" y="5445125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500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78660" y="5443854"/>
            <a:ext cx="1713230" cy="0"/>
          </a:xfrm>
          <a:custGeom>
            <a:avLst/>
            <a:gdLst/>
            <a:ahLst/>
            <a:cxnLst/>
            <a:rect l="l" t="t" r="r" b="b"/>
            <a:pathLst>
              <a:path w="1713229">
                <a:moveTo>
                  <a:pt x="0" y="0"/>
                </a:moveTo>
                <a:lnTo>
                  <a:pt x="1713230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78660" y="5448934"/>
            <a:ext cx="1719580" cy="0"/>
          </a:xfrm>
          <a:custGeom>
            <a:avLst/>
            <a:gdLst/>
            <a:ahLst/>
            <a:cxnLst/>
            <a:rect l="l" t="t" r="r" b="b"/>
            <a:pathLst>
              <a:path w="1719579">
                <a:moveTo>
                  <a:pt x="0" y="0"/>
                </a:moveTo>
                <a:lnTo>
                  <a:pt x="1719580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78660" y="5447665"/>
            <a:ext cx="1717039" cy="0"/>
          </a:xfrm>
          <a:custGeom>
            <a:avLst/>
            <a:gdLst/>
            <a:ahLst/>
            <a:cxnLst/>
            <a:rect l="l" t="t" r="r" b="b"/>
            <a:pathLst>
              <a:path w="1717039">
                <a:moveTo>
                  <a:pt x="0" y="0"/>
                </a:moveTo>
                <a:lnTo>
                  <a:pt x="1717039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78660" y="5446395"/>
            <a:ext cx="1715770" cy="0"/>
          </a:xfrm>
          <a:custGeom>
            <a:avLst/>
            <a:gdLst/>
            <a:ahLst/>
            <a:cxnLst/>
            <a:rect l="l" t="t" r="r" b="b"/>
            <a:pathLst>
              <a:path w="1715770">
                <a:moveTo>
                  <a:pt x="0" y="0"/>
                </a:moveTo>
                <a:lnTo>
                  <a:pt x="1715769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978660" y="5451475"/>
            <a:ext cx="1722120" cy="0"/>
          </a:xfrm>
          <a:custGeom>
            <a:avLst/>
            <a:gdLst/>
            <a:ahLst/>
            <a:cxnLst/>
            <a:rect l="l" t="t" r="r" b="b"/>
            <a:pathLst>
              <a:path w="1722120">
                <a:moveTo>
                  <a:pt x="0" y="0"/>
                </a:moveTo>
                <a:lnTo>
                  <a:pt x="1722119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78660" y="5450204"/>
            <a:ext cx="1720850" cy="0"/>
          </a:xfrm>
          <a:custGeom>
            <a:avLst/>
            <a:gdLst/>
            <a:ahLst/>
            <a:cxnLst/>
            <a:rect l="l" t="t" r="r" b="b"/>
            <a:pathLst>
              <a:path w="1720850">
                <a:moveTo>
                  <a:pt x="0" y="0"/>
                </a:moveTo>
                <a:lnTo>
                  <a:pt x="1720850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978660" y="5455284"/>
            <a:ext cx="1725930" cy="0"/>
          </a:xfrm>
          <a:custGeom>
            <a:avLst/>
            <a:gdLst/>
            <a:ahLst/>
            <a:cxnLst/>
            <a:rect l="l" t="t" r="r" b="b"/>
            <a:pathLst>
              <a:path w="1725929">
                <a:moveTo>
                  <a:pt x="0" y="0"/>
                </a:moveTo>
                <a:lnTo>
                  <a:pt x="1725930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978660" y="5454015"/>
            <a:ext cx="1724660" cy="0"/>
          </a:xfrm>
          <a:custGeom>
            <a:avLst/>
            <a:gdLst/>
            <a:ahLst/>
            <a:cxnLst/>
            <a:rect l="l" t="t" r="r" b="b"/>
            <a:pathLst>
              <a:path w="1724660">
                <a:moveTo>
                  <a:pt x="0" y="0"/>
                </a:moveTo>
                <a:lnTo>
                  <a:pt x="1724660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978660" y="5452745"/>
            <a:ext cx="1723389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389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978660" y="5457825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469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978660" y="5456554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200" y="0"/>
                </a:lnTo>
              </a:path>
            </a:pathLst>
          </a:custGeom>
          <a:ln w="3175">
            <a:solidFill>
              <a:srgbClr val="83A6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978660" y="5426075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79">
                <a:moveTo>
                  <a:pt x="0" y="0"/>
                </a:moveTo>
                <a:lnTo>
                  <a:pt x="1694180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978660" y="5424804"/>
            <a:ext cx="1691639" cy="0"/>
          </a:xfrm>
          <a:custGeom>
            <a:avLst/>
            <a:gdLst/>
            <a:ahLst/>
            <a:cxnLst/>
            <a:rect l="l" t="t" r="r" b="b"/>
            <a:pathLst>
              <a:path w="1691639">
                <a:moveTo>
                  <a:pt x="0" y="0"/>
                </a:moveTo>
                <a:lnTo>
                  <a:pt x="1691639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978660" y="5429884"/>
            <a:ext cx="1697989" cy="0"/>
          </a:xfrm>
          <a:custGeom>
            <a:avLst/>
            <a:gdLst/>
            <a:ahLst/>
            <a:cxnLst/>
            <a:rect l="l" t="t" r="r" b="b"/>
            <a:pathLst>
              <a:path w="1697989">
                <a:moveTo>
                  <a:pt x="0" y="0"/>
                </a:moveTo>
                <a:lnTo>
                  <a:pt x="1697989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978660" y="5428615"/>
            <a:ext cx="1696720" cy="0"/>
          </a:xfrm>
          <a:custGeom>
            <a:avLst/>
            <a:gdLst/>
            <a:ahLst/>
            <a:cxnLst/>
            <a:rect l="l" t="t" r="r" b="b"/>
            <a:pathLst>
              <a:path w="1696720">
                <a:moveTo>
                  <a:pt x="0" y="0"/>
                </a:moveTo>
                <a:lnTo>
                  <a:pt x="1696719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978660" y="5427345"/>
            <a:ext cx="1695450" cy="0"/>
          </a:xfrm>
          <a:custGeom>
            <a:avLst/>
            <a:gdLst/>
            <a:ahLst/>
            <a:cxnLst/>
            <a:rect l="l" t="t" r="r" b="b"/>
            <a:pathLst>
              <a:path w="1695450">
                <a:moveTo>
                  <a:pt x="0" y="0"/>
                </a:moveTo>
                <a:lnTo>
                  <a:pt x="1695450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978660" y="5432425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29">
                <a:moveTo>
                  <a:pt x="0" y="0"/>
                </a:moveTo>
                <a:lnTo>
                  <a:pt x="1700530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978660" y="5431154"/>
            <a:ext cx="1699260" cy="0"/>
          </a:xfrm>
          <a:custGeom>
            <a:avLst/>
            <a:gdLst/>
            <a:ahLst/>
            <a:cxnLst/>
            <a:rect l="l" t="t" r="r" b="b"/>
            <a:pathLst>
              <a:path w="1699260">
                <a:moveTo>
                  <a:pt x="0" y="0"/>
                </a:moveTo>
                <a:lnTo>
                  <a:pt x="1699260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978660" y="5436234"/>
            <a:ext cx="1704339" cy="0"/>
          </a:xfrm>
          <a:custGeom>
            <a:avLst/>
            <a:gdLst/>
            <a:ahLst/>
            <a:cxnLst/>
            <a:rect l="l" t="t" r="r" b="b"/>
            <a:pathLst>
              <a:path w="1704339">
                <a:moveTo>
                  <a:pt x="0" y="0"/>
                </a:moveTo>
                <a:lnTo>
                  <a:pt x="1704339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978660" y="5434965"/>
            <a:ext cx="1703070" cy="0"/>
          </a:xfrm>
          <a:custGeom>
            <a:avLst/>
            <a:gdLst/>
            <a:ahLst/>
            <a:cxnLst/>
            <a:rect l="l" t="t" r="r" b="b"/>
            <a:pathLst>
              <a:path w="1703070">
                <a:moveTo>
                  <a:pt x="0" y="0"/>
                </a:moveTo>
                <a:lnTo>
                  <a:pt x="1703069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978660" y="5433695"/>
            <a:ext cx="1701800" cy="0"/>
          </a:xfrm>
          <a:custGeom>
            <a:avLst/>
            <a:gdLst/>
            <a:ahLst/>
            <a:cxnLst/>
            <a:rect l="l" t="t" r="r" b="b"/>
            <a:pathLst>
              <a:path w="1701800">
                <a:moveTo>
                  <a:pt x="0" y="0"/>
                </a:moveTo>
                <a:lnTo>
                  <a:pt x="1701800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978660" y="5438775"/>
            <a:ext cx="1708150" cy="0"/>
          </a:xfrm>
          <a:custGeom>
            <a:avLst/>
            <a:gdLst/>
            <a:ahLst/>
            <a:cxnLst/>
            <a:rect l="l" t="t" r="r" b="b"/>
            <a:pathLst>
              <a:path w="1708150">
                <a:moveTo>
                  <a:pt x="0" y="0"/>
                </a:moveTo>
                <a:lnTo>
                  <a:pt x="1708150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978660" y="5437504"/>
            <a:ext cx="1706880" cy="0"/>
          </a:xfrm>
          <a:custGeom>
            <a:avLst/>
            <a:gdLst/>
            <a:ahLst/>
            <a:cxnLst/>
            <a:rect l="l" t="t" r="r" b="b"/>
            <a:pathLst>
              <a:path w="1706879">
                <a:moveTo>
                  <a:pt x="0" y="0"/>
                </a:moveTo>
                <a:lnTo>
                  <a:pt x="1706880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978660" y="5440045"/>
            <a:ext cx="1709420" cy="0"/>
          </a:xfrm>
          <a:custGeom>
            <a:avLst/>
            <a:gdLst/>
            <a:ahLst/>
            <a:cxnLst/>
            <a:rect l="l" t="t" r="r" b="b"/>
            <a:pathLst>
              <a:path w="1709420">
                <a:moveTo>
                  <a:pt x="0" y="0"/>
                </a:moveTo>
                <a:lnTo>
                  <a:pt x="1709419" y="0"/>
                </a:lnTo>
              </a:path>
            </a:pathLst>
          </a:custGeom>
          <a:ln w="3175">
            <a:solidFill>
              <a:srgbClr val="82A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978660" y="5407025"/>
            <a:ext cx="1672589" cy="0"/>
          </a:xfrm>
          <a:custGeom>
            <a:avLst/>
            <a:gdLst/>
            <a:ahLst/>
            <a:cxnLst/>
            <a:rect l="l" t="t" r="r" b="b"/>
            <a:pathLst>
              <a:path w="1672589">
                <a:moveTo>
                  <a:pt x="0" y="0"/>
                </a:moveTo>
                <a:lnTo>
                  <a:pt x="1672589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78660" y="5410834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978660" y="5409565"/>
            <a:ext cx="1675130" cy="0"/>
          </a:xfrm>
          <a:custGeom>
            <a:avLst/>
            <a:gdLst/>
            <a:ahLst/>
            <a:cxnLst/>
            <a:rect l="l" t="t" r="r" b="b"/>
            <a:pathLst>
              <a:path w="1675129">
                <a:moveTo>
                  <a:pt x="0" y="0"/>
                </a:moveTo>
                <a:lnTo>
                  <a:pt x="1675130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978660" y="5408295"/>
            <a:ext cx="1673860" cy="0"/>
          </a:xfrm>
          <a:custGeom>
            <a:avLst/>
            <a:gdLst/>
            <a:ahLst/>
            <a:cxnLst/>
            <a:rect l="l" t="t" r="r" b="b"/>
            <a:pathLst>
              <a:path w="1673860">
                <a:moveTo>
                  <a:pt x="0" y="0"/>
                </a:moveTo>
                <a:lnTo>
                  <a:pt x="1673860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978660" y="5413375"/>
            <a:ext cx="1680210" cy="0"/>
          </a:xfrm>
          <a:custGeom>
            <a:avLst/>
            <a:gdLst/>
            <a:ahLst/>
            <a:cxnLst/>
            <a:rect l="l" t="t" r="r" b="b"/>
            <a:pathLst>
              <a:path w="1680210">
                <a:moveTo>
                  <a:pt x="0" y="0"/>
                </a:moveTo>
                <a:lnTo>
                  <a:pt x="1680210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978660" y="5412104"/>
            <a:ext cx="1677670" cy="0"/>
          </a:xfrm>
          <a:custGeom>
            <a:avLst/>
            <a:gdLst/>
            <a:ahLst/>
            <a:cxnLst/>
            <a:rect l="l" t="t" r="r" b="b"/>
            <a:pathLst>
              <a:path w="1677670">
                <a:moveTo>
                  <a:pt x="0" y="0"/>
                </a:moveTo>
                <a:lnTo>
                  <a:pt x="1677669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78660" y="5417184"/>
            <a:ext cx="1684020" cy="0"/>
          </a:xfrm>
          <a:custGeom>
            <a:avLst/>
            <a:gdLst/>
            <a:ahLst/>
            <a:cxnLst/>
            <a:rect l="l" t="t" r="r" b="b"/>
            <a:pathLst>
              <a:path w="1684020">
                <a:moveTo>
                  <a:pt x="0" y="0"/>
                </a:moveTo>
                <a:lnTo>
                  <a:pt x="1684019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78660" y="5415915"/>
            <a:ext cx="1682750" cy="0"/>
          </a:xfrm>
          <a:custGeom>
            <a:avLst/>
            <a:gdLst/>
            <a:ahLst/>
            <a:cxnLst/>
            <a:rect l="l" t="t" r="r" b="b"/>
            <a:pathLst>
              <a:path w="1682750">
                <a:moveTo>
                  <a:pt x="0" y="0"/>
                </a:moveTo>
                <a:lnTo>
                  <a:pt x="1682750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978660" y="5414645"/>
            <a:ext cx="1681480" cy="0"/>
          </a:xfrm>
          <a:custGeom>
            <a:avLst/>
            <a:gdLst/>
            <a:ahLst/>
            <a:cxnLst/>
            <a:rect l="l" t="t" r="r" b="b"/>
            <a:pathLst>
              <a:path w="1681479">
                <a:moveTo>
                  <a:pt x="0" y="0"/>
                </a:moveTo>
                <a:lnTo>
                  <a:pt x="1681480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978660" y="5419725"/>
            <a:ext cx="1686560" cy="0"/>
          </a:xfrm>
          <a:custGeom>
            <a:avLst/>
            <a:gdLst/>
            <a:ahLst/>
            <a:cxnLst/>
            <a:rect l="l" t="t" r="r" b="b"/>
            <a:pathLst>
              <a:path w="1686560">
                <a:moveTo>
                  <a:pt x="0" y="0"/>
                </a:moveTo>
                <a:lnTo>
                  <a:pt x="1686560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978660" y="5418454"/>
            <a:ext cx="1685289" cy="0"/>
          </a:xfrm>
          <a:custGeom>
            <a:avLst/>
            <a:gdLst/>
            <a:ahLst/>
            <a:cxnLst/>
            <a:rect l="l" t="t" r="r" b="b"/>
            <a:pathLst>
              <a:path w="1685289">
                <a:moveTo>
                  <a:pt x="0" y="0"/>
                </a:moveTo>
                <a:lnTo>
                  <a:pt x="1685289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78660" y="5423534"/>
            <a:ext cx="1690370" cy="0"/>
          </a:xfrm>
          <a:custGeom>
            <a:avLst/>
            <a:gdLst/>
            <a:ahLst/>
            <a:cxnLst/>
            <a:rect l="l" t="t" r="r" b="b"/>
            <a:pathLst>
              <a:path w="1690370">
                <a:moveTo>
                  <a:pt x="0" y="0"/>
                </a:moveTo>
                <a:lnTo>
                  <a:pt x="1690369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978660" y="5422265"/>
            <a:ext cx="1689100" cy="0"/>
          </a:xfrm>
          <a:custGeom>
            <a:avLst/>
            <a:gdLst/>
            <a:ahLst/>
            <a:cxnLst/>
            <a:rect l="l" t="t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978660" y="5420995"/>
            <a:ext cx="1687830" cy="0"/>
          </a:xfrm>
          <a:custGeom>
            <a:avLst/>
            <a:gdLst/>
            <a:ahLst/>
            <a:cxnLst/>
            <a:rect l="l" t="t" r="r" b="b"/>
            <a:pathLst>
              <a:path w="1687829">
                <a:moveTo>
                  <a:pt x="0" y="0"/>
                </a:moveTo>
                <a:lnTo>
                  <a:pt x="1687830" y="0"/>
                </a:lnTo>
              </a:path>
            </a:pathLst>
          </a:custGeom>
          <a:ln w="3175">
            <a:solidFill>
              <a:srgbClr val="81A4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978660" y="5391784"/>
            <a:ext cx="1656080" cy="0"/>
          </a:xfrm>
          <a:custGeom>
            <a:avLst/>
            <a:gdLst/>
            <a:ahLst/>
            <a:cxnLst/>
            <a:rect l="l" t="t" r="r" b="b"/>
            <a:pathLst>
              <a:path w="1656079">
                <a:moveTo>
                  <a:pt x="0" y="0"/>
                </a:moveTo>
                <a:lnTo>
                  <a:pt x="1656080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978660" y="5390515"/>
            <a:ext cx="1654810" cy="0"/>
          </a:xfrm>
          <a:custGeom>
            <a:avLst/>
            <a:gdLst/>
            <a:ahLst/>
            <a:cxnLst/>
            <a:rect l="l" t="t" r="r" b="b"/>
            <a:pathLst>
              <a:path w="1654810">
                <a:moveTo>
                  <a:pt x="0" y="0"/>
                </a:moveTo>
                <a:lnTo>
                  <a:pt x="1654810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978660" y="5394325"/>
            <a:ext cx="1658620" cy="0"/>
          </a:xfrm>
          <a:custGeom>
            <a:avLst/>
            <a:gdLst/>
            <a:ahLst/>
            <a:cxnLst/>
            <a:rect l="l" t="t" r="r" b="b"/>
            <a:pathLst>
              <a:path w="1658620">
                <a:moveTo>
                  <a:pt x="0" y="0"/>
                </a:moveTo>
                <a:lnTo>
                  <a:pt x="1658619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978660" y="5393054"/>
            <a:ext cx="1657350" cy="0"/>
          </a:xfrm>
          <a:custGeom>
            <a:avLst/>
            <a:gdLst/>
            <a:ahLst/>
            <a:cxnLst/>
            <a:rect l="l" t="t" r="r" b="b"/>
            <a:pathLst>
              <a:path w="1657350">
                <a:moveTo>
                  <a:pt x="0" y="0"/>
                </a:moveTo>
                <a:lnTo>
                  <a:pt x="1657350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978660" y="5398134"/>
            <a:ext cx="1662430" cy="0"/>
          </a:xfrm>
          <a:custGeom>
            <a:avLst/>
            <a:gdLst/>
            <a:ahLst/>
            <a:cxnLst/>
            <a:rect l="l" t="t" r="r" b="b"/>
            <a:pathLst>
              <a:path w="1662429">
                <a:moveTo>
                  <a:pt x="0" y="0"/>
                </a:moveTo>
                <a:lnTo>
                  <a:pt x="1662430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78660" y="5396865"/>
            <a:ext cx="1661160" cy="0"/>
          </a:xfrm>
          <a:custGeom>
            <a:avLst/>
            <a:gdLst/>
            <a:ahLst/>
            <a:cxnLst/>
            <a:rect l="l" t="t" r="r" b="b"/>
            <a:pathLst>
              <a:path w="1661160">
                <a:moveTo>
                  <a:pt x="0" y="0"/>
                </a:moveTo>
                <a:lnTo>
                  <a:pt x="1661160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978660" y="5395595"/>
            <a:ext cx="1659889" cy="0"/>
          </a:xfrm>
          <a:custGeom>
            <a:avLst/>
            <a:gdLst/>
            <a:ahLst/>
            <a:cxnLst/>
            <a:rect l="l" t="t" r="r" b="b"/>
            <a:pathLst>
              <a:path w="1659889">
                <a:moveTo>
                  <a:pt x="0" y="0"/>
                </a:moveTo>
                <a:lnTo>
                  <a:pt x="1659889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978660" y="5400675"/>
            <a:ext cx="1664970" cy="0"/>
          </a:xfrm>
          <a:custGeom>
            <a:avLst/>
            <a:gdLst/>
            <a:ahLst/>
            <a:cxnLst/>
            <a:rect l="l" t="t" r="r" b="b"/>
            <a:pathLst>
              <a:path w="1664970">
                <a:moveTo>
                  <a:pt x="0" y="0"/>
                </a:moveTo>
                <a:lnTo>
                  <a:pt x="1664969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978660" y="539940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78660" y="5404484"/>
            <a:ext cx="1670050" cy="0"/>
          </a:xfrm>
          <a:custGeom>
            <a:avLst/>
            <a:gdLst/>
            <a:ahLst/>
            <a:cxnLst/>
            <a:rect l="l" t="t" r="r" b="b"/>
            <a:pathLst>
              <a:path w="1670050">
                <a:moveTo>
                  <a:pt x="0" y="0"/>
                </a:moveTo>
                <a:lnTo>
                  <a:pt x="1670050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978660" y="5403215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79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978660" y="5401945"/>
            <a:ext cx="1667510" cy="0"/>
          </a:xfrm>
          <a:custGeom>
            <a:avLst/>
            <a:gdLst/>
            <a:ahLst/>
            <a:cxnLst/>
            <a:rect l="l" t="t" r="r" b="b"/>
            <a:pathLst>
              <a:path w="1667510">
                <a:moveTo>
                  <a:pt x="0" y="0"/>
                </a:moveTo>
                <a:lnTo>
                  <a:pt x="1667510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978660" y="5405754"/>
            <a:ext cx="1671320" cy="0"/>
          </a:xfrm>
          <a:custGeom>
            <a:avLst/>
            <a:gdLst/>
            <a:ahLst/>
            <a:cxnLst/>
            <a:rect l="l" t="t" r="r" b="b"/>
            <a:pathLst>
              <a:path w="1671320">
                <a:moveTo>
                  <a:pt x="0" y="0"/>
                </a:moveTo>
                <a:lnTo>
                  <a:pt x="1671319" y="0"/>
                </a:lnTo>
              </a:path>
            </a:pathLst>
          </a:custGeom>
          <a:ln w="3175">
            <a:solidFill>
              <a:srgbClr val="81A3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387090" y="537273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6060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387090" y="537527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387090" y="5374004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329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387090" y="5379084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79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387090" y="537781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387090" y="5376545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870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387090" y="538162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387090" y="538035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978660" y="5385434"/>
            <a:ext cx="1648460" cy="0"/>
          </a:xfrm>
          <a:custGeom>
            <a:avLst/>
            <a:gdLst/>
            <a:ahLst/>
            <a:cxnLst/>
            <a:rect l="l" t="t" r="r" b="b"/>
            <a:pathLst>
              <a:path w="1648460">
                <a:moveTo>
                  <a:pt x="0" y="0"/>
                </a:moveTo>
                <a:lnTo>
                  <a:pt x="1648460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978660" y="5384165"/>
            <a:ext cx="1647189" cy="0"/>
          </a:xfrm>
          <a:custGeom>
            <a:avLst/>
            <a:gdLst/>
            <a:ahLst/>
            <a:cxnLst/>
            <a:rect l="l" t="t" r="r" b="b"/>
            <a:pathLst>
              <a:path w="1647189">
                <a:moveTo>
                  <a:pt x="0" y="0"/>
                </a:moveTo>
                <a:lnTo>
                  <a:pt x="1647189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978660" y="5382895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19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978660" y="5387975"/>
            <a:ext cx="1651000" cy="0"/>
          </a:xfrm>
          <a:custGeom>
            <a:avLst/>
            <a:gdLst/>
            <a:ahLst/>
            <a:cxnLst/>
            <a:rect l="l" t="t" r="r" b="b"/>
            <a:pathLst>
              <a:path w="1651000">
                <a:moveTo>
                  <a:pt x="0" y="0"/>
                </a:moveTo>
                <a:lnTo>
                  <a:pt x="1651000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978660" y="5386704"/>
            <a:ext cx="1649730" cy="0"/>
          </a:xfrm>
          <a:custGeom>
            <a:avLst/>
            <a:gdLst/>
            <a:ahLst/>
            <a:cxnLst/>
            <a:rect l="l" t="t" r="r" b="b"/>
            <a:pathLst>
              <a:path w="1649729">
                <a:moveTo>
                  <a:pt x="0" y="0"/>
                </a:moveTo>
                <a:lnTo>
                  <a:pt x="1649730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978660" y="5389245"/>
            <a:ext cx="1652270" cy="0"/>
          </a:xfrm>
          <a:custGeom>
            <a:avLst/>
            <a:gdLst/>
            <a:ahLst/>
            <a:cxnLst/>
            <a:rect l="l" t="t" r="r" b="b"/>
            <a:pathLst>
              <a:path w="1652270">
                <a:moveTo>
                  <a:pt x="0" y="0"/>
                </a:moveTo>
                <a:lnTo>
                  <a:pt x="1652269" y="0"/>
                </a:lnTo>
              </a:path>
            </a:pathLst>
          </a:custGeom>
          <a:ln w="3175">
            <a:solidFill>
              <a:srgbClr val="80A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387090" y="5168900"/>
            <a:ext cx="224789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978660" y="5168900"/>
            <a:ext cx="1880870" cy="853440"/>
          </a:xfrm>
          <a:custGeom>
            <a:avLst/>
            <a:gdLst/>
            <a:ahLst/>
            <a:cxnLst/>
            <a:rect l="l" t="t" r="r" b="b"/>
            <a:pathLst>
              <a:path w="1880870" h="853439">
                <a:moveTo>
                  <a:pt x="0" y="213359"/>
                </a:moveTo>
                <a:lnTo>
                  <a:pt x="1408429" y="213359"/>
                </a:lnTo>
                <a:lnTo>
                  <a:pt x="1408429" y="0"/>
                </a:lnTo>
                <a:lnTo>
                  <a:pt x="1880869" y="426719"/>
                </a:lnTo>
                <a:lnTo>
                  <a:pt x="1408429" y="853440"/>
                </a:lnTo>
                <a:lnTo>
                  <a:pt x="1408429" y="638810"/>
                </a:lnTo>
                <a:lnTo>
                  <a:pt x="0" y="638810"/>
                </a:lnTo>
                <a:lnTo>
                  <a:pt x="0" y="213359"/>
                </a:lnTo>
                <a:close/>
              </a:path>
            </a:pathLst>
          </a:custGeom>
          <a:ln w="93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 txBox="1"/>
          <p:nvPr/>
        </p:nvSpPr>
        <p:spPr>
          <a:xfrm>
            <a:off x="2327910" y="5430520"/>
            <a:ext cx="944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fec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93" name="object 493"/>
          <p:cNvGraphicFramePr>
            <a:graphicFrameLocks noGrp="1"/>
          </p:cNvGraphicFramePr>
          <p:nvPr/>
        </p:nvGraphicFramePr>
        <p:xfrm>
          <a:off x="3395117" y="6291987"/>
          <a:ext cx="2995295" cy="389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505"/>
                <a:gridCol w="2778760"/>
                <a:gridCol w="113030"/>
              </a:tblGrid>
              <a:tr h="389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A9C4"/>
                      </a:solidFill>
                      <a:prstDash val="solid"/>
                    </a:lnL>
                    <a:lnT w="9525">
                      <a:solidFill>
                        <a:srgbClr val="45A9C4"/>
                      </a:solidFill>
                      <a:prstDash val="solid"/>
                    </a:lnT>
                    <a:lnB w="53975">
                      <a:solidFill>
                        <a:srgbClr val="45A9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70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spc="-35" dirty="0">
                          <a:latin typeface="Arial"/>
                          <a:cs typeface="Arial"/>
                        </a:rPr>
                        <a:t>Wet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gangrene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R w="9525">
                      <a:solidFill>
                        <a:srgbClr val="45A9C4"/>
                      </a:solidFill>
                      <a:prstDash val="solid"/>
                    </a:lnR>
                    <a:lnT w="9525">
                      <a:solidFill>
                        <a:srgbClr val="45A9C4"/>
                      </a:solidFill>
                      <a:prstDash val="solid"/>
                    </a:lnT>
                    <a:lnB w="53975">
                      <a:solidFill>
                        <a:srgbClr val="45A9C4"/>
                      </a:solidFill>
                      <a:prstDash val="solid"/>
                    </a:lnB>
                    <a:solidFill>
                      <a:srgbClr val="000000">
                        <a:alpha val="349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A9C4"/>
                      </a:solidFill>
                      <a:prstDash val="solid"/>
                    </a:lnL>
                    <a:solidFill>
                      <a:srgbClr val="000000">
                        <a:alpha val="34997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4" name="object 494"/>
          <p:cNvGraphicFramePr>
            <a:graphicFrameLocks noGrp="1"/>
          </p:cNvGraphicFramePr>
          <p:nvPr/>
        </p:nvGraphicFramePr>
        <p:xfrm>
          <a:off x="3811677" y="2879497"/>
          <a:ext cx="2053589" cy="368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"/>
                <a:gridCol w="1837689"/>
                <a:gridCol w="107950"/>
              </a:tblGrid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A9C4"/>
                      </a:solidFill>
                      <a:prstDash val="solid"/>
                    </a:lnT>
                    <a:lnB w="9525">
                      <a:solidFill>
                        <a:srgbClr val="45A9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Ischemia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R w="9525">
                      <a:solidFill>
                        <a:srgbClr val="45A9C4"/>
                      </a:solidFill>
                      <a:prstDash val="solid"/>
                    </a:lnR>
                    <a:lnT w="9525">
                      <a:solidFill>
                        <a:srgbClr val="45A9C4"/>
                      </a:solidFill>
                      <a:prstDash val="solid"/>
                    </a:lnT>
                    <a:lnB w="9525">
                      <a:solidFill>
                        <a:srgbClr val="45A9C4"/>
                      </a:solidFill>
                      <a:prstDash val="solid"/>
                    </a:lnB>
                    <a:solidFill>
                      <a:srgbClr val="000000">
                        <a:alpha val="37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A9C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799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5" name="object 495"/>
          <p:cNvGraphicFramePr>
            <a:graphicFrameLocks noGrp="1"/>
          </p:cNvGraphicFramePr>
          <p:nvPr/>
        </p:nvGraphicFramePr>
        <p:xfrm>
          <a:off x="4276497" y="4712107"/>
          <a:ext cx="1193800" cy="36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"/>
                <a:gridCol w="977900"/>
                <a:gridCol w="107950"/>
              </a:tblGrid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A9C4"/>
                      </a:solidFill>
                      <a:prstDash val="solid"/>
                    </a:lnT>
                    <a:lnB w="53975">
                      <a:solidFill>
                        <a:srgbClr val="45A9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Ulcer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R w="9525">
                      <a:solidFill>
                        <a:srgbClr val="45A9C4"/>
                      </a:solidFill>
                      <a:prstDash val="solid"/>
                    </a:lnR>
                    <a:lnT w="9525">
                      <a:solidFill>
                        <a:srgbClr val="45A9C4"/>
                      </a:solidFill>
                      <a:prstDash val="solid"/>
                    </a:lnT>
                    <a:lnB w="53975">
                      <a:solidFill>
                        <a:srgbClr val="45A9C4"/>
                      </a:solidFill>
                      <a:prstDash val="solid"/>
                    </a:lnB>
                    <a:solidFill>
                      <a:srgbClr val="000000">
                        <a:alpha val="37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A9C4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79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6" name="object 496"/>
          <p:cNvSpPr/>
          <p:nvPr/>
        </p:nvSpPr>
        <p:spPr>
          <a:xfrm>
            <a:off x="4587240" y="1635760"/>
            <a:ext cx="367030" cy="360680"/>
          </a:xfrm>
          <a:custGeom>
            <a:avLst/>
            <a:gdLst/>
            <a:ahLst/>
            <a:cxnLst/>
            <a:rect l="l" t="t" r="r" b="b"/>
            <a:pathLst>
              <a:path w="367029" h="360680">
                <a:moveTo>
                  <a:pt x="367030" y="180339"/>
                </a:moveTo>
                <a:lnTo>
                  <a:pt x="0" y="180339"/>
                </a:lnTo>
                <a:lnTo>
                  <a:pt x="184150" y="360679"/>
                </a:lnTo>
                <a:lnTo>
                  <a:pt x="367030" y="180339"/>
                </a:lnTo>
                <a:close/>
              </a:path>
              <a:path w="367029" h="360680">
                <a:moveTo>
                  <a:pt x="275589" y="0"/>
                </a:moveTo>
                <a:lnTo>
                  <a:pt x="91439" y="0"/>
                </a:lnTo>
                <a:lnTo>
                  <a:pt x="91439" y="180339"/>
                </a:lnTo>
                <a:lnTo>
                  <a:pt x="275589" y="180339"/>
                </a:lnTo>
                <a:lnTo>
                  <a:pt x="275589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587240" y="1635760"/>
            <a:ext cx="367030" cy="360680"/>
          </a:xfrm>
          <a:custGeom>
            <a:avLst/>
            <a:gdLst/>
            <a:ahLst/>
            <a:cxnLst/>
            <a:rect l="l" t="t" r="r" b="b"/>
            <a:pathLst>
              <a:path w="367029" h="360680">
                <a:moveTo>
                  <a:pt x="91439" y="0"/>
                </a:moveTo>
                <a:lnTo>
                  <a:pt x="91439" y="180339"/>
                </a:lnTo>
                <a:lnTo>
                  <a:pt x="0" y="180339"/>
                </a:lnTo>
                <a:lnTo>
                  <a:pt x="184150" y="360679"/>
                </a:lnTo>
                <a:lnTo>
                  <a:pt x="367030" y="180339"/>
                </a:lnTo>
                <a:lnTo>
                  <a:pt x="275589" y="180339"/>
                </a:lnTo>
                <a:lnTo>
                  <a:pt x="275589" y="0"/>
                </a:lnTo>
                <a:lnTo>
                  <a:pt x="91439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641850" y="4237990"/>
            <a:ext cx="365760" cy="360680"/>
          </a:xfrm>
          <a:custGeom>
            <a:avLst/>
            <a:gdLst/>
            <a:ahLst/>
            <a:cxnLst/>
            <a:rect l="l" t="t" r="r" b="b"/>
            <a:pathLst>
              <a:path w="365760" h="360679">
                <a:moveTo>
                  <a:pt x="365760" y="180340"/>
                </a:moveTo>
                <a:lnTo>
                  <a:pt x="0" y="180340"/>
                </a:lnTo>
                <a:lnTo>
                  <a:pt x="182879" y="360680"/>
                </a:lnTo>
                <a:lnTo>
                  <a:pt x="365760" y="180340"/>
                </a:lnTo>
                <a:close/>
              </a:path>
              <a:path w="365760" h="360679">
                <a:moveTo>
                  <a:pt x="274320" y="0"/>
                </a:moveTo>
                <a:lnTo>
                  <a:pt x="91439" y="0"/>
                </a:lnTo>
                <a:lnTo>
                  <a:pt x="91439" y="180340"/>
                </a:lnTo>
                <a:lnTo>
                  <a:pt x="274320" y="180340"/>
                </a:lnTo>
                <a:lnTo>
                  <a:pt x="27432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641850" y="4237990"/>
            <a:ext cx="365760" cy="360680"/>
          </a:xfrm>
          <a:custGeom>
            <a:avLst/>
            <a:gdLst/>
            <a:ahLst/>
            <a:cxnLst/>
            <a:rect l="l" t="t" r="r" b="b"/>
            <a:pathLst>
              <a:path w="365760" h="360679">
                <a:moveTo>
                  <a:pt x="91439" y="0"/>
                </a:moveTo>
                <a:lnTo>
                  <a:pt x="91439" y="180340"/>
                </a:lnTo>
                <a:lnTo>
                  <a:pt x="0" y="180340"/>
                </a:lnTo>
                <a:lnTo>
                  <a:pt x="182879" y="360680"/>
                </a:lnTo>
                <a:lnTo>
                  <a:pt x="365760" y="180340"/>
                </a:lnTo>
                <a:lnTo>
                  <a:pt x="274320" y="180340"/>
                </a:lnTo>
                <a:lnTo>
                  <a:pt x="274320" y="0"/>
                </a:lnTo>
                <a:lnTo>
                  <a:pt x="91439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641850" y="5107940"/>
            <a:ext cx="365760" cy="360680"/>
          </a:xfrm>
          <a:custGeom>
            <a:avLst/>
            <a:gdLst/>
            <a:ahLst/>
            <a:cxnLst/>
            <a:rect l="l" t="t" r="r" b="b"/>
            <a:pathLst>
              <a:path w="365760" h="360679">
                <a:moveTo>
                  <a:pt x="365760" y="180340"/>
                </a:moveTo>
                <a:lnTo>
                  <a:pt x="0" y="180340"/>
                </a:lnTo>
                <a:lnTo>
                  <a:pt x="182879" y="360680"/>
                </a:lnTo>
                <a:lnTo>
                  <a:pt x="365760" y="180340"/>
                </a:lnTo>
                <a:close/>
              </a:path>
              <a:path w="365760" h="360679">
                <a:moveTo>
                  <a:pt x="274320" y="0"/>
                </a:moveTo>
                <a:lnTo>
                  <a:pt x="91439" y="0"/>
                </a:lnTo>
                <a:lnTo>
                  <a:pt x="91439" y="180340"/>
                </a:lnTo>
                <a:lnTo>
                  <a:pt x="274320" y="180340"/>
                </a:lnTo>
                <a:lnTo>
                  <a:pt x="27432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641850" y="5107940"/>
            <a:ext cx="365760" cy="360680"/>
          </a:xfrm>
          <a:custGeom>
            <a:avLst/>
            <a:gdLst/>
            <a:ahLst/>
            <a:cxnLst/>
            <a:rect l="l" t="t" r="r" b="b"/>
            <a:pathLst>
              <a:path w="365760" h="360679">
                <a:moveTo>
                  <a:pt x="91439" y="0"/>
                </a:moveTo>
                <a:lnTo>
                  <a:pt x="91439" y="180340"/>
                </a:lnTo>
                <a:lnTo>
                  <a:pt x="0" y="180340"/>
                </a:lnTo>
                <a:lnTo>
                  <a:pt x="182879" y="360680"/>
                </a:lnTo>
                <a:lnTo>
                  <a:pt x="365760" y="180340"/>
                </a:lnTo>
                <a:lnTo>
                  <a:pt x="274320" y="180340"/>
                </a:lnTo>
                <a:lnTo>
                  <a:pt x="274320" y="0"/>
                </a:lnTo>
                <a:lnTo>
                  <a:pt x="91439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605020" y="2514600"/>
            <a:ext cx="365760" cy="360680"/>
          </a:xfrm>
          <a:custGeom>
            <a:avLst/>
            <a:gdLst/>
            <a:ahLst/>
            <a:cxnLst/>
            <a:rect l="l" t="t" r="r" b="b"/>
            <a:pathLst>
              <a:path w="365760" h="360680">
                <a:moveTo>
                  <a:pt x="365759" y="180339"/>
                </a:moveTo>
                <a:lnTo>
                  <a:pt x="0" y="180339"/>
                </a:lnTo>
                <a:lnTo>
                  <a:pt x="182879" y="360679"/>
                </a:lnTo>
                <a:lnTo>
                  <a:pt x="365759" y="180339"/>
                </a:lnTo>
                <a:close/>
              </a:path>
              <a:path w="365760" h="360680">
                <a:moveTo>
                  <a:pt x="274319" y="0"/>
                </a:moveTo>
                <a:lnTo>
                  <a:pt x="91439" y="0"/>
                </a:lnTo>
                <a:lnTo>
                  <a:pt x="91439" y="180339"/>
                </a:lnTo>
                <a:lnTo>
                  <a:pt x="274319" y="180339"/>
                </a:lnTo>
                <a:lnTo>
                  <a:pt x="274319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605020" y="2514600"/>
            <a:ext cx="365760" cy="360680"/>
          </a:xfrm>
          <a:custGeom>
            <a:avLst/>
            <a:gdLst/>
            <a:ahLst/>
            <a:cxnLst/>
            <a:rect l="l" t="t" r="r" b="b"/>
            <a:pathLst>
              <a:path w="365760" h="360680">
                <a:moveTo>
                  <a:pt x="91439" y="0"/>
                </a:moveTo>
                <a:lnTo>
                  <a:pt x="91439" y="180339"/>
                </a:lnTo>
                <a:lnTo>
                  <a:pt x="0" y="180339"/>
                </a:lnTo>
                <a:lnTo>
                  <a:pt x="182879" y="360679"/>
                </a:lnTo>
                <a:lnTo>
                  <a:pt x="365759" y="180339"/>
                </a:lnTo>
                <a:lnTo>
                  <a:pt x="274319" y="180339"/>
                </a:lnTo>
                <a:lnTo>
                  <a:pt x="274319" y="0"/>
                </a:lnTo>
                <a:lnTo>
                  <a:pt x="91439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635500" y="3317240"/>
            <a:ext cx="365760" cy="360680"/>
          </a:xfrm>
          <a:custGeom>
            <a:avLst/>
            <a:gdLst/>
            <a:ahLst/>
            <a:cxnLst/>
            <a:rect l="l" t="t" r="r" b="b"/>
            <a:pathLst>
              <a:path w="365760" h="360679">
                <a:moveTo>
                  <a:pt x="365760" y="180339"/>
                </a:moveTo>
                <a:lnTo>
                  <a:pt x="0" y="180339"/>
                </a:lnTo>
                <a:lnTo>
                  <a:pt x="182879" y="360680"/>
                </a:lnTo>
                <a:lnTo>
                  <a:pt x="365760" y="180339"/>
                </a:lnTo>
                <a:close/>
              </a:path>
              <a:path w="365760" h="360679">
                <a:moveTo>
                  <a:pt x="274320" y="0"/>
                </a:moveTo>
                <a:lnTo>
                  <a:pt x="91439" y="0"/>
                </a:lnTo>
                <a:lnTo>
                  <a:pt x="91439" y="180339"/>
                </a:lnTo>
                <a:lnTo>
                  <a:pt x="274320" y="180339"/>
                </a:lnTo>
                <a:lnTo>
                  <a:pt x="27432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635500" y="3317240"/>
            <a:ext cx="365760" cy="360680"/>
          </a:xfrm>
          <a:custGeom>
            <a:avLst/>
            <a:gdLst/>
            <a:ahLst/>
            <a:cxnLst/>
            <a:rect l="l" t="t" r="r" b="b"/>
            <a:pathLst>
              <a:path w="365760" h="360679">
                <a:moveTo>
                  <a:pt x="91439" y="0"/>
                </a:moveTo>
                <a:lnTo>
                  <a:pt x="91439" y="180339"/>
                </a:lnTo>
                <a:lnTo>
                  <a:pt x="0" y="180339"/>
                </a:lnTo>
                <a:lnTo>
                  <a:pt x="182879" y="360680"/>
                </a:lnTo>
                <a:lnTo>
                  <a:pt x="365760" y="180339"/>
                </a:lnTo>
                <a:lnTo>
                  <a:pt x="274320" y="180339"/>
                </a:lnTo>
                <a:lnTo>
                  <a:pt x="274320" y="0"/>
                </a:lnTo>
                <a:lnTo>
                  <a:pt x="91439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657090" y="5900420"/>
            <a:ext cx="367030" cy="360680"/>
          </a:xfrm>
          <a:custGeom>
            <a:avLst/>
            <a:gdLst/>
            <a:ahLst/>
            <a:cxnLst/>
            <a:rect l="l" t="t" r="r" b="b"/>
            <a:pathLst>
              <a:path w="367029" h="360679">
                <a:moveTo>
                  <a:pt x="367030" y="180339"/>
                </a:moveTo>
                <a:lnTo>
                  <a:pt x="0" y="180339"/>
                </a:lnTo>
                <a:lnTo>
                  <a:pt x="184150" y="360679"/>
                </a:lnTo>
                <a:lnTo>
                  <a:pt x="367030" y="180339"/>
                </a:lnTo>
                <a:close/>
              </a:path>
              <a:path w="367029" h="360679">
                <a:moveTo>
                  <a:pt x="275589" y="0"/>
                </a:moveTo>
                <a:lnTo>
                  <a:pt x="91439" y="0"/>
                </a:lnTo>
                <a:lnTo>
                  <a:pt x="91439" y="180339"/>
                </a:lnTo>
                <a:lnTo>
                  <a:pt x="275589" y="180339"/>
                </a:lnTo>
                <a:lnTo>
                  <a:pt x="275589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657090" y="5900420"/>
            <a:ext cx="367030" cy="360680"/>
          </a:xfrm>
          <a:custGeom>
            <a:avLst/>
            <a:gdLst/>
            <a:ahLst/>
            <a:cxnLst/>
            <a:rect l="l" t="t" r="r" b="b"/>
            <a:pathLst>
              <a:path w="367029" h="360679">
                <a:moveTo>
                  <a:pt x="91439" y="0"/>
                </a:moveTo>
                <a:lnTo>
                  <a:pt x="91439" y="180339"/>
                </a:lnTo>
                <a:lnTo>
                  <a:pt x="0" y="180339"/>
                </a:lnTo>
                <a:lnTo>
                  <a:pt x="184150" y="360679"/>
                </a:lnTo>
                <a:lnTo>
                  <a:pt x="367030" y="180339"/>
                </a:lnTo>
                <a:lnTo>
                  <a:pt x="275589" y="180339"/>
                </a:lnTo>
                <a:lnTo>
                  <a:pt x="275589" y="0"/>
                </a:lnTo>
                <a:lnTo>
                  <a:pt x="91439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715</Words>
  <Application>Microsoft Office PowerPoint</Application>
  <PresentationFormat>On-screen Show (4:3)</PresentationFormat>
  <Paragraphs>175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Diabetic Foot     DR.BINO Associate Prof. DEPT OF SURGERY </vt:lpstr>
      <vt:lpstr>Diabetic Foot    DR.BINO Associate Prof. DEPT OF SURGERY </vt:lpstr>
      <vt:lpstr>Introduction</vt:lpstr>
      <vt:lpstr>Pathogenesis of Chronic Complication  of diabetes mellitus</vt:lpstr>
      <vt:lpstr>Hyperglyceamia</vt:lpstr>
      <vt:lpstr>Disturbance in polyol pathway</vt:lpstr>
      <vt:lpstr>Hyperglycaemia</vt:lpstr>
      <vt:lpstr>Diabetic foot result from:</vt:lpstr>
      <vt:lpstr>a) Predisposing peripheral vascular disease</vt:lpstr>
      <vt:lpstr>Predisposing peripheral vascular  disease</vt:lpstr>
      <vt:lpstr>b) Neuropathy</vt:lpstr>
      <vt:lpstr>Neuropathy</vt:lpstr>
      <vt:lpstr>Claw toe</vt:lpstr>
      <vt:lpstr>Neuropathy</vt:lpstr>
      <vt:lpstr>Neuropathy</vt:lpstr>
      <vt:lpstr>c) Infection</vt:lpstr>
      <vt:lpstr>d) Osteoporosis</vt:lpstr>
      <vt:lpstr>Slide 18</vt:lpstr>
      <vt:lpstr>Clinical presentation of diabetic foot</vt:lpstr>
      <vt:lpstr>Diffentiation of Ischaemic and  Neuropathy Ulcer</vt:lpstr>
      <vt:lpstr>Ischemic foot ulcer</vt:lpstr>
      <vt:lpstr>Neuropathic foot ulcer</vt:lpstr>
      <vt:lpstr>Charcot Joint</vt:lpstr>
      <vt:lpstr>Charcot Joint</vt:lpstr>
      <vt:lpstr>Gangrene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Foot</dc:title>
  <dc:creator>JOO</dc:creator>
  <cp:lastModifiedBy>New</cp:lastModifiedBy>
  <cp:revision>2</cp:revision>
  <dcterms:created xsi:type="dcterms:W3CDTF">2019-08-16T13:46:58Z</dcterms:created>
  <dcterms:modified xsi:type="dcterms:W3CDTF">2019-08-17T07:16:21Z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2011-04-30T00:00:00Z</vt:filetime>
  </property>
  <property fmtid="{D5CDD505-2E9C-101B-9397-08002B2CF9AE}" pid="3" name="Creator">
    <vt:lpwstr>Impress</vt:lpwstr>
  </property>
  <property fmtid="{D5CDD505-2E9C-101B-9397-08002B2CF9AE}" pid="4" name="LastSaved">
    <vt:filetime>2019-08-16T00:00:00Z</vt:filetime>
  </property>
</Properties>
</file>