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4244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4244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904" y="2474416"/>
            <a:ext cx="1962785" cy="4196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3154" y="2546730"/>
            <a:ext cx="2368550" cy="392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4244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455659"/>
            <a:ext cx="8986520" cy="1656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4244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8042" y="2081021"/>
            <a:ext cx="7947914" cy="404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2.png"/><Relationship Id="rId7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86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0525" y="2352675"/>
            <a:ext cx="4505325" cy="1181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44946" y="3585464"/>
            <a:ext cx="2794254" cy="12394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spc="125" dirty="0" err="1" smtClean="0">
                <a:solidFill>
                  <a:srgbClr val="00AFEF"/>
                </a:solidFill>
                <a:latin typeface="Times New Roman"/>
                <a:cs typeface="Times New Roman"/>
              </a:rPr>
              <a:t>Dr.Varun.S</a:t>
            </a:r>
            <a:endParaRPr lang="en-US" sz="2600" spc="125" dirty="0" smtClean="0">
              <a:solidFill>
                <a:srgbClr val="00AFE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spc="125" dirty="0" err="1" smtClean="0">
                <a:solidFill>
                  <a:srgbClr val="00AFEF"/>
                </a:solidFill>
                <a:latin typeface="Times New Roman"/>
                <a:cs typeface="Times New Roman"/>
              </a:rPr>
              <a:t>Dept.of</a:t>
            </a:r>
            <a:r>
              <a:rPr lang="en-US" sz="2600" spc="125" dirty="0" smtClean="0">
                <a:solidFill>
                  <a:srgbClr val="00AFEF"/>
                </a:solidFill>
                <a:latin typeface="Times New Roman"/>
                <a:cs typeface="Times New Roman"/>
              </a:rPr>
              <a:t> .Surgery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spc="125" dirty="0" err="1" smtClean="0">
                <a:solidFill>
                  <a:srgbClr val="00AFEF"/>
                </a:solidFill>
                <a:latin typeface="Times New Roman"/>
                <a:cs typeface="Times New Roman"/>
              </a:rPr>
              <a:t>Skhmc</a:t>
            </a:r>
            <a:r>
              <a:rPr lang="en-US" sz="2600" spc="125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514" y="1556766"/>
            <a:ext cx="4007612" cy="3960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68398"/>
            <a:ext cx="7423150" cy="43065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8935" indent="-356235">
              <a:lnSpc>
                <a:spcPct val="100000"/>
              </a:lnSpc>
              <a:spcBef>
                <a:spcPts val="725"/>
              </a:spcBef>
              <a:buClr>
                <a:srgbClr val="9F4DA2"/>
              </a:buClr>
              <a:buAutoNum type="alphaUcPeriod" startAt="5"/>
              <a:tabLst>
                <a:tab pos="369570" algn="l"/>
              </a:tabLst>
            </a:pPr>
            <a:r>
              <a:rPr sz="2600" spc="120" dirty="0">
                <a:solidFill>
                  <a:srgbClr val="525389"/>
                </a:solidFill>
                <a:latin typeface="Times New Roman"/>
                <a:cs typeface="Times New Roman"/>
              </a:rPr>
              <a:t>Non</a:t>
            </a:r>
            <a:r>
              <a:rPr sz="2600" spc="-65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525389"/>
                </a:solidFill>
                <a:latin typeface="Times New Roman"/>
                <a:cs typeface="Times New Roman"/>
              </a:rPr>
              <a:t>Specific</a:t>
            </a:r>
            <a:endParaRPr sz="2600">
              <a:latin typeface="Times New Roman"/>
              <a:cs typeface="Times New Roman"/>
            </a:endParaRPr>
          </a:p>
          <a:p>
            <a:pPr marL="50609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10" dirty="0">
                <a:latin typeface="Times New Roman"/>
                <a:cs typeface="Times New Roman"/>
              </a:rPr>
              <a:t>Viral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135" dirty="0">
                <a:latin typeface="Times New Roman"/>
                <a:cs typeface="Times New Roman"/>
              </a:rPr>
              <a:t>Common </a:t>
            </a:r>
            <a:r>
              <a:rPr sz="2600" spc="60" dirty="0">
                <a:latin typeface="Times New Roman"/>
                <a:cs typeface="Times New Roman"/>
              </a:rPr>
              <a:t>cold,</a:t>
            </a:r>
            <a:r>
              <a:rPr sz="2600" spc="-40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Influenza</a:t>
            </a:r>
            <a:endParaRPr sz="2600">
              <a:latin typeface="Times New Roman"/>
              <a:cs typeface="Times New Roman"/>
            </a:endParaRPr>
          </a:p>
          <a:p>
            <a:pPr marL="50609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50" dirty="0">
                <a:latin typeface="Times New Roman"/>
                <a:cs typeface="Times New Roman"/>
              </a:rPr>
              <a:t>Bacterial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70" dirty="0">
                <a:latin typeface="Times New Roman"/>
                <a:cs typeface="Times New Roman"/>
              </a:rPr>
              <a:t>Secondary </a:t>
            </a:r>
            <a:r>
              <a:rPr sz="2600" spc="85" dirty="0">
                <a:latin typeface="Times New Roman"/>
                <a:cs typeface="Times New Roman"/>
              </a:rPr>
              <a:t>bacterial </a:t>
            </a:r>
            <a:r>
              <a:rPr sz="2600" spc="95" dirty="0">
                <a:latin typeface="Times New Roman"/>
                <a:cs typeface="Times New Roman"/>
              </a:rPr>
              <a:t>rhinitis</a:t>
            </a:r>
            <a:r>
              <a:rPr sz="2600" spc="-484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sinusitis</a:t>
            </a:r>
            <a:endParaRPr sz="2600">
              <a:latin typeface="Times New Roman"/>
              <a:cs typeface="Times New Roman"/>
            </a:endParaRPr>
          </a:p>
          <a:p>
            <a:pPr marL="50609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70" dirty="0">
                <a:latin typeface="Times New Roman"/>
                <a:cs typeface="Times New Roman"/>
              </a:rPr>
              <a:t>Fungal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rhinosinusitis</a:t>
            </a:r>
            <a:endParaRPr sz="2600">
              <a:latin typeface="Times New Roman"/>
              <a:cs typeface="Times New Roman"/>
            </a:endParaRPr>
          </a:p>
          <a:p>
            <a:pPr marL="50609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85" dirty="0">
                <a:latin typeface="Times New Roman"/>
                <a:cs typeface="Times New Roman"/>
              </a:rPr>
              <a:t>Atrophic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rhinitis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330835" indent="-318135">
              <a:lnSpc>
                <a:spcPct val="100000"/>
              </a:lnSpc>
              <a:buClr>
                <a:srgbClr val="9F4DA2"/>
              </a:buClr>
              <a:buAutoNum type="alphaUcPeriod" startAt="6"/>
              <a:tabLst>
                <a:tab pos="331470" algn="l"/>
              </a:tabLst>
            </a:pPr>
            <a:r>
              <a:rPr sz="2600" spc="45" dirty="0">
                <a:solidFill>
                  <a:srgbClr val="525389"/>
                </a:solidFill>
                <a:latin typeface="Times New Roman"/>
                <a:cs typeface="Times New Roman"/>
              </a:rPr>
              <a:t>Physiological</a:t>
            </a:r>
            <a:endParaRPr sz="2600">
              <a:latin typeface="Times New Roman"/>
              <a:cs typeface="Times New Roman"/>
            </a:endParaRPr>
          </a:p>
          <a:p>
            <a:pPr marL="50609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95" dirty="0">
                <a:latin typeface="Times New Roman"/>
                <a:cs typeface="Times New Roman"/>
              </a:rPr>
              <a:t>High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altitude</a:t>
            </a:r>
            <a:endParaRPr sz="2600">
              <a:latin typeface="Times New Roman"/>
              <a:cs typeface="Times New Roman"/>
            </a:endParaRPr>
          </a:p>
          <a:p>
            <a:pPr marL="50609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Extreme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cold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hot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climate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913485"/>
            <a:ext cx="6884670" cy="50990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02590" indent="-389890">
              <a:lnSpc>
                <a:spcPct val="100000"/>
              </a:lnSpc>
              <a:spcBef>
                <a:spcPts val="725"/>
              </a:spcBef>
              <a:buClr>
                <a:srgbClr val="9F4DA2"/>
              </a:buClr>
              <a:buAutoNum type="alphaUcPeriod" startAt="7"/>
              <a:tabLst>
                <a:tab pos="403225" algn="l"/>
              </a:tabLst>
            </a:pPr>
            <a:r>
              <a:rPr sz="2600" spc="75" dirty="0">
                <a:solidFill>
                  <a:srgbClr val="525389"/>
                </a:solidFill>
                <a:latin typeface="Times New Roman"/>
                <a:cs typeface="Times New Roman"/>
              </a:rPr>
              <a:t>Neoplastic</a:t>
            </a:r>
            <a:endParaRPr sz="2600">
              <a:latin typeface="Times New Roman"/>
              <a:cs typeface="Times New Roman"/>
            </a:endParaRPr>
          </a:p>
          <a:p>
            <a:pPr marL="286385" marR="15875" indent="21907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Benign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Juvenile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angiofibroma,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angioma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  </a:t>
            </a:r>
            <a:r>
              <a:rPr sz="2600" spc="130" dirty="0">
                <a:latin typeface="Times New Roman"/>
                <a:cs typeface="Times New Roman"/>
              </a:rPr>
              <a:t>septum,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capillary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cavernous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hemangioma</a:t>
            </a:r>
            <a:endParaRPr sz="2600">
              <a:latin typeface="Times New Roman"/>
              <a:cs typeface="Times New Roman"/>
            </a:endParaRPr>
          </a:p>
          <a:p>
            <a:pPr marL="286385" marR="5080" indent="21907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90" dirty="0">
                <a:latin typeface="Times New Roman"/>
                <a:cs typeface="Times New Roman"/>
              </a:rPr>
              <a:t>Malignant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-70" dirty="0">
                <a:latin typeface="Times New Roman"/>
                <a:cs typeface="Times New Roman"/>
              </a:rPr>
              <a:t>SCC, </a:t>
            </a:r>
            <a:r>
              <a:rPr sz="2600" spc="70" dirty="0">
                <a:latin typeface="Times New Roman"/>
                <a:cs typeface="Times New Roman"/>
              </a:rPr>
              <a:t>Olfactory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neuroblastoma,  </a:t>
            </a:r>
            <a:r>
              <a:rPr sz="2600" spc="85" dirty="0">
                <a:latin typeface="Times New Roman"/>
                <a:cs typeface="Times New Roman"/>
              </a:rPr>
              <a:t>Nasopharyngeal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carcinoma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439420" indent="-426720">
              <a:lnSpc>
                <a:spcPct val="100000"/>
              </a:lnSpc>
              <a:buClr>
                <a:srgbClr val="9F4DA2"/>
              </a:buClr>
              <a:buAutoNum type="alphaUcPeriod" startAt="8"/>
              <a:tabLst>
                <a:tab pos="439420" algn="l"/>
              </a:tabLst>
            </a:pPr>
            <a:r>
              <a:rPr sz="2600" spc="65" dirty="0">
                <a:solidFill>
                  <a:srgbClr val="525389"/>
                </a:solidFill>
                <a:latin typeface="Times New Roman"/>
                <a:cs typeface="Times New Roman"/>
              </a:rPr>
              <a:t>Miscellaneous</a:t>
            </a:r>
            <a:endParaRPr sz="2600">
              <a:latin typeface="Times New Roman"/>
              <a:cs typeface="Times New Roman"/>
            </a:endParaRPr>
          </a:p>
          <a:p>
            <a:pPr marL="42354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80" dirty="0">
                <a:latin typeface="Times New Roman"/>
                <a:cs typeface="Times New Roman"/>
              </a:rPr>
              <a:t>Deviated </a:t>
            </a:r>
            <a:r>
              <a:rPr sz="2600" spc="150" dirty="0">
                <a:latin typeface="Times New Roman"/>
                <a:cs typeface="Times New Roman"/>
              </a:rPr>
              <a:t>septum </a:t>
            </a:r>
            <a:r>
              <a:rPr sz="2600" spc="-265" dirty="0">
                <a:latin typeface="Times New Roman"/>
                <a:cs typeface="Times New Roman"/>
              </a:rPr>
              <a:t>&amp;</a:t>
            </a:r>
            <a:r>
              <a:rPr sz="2600" spc="-459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spur</a:t>
            </a:r>
            <a:endParaRPr sz="2600">
              <a:latin typeface="Times New Roman"/>
              <a:cs typeface="Times New Roman"/>
            </a:endParaRPr>
          </a:p>
          <a:p>
            <a:pPr marL="42354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70" dirty="0">
                <a:latin typeface="Times New Roman"/>
                <a:cs typeface="Times New Roman"/>
              </a:rPr>
              <a:t>Rhinitis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sicca</a:t>
            </a:r>
            <a:endParaRPr sz="2600">
              <a:latin typeface="Times New Roman"/>
              <a:cs typeface="Times New Roman"/>
            </a:endParaRPr>
          </a:p>
          <a:p>
            <a:pPr marL="42354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110" dirty="0">
                <a:latin typeface="Times New Roman"/>
                <a:cs typeface="Times New Roman"/>
              </a:rPr>
              <a:t>Spontaneous </a:t>
            </a:r>
            <a:r>
              <a:rPr sz="2600" spc="145" dirty="0">
                <a:latin typeface="Times New Roman"/>
                <a:cs typeface="Times New Roman"/>
              </a:rPr>
              <a:t>rupture</a:t>
            </a:r>
            <a:r>
              <a:rPr sz="2600" spc="-47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30" dirty="0">
                <a:latin typeface="Times New Roman"/>
                <a:cs typeface="Times New Roman"/>
              </a:rPr>
              <a:t>vessels</a:t>
            </a:r>
            <a:endParaRPr sz="2600">
              <a:latin typeface="Times New Roman"/>
              <a:cs typeface="Times New Roman"/>
            </a:endParaRPr>
          </a:p>
          <a:p>
            <a:pPr marL="42354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Rhinolith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666445"/>
            <a:ext cx="422910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35" dirty="0"/>
              <a:t>SYSTEMIC</a:t>
            </a:r>
            <a:r>
              <a:rPr spc="-300" dirty="0"/>
              <a:t> </a:t>
            </a:r>
            <a:r>
              <a:rPr spc="-735" dirty="0"/>
              <a:t>CAUSES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360678"/>
            <a:ext cx="4142740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SzPct val="93750"/>
              <a:buFont typeface="Arial"/>
              <a:buChar char=""/>
              <a:tabLst>
                <a:tab pos="361315" algn="l"/>
                <a:tab pos="361950" algn="l"/>
              </a:tabLst>
            </a:pPr>
            <a:r>
              <a:rPr sz="2400" spc="95" dirty="0">
                <a:solidFill>
                  <a:srgbClr val="525389"/>
                </a:solidFill>
                <a:latin typeface="Times New Roman"/>
                <a:cs typeface="Times New Roman"/>
              </a:rPr>
              <a:t>Hypertension</a:t>
            </a:r>
            <a:r>
              <a:rPr sz="2400" spc="95" dirty="0">
                <a:latin typeface="Times New Roman"/>
                <a:cs typeface="Times New Roman"/>
              </a:rPr>
              <a:t>-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commonest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Font typeface="Arial"/>
              <a:buChar char=""/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9F4DA2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55" dirty="0">
                <a:solidFill>
                  <a:srgbClr val="525389"/>
                </a:solidFill>
                <a:latin typeface="Times New Roman"/>
                <a:cs typeface="Times New Roman"/>
              </a:rPr>
              <a:t>Cardiac </a:t>
            </a:r>
            <a:r>
              <a:rPr sz="2400" spc="-70" dirty="0">
                <a:latin typeface="Times New Roman"/>
                <a:cs typeface="Times New Roman"/>
              </a:rPr>
              <a:t>–CCF, </a:t>
            </a:r>
            <a:r>
              <a:rPr sz="2400" spc="65" dirty="0">
                <a:latin typeface="Times New Roman"/>
                <a:cs typeface="Times New Roman"/>
              </a:rPr>
              <a:t>Mitral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stenosis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Font typeface="Arial"/>
              <a:buChar char=""/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9F4DA2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00" dirty="0">
                <a:solidFill>
                  <a:srgbClr val="525389"/>
                </a:solidFill>
                <a:latin typeface="Times New Roman"/>
                <a:cs typeface="Times New Roman"/>
              </a:rPr>
              <a:t>Pulmonary</a:t>
            </a:r>
            <a:r>
              <a:rPr sz="2400" spc="-70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–COPD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F4DA2"/>
              </a:buClr>
              <a:buFont typeface="Arial"/>
              <a:buChar char=""/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ts val="2590"/>
              </a:lnSpc>
              <a:buClr>
                <a:srgbClr val="9F4DA2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60" dirty="0">
                <a:solidFill>
                  <a:srgbClr val="525389"/>
                </a:solidFill>
                <a:latin typeface="Times New Roman"/>
                <a:cs typeface="Times New Roman"/>
              </a:rPr>
              <a:t>Cirrhosis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80" dirty="0">
                <a:latin typeface="Times New Roman"/>
                <a:cs typeface="Times New Roman"/>
              </a:rPr>
              <a:t>Vitamin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ts val="2590"/>
              </a:lnSpc>
            </a:pPr>
            <a:r>
              <a:rPr sz="2400" spc="55" dirty="0">
                <a:latin typeface="Times New Roman"/>
                <a:cs typeface="Times New Roman"/>
              </a:rPr>
              <a:t>deficiency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9F4DA2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45" dirty="0">
                <a:solidFill>
                  <a:srgbClr val="525389"/>
                </a:solidFill>
                <a:latin typeface="Times New Roman"/>
                <a:cs typeface="Times New Roman"/>
              </a:rPr>
              <a:t>Renal</a:t>
            </a:r>
            <a:r>
              <a:rPr sz="2400" spc="-10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–Nephritis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F4DA2"/>
              </a:buClr>
              <a:buFont typeface="Arial"/>
              <a:buChar char=""/>
            </a:pPr>
            <a:endParaRPr sz="2950">
              <a:latin typeface="Times New Roman"/>
              <a:cs typeface="Times New Roman"/>
            </a:endParaRPr>
          </a:p>
          <a:p>
            <a:pPr marL="287020" marR="365760" indent="-274320">
              <a:lnSpc>
                <a:spcPts val="2300"/>
              </a:lnSpc>
              <a:buClr>
                <a:srgbClr val="9F4DA2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80" dirty="0">
                <a:solidFill>
                  <a:srgbClr val="525389"/>
                </a:solidFill>
                <a:latin typeface="Times New Roman"/>
                <a:cs typeface="Times New Roman"/>
              </a:rPr>
              <a:t>Drugs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latin typeface="Times New Roman"/>
                <a:cs typeface="Times New Roman"/>
              </a:rPr>
              <a:t>Excessive </a:t>
            </a:r>
            <a:r>
              <a:rPr sz="2400" spc="90" dirty="0">
                <a:latin typeface="Times New Roman"/>
                <a:cs typeface="Times New Roman"/>
              </a:rPr>
              <a:t>use </a:t>
            </a:r>
            <a:r>
              <a:rPr sz="2400" spc="20" dirty="0">
                <a:latin typeface="Times New Roman"/>
                <a:cs typeface="Times New Roman"/>
              </a:rPr>
              <a:t>of  </a:t>
            </a:r>
            <a:r>
              <a:rPr sz="2400" spc="40" dirty="0">
                <a:latin typeface="Times New Roman"/>
                <a:cs typeface="Times New Roman"/>
              </a:rPr>
              <a:t>salicylates </a:t>
            </a:r>
            <a:r>
              <a:rPr sz="2400" spc="10" dirty="0">
                <a:latin typeface="Times New Roman"/>
                <a:cs typeface="Times New Roman"/>
              </a:rPr>
              <a:t>,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anticoagulants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9365" y="1360678"/>
            <a:ext cx="4197985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370330" indent="-28702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80" dirty="0">
                <a:solidFill>
                  <a:srgbClr val="525389"/>
                </a:solidFill>
                <a:latin typeface="Times New Roman"/>
                <a:cs typeface="Times New Roman"/>
              </a:rPr>
              <a:t>Coagulopathies </a:t>
            </a:r>
            <a:r>
              <a:rPr sz="2400" dirty="0">
                <a:latin typeface="Times New Roman"/>
                <a:cs typeface="Times New Roman"/>
              </a:rPr>
              <a:t>–  </a:t>
            </a:r>
            <a:r>
              <a:rPr sz="2400" spc="70" dirty="0">
                <a:latin typeface="Times New Roman"/>
                <a:cs typeface="Times New Roman"/>
              </a:rPr>
              <a:t>Clotting </a:t>
            </a:r>
            <a:r>
              <a:rPr sz="2400" spc="80" dirty="0">
                <a:latin typeface="Times New Roman"/>
                <a:cs typeface="Times New Roman"/>
              </a:rPr>
              <a:t>disorders  </a:t>
            </a:r>
            <a:r>
              <a:rPr sz="2400" spc="85" dirty="0">
                <a:latin typeface="Times New Roman"/>
                <a:cs typeface="Times New Roman"/>
              </a:rPr>
              <a:t>bleeding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disorders  </a:t>
            </a:r>
            <a:r>
              <a:rPr sz="2400" spc="55" dirty="0">
                <a:latin typeface="Times New Roman"/>
                <a:cs typeface="Times New Roman"/>
              </a:rPr>
              <a:t>Agranulocytosis  </a:t>
            </a:r>
            <a:r>
              <a:rPr sz="2400" spc="70" dirty="0">
                <a:latin typeface="Times New Roman"/>
                <a:cs typeface="Times New Roman"/>
              </a:rPr>
              <a:t>Leukemia</a:t>
            </a:r>
            <a:endParaRPr sz="2400">
              <a:latin typeface="Times New Roman"/>
              <a:cs typeface="Times New Roman"/>
            </a:endParaRPr>
          </a:p>
          <a:p>
            <a:pPr marL="391795" marR="911860" indent="-7620">
              <a:lnSpc>
                <a:spcPct val="100000"/>
              </a:lnSpc>
            </a:pPr>
            <a:r>
              <a:rPr sz="2400" spc="80" dirty="0">
                <a:latin typeface="Times New Roman"/>
                <a:cs typeface="Times New Roman"/>
              </a:rPr>
              <a:t>Vitamin </a:t>
            </a:r>
            <a:r>
              <a:rPr sz="2400" spc="-155" dirty="0">
                <a:latin typeface="Times New Roman"/>
                <a:cs typeface="Times New Roman"/>
              </a:rPr>
              <a:t>K </a:t>
            </a:r>
            <a:r>
              <a:rPr sz="2400" spc="55" dirty="0">
                <a:latin typeface="Times New Roman"/>
                <a:cs typeface="Times New Roman"/>
              </a:rPr>
              <a:t>deficiency  </a:t>
            </a:r>
            <a:r>
              <a:rPr sz="2400" spc="100" dirty="0">
                <a:latin typeface="Times New Roman"/>
                <a:cs typeface="Times New Roman"/>
              </a:rPr>
              <a:t>Exanthematous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fevers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2300"/>
              </a:lnSpc>
              <a:buClr>
                <a:srgbClr val="9F4DA2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10" dirty="0">
                <a:solidFill>
                  <a:srgbClr val="525389"/>
                </a:solidFill>
                <a:latin typeface="Times New Roman"/>
                <a:cs typeface="Times New Roman"/>
              </a:rPr>
              <a:t>Hormonal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50" dirty="0">
                <a:latin typeface="Times New Roman"/>
                <a:cs typeface="Times New Roman"/>
              </a:rPr>
              <a:t>Vicarious  </a:t>
            </a:r>
            <a:r>
              <a:rPr sz="2400" spc="100" dirty="0">
                <a:latin typeface="Times New Roman"/>
                <a:cs typeface="Times New Roman"/>
              </a:rPr>
              <a:t>Menstruation,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endometriosis,  </a:t>
            </a:r>
            <a:r>
              <a:rPr sz="2400" spc="100" dirty="0">
                <a:latin typeface="Times New Roman"/>
                <a:cs typeface="Times New Roman"/>
              </a:rPr>
              <a:t>granuloma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gravidarum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F4DA2"/>
              </a:buClr>
              <a:buFont typeface="Arial"/>
              <a:buChar char="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F4DA2"/>
              </a:buClr>
              <a:buFont typeface="Arial"/>
              <a:buChar char=""/>
            </a:pPr>
            <a:endParaRPr sz="2600">
              <a:latin typeface="Times New Roman"/>
              <a:cs typeface="Times New Roman"/>
            </a:endParaRPr>
          </a:p>
          <a:p>
            <a:pPr marL="287020" indent="-287020">
              <a:lnSpc>
                <a:spcPct val="100000"/>
              </a:lnSpc>
              <a:buClr>
                <a:srgbClr val="9F4DA2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85" dirty="0">
                <a:solidFill>
                  <a:srgbClr val="525389"/>
                </a:solidFill>
                <a:latin typeface="Times New Roman"/>
                <a:cs typeface="Times New Roman"/>
              </a:rPr>
              <a:t>Idiopathic</a:t>
            </a:r>
            <a:r>
              <a:rPr sz="2400" spc="-95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525389"/>
                </a:solidFill>
                <a:latin typeface="Times New Roman"/>
                <a:cs typeface="Times New Roman"/>
              </a:rPr>
              <a:t>Causes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4640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65" dirty="0"/>
              <a:t>PATIENT</a:t>
            </a:r>
            <a:r>
              <a:rPr sz="5000" spc="-325" dirty="0"/>
              <a:t> </a:t>
            </a:r>
            <a:r>
              <a:rPr sz="5000" spc="-705" dirty="0"/>
              <a:t>HISTORY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68398"/>
            <a:ext cx="7264400" cy="383095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65" dirty="0">
                <a:latin typeface="Times New Roman"/>
                <a:cs typeface="Times New Roman"/>
              </a:rPr>
              <a:t>Previous </a:t>
            </a:r>
            <a:r>
              <a:rPr sz="2600" spc="90" dirty="0">
                <a:latin typeface="Times New Roman"/>
                <a:cs typeface="Times New Roman"/>
              </a:rPr>
              <a:t>bleeding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episodes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25" dirty="0">
                <a:latin typeface="Times New Roman"/>
                <a:cs typeface="Times New Roman"/>
              </a:rPr>
              <a:t>Onset,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duration,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frequency,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amount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blood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loss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210" dirty="0">
                <a:latin typeface="Times New Roman"/>
                <a:cs typeface="Times New Roman"/>
              </a:rPr>
              <a:t>h/o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trauma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20" dirty="0">
                <a:latin typeface="Times New Roman"/>
                <a:cs typeface="Times New Roman"/>
              </a:rPr>
              <a:t>Family </a:t>
            </a:r>
            <a:r>
              <a:rPr sz="2600" spc="90" dirty="0">
                <a:latin typeface="Times New Roman"/>
                <a:cs typeface="Times New Roman"/>
              </a:rPr>
              <a:t>history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bleeding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5" dirty="0">
                <a:latin typeface="Times New Roman"/>
                <a:cs typeface="Times New Roman"/>
              </a:rPr>
              <a:t>Hypertension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5" dirty="0">
                <a:latin typeface="Times New Roman"/>
                <a:cs typeface="Times New Roman"/>
              </a:rPr>
              <a:t>Hepatic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diseases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0" dirty="0">
                <a:latin typeface="Times New Roman"/>
                <a:cs typeface="Times New Roman"/>
              </a:rPr>
              <a:t>Drug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history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Any </a:t>
            </a:r>
            <a:r>
              <a:rPr sz="2600" spc="145" dirty="0">
                <a:latin typeface="Times New Roman"/>
                <a:cs typeface="Times New Roman"/>
              </a:rPr>
              <a:t>other </a:t>
            </a:r>
            <a:r>
              <a:rPr sz="2600" spc="90" dirty="0">
                <a:latin typeface="Times New Roman"/>
                <a:cs typeface="Times New Roman"/>
              </a:rPr>
              <a:t>medical</a:t>
            </a:r>
            <a:r>
              <a:rPr sz="2600" spc="-47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ailment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6795" y="729741"/>
            <a:ext cx="399542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95" dirty="0"/>
              <a:t>MAN</a:t>
            </a:r>
            <a:r>
              <a:rPr sz="5000" spc="-300" dirty="0"/>
              <a:t>A</a:t>
            </a:r>
            <a:r>
              <a:rPr sz="5000" spc="-570" dirty="0"/>
              <a:t>GEMENT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689354"/>
            <a:ext cx="7626984" cy="440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  <a:tab pos="1214755" algn="l"/>
                <a:tab pos="1741805" algn="l"/>
                <a:tab pos="2916555" algn="l"/>
              </a:tabLst>
            </a:pPr>
            <a:r>
              <a:rPr sz="2200" spc="50" dirty="0">
                <a:latin typeface="Times New Roman"/>
                <a:cs typeface="Times New Roman"/>
              </a:rPr>
              <a:t>Locate	</a:t>
            </a:r>
            <a:r>
              <a:rPr sz="2200" spc="130" dirty="0">
                <a:latin typeface="Times New Roman"/>
                <a:cs typeface="Times New Roman"/>
              </a:rPr>
              <a:t>the	</a:t>
            </a:r>
            <a:r>
              <a:rPr sz="2200" spc="75" dirty="0">
                <a:latin typeface="Times New Roman"/>
                <a:cs typeface="Times New Roman"/>
              </a:rPr>
              <a:t>bleeding	</a:t>
            </a:r>
            <a:r>
              <a:rPr sz="2200" spc="60" dirty="0">
                <a:latin typeface="Times New Roman"/>
                <a:cs typeface="Times New Roman"/>
              </a:rPr>
              <a:t>site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F4DA2"/>
              </a:buClr>
              <a:buFont typeface="Arial"/>
              <a:buChar char=""/>
            </a:pPr>
            <a:endParaRPr sz="26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9F4DA2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  <a:tab pos="2023745" algn="l"/>
              </a:tabLst>
            </a:pPr>
            <a:r>
              <a:rPr sz="2200" spc="70" dirty="0">
                <a:latin typeface="Times New Roman"/>
                <a:cs typeface="Times New Roman"/>
              </a:rPr>
              <a:t>Anterior</a:t>
            </a:r>
            <a:r>
              <a:rPr sz="2200" spc="420" dirty="0">
                <a:latin typeface="Times New Roman"/>
                <a:cs typeface="Times New Roman"/>
              </a:rPr>
              <a:t> </a:t>
            </a:r>
            <a:r>
              <a:rPr sz="2200" spc="135" dirty="0">
                <a:latin typeface="Times New Roman"/>
                <a:cs typeface="Times New Roman"/>
              </a:rPr>
              <a:t>and	</a:t>
            </a:r>
            <a:r>
              <a:rPr sz="2200" spc="65" dirty="0">
                <a:latin typeface="Times New Roman"/>
                <a:cs typeface="Times New Roman"/>
              </a:rPr>
              <a:t>Posterior</a:t>
            </a:r>
            <a:r>
              <a:rPr sz="2200" spc="425" dirty="0">
                <a:latin typeface="Times New Roman"/>
                <a:cs typeface="Times New Roman"/>
              </a:rPr>
              <a:t> </a:t>
            </a:r>
            <a:r>
              <a:rPr sz="2200" spc="75" dirty="0">
                <a:latin typeface="Times New Roman"/>
                <a:cs typeface="Times New Roman"/>
              </a:rPr>
              <a:t>rh</a:t>
            </a:r>
            <a:r>
              <a:rPr sz="2400" spc="75" dirty="0">
                <a:latin typeface="Times New Roman"/>
                <a:cs typeface="Times New Roman"/>
              </a:rPr>
              <a:t>inoscopy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Font typeface="Arial"/>
              <a:buChar char=""/>
            </a:pP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9F4DA2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  <a:tab pos="1712595" algn="l"/>
                <a:tab pos="2513965" algn="l"/>
              </a:tabLst>
            </a:pPr>
            <a:r>
              <a:rPr sz="2200" spc="65" dirty="0">
                <a:latin typeface="Times New Roman"/>
                <a:cs typeface="Times New Roman"/>
              </a:rPr>
              <a:t>Diagnostic	</a:t>
            </a:r>
            <a:r>
              <a:rPr sz="2200" spc="35" dirty="0">
                <a:latin typeface="Times New Roman"/>
                <a:cs typeface="Times New Roman"/>
              </a:rPr>
              <a:t>Nasal	</a:t>
            </a:r>
            <a:r>
              <a:rPr sz="2200" spc="55" dirty="0">
                <a:latin typeface="Times New Roman"/>
                <a:cs typeface="Times New Roman"/>
              </a:rPr>
              <a:t>Endoscopy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F4DA2"/>
              </a:buClr>
              <a:buFont typeface="Arial"/>
              <a:buChar char=""/>
            </a:pPr>
            <a:endParaRPr sz="22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30" dirty="0">
                <a:latin typeface="Times New Roman"/>
                <a:cs typeface="Times New Roman"/>
              </a:rPr>
              <a:t>INVESTIGATIONS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638810">
              <a:lnSpc>
                <a:spcPct val="100000"/>
              </a:lnSpc>
              <a:tabLst>
                <a:tab pos="4408170" algn="l"/>
                <a:tab pos="4688840" algn="l"/>
              </a:tabLst>
            </a:pPr>
            <a:r>
              <a:rPr sz="2200" spc="10" dirty="0">
                <a:latin typeface="Times New Roman"/>
                <a:cs typeface="Times New Roman"/>
              </a:rPr>
              <a:t>.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65" dirty="0">
                <a:solidFill>
                  <a:srgbClr val="525389"/>
                </a:solidFill>
                <a:latin typeface="Times New Roman"/>
                <a:cs typeface="Times New Roman"/>
              </a:rPr>
              <a:t>Hematological</a:t>
            </a:r>
            <a:r>
              <a:rPr sz="2200" spc="-10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200" spc="60" dirty="0">
                <a:solidFill>
                  <a:srgbClr val="525389"/>
                </a:solidFill>
                <a:latin typeface="Times New Roman"/>
                <a:cs typeface="Times New Roman"/>
              </a:rPr>
              <a:t>investigations	</a:t>
            </a:r>
            <a:r>
              <a:rPr sz="2200" spc="-5" dirty="0">
                <a:latin typeface="Times New Roman"/>
                <a:cs typeface="Times New Roman"/>
              </a:rPr>
              <a:t>–	</a:t>
            </a:r>
            <a:r>
              <a:rPr sz="2200" spc="55" dirty="0">
                <a:latin typeface="Times New Roman"/>
                <a:cs typeface="Times New Roman"/>
              </a:rPr>
              <a:t>Hb%, </a:t>
            </a:r>
            <a:r>
              <a:rPr sz="2200" spc="-50" dirty="0">
                <a:latin typeface="Times New Roman"/>
                <a:cs typeface="Times New Roman"/>
              </a:rPr>
              <a:t>TLC, </a:t>
            </a:r>
            <a:r>
              <a:rPr sz="2200" spc="-30" dirty="0">
                <a:latin typeface="Times New Roman"/>
                <a:cs typeface="Times New Roman"/>
              </a:rPr>
              <a:t>DLC, </a:t>
            </a:r>
            <a:r>
              <a:rPr sz="2200" spc="-125" dirty="0">
                <a:latin typeface="Times New Roman"/>
                <a:cs typeface="Times New Roman"/>
              </a:rPr>
              <a:t>BT,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80" dirty="0">
                <a:latin typeface="Times New Roman"/>
                <a:cs typeface="Times New Roman"/>
              </a:rPr>
              <a:t>CT,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70" dirty="0">
                <a:latin typeface="Times New Roman"/>
                <a:cs typeface="Times New Roman"/>
              </a:rPr>
              <a:t>Platelet </a:t>
            </a:r>
            <a:r>
              <a:rPr sz="2200" spc="95" dirty="0">
                <a:latin typeface="Times New Roman"/>
                <a:cs typeface="Times New Roman"/>
              </a:rPr>
              <a:t>count, </a:t>
            </a:r>
            <a:r>
              <a:rPr sz="2200" spc="114" dirty="0">
                <a:latin typeface="Times New Roman"/>
                <a:cs typeface="Times New Roman"/>
              </a:rPr>
              <a:t>prothrombin</a:t>
            </a:r>
            <a:r>
              <a:rPr sz="2200" spc="-400" dirty="0">
                <a:latin typeface="Times New Roman"/>
                <a:cs typeface="Times New Roman"/>
              </a:rPr>
              <a:t> </a:t>
            </a:r>
            <a:r>
              <a:rPr sz="2200" spc="110" dirty="0">
                <a:latin typeface="Times New Roman"/>
                <a:cs typeface="Times New Roman"/>
              </a:rPr>
              <a:t>time</a:t>
            </a:r>
            <a:endParaRPr sz="2200">
              <a:latin typeface="Times New Roman"/>
              <a:cs typeface="Times New Roman"/>
            </a:endParaRPr>
          </a:p>
          <a:p>
            <a:pPr marL="63881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. </a:t>
            </a:r>
            <a:r>
              <a:rPr sz="2200" spc="30" dirty="0">
                <a:solidFill>
                  <a:srgbClr val="525389"/>
                </a:solidFill>
                <a:latin typeface="Times New Roman"/>
                <a:cs typeface="Times New Roman"/>
              </a:rPr>
              <a:t>Blood </a:t>
            </a:r>
            <a:r>
              <a:rPr sz="2200" spc="70" dirty="0">
                <a:solidFill>
                  <a:srgbClr val="525389"/>
                </a:solidFill>
                <a:latin typeface="Times New Roman"/>
                <a:cs typeface="Times New Roman"/>
              </a:rPr>
              <a:t>urea, </a:t>
            </a:r>
            <a:r>
              <a:rPr sz="2200" spc="15" dirty="0">
                <a:solidFill>
                  <a:srgbClr val="525389"/>
                </a:solidFill>
                <a:latin typeface="Times New Roman"/>
                <a:cs typeface="Times New Roman"/>
              </a:rPr>
              <a:t>liver </a:t>
            </a:r>
            <a:r>
              <a:rPr sz="2200" spc="90" dirty="0">
                <a:solidFill>
                  <a:srgbClr val="525389"/>
                </a:solidFill>
                <a:latin typeface="Times New Roman"/>
                <a:cs typeface="Times New Roman"/>
              </a:rPr>
              <a:t>function</a:t>
            </a:r>
            <a:r>
              <a:rPr sz="2200" spc="-315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200" spc="85" dirty="0">
                <a:solidFill>
                  <a:srgbClr val="525389"/>
                </a:solidFill>
                <a:latin typeface="Times New Roman"/>
                <a:cs typeface="Times New Roman"/>
              </a:rPr>
              <a:t>tests</a:t>
            </a:r>
            <a:endParaRPr sz="2200">
              <a:latin typeface="Times New Roman"/>
              <a:cs typeface="Times New Roman"/>
            </a:endParaRPr>
          </a:p>
          <a:p>
            <a:pPr marL="286385" marR="1129665" indent="351790">
              <a:lnSpc>
                <a:spcPts val="2110"/>
              </a:lnSpc>
              <a:spcBef>
                <a:spcPts val="509"/>
              </a:spcBef>
            </a:pPr>
            <a:r>
              <a:rPr sz="2200" spc="10" dirty="0">
                <a:latin typeface="Times New Roman"/>
                <a:cs typeface="Times New Roman"/>
              </a:rPr>
              <a:t>.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35" dirty="0">
                <a:solidFill>
                  <a:srgbClr val="525389"/>
                </a:solidFill>
                <a:latin typeface="Times New Roman"/>
                <a:cs typeface="Times New Roman"/>
              </a:rPr>
              <a:t>Radiology</a:t>
            </a:r>
            <a:r>
              <a:rPr sz="2200" spc="-55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x-ray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135" dirty="0">
                <a:latin typeface="Times New Roman"/>
                <a:cs typeface="Times New Roman"/>
              </a:rPr>
              <a:t>and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CT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scan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of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75" dirty="0">
                <a:latin typeface="Times New Roman"/>
                <a:cs typeface="Times New Roman"/>
              </a:rPr>
              <a:t>nose,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PNS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135" dirty="0">
                <a:latin typeface="Times New Roman"/>
                <a:cs typeface="Times New Roman"/>
              </a:rPr>
              <a:t>and  </a:t>
            </a:r>
            <a:r>
              <a:rPr sz="2200" spc="85" dirty="0">
                <a:latin typeface="Times New Roman"/>
                <a:cs typeface="Times New Roman"/>
              </a:rPr>
              <a:t>nasopharynx</a:t>
            </a:r>
            <a:endParaRPr sz="2200">
              <a:latin typeface="Times New Roman"/>
              <a:cs typeface="Times New Roman"/>
            </a:endParaRPr>
          </a:p>
          <a:p>
            <a:pPr marL="638810">
              <a:lnSpc>
                <a:spcPct val="100000"/>
              </a:lnSpc>
              <a:spcBef>
                <a:spcPts val="25"/>
              </a:spcBef>
            </a:pPr>
            <a:r>
              <a:rPr sz="2200" spc="10" dirty="0">
                <a:latin typeface="Times New Roman"/>
                <a:cs typeface="Times New Roman"/>
              </a:rPr>
              <a:t>.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35" dirty="0">
                <a:solidFill>
                  <a:srgbClr val="525389"/>
                </a:solidFill>
                <a:latin typeface="Times New Roman"/>
                <a:cs typeface="Times New Roman"/>
              </a:rPr>
              <a:t>Other</a:t>
            </a:r>
            <a:r>
              <a:rPr sz="2200" spc="-70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200" spc="60" dirty="0">
                <a:solidFill>
                  <a:srgbClr val="525389"/>
                </a:solidFill>
                <a:latin typeface="Times New Roman"/>
                <a:cs typeface="Times New Roman"/>
              </a:rPr>
              <a:t>investigations</a:t>
            </a:r>
            <a:r>
              <a:rPr sz="2200" spc="440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depending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130" dirty="0">
                <a:latin typeface="Times New Roman"/>
                <a:cs typeface="Times New Roman"/>
              </a:rPr>
              <a:t>upon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130" dirty="0">
                <a:latin typeface="Times New Roman"/>
                <a:cs typeface="Times New Roman"/>
              </a:rPr>
              <a:t>the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possible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65" dirty="0">
                <a:latin typeface="Times New Roman"/>
                <a:cs typeface="Times New Roman"/>
              </a:rPr>
              <a:t>cause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67321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40" dirty="0"/>
              <a:t>TREATMENT </a:t>
            </a:r>
            <a:r>
              <a:rPr sz="5000" spc="-670" dirty="0"/>
              <a:t>OF</a:t>
            </a:r>
            <a:r>
              <a:rPr sz="5000" spc="-730" dirty="0"/>
              <a:t> </a:t>
            </a:r>
            <a:r>
              <a:rPr sz="5000" spc="-690" dirty="0"/>
              <a:t>EPISTAXIS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53539"/>
            <a:ext cx="3496310" cy="39096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50" spc="-625" dirty="0">
                <a:solidFill>
                  <a:srgbClr val="9F4DA2"/>
                </a:solidFill>
                <a:latin typeface="Arial"/>
                <a:cs typeface="Arial"/>
              </a:rPr>
              <a:t> </a:t>
            </a:r>
            <a:r>
              <a:rPr sz="2600" spc="60" dirty="0">
                <a:latin typeface="Times New Roman"/>
                <a:cs typeface="Times New Roman"/>
              </a:rPr>
              <a:t>First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aid</a:t>
            </a:r>
            <a:endParaRPr sz="2600">
              <a:latin typeface="Times New Roman"/>
              <a:cs typeface="Times New Roman"/>
            </a:endParaRPr>
          </a:p>
          <a:p>
            <a:pPr marL="42354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ABC</a:t>
            </a:r>
            <a:endParaRPr sz="2600">
              <a:latin typeface="Times New Roman"/>
              <a:cs typeface="Times New Roman"/>
            </a:endParaRPr>
          </a:p>
          <a:p>
            <a:pPr marL="286385" marR="5080" indent="137160">
              <a:lnSpc>
                <a:spcPct val="100000"/>
              </a:lnSpc>
              <a:spcBef>
                <a:spcPts val="630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25" dirty="0">
                <a:solidFill>
                  <a:srgbClr val="525389"/>
                </a:solidFill>
                <a:latin typeface="Times New Roman"/>
                <a:cs typeface="Times New Roman"/>
              </a:rPr>
              <a:t>Trotter’s </a:t>
            </a:r>
            <a:r>
              <a:rPr sz="2600" spc="150" dirty="0">
                <a:solidFill>
                  <a:srgbClr val="525389"/>
                </a:solidFill>
                <a:latin typeface="Times New Roman"/>
                <a:cs typeface="Times New Roman"/>
              </a:rPr>
              <a:t>method</a:t>
            </a:r>
            <a:r>
              <a:rPr sz="2600" spc="150" dirty="0">
                <a:latin typeface="Times New Roman"/>
                <a:cs typeface="Times New Roman"/>
              </a:rPr>
              <a:t>-  </a:t>
            </a:r>
            <a:r>
              <a:rPr sz="2600" spc="55" dirty="0">
                <a:latin typeface="Times New Roman"/>
                <a:cs typeface="Times New Roman"/>
              </a:rPr>
              <a:t>Make </a:t>
            </a:r>
            <a:r>
              <a:rPr sz="2600" spc="130" dirty="0">
                <a:latin typeface="Times New Roman"/>
                <a:cs typeface="Times New Roman"/>
              </a:rPr>
              <a:t>patient </a:t>
            </a:r>
            <a:r>
              <a:rPr sz="2600" spc="80" dirty="0">
                <a:latin typeface="Times New Roman"/>
                <a:cs typeface="Times New Roman"/>
              </a:rPr>
              <a:t>sit </a:t>
            </a:r>
            <a:r>
              <a:rPr sz="2600" spc="95" dirty="0">
                <a:latin typeface="Times New Roman"/>
                <a:cs typeface="Times New Roman"/>
              </a:rPr>
              <a:t>up,  </a:t>
            </a:r>
            <a:r>
              <a:rPr sz="2600" spc="120" dirty="0">
                <a:latin typeface="Times New Roman"/>
                <a:cs typeface="Times New Roman"/>
              </a:rPr>
              <a:t>pinch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nose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for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5-10  </a:t>
            </a:r>
            <a:r>
              <a:rPr sz="2600" spc="110" dirty="0">
                <a:latin typeface="Times New Roman"/>
                <a:cs typeface="Times New Roman"/>
              </a:rPr>
              <a:t>minutes. </a:t>
            </a:r>
            <a:r>
              <a:rPr sz="2600" spc="125" dirty="0">
                <a:latin typeface="Times New Roman"/>
                <a:cs typeface="Times New Roman"/>
              </a:rPr>
              <a:t>Head </a:t>
            </a:r>
            <a:r>
              <a:rPr sz="2600" spc="155" dirty="0">
                <a:latin typeface="Times New Roman"/>
                <a:cs typeface="Times New Roman"/>
              </a:rPr>
              <a:t>bent  </a:t>
            </a:r>
            <a:r>
              <a:rPr sz="2600" spc="65" dirty="0">
                <a:latin typeface="Times New Roman"/>
                <a:cs typeface="Times New Roman"/>
              </a:rPr>
              <a:t>forward. </a:t>
            </a:r>
            <a:r>
              <a:rPr sz="2600" spc="165" dirty="0">
                <a:latin typeface="Times New Roman"/>
                <a:cs typeface="Times New Roman"/>
              </a:rPr>
              <a:t>Open </a:t>
            </a:r>
            <a:r>
              <a:rPr sz="2600" spc="180" dirty="0">
                <a:latin typeface="Times New Roman"/>
                <a:cs typeface="Times New Roman"/>
              </a:rPr>
              <a:t>mouth 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breathe</a:t>
            </a:r>
            <a:endParaRPr sz="2600">
              <a:latin typeface="Times New Roman"/>
              <a:cs typeface="Times New Roman"/>
            </a:endParaRPr>
          </a:p>
          <a:p>
            <a:pPr marL="42354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20" dirty="0">
                <a:latin typeface="Times New Roman"/>
                <a:cs typeface="Times New Roman"/>
              </a:rPr>
              <a:t>Ice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packs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5972" y="2060905"/>
            <a:ext cx="4608449" cy="4608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18744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95" dirty="0"/>
              <a:t>DEFINITIVE</a:t>
            </a:r>
            <a:r>
              <a:rPr sz="5000" spc="-360" dirty="0"/>
              <a:t> </a:t>
            </a:r>
            <a:r>
              <a:rPr sz="5000" spc="-640" dirty="0"/>
              <a:t>TREATMENT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945360"/>
            <a:ext cx="7686040" cy="331787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0" dirty="0">
                <a:latin typeface="Times New Roman"/>
                <a:cs typeface="Times New Roman"/>
              </a:rPr>
              <a:t>CAUTERIZATION</a:t>
            </a:r>
            <a:endParaRPr sz="2600">
              <a:latin typeface="Times New Roman"/>
              <a:cs typeface="Times New Roman"/>
            </a:endParaRPr>
          </a:p>
          <a:p>
            <a:pPr marL="286385" marR="261620" indent="219075">
              <a:lnSpc>
                <a:spcPct val="100000"/>
              </a:lnSpc>
              <a:spcBef>
                <a:spcPts val="1105"/>
              </a:spcBef>
            </a:pPr>
            <a:r>
              <a:rPr sz="2600" spc="15" dirty="0">
                <a:latin typeface="Times New Roman"/>
                <a:cs typeface="Times New Roman"/>
              </a:rPr>
              <a:t>.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Chemical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cautery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with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Silver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nitrate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sticks,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TCA  </a:t>
            </a:r>
            <a:r>
              <a:rPr sz="2600" spc="10" dirty="0">
                <a:latin typeface="Times New Roman"/>
                <a:cs typeface="Times New Roman"/>
              </a:rPr>
              <a:t>(3%), </a:t>
            </a:r>
            <a:r>
              <a:rPr sz="2600" spc="90" dirty="0">
                <a:latin typeface="Times New Roman"/>
                <a:cs typeface="Times New Roman"/>
              </a:rPr>
              <a:t>Chromic </a:t>
            </a:r>
            <a:r>
              <a:rPr sz="2600" spc="80" dirty="0">
                <a:latin typeface="Times New Roman"/>
                <a:cs typeface="Times New Roman"/>
              </a:rPr>
              <a:t>acid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bead</a:t>
            </a:r>
            <a:endParaRPr sz="2600">
              <a:latin typeface="Times New Roman"/>
              <a:cs typeface="Times New Roman"/>
            </a:endParaRPr>
          </a:p>
          <a:p>
            <a:pPr marL="50609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Electrocautery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70" dirty="0">
                <a:latin typeface="Times New Roman"/>
                <a:cs typeface="Times New Roman"/>
              </a:rPr>
              <a:t>Vasoconstrictor </a:t>
            </a:r>
            <a:r>
              <a:rPr sz="2600" spc="45" dirty="0">
                <a:latin typeface="Times New Roman"/>
                <a:cs typeface="Times New Roman"/>
              </a:rPr>
              <a:t>sprays </a:t>
            </a:r>
            <a:r>
              <a:rPr sz="2600" spc="325" dirty="0">
                <a:latin typeface="Times New Roman"/>
                <a:cs typeface="Times New Roman"/>
              </a:rPr>
              <a:t>/</a:t>
            </a:r>
            <a:r>
              <a:rPr sz="2600" spc="-44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anesthetics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5" dirty="0">
                <a:latin typeface="Times New Roman"/>
                <a:cs typeface="Times New Roman"/>
              </a:rPr>
              <a:t>Anterior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nasal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packing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anterior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epistaxis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balloons  </a:t>
            </a:r>
            <a:r>
              <a:rPr sz="2600" spc="50" dirty="0">
                <a:latin typeface="Times New Roman"/>
                <a:cs typeface="Times New Roman"/>
              </a:rPr>
              <a:t>for </a:t>
            </a:r>
            <a:r>
              <a:rPr sz="2600" spc="70" dirty="0">
                <a:latin typeface="Times New Roman"/>
                <a:cs typeface="Times New Roman"/>
              </a:rPr>
              <a:t>refractory</a:t>
            </a:r>
            <a:r>
              <a:rPr sz="2600" spc="-34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epistaxis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958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05" dirty="0"/>
              <a:t>ANTERIOR NASAL</a:t>
            </a:r>
            <a:r>
              <a:rPr sz="5000" spc="-805" dirty="0"/>
              <a:t> </a:t>
            </a:r>
            <a:r>
              <a:rPr sz="5000" spc="-655" dirty="0"/>
              <a:t>PACKING</a:t>
            </a:r>
            <a:endParaRPr sz="5000"/>
          </a:p>
        </p:txBody>
      </p:sp>
      <p:sp>
        <p:nvSpPr>
          <p:cNvPr id="8" name="object 8"/>
          <p:cNvSpPr/>
          <p:nvPr/>
        </p:nvSpPr>
        <p:spPr>
          <a:xfrm>
            <a:off x="251523" y="1772792"/>
            <a:ext cx="8892476" cy="3744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26161"/>
            <a:ext cx="58229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20" dirty="0"/>
              <a:t>METHODS </a:t>
            </a:r>
            <a:r>
              <a:rPr spc="-605" dirty="0"/>
              <a:t>OF </a:t>
            </a:r>
            <a:r>
              <a:rPr spc="-530" dirty="0"/>
              <a:t>INSERTING  </a:t>
            </a:r>
            <a:r>
              <a:rPr spc="-545" dirty="0"/>
              <a:t>ANTERIOR NASAL</a:t>
            </a:r>
            <a:r>
              <a:rPr spc="-715" dirty="0"/>
              <a:t> </a:t>
            </a:r>
            <a:r>
              <a:rPr spc="-745" dirty="0"/>
              <a:t>PACK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2309075"/>
            <a:ext cx="8229600" cy="3641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805434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05" dirty="0"/>
              <a:t>NASAL </a:t>
            </a:r>
            <a:r>
              <a:rPr sz="5000" spc="-735" dirty="0"/>
              <a:t>SPONGE</a:t>
            </a:r>
            <a:r>
              <a:rPr sz="5000" spc="-805" dirty="0"/>
              <a:t> </a:t>
            </a:r>
            <a:r>
              <a:rPr sz="5000" spc="-530" dirty="0"/>
              <a:t>PACK/TAMPON</a:t>
            </a:r>
            <a:endParaRPr sz="5000"/>
          </a:p>
        </p:txBody>
      </p:sp>
      <p:sp>
        <p:nvSpPr>
          <p:cNvPr id="8" name="object 8"/>
          <p:cNvSpPr/>
          <p:nvPr/>
        </p:nvSpPr>
        <p:spPr>
          <a:xfrm>
            <a:off x="1763648" y="1988781"/>
            <a:ext cx="5472557" cy="4536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10464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25" dirty="0"/>
              <a:t>INTRODUCTION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68398"/>
            <a:ext cx="7774940" cy="31172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50" dirty="0">
                <a:latin typeface="Times New Roman"/>
                <a:cs typeface="Times New Roman"/>
              </a:rPr>
              <a:t>Bleeding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from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nostril,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nasal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cavity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nasopharynx</a:t>
            </a:r>
            <a:endParaRPr sz="2600">
              <a:latin typeface="Times New Roman"/>
              <a:cs typeface="Times New Roman"/>
            </a:endParaRPr>
          </a:p>
          <a:p>
            <a:pPr marL="287020" marR="14351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0" dirty="0">
                <a:latin typeface="Times New Roman"/>
                <a:cs typeface="Times New Roman"/>
              </a:rPr>
              <a:t>Most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often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self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limited,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but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can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often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serious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Times New Roman"/>
                <a:cs typeface="Times New Roman"/>
              </a:rPr>
              <a:t>and  </a:t>
            </a:r>
            <a:r>
              <a:rPr sz="2600" spc="5" dirty="0">
                <a:latin typeface="Times New Roman"/>
                <a:cs typeface="Times New Roman"/>
              </a:rPr>
              <a:t>life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threatening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Times New Roman"/>
                <a:cs typeface="Times New Roman"/>
              </a:rPr>
              <a:t>5-10%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120" dirty="0">
                <a:latin typeface="Times New Roman"/>
                <a:cs typeface="Times New Roman"/>
              </a:rPr>
              <a:t>population </a:t>
            </a:r>
            <a:r>
              <a:rPr sz="2600" spc="75" dirty="0">
                <a:latin typeface="Times New Roman"/>
                <a:cs typeface="Times New Roman"/>
              </a:rPr>
              <a:t>experience </a:t>
            </a:r>
            <a:r>
              <a:rPr sz="2600" spc="155" dirty="0">
                <a:latin typeface="Times New Roman"/>
                <a:cs typeface="Times New Roman"/>
              </a:rPr>
              <a:t>an </a:t>
            </a:r>
            <a:r>
              <a:rPr sz="2600" spc="95" dirty="0">
                <a:latin typeface="Times New Roman"/>
                <a:cs typeface="Times New Roman"/>
              </a:rPr>
              <a:t>episode </a:t>
            </a:r>
            <a:r>
              <a:rPr sz="2600" spc="20" dirty="0">
                <a:latin typeface="Times New Roman"/>
                <a:cs typeface="Times New Roman"/>
              </a:rPr>
              <a:t>of  </a:t>
            </a:r>
            <a:r>
              <a:rPr sz="2600" spc="60" dirty="0">
                <a:latin typeface="Times New Roman"/>
                <a:cs typeface="Times New Roman"/>
              </a:rPr>
              <a:t>epistaxis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each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year,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10%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those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will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seek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physician 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1%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25" dirty="0">
                <a:latin typeface="Times New Roman"/>
                <a:cs typeface="Times New Roman"/>
              </a:rPr>
              <a:t>those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will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need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specialist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5" dirty="0">
                <a:latin typeface="Times New Roman"/>
                <a:cs typeface="Times New Roman"/>
              </a:rPr>
              <a:t>Can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occur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all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age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groups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4863" y="657555"/>
            <a:ext cx="72167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715" dirty="0"/>
              <a:t>POSTERIOR </a:t>
            </a:r>
            <a:r>
              <a:rPr sz="5000" spc="-605" dirty="0"/>
              <a:t>NASAL</a:t>
            </a:r>
            <a:r>
              <a:rPr sz="5000" spc="-610" dirty="0"/>
              <a:t> </a:t>
            </a:r>
            <a:r>
              <a:rPr sz="5000" spc="-650" dirty="0"/>
              <a:t>PACKING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490319"/>
            <a:ext cx="6929755" cy="976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5" dirty="0">
                <a:latin typeface="Times New Roman"/>
                <a:cs typeface="Times New Roman"/>
              </a:rPr>
              <a:t>If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bleeding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does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not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stop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after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anterior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packing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5" dirty="0">
                <a:latin typeface="Times New Roman"/>
                <a:cs typeface="Times New Roman"/>
              </a:rPr>
              <a:t>Posterior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epistaxis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7582" y="2564891"/>
            <a:ext cx="7128764" cy="42931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815" rIns="0" bIns="0" rtlCol="0">
            <a:spAutoFit/>
          </a:bodyPr>
          <a:lstStyle/>
          <a:p>
            <a:pPr marL="460375" marR="5080">
              <a:lnSpc>
                <a:spcPct val="100000"/>
              </a:lnSpc>
              <a:spcBef>
                <a:spcPts val="100"/>
              </a:spcBef>
            </a:pPr>
            <a:r>
              <a:rPr spc="-605" dirty="0"/>
              <a:t>FOLEY’S </a:t>
            </a:r>
            <a:r>
              <a:rPr spc="-700" dirty="0"/>
              <a:t>CATHETER </a:t>
            </a:r>
            <a:r>
              <a:rPr spc="-210" dirty="0"/>
              <a:t>and </a:t>
            </a:r>
            <a:r>
              <a:rPr spc="-625" dirty="0"/>
              <a:t>EPISTAXIS  </a:t>
            </a:r>
            <a:r>
              <a:rPr spc="-530" dirty="0"/>
              <a:t>BALLOON</a:t>
            </a:r>
          </a:p>
        </p:txBody>
      </p:sp>
      <p:sp>
        <p:nvSpPr>
          <p:cNvPr id="8" name="object 8"/>
          <p:cNvSpPr/>
          <p:nvPr/>
        </p:nvSpPr>
        <p:spPr>
          <a:xfrm>
            <a:off x="4644009" y="2420886"/>
            <a:ext cx="4499991" cy="38610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132914"/>
            <a:ext cx="4674743" cy="43893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4863" y="847090"/>
            <a:ext cx="63157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30" dirty="0"/>
              <a:t>COMPLICATIONS </a:t>
            </a:r>
            <a:r>
              <a:rPr spc="-605" dirty="0"/>
              <a:t>OF </a:t>
            </a:r>
            <a:r>
              <a:rPr spc="-545" dirty="0"/>
              <a:t>NASAL  </a:t>
            </a:r>
            <a:r>
              <a:rPr spc="-590" dirty="0"/>
              <a:t>PACKING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2437" y="2402560"/>
            <a:ext cx="5307330" cy="19278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90" dirty="0">
                <a:latin typeface="Times New Roman"/>
                <a:cs typeface="Times New Roman"/>
              </a:rPr>
              <a:t>SEPTAL </a:t>
            </a:r>
            <a:r>
              <a:rPr sz="2600" spc="-20" dirty="0">
                <a:latin typeface="Times New Roman"/>
                <a:cs typeface="Times New Roman"/>
              </a:rPr>
              <a:t>HAEMATOMA </a:t>
            </a:r>
            <a:r>
              <a:rPr sz="2600" spc="325" dirty="0">
                <a:latin typeface="Times New Roman"/>
                <a:cs typeface="Times New Roman"/>
              </a:rPr>
              <a:t>/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459" dirty="0">
                <a:latin typeface="Times New Roman"/>
                <a:cs typeface="Times New Roman"/>
              </a:rPr>
              <a:t>ABSCESS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latin typeface="Times New Roman"/>
                <a:cs typeface="Times New Roman"/>
              </a:rPr>
              <a:t>SINUSITIS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65" dirty="0">
                <a:latin typeface="Times New Roman"/>
                <a:cs typeface="Times New Roman"/>
              </a:rPr>
              <a:t>PRESSURE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NECROSIS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0" dirty="0">
                <a:latin typeface="Times New Roman"/>
                <a:cs typeface="Times New Roman"/>
              </a:rPr>
              <a:t>TOXIC </a:t>
            </a:r>
            <a:r>
              <a:rPr sz="2600" spc="15" dirty="0">
                <a:latin typeface="Times New Roman"/>
                <a:cs typeface="Times New Roman"/>
              </a:rPr>
              <a:t>SHOCK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SYNDROME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68161" y="1700758"/>
            <a:ext cx="3136518" cy="3960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99378" y="5824220"/>
            <a:ext cx="1963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NECROSIS </a:t>
            </a:r>
            <a:r>
              <a:rPr sz="1800" spc="5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Times New Roman"/>
                <a:cs typeface="Times New Roman"/>
              </a:rPr>
              <a:t>ALA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6789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715" dirty="0"/>
              <a:t>PATIENTS </a:t>
            </a:r>
            <a:r>
              <a:rPr sz="5000" spc="-484" dirty="0"/>
              <a:t>ON </a:t>
            </a:r>
            <a:r>
              <a:rPr sz="5000" spc="-605" dirty="0"/>
              <a:t>NASAL</a:t>
            </a:r>
            <a:r>
              <a:rPr sz="5000" spc="-350" dirty="0"/>
              <a:t> </a:t>
            </a:r>
            <a:r>
              <a:rPr sz="5000" spc="-825" dirty="0"/>
              <a:t>PACK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2423287"/>
            <a:ext cx="7790815" cy="3037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30" dirty="0">
                <a:latin typeface="Times New Roman"/>
                <a:cs typeface="Times New Roman"/>
              </a:rPr>
              <a:t>Best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place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patient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on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antibiotics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decrease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risk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5" dirty="0">
                <a:latin typeface="Times New Roman"/>
                <a:cs typeface="Times New Roman"/>
              </a:rPr>
              <a:t>of  </a:t>
            </a:r>
            <a:r>
              <a:rPr sz="2600" spc="85" dirty="0">
                <a:latin typeface="Times New Roman"/>
                <a:cs typeface="Times New Roman"/>
              </a:rPr>
              <a:t>sinusitis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toxic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shock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syndrome</a:t>
            </a:r>
            <a:endParaRPr sz="2600">
              <a:latin typeface="Times New Roman"/>
              <a:cs typeface="Times New Roman"/>
            </a:endParaRPr>
          </a:p>
          <a:p>
            <a:pPr marL="287020" marR="15875" indent="-274320">
              <a:lnSpc>
                <a:spcPct val="100000"/>
              </a:lnSpc>
              <a:spcBef>
                <a:spcPts val="620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5" dirty="0">
                <a:latin typeface="Times New Roman"/>
                <a:cs typeface="Times New Roman"/>
              </a:rPr>
              <a:t>Advise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patient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avoid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straining,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bending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forward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or  </a:t>
            </a:r>
            <a:r>
              <a:rPr sz="2600" spc="85" dirty="0">
                <a:latin typeface="Times New Roman"/>
                <a:cs typeface="Times New Roman"/>
              </a:rPr>
              <a:t>removing </a:t>
            </a:r>
            <a:r>
              <a:rPr sz="2600" spc="95" dirty="0">
                <a:latin typeface="Times New Roman"/>
                <a:cs typeface="Times New Roman"/>
              </a:rPr>
              <a:t>pack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early</a:t>
            </a:r>
            <a:endParaRPr sz="2600">
              <a:latin typeface="Times New Roman"/>
              <a:cs typeface="Times New Roman"/>
            </a:endParaRPr>
          </a:p>
          <a:p>
            <a:pPr marL="287020" marR="150495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5" dirty="0">
                <a:latin typeface="Times New Roman"/>
                <a:cs typeface="Times New Roman"/>
              </a:rPr>
              <a:t>If </a:t>
            </a:r>
            <a:r>
              <a:rPr sz="2600" spc="145" dirty="0">
                <a:latin typeface="Times New Roman"/>
                <a:cs typeface="Times New Roman"/>
              </a:rPr>
              <a:t>other </a:t>
            </a:r>
            <a:r>
              <a:rPr sz="2600" spc="100" dirty="0">
                <a:latin typeface="Times New Roman"/>
                <a:cs typeface="Times New Roman"/>
              </a:rPr>
              <a:t>nostril </a:t>
            </a:r>
            <a:r>
              <a:rPr sz="2600" spc="25" dirty="0">
                <a:latin typeface="Times New Roman"/>
                <a:cs typeface="Times New Roman"/>
              </a:rPr>
              <a:t>is </a:t>
            </a:r>
            <a:r>
              <a:rPr sz="2600" spc="120" dirty="0">
                <a:latin typeface="Times New Roman"/>
                <a:cs typeface="Times New Roman"/>
              </a:rPr>
              <a:t>unpacked </a:t>
            </a:r>
            <a:r>
              <a:rPr sz="2600" spc="55" dirty="0">
                <a:latin typeface="Times New Roman"/>
                <a:cs typeface="Times New Roman"/>
              </a:rPr>
              <a:t>advise </a:t>
            </a:r>
            <a:r>
              <a:rPr sz="2600" spc="130" dirty="0">
                <a:latin typeface="Times New Roman"/>
                <a:cs typeface="Times New Roman"/>
              </a:rPr>
              <a:t>patient </a:t>
            </a:r>
            <a:r>
              <a:rPr sz="2600" spc="80" dirty="0">
                <a:latin typeface="Times New Roman"/>
                <a:cs typeface="Times New Roman"/>
              </a:rPr>
              <a:t>topical  </a:t>
            </a:r>
            <a:r>
              <a:rPr sz="2600" spc="75" dirty="0">
                <a:latin typeface="Times New Roman"/>
                <a:cs typeface="Times New Roman"/>
              </a:rPr>
              <a:t>saline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spray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saline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gel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moisturize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nasal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mucosa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5" dirty="0">
                <a:latin typeface="Times New Roman"/>
                <a:cs typeface="Times New Roman"/>
              </a:rPr>
              <a:t>Admitted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monitored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severe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cases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>
              <a:lnSpc>
                <a:spcPct val="100000"/>
              </a:lnSpc>
              <a:spcBef>
                <a:spcPts val="100"/>
              </a:spcBef>
            </a:pPr>
            <a:r>
              <a:rPr spc="-655" dirty="0"/>
              <a:t>OTHER </a:t>
            </a:r>
            <a:r>
              <a:rPr spc="-610" dirty="0"/>
              <a:t>TREATMENTS </a:t>
            </a:r>
            <a:r>
              <a:rPr spc="-690" dirty="0"/>
              <a:t>FOR  </a:t>
            </a:r>
            <a:r>
              <a:rPr spc="-730" dirty="0"/>
              <a:t>REFRACTORY</a:t>
            </a:r>
            <a:r>
              <a:rPr spc="-300" dirty="0"/>
              <a:t> </a:t>
            </a:r>
            <a:r>
              <a:rPr spc="-625" dirty="0"/>
              <a:t>EPISTAXIS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868398"/>
            <a:ext cx="6839584" cy="43065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5" dirty="0">
                <a:latin typeface="Times New Roman"/>
                <a:cs typeface="Times New Roman"/>
              </a:rPr>
              <a:t>Greater </a:t>
            </a:r>
            <a:r>
              <a:rPr sz="2600" spc="105" dirty="0">
                <a:latin typeface="Times New Roman"/>
                <a:cs typeface="Times New Roman"/>
              </a:rPr>
              <a:t>palatine foramen</a:t>
            </a:r>
            <a:r>
              <a:rPr sz="2600" spc="-46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block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75" dirty="0">
                <a:latin typeface="Times New Roman"/>
                <a:cs typeface="Times New Roman"/>
              </a:rPr>
              <a:t>Septoplasty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75" dirty="0">
                <a:latin typeface="Times New Roman"/>
                <a:cs typeface="Times New Roman"/>
              </a:rPr>
              <a:t>Endoscopic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cauterization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14" dirty="0">
                <a:latin typeface="Times New Roman"/>
                <a:cs typeface="Times New Roman"/>
              </a:rPr>
              <a:t>Internal </a:t>
            </a:r>
            <a:r>
              <a:rPr sz="2600" spc="55" dirty="0">
                <a:latin typeface="Times New Roman"/>
                <a:cs typeface="Times New Roman"/>
              </a:rPr>
              <a:t>maxillary </a:t>
            </a:r>
            <a:r>
              <a:rPr sz="2600" spc="95" dirty="0">
                <a:latin typeface="Times New Roman"/>
                <a:cs typeface="Times New Roman"/>
              </a:rPr>
              <a:t>artery</a:t>
            </a:r>
            <a:r>
              <a:rPr sz="2600" spc="-40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ligation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5" dirty="0">
                <a:latin typeface="Times New Roman"/>
                <a:cs typeface="Times New Roman"/>
              </a:rPr>
              <a:t>Transantral </a:t>
            </a:r>
            <a:r>
              <a:rPr sz="2600" spc="114" dirty="0">
                <a:latin typeface="Times New Roman"/>
                <a:cs typeface="Times New Roman"/>
              </a:rPr>
              <a:t>sphenopalatine</a:t>
            </a:r>
            <a:r>
              <a:rPr sz="2600" spc="-47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artery </a:t>
            </a:r>
            <a:r>
              <a:rPr sz="2600" spc="80" dirty="0">
                <a:latin typeface="Times New Roman"/>
                <a:cs typeface="Times New Roman"/>
              </a:rPr>
              <a:t>ligation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5" dirty="0">
                <a:latin typeface="Times New Roman"/>
                <a:cs typeface="Times New Roman"/>
              </a:rPr>
              <a:t>Intraoral </a:t>
            </a:r>
            <a:r>
              <a:rPr sz="2600" spc="80" dirty="0">
                <a:latin typeface="Times New Roman"/>
                <a:cs typeface="Times New Roman"/>
              </a:rPr>
              <a:t>ligation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50" dirty="0">
                <a:latin typeface="Times New Roman"/>
                <a:cs typeface="Times New Roman"/>
              </a:rPr>
              <a:t>maxillary</a:t>
            </a:r>
            <a:r>
              <a:rPr sz="2600" spc="-409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artery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5" dirty="0">
                <a:latin typeface="Times New Roman"/>
                <a:cs typeface="Times New Roman"/>
              </a:rPr>
              <a:t>Anterior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posterior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ethmoid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artery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ligation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30" dirty="0">
                <a:latin typeface="Times New Roman"/>
                <a:cs typeface="Times New Roman"/>
              </a:rPr>
              <a:t>Selective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embolisation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70" dirty="0">
                <a:latin typeface="Times New Roman"/>
                <a:cs typeface="Times New Roman"/>
              </a:rPr>
              <a:t>External </a:t>
            </a:r>
            <a:r>
              <a:rPr sz="2600" spc="100" dirty="0">
                <a:latin typeface="Times New Roman"/>
                <a:cs typeface="Times New Roman"/>
              </a:rPr>
              <a:t>carotid </a:t>
            </a:r>
            <a:r>
              <a:rPr sz="2600" spc="95" dirty="0">
                <a:latin typeface="Times New Roman"/>
                <a:cs typeface="Times New Roman"/>
              </a:rPr>
              <a:t>artery</a:t>
            </a:r>
            <a:r>
              <a:rPr sz="2600" spc="-41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ligation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5618" y="0"/>
            <a:ext cx="6942454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75866" y="2830148"/>
            <a:ext cx="4284345" cy="102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84"/>
              </a:lnSpc>
            </a:pPr>
            <a:r>
              <a:rPr sz="6600" i="1" spc="25" dirty="0">
                <a:solidFill>
                  <a:srgbClr val="424455"/>
                </a:solidFill>
                <a:latin typeface="Trebuchet MS"/>
                <a:cs typeface="Trebuchet MS"/>
              </a:rPr>
              <a:t>THANK</a:t>
            </a:r>
            <a:r>
              <a:rPr sz="6600" i="1" spc="-23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6600" i="1" spc="-315" dirty="0">
                <a:solidFill>
                  <a:srgbClr val="424455"/>
                </a:solidFill>
                <a:latin typeface="Trebuchet MS"/>
                <a:cs typeface="Trebuchet MS"/>
              </a:rPr>
              <a:t>YOU</a:t>
            </a:r>
            <a:endParaRPr sz="6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5618" y="1700809"/>
            <a:ext cx="6350000" cy="425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112265"/>
            <a:ext cx="802068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45" dirty="0"/>
              <a:t>REASON </a:t>
            </a:r>
            <a:r>
              <a:rPr spc="-685" dirty="0"/>
              <a:t>FOR </a:t>
            </a:r>
            <a:r>
              <a:rPr spc="-730" dirty="0"/>
              <a:t>EXCESSIVE</a:t>
            </a:r>
            <a:r>
              <a:rPr spc="-660" dirty="0"/>
              <a:t> </a:t>
            </a:r>
            <a:r>
              <a:rPr spc="-550" dirty="0"/>
              <a:t>BLEEDING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868398"/>
            <a:ext cx="7910830" cy="28003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40" dirty="0">
                <a:latin typeface="Times New Roman"/>
                <a:cs typeface="Times New Roman"/>
              </a:rPr>
              <a:t>Rich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vascularity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0" dirty="0">
                <a:latin typeface="Times New Roman"/>
                <a:cs typeface="Times New Roman"/>
              </a:rPr>
              <a:t>Supplied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by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both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internal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external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carotid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system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35" dirty="0">
                <a:latin typeface="Times New Roman"/>
                <a:cs typeface="Times New Roman"/>
              </a:rPr>
              <a:t>Various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anastomoses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between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arteries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veins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40" dirty="0">
                <a:latin typeface="Times New Roman"/>
                <a:cs typeface="Times New Roman"/>
              </a:rPr>
              <a:t>Blood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vessels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run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under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mucosa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unprotected</a:t>
            </a:r>
            <a:endParaRPr sz="2600">
              <a:latin typeface="Times New Roman"/>
              <a:cs typeface="Times New Roman"/>
            </a:endParaRPr>
          </a:p>
          <a:p>
            <a:pPr marL="287020" marR="380365" indent="-274320">
              <a:lnSpc>
                <a:spcPct val="100000"/>
              </a:lnSpc>
              <a:spcBef>
                <a:spcPts val="62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45" dirty="0">
                <a:latin typeface="Times New Roman"/>
                <a:cs typeface="Times New Roman"/>
              </a:rPr>
              <a:t>Larger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vessels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turbinate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run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bony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canals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400" dirty="0">
                <a:latin typeface="Times New Roman"/>
                <a:cs typeface="Times New Roman"/>
              </a:rPr>
              <a:t>–  </a:t>
            </a:r>
            <a:r>
              <a:rPr sz="2600" spc="140" dirty="0">
                <a:latin typeface="Times New Roman"/>
                <a:cs typeface="Times New Roman"/>
              </a:rPr>
              <a:t>cannot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contract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85189"/>
            <a:ext cx="614934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720" dirty="0"/>
              <a:t>VASCULATURE </a:t>
            </a:r>
            <a:r>
              <a:rPr sz="5000" spc="-670" dirty="0"/>
              <a:t>OF</a:t>
            </a:r>
            <a:r>
              <a:rPr sz="5000" spc="-555" dirty="0"/>
              <a:t> </a:t>
            </a:r>
            <a:r>
              <a:rPr sz="5000" spc="-725" dirty="0"/>
              <a:t>NOSE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967306"/>
            <a:ext cx="2761615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1900" spc="-500" dirty="0">
                <a:solidFill>
                  <a:srgbClr val="9F4DA2"/>
                </a:solidFill>
                <a:latin typeface="Arial"/>
                <a:cs typeface="Arial"/>
              </a:rPr>
              <a:t>	</a:t>
            </a:r>
            <a:r>
              <a:rPr sz="2000" spc="55" dirty="0">
                <a:solidFill>
                  <a:srgbClr val="525389"/>
                </a:solidFill>
                <a:latin typeface="Times New Roman"/>
                <a:cs typeface="Times New Roman"/>
              </a:rPr>
              <a:t>Branches </a:t>
            </a:r>
            <a:r>
              <a:rPr sz="2000" spc="15" dirty="0">
                <a:solidFill>
                  <a:srgbClr val="525389"/>
                </a:solidFill>
                <a:latin typeface="Times New Roman"/>
                <a:cs typeface="Times New Roman"/>
              </a:rPr>
              <a:t>of</a:t>
            </a:r>
            <a:r>
              <a:rPr sz="2000" spc="-145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525389"/>
                </a:solidFill>
                <a:latin typeface="Times New Roman"/>
                <a:cs typeface="Times New Roman"/>
              </a:rPr>
              <a:t>internal</a:t>
            </a:r>
            <a:endParaRPr sz="2000">
              <a:latin typeface="Times New Roman"/>
              <a:cs typeface="Times New Roman"/>
            </a:endParaRPr>
          </a:p>
          <a:p>
            <a:pPr marL="286385">
              <a:lnSpc>
                <a:spcPts val="2160"/>
              </a:lnSpc>
            </a:pPr>
            <a:r>
              <a:rPr sz="2000" spc="75" dirty="0">
                <a:solidFill>
                  <a:srgbClr val="525389"/>
                </a:solidFill>
                <a:latin typeface="Times New Roman"/>
                <a:cs typeface="Times New Roman"/>
              </a:rPr>
              <a:t>carotid </a:t>
            </a:r>
            <a:r>
              <a:rPr sz="2000" spc="65" dirty="0">
                <a:solidFill>
                  <a:srgbClr val="525389"/>
                </a:solidFill>
                <a:latin typeface="Times New Roman"/>
                <a:cs typeface="Times New Roman"/>
              </a:rPr>
              <a:t>system</a:t>
            </a:r>
            <a:r>
              <a:rPr sz="2000" spc="-204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525389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86385" marR="38735" indent="168910">
              <a:lnSpc>
                <a:spcPct val="80000"/>
              </a:lnSpc>
              <a:spcBef>
                <a:spcPts val="480"/>
              </a:spcBef>
            </a:pPr>
            <a:r>
              <a:rPr sz="2000" spc="10" dirty="0">
                <a:latin typeface="Times New Roman"/>
                <a:cs typeface="Times New Roman"/>
              </a:rPr>
              <a:t>. </a:t>
            </a:r>
            <a:r>
              <a:rPr sz="2000" spc="65" dirty="0">
                <a:latin typeface="Times New Roman"/>
                <a:cs typeface="Times New Roman"/>
              </a:rPr>
              <a:t>Anterior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Ethmoidal  artery</a:t>
            </a:r>
            <a:endParaRPr sz="2000">
              <a:latin typeface="Times New Roman"/>
              <a:cs typeface="Times New Roman"/>
            </a:endParaRPr>
          </a:p>
          <a:p>
            <a:pPr marL="286385" marR="5080" indent="168910">
              <a:lnSpc>
                <a:spcPts val="1920"/>
              </a:lnSpc>
              <a:spcBef>
                <a:spcPts val="465"/>
              </a:spcBef>
            </a:pPr>
            <a:r>
              <a:rPr sz="2000" spc="10" dirty="0">
                <a:latin typeface="Times New Roman"/>
                <a:cs typeface="Times New Roman"/>
              </a:rPr>
              <a:t>. </a:t>
            </a:r>
            <a:r>
              <a:rPr sz="2000" spc="65" dirty="0">
                <a:latin typeface="Times New Roman"/>
                <a:cs typeface="Times New Roman"/>
              </a:rPr>
              <a:t>Posterior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ethmoidal  </a:t>
            </a:r>
            <a:r>
              <a:rPr sz="2000" spc="75" dirty="0">
                <a:latin typeface="Times New Roman"/>
                <a:cs typeface="Times New Roman"/>
              </a:rPr>
              <a:t>artery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286385" marR="240029" indent="-274320">
              <a:lnSpc>
                <a:spcPct val="80000"/>
              </a:lnSpc>
              <a:tabLst>
                <a:tab pos="286385" algn="l"/>
              </a:tabLst>
            </a:pPr>
            <a:r>
              <a:rPr sz="1900" spc="-500" dirty="0">
                <a:solidFill>
                  <a:srgbClr val="9F4DA2"/>
                </a:solidFill>
                <a:latin typeface="Arial"/>
                <a:cs typeface="Arial"/>
              </a:rPr>
              <a:t>	</a:t>
            </a:r>
            <a:r>
              <a:rPr sz="2000" spc="55" dirty="0">
                <a:solidFill>
                  <a:srgbClr val="525389"/>
                </a:solidFill>
                <a:latin typeface="Times New Roman"/>
                <a:cs typeface="Times New Roman"/>
              </a:rPr>
              <a:t>Branches </a:t>
            </a:r>
            <a:r>
              <a:rPr sz="2000" spc="15" dirty="0">
                <a:solidFill>
                  <a:srgbClr val="525389"/>
                </a:solidFill>
                <a:latin typeface="Times New Roman"/>
                <a:cs typeface="Times New Roman"/>
              </a:rPr>
              <a:t>of</a:t>
            </a:r>
            <a:r>
              <a:rPr sz="2000" spc="-220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525389"/>
                </a:solidFill>
                <a:latin typeface="Times New Roman"/>
                <a:cs typeface="Times New Roman"/>
              </a:rPr>
              <a:t>external  </a:t>
            </a:r>
            <a:r>
              <a:rPr sz="2000" spc="75" dirty="0">
                <a:solidFill>
                  <a:srgbClr val="525389"/>
                </a:solidFill>
                <a:latin typeface="Times New Roman"/>
                <a:cs typeface="Times New Roman"/>
              </a:rPr>
              <a:t>carotid </a:t>
            </a:r>
            <a:r>
              <a:rPr sz="2000" spc="65" dirty="0">
                <a:solidFill>
                  <a:srgbClr val="525389"/>
                </a:solidFill>
                <a:latin typeface="Times New Roman"/>
                <a:cs typeface="Times New Roman"/>
              </a:rPr>
              <a:t>system</a:t>
            </a:r>
            <a:r>
              <a:rPr sz="2000" spc="-210" dirty="0">
                <a:solidFill>
                  <a:srgbClr val="525389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525389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86385" marR="195580" indent="168910">
              <a:lnSpc>
                <a:spcPts val="1920"/>
              </a:lnSpc>
              <a:spcBef>
                <a:spcPts val="465"/>
              </a:spcBef>
            </a:pPr>
            <a:r>
              <a:rPr sz="2000" spc="10" dirty="0">
                <a:latin typeface="Times New Roman"/>
                <a:cs typeface="Times New Roman"/>
              </a:rPr>
              <a:t>. </a:t>
            </a:r>
            <a:r>
              <a:rPr sz="2000" spc="80" dirty="0">
                <a:latin typeface="Times New Roman"/>
                <a:cs typeface="Times New Roman"/>
              </a:rPr>
              <a:t>Sphenopalatine  </a:t>
            </a:r>
            <a:r>
              <a:rPr sz="2000" spc="70" dirty="0">
                <a:latin typeface="Times New Roman"/>
                <a:cs typeface="Times New Roman"/>
              </a:rPr>
              <a:t>artery- </a:t>
            </a:r>
            <a:r>
              <a:rPr sz="2000" spc="75" dirty="0">
                <a:latin typeface="Times New Roman"/>
                <a:cs typeface="Times New Roman"/>
              </a:rPr>
              <a:t>major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branch</a:t>
            </a:r>
            <a:endParaRPr sz="2000">
              <a:latin typeface="Times New Roman"/>
              <a:cs typeface="Times New Roman"/>
            </a:endParaRPr>
          </a:p>
          <a:p>
            <a:pPr marL="286385" marR="410209" indent="168910">
              <a:lnSpc>
                <a:spcPts val="1920"/>
              </a:lnSpc>
              <a:spcBef>
                <a:spcPts val="480"/>
              </a:spcBef>
            </a:pPr>
            <a:r>
              <a:rPr sz="2000" spc="10" dirty="0">
                <a:latin typeface="Times New Roman"/>
                <a:cs typeface="Times New Roman"/>
              </a:rPr>
              <a:t>. </a:t>
            </a:r>
            <a:r>
              <a:rPr sz="2000" spc="65" dirty="0">
                <a:latin typeface="Times New Roman"/>
                <a:cs typeface="Times New Roman"/>
              </a:rPr>
              <a:t>Greater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palatine  </a:t>
            </a:r>
            <a:r>
              <a:rPr sz="2000" spc="75" dirty="0">
                <a:latin typeface="Times New Roman"/>
                <a:cs typeface="Times New Roman"/>
              </a:rPr>
              <a:t>artery</a:t>
            </a:r>
            <a:endParaRPr sz="2000">
              <a:latin typeface="Times New Roman"/>
              <a:cs typeface="Times New Roman"/>
            </a:endParaRPr>
          </a:p>
          <a:p>
            <a:pPr marL="286385" marR="67310" indent="168910">
              <a:lnSpc>
                <a:spcPct val="80000"/>
              </a:lnSpc>
              <a:spcBef>
                <a:spcPts val="500"/>
              </a:spcBef>
            </a:pPr>
            <a:r>
              <a:rPr sz="2000" spc="10" dirty="0">
                <a:latin typeface="Times New Roman"/>
                <a:cs typeface="Times New Roman"/>
              </a:rPr>
              <a:t>. </a:t>
            </a:r>
            <a:r>
              <a:rPr sz="2000" spc="65" dirty="0">
                <a:latin typeface="Times New Roman"/>
                <a:cs typeface="Times New Roman"/>
              </a:rPr>
              <a:t>Superior </a:t>
            </a:r>
            <a:r>
              <a:rPr sz="2000" spc="45" dirty="0">
                <a:latin typeface="Times New Roman"/>
                <a:cs typeface="Times New Roman"/>
              </a:rPr>
              <a:t>labial  </a:t>
            </a:r>
            <a:r>
              <a:rPr sz="2000" spc="100" dirty="0">
                <a:latin typeface="Times New Roman"/>
                <a:cs typeface="Times New Roman"/>
              </a:rPr>
              <a:t>branch </a:t>
            </a:r>
            <a:r>
              <a:rPr sz="2000" spc="15" dirty="0">
                <a:latin typeface="Times New Roman"/>
                <a:cs typeface="Times New Roman"/>
              </a:rPr>
              <a:t>of </a:t>
            </a:r>
            <a:r>
              <a:rPr sz="2000" spc="25" dirty="0">
                <a:latin typeface="Times New Roman"/>
                <a:cs typeface="Times New Roman"/>
              </a:rPr>
              <a:t>facial</a:t>
            </a:r>
            <a:r>
              <a:rPr sz="2000" spc="-295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artery</a:t>
            </a:r>
            <a:endParaRPr sz="2000">
              <a:latin typeface="Times New Roman"/>
              <a:cs typeface="Times New Roman"/>
            </a:endParaRPr>
          </a:p>
          <a:p>
            <a:pPr marL="286385" marR="83185" indent="168910">
              <a:lnSpc>
                <a:spcPct val="80000"/>
              </a:lnSpc>
              <a:spcBef>
                <a:spcPts val="480"/>
              </a:spcBef>
            </a:pPr>
            <a:r>
              <a:rPr sz="2000" spc="10" dirty="0">
                <a:latin typeface="Times New Roman"/>
                <a:cs typeface="Times New Roman"/>
              </a:rPr>
              <a:t>. </a:t>
            </a:r>
            <a:r>
              <a:rPr sz="2000" spc="60" dirty="0">
                <a:latin typeface="Times New Roman"/>
                <a:cs typeface="Times New Roman"/>
              </a:rPr>
              <a:t>Infraorbital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branch  </a:t>
            </a:r>
            <a:r>
              <a:rPr sz="2000" spc="15" dirty="0">
                <a:latin typeface="Times New Roman"/>
                <a:cs typeface="Times New Roman"/>
              </a:rPr>
              <a:t>of </a:t>
            </a:r>
            <a:r>
              <a:rPr sz="2000" spc="40" dirty="0">
                <a:latin typeface="Times New Roman"/>
                <a:cs typeface="Times New Roman"/>
              </a:rPr>
              <a:t>maxillary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artery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57142" y="2276805"/>
            <a:ext cx="5586856" cy="4320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827" y="1170508"/>
            <a:ext cx="84740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25" dirty="0"/>
              <a:t>KIESSELBACH’S </a:t>
            </a:r>
            <a:r>
              <a:rPr spc="-675" dirty="0"/>
              <a:t>PLEXUS </a:t>
            </a:r>
            <a:r>
              <a:rPr spc="-130" dirty="0"/>
              <a:t>(Little’s</a:t>
            </a:r>
            <a:r>
              <a:rPr spc="-650" dirty="0"/>
              <a:t> </a:t>
            </a:r>
            <a:r>
              <a:rPr spc="-220" dirty="0"/>
              <a:t>area)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2627071"/>
            <a:ext cx="4038600" cy="30214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556125" marR="5080" indent="-274320">
              <a:lnSpc>
                <a:spcPts val="2300"/>
              </a:lnSpc>
              <a:spcBef>
                <a:spcPts val="660"/>
              </a:spcBef>
              <a:buClr>
                <a:srgbClr val="9F4DA2"/>
              </a:buClr>
              <a:buSzPct val="93750"/>
              <a:buFont typeface="Arial"/>
              <a:buChar char=""/>
              <a:tabLst>
                <a:tab pos="4556125" algn="l"/>
              </a:tabLst>
            </a:pPr>
            <a:r>
              <a:rPr spc="105" dirty="0"/>
              <a:t>In</a:t>
            </a:r>
            <a:r>
              <a:rPr spc="-114" dirty="0"/>
              <a:t> </a:t>
            </a:r>
            <a:r>
              <a:rPr spc="105" dirty="0"/>
              <a:t>anterior</a:t>
            </a:r>
            <a:r>
              <a:rPr spc="-80" dirty="0"/>
              <a:t> </a:t>
            </a:r>
            <a:r>
              <a:rPr spc="65" dirty="0"/>
              <a:t>inferior</a:t>
            </a:r>
            <a:r>
              <a:rPr spc="-135" dirty="0"/>
              <a:t> </a:t>
            </a:r>
            <a:r>
              <a:rPr spc="130" dirty="0"/>
              <a:t>part</a:t>
            </a:r>
            <a:r>
              <a:rPr spc="-130" dirty="0"/>
              <a:t> </a:t>
            </a:r>
            <a:r>
              <a:rPr spc="-385" dirty="0"/>
              <a:t>of  </a:t>
            </a:r>
            <a:r>
              <a:rPr spc="75" dirty="0"/>
              <a:t>nasal</a:t>
            </a:r>
            <a:r>
              <a:rPr spc="-65" dirty="0"/>
              <a:t> </a:t>
            </a:r>
            <a:r>
              <a:rPr spc="135" dirty="0"/>
              <a:t>septum</a:t>
            </a:r>
          </a:p>
          <a:p>
            <a:pPr marL="4556125" indent="-274320">
              <a:lnSpc>
                <a:spcPts val="2590"/>
              </a:lnSpc>
              <a:spcBef>
                <a:spcPts val="25"/>
              </a:spcBef>
              <a:buClr>
                <a:srgbClr val="9F4DA2"/>
              </a:buClr>
              <a:buSzPct val="93750"/>
              <a:buFont typeface="Arial"/>
              <a:buChar char=""/>
              <a:tabLst>
                <a:tab pos="4556125" algn="l"/>
              </a:tabLst>
            </a:pPr>
            <a:r>
              <a:rPr spc="75" dirty="0"/>
              <a:t>Most </a:t>
            </a:r>
            <a:r>
              <a:rPr spc="130" dirty="0"/>
              <a:t>common</a:t>
            </a:r>
            <a:r>
              <a:rPr spc="-425" dirty="0"/>
              <a:t> </a:t>
            </a:r>
            <a:r>
              <a:rPr spc="70" dirty="0"/>
              <a:t>site </a:t>
            </a:r>
            <a:r>
              <a:rPr spc="45" dirty="0"/>
              <a:t>for</a:t>
            </a:r>
          </a:p>
          <a:p>
            <a:pPr marL="4556125">
              <a:lnSpc>
                <a:spcPts val="2590"/>
              </a:lnSpc>
            </a:pPr>
            <a:r>
              <a:rPr spc="60" dirty="0"/>
              <a:t>epistaxis</a:t>
            </a:r>
          </a:p>
          <a:p>
            <a:pPr marL="4556125" indent="-274320">
              <a:lnSpc>
                <a:spcPct val="100000"/>
              </a:lnSpc>
              <a:buClr>
                <a:srgbClr val="9F4DA2"/>
              </a:buClr>
              <a:buSzPct val="93750"/>
              <a:buFont typeface="Arial"/>
              <a:buChar char=""/>
              <a:tabLst>
                <a:tab pos="4556125" algn="l"/>
              </a:tabLst>
            </a:pPr>
            <a:r>
              <a:rPr spc="40" dirty="0"/>
              <a:t>Mainly </a:t>
            </a:r>
            <a:r>
              <a:rPr spc="105" dirty="0"/>
              <a:t>anterior</a:t>
            </a:r>
            <a:r>
              <a:rPr spc="-385" dirty="0"/>
              <a:t> </a:t>
            </a:r>
            <a:r>
              <a:rPr spc="60" dirty="0"/>
              <a:t>epistaxis</a:t>
            </a:r>
          </a:p>
          <a:p>
            <a:pPr marL="4796790" marR="1116965" indent="-514984">
              <a:lnSpc>
                <a:spcPct val="80000"/>
              </a:lnSpc>
              <a:spcBef>
                <a:spcPts val="575"/>
              </a:spcBef>
              <a:buClr>
                <a:srgbClr val="9F4DA2"/>
              </a:buClr>
              <a:buSzPct val="93750"/>
              <a:buAutoNum type="arabicPeriod"/>
              <a:tabLst>
                <a:tab pos="4865370" algn="l"/>
                <a:tab pos="4866005" algn="l"/>
              </a:tabLst>
            </a:pPr>
            <a:r>
              <a:rPr spc="90" dirty="0">
                <a:solidFill>
                  <a:srgbClr val="FF0000"/>
                </a:solidFill>
              </a:rPr>
              <a:t>septal </a:t>
            </a:r>
            <a:r>
              <a:rPr spc="15" dirty="0">
                <a:solidFill>
                  <a:srgbClr val="FF0000"/>
                </a:solidFill>
              </a:rPr>
              <a:t>br. </a:t>
            </a:r>
            <a:r>
              <a:rPr spc="65" dirty="0">
                <a:solidFill>
                  <a:srgbClr val="FF0000"/>
                </a:solidFill>
              </a:rPr>
              <a:t>Of  </a:t>
            </a:r>
            <a:r>
              <a:rPr spc="110" dirty="0">
                <a:solidFill>
                  <a:srgbClr val="FF0000"/>
                </a:solidFill>
              </a:rPr>
              <a:t>sphenopa</a:t>
            </a:r>
            <a:r>
              <a:rPr spc="55" dirty="0">
                <a:solidFill>
                  <a:srgbClr val="FF0000"/>
                </a:solidFill>
              </a:rPr>
              <a:t>l</a:t>
            </a:r>
            <a:r>
              <a:rPr spc="100" dirty="0">
                <a:solidFill>
                  <a:srgbClr val="FF0000"/>
                </a:solidFill>
              </a:rPr>
              <a:t>at</a:t>
            </a:r>
            <a:r>
              <a:rPr spc="80" dirty="0">
                <a:solidFill>
                  <a:srgbClr val="FF0000"/>
                </a:solidFill>
              </a:rPr>
              <a:t>i</a:t>
            </a:r>
            <a:r>
              <a:rPr spc="135" dirty="0">
                <a:solidFill>
                  <a:srgbClr val="FF0000"/>
                </a:solidFill>
              </a:rPr>
              <a:t>ne</a:t>
            </a:r>
          </a:p>
          <a:p>
            <a:pPr marL="4796790" indent="-514984"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SzPct val="93750"/>
              <a:buAutoNum type="arabicPeriod"/>
              <a:tabLst>
                <a:tab pos="4796790" algn="l"/>
                <a:tab pos="4797425" algn="l"/>
              </a:tabLst>
            </a:pPr>
            <a:r>
              <a:rPr spc="80" dirty="0">
                <a:solidFill>
                  <a:srgbClr val="FF0000"/>
                </a:solidFill>
              </a:rPr>
              <a:t>Anterior</a:t>
            </a:r>
            <a:r>
              <a:rPr spc="-160" dirty="0">
                <a:solidFill>
                  <a:srgbClr val="FF0000"/>
                </a:solidFill>
              </a:rPr>
              <a:t> </a:t>
            </a:r>
            <a:r>
              <a:rPr spc="110" dirty="0">
                <a:solidFill>
                  <a:srgbClr val="FF0000"/>
                </a:solidFill>
              </a:rPr>
              <a:t>ethmoidal</a:t>
            </a:r>
          </a:p>
          <a:p>
            <a:pPr marL="4796790" marR="252095" indent="-514984">
              <a:lnSpc>
                <a:spcPct val="80000"/>
              </a:lnSpc>
              <a:spcBef>
                <a:spcPts val="575"/>
              </a:spcBef>
              <a:buClr>
                <a:srgbClr val="9F4DA2"/>
              </a:buClr>
              <a:buSzPct val="93750"/>
              <a:buAutoNum type="arabicPeriod"/>
              <a:tabLst>
                <a:tab pos="4871085" algn="l"/>
                <a:tab pos="4871720" algn="l"/>
              </a:tabLst>
            </a:pPr>
            <a:r>
              <a:rPr spc="65" dirty="0">
                <a:solidFill>
                  <a:srgbClr val="FF0000"/>
                </a:solidFill>
              </a:rPr>
              <a:t>Septal </a:t>
            </a:r>
            <a:r>
              <a:rPr spc="15" dirty="0">
                <a:solidFill>
                  <a:srgbClr val="FF0000"/>
                </a:solidFill>
              </a:rPr>
              <a:t>br. </a:t>
            </a:r>
            <a:r>
              <a:rPr spc="65" dirty="0">
                <a:solidFill>
                  <a:srgbClr val="FF0000"/>
                </a:solidFill>
              </a:rPr>
              <a:t>Of</a:t>
            </a:r>
            <a:r>
              <a:rPr spc="-170" dirty="0">
                <a:solidFill>
                  <a:srgbClr val="FF0000"/>
                </a:solidFill>
              </a:rPr>
              <a:t> </a:t>
            </a:r>
            <a:r>
              <a:rPr spc="95" dirty="0">
                <a:solidFill>
                  <a:srgbClr val="FF0000"/>
                </a:solidFill>
              </a:rPr>
              <a:t>superior  </a:t>
            </a:r>
            <a:r>
              <a:rPr spc="50" dirty="0">
                <a:solidFill>
                  <a:srgbClr val="FF0000"/>
                </a:solidFill>
              </a:rPr>
              <a:t>labial</a:t>
            </a:r>
          </a:p>
          <a:p>
            <a:pPr marL="4796790" marR="41275" indent="-514984">
              <a:lnSpc>
                <a:spcPts val="2300"/>
              </a:lnSpc>
              <a:spcBef>
                <a:spcPts val="560"/>
              </a:spcBef>
              <a:buClr>
                <a:srgbClr val="9F4DA2"/>
              </a:buClr>
              <a:buSzPct val="93750"/>
              <a:buAutoNum type="arabicPeriod"/>
              <a:tabLst>
                <a:tab pos="4796790" algn="l"/>
                <a:tab pos="4797425" algn="l"/>
              </a:tabLst>
            </a:pPr>
            <a:r>
              <a:rPr spc="90" dirty="0">
                <a:solidFill>
                  <a:srgbClr val="FF0000"/>
                </a:solidFill>
              </a:rPr>
              <a:t>greater </a:t>
            </a:r>
            <a:r>
              <a:rPr spc="95" dirty="0">
                <a:solidFill>
                  <a:srgbClr val="FF0000"/>
                </a:solidFill>
              </a:rPr>
              <a:t>palatine</a:t>
            </a:r>
            <a:r>
              <a:rPr spc="-395" dirty="0">
                <a:solidFill>
                  <a:srgbClr val="FF0000"/>
                </a:solidFill>
              </a:rPr>
              <a:t> </a:t>
            </a:r>
            <a:r>
              <a:rPr spc="85" dirty="0">
                <a:solidFill>
                  <a:srgbClr val="FF0000"/>
                </a:solidFill>
              </a:rPr>
              <a:t>arteries  </a:t>
            </a:r>
            <a:r>
              <a:rPr spc="105" dirty="0">
                <a:solidFill>
                  <a:srgbClr val="FF0000"/>
                </a:solidFill>
              </a:rPr>
              <a:t>anastomose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110" dirty="0">
                <a:solidFill>
                  <a:srgbClr val="FF0000"/>
                </a:solidFill>
              </a:rPr>
              <a:t>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68452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75" dirty="0"/>
              <a:t>WOODRUFF’S</a:t>
            </a:r>
            <a:r>
              <a:rPr sz="5000" spc="-345" dirty="0"/>
              <a:t> </a:t>
            </a:r>
            <a:r>
              <a:rPr sz="5000" spc="-750" dirty="0"/>
              <a:t>PLEXUS</a:t>
            </a:r>
            <a:endParaRPr sz="5000"/>
          </a:p>
        </p:txBody>
      </p:sp>
      <p:sp>
        <p:nvSpPr>
          <p:cNvPr id="8" name="object 8"/>
          <p:cNvSpPr/>
          <p:nvPr/>
        </p:nvSpPr>
        <p:spPr>
          <a:xfrm>
            <a:off x="33004" y="2060790"/>
            <a:ext cx="4659376" cy="3960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27575" y="1932177"/>
            <a:ext cx="3639185" cy="335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5" dirty="0">
                <a:latin typeface="Times New Roman"/>
                <a:cs typeface="Times New Roman"/>
              </a:rPr>
              <a:t>Posterior </a:t>
            </a:r>
            <a:r>
              <a:rPr sz="2600" spc="160" dirty="0">
                <a:latin typeface="Times New Roman"/>
                <a:cs typeface="Times New Roman"/>
              </a:rPr>
              <a:t>end</a:t>
            </a:r>
            <a:r>
              <a:rPr sz="2600" spc="-36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70" dirty="0">
                <a:latin typeface="Times New Roman"/>
                <a:cs typeface="Times New Roman"/>
              </a:rPr>
              <a:t>middle  </a:t>
            </a:r>
            <a:r>
              <a:rPr sz="2600" spc="130" dirty="0">
                <a:latin typeface="Times New Roman"/>
                <a:cs typeface="Times New Roman"/>
              </a:rPr>
              <a:t>turbinate</a:t>
            </a:r>
            <a:endParaRPr sz="2600">
              <a:latin typeface="Times New Roman"/>
              <a:cs typeface="Times New Roman"/>
            </a:endParaRPr>
          </a:p>
          <a:p>
            <a:pPr marL="287020" marR="204470" indent="-274320">
              <a:lnSpc>
                <a:spcPct val="100000"/>
              </a:lnSpc>
              <a:spcBef>
                <a:spcPts val="620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Sphenopalatine </a:t>
            </a:r>
            <a:r>
              <a:rPr sz="2600" spc="15" dirty="0">
                <a:solidFill>
                  <a:srgbClr val="FF0000"/>
                </a:solidFill>
                <a:latin typeface="Times New Roman"/>
                <a:cs typeface="Times New Roman"/>
              </a:rPr>
              <a:t>artery  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anastomoses with  </a:t>
            </a:r>
            <a:r>
              <a:rPr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posterior </a:t>
            </a:r>
            <a:r>
              <a:rPr sz="2600" spc="90" dirty="0">
                <a:solidFill>
                  <a:srgbClr val="FF0000"/>
                </a:solidFill>
                <a:latin typeface="Times New Roman"/>
                <a:cs typeface="Times New Roman"/>
              </a:rPr>
              <a:t>pharyngeal  </a:t>
            </a:r>
            <a:r>
              <a:rPr sz="2600" spc="95" dirty="0">
                <a:solidFill>
                  <a:srgbClr val="FF0000"/>
                </a:solidFill>
                <a:latin typeface="Times New Roman"/>
                <a:cs typeface="Times New Roman"/>
              </a:rPr>
              <a:t>artery</a:t>
            </a:r>
            <a:endParaRPr sz="2600">
              <a:latin typeface="Times New Roman"/>
              <a:cs typeface="Times New Roman"/>
            </a:endParaRPr>
          </a:p>
          <a:p>
            <a:pPr marL="287020" marR="247650" indent="-274320">
              <a:lnSpc>
                <a:spcPct val="100000"/>
              </a:lnSpc>
              <a:spcBef>
                <a:spcPts val="630"/>
              </a:spcBef>
              <a:buClr>
                <a:srgbClr val="9F4DA2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0" dirty="0">
                <a:latin typeface="Times New Roman"/>
                <a:cs typeface="Times New Roman"/>
              </a:rPr>
              <a:t>Most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common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site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for  </a:t>
            </a:r>
            <a:r>
              <a:rPr sz="2600" spc="100" dirty="0">
                <a:latin typeface="Times New Roman"/>
                <a:cs typeface="Times New Roman"/>
              </a:rPr>
              <a:t>posterior</a:t>
            </a:r>
            <a:r>
              <a:rPr sz="2600" spc="-19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epistaxis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455659"/>
            <a:ext cx="4326890" cy="165608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1190"/>
              </a:spcBef>
            </a:pPr>
            <a:r>
              <a:rPr spc="-565" dirty="0"/>
              <a:t>CLASSIFICATION</a:t>
            </a:r>
          </a:p>
          <a:p>
            <a:pPr marL="287020" marR="2863215" indent="-274320">
              <a:lnSpc>
                <a:spcPct val="100000"/>
              </a:lnSpc>
              <a:spcBef>
                <a:spcPts val="585"/>
              </a:spcBef>
            </a:pPr>
            <a:r>
              <a:rPr sz="2250" spc="-570" dirty="0">
                <a:solidFill>
                  <a:srgbClr val="9F4DA2"/>
                </a:solidFill>
              </a:rPr>
              <a:t></a:t>
            </a:r>
            <a:r>
              <a:rPr sz="2250" spc="-515" dirty="0">
                <a:solidFill>
                  <a:srgbClr val="9F4DA2"/>
                </a:solidFill>
              </a:rPr>
              <a:t> </a:t>
            </a:r>
            <a:r>
              <a:rPr sz="2400" spc="75" dirty="0">
                <a:solidFill>
                  <a:srgbClr val="525389"/>
                </a:solidFill>
                <a:latin typeface="Times New Roman"/>
                <a:cs typeface="Times New Roman"/>
              </a:rPr>
              <a:t>Anterior  </a:t>
            </a:r>
            <a:r>
              <a:rPr sz="2400" spc="65" dirty="0">
                <a:solidFill>
                  <a:srgbClr val="525389"/>
                </a:solidFill>
                <a:latin typeface="Times New Roman"/>
                <a:cs typeface="Times New Roman"/>
              </a:rPr>
              <a:t>Epis</a:t>
            </a:r>
            <a:r>
              <a:rPr sz="2400" spc="45" dirty="0">
                <a:solidFill>
                  <a:srgbClr val="525389"/>
                </a:solidFill>
                <a:latin typeface="Times New Roman"/>
                <a:cs typeface="Times New Roman"/>
              </a:rPr>
              <a:t>t</a:t>
            </a:r>
            <a:r>
              <a:rPr sz="2400" spc="20" dirty="0">
                <a:solidFill>
                  <a:srgbClr val="525389"/>
                </a:solidFill>
                <a:latin typeface="Times New Roman"/>
                <a:cs typeface="Times New Roman"/>
              </a:rPr>
              <a:t>axis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. </a:t>
            </a:r>
            <a:r>
              <a:rPr spc="45" dirty="0"/>
              <a:t>More</a:t>
            </a:r>
            <a:r>
              <a:rPr spc="-130" dirty="0"/>
              <a:t> </a:t>
            </a:r>
            <a:r>
              <a:rPr spc="95" dirty="0"/>
              <a:t>common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/>
          </a:p>
          <a:p>
            <a:pPr marL="117475" marR="5080" indent="-105410">
              <a:lnSpc>
                <a:spcPct val="100000"/>
              </a:lnSpc>
            </a:pPr>
            <a:r>
              <a:rPr spc="10" dirty="0"/>
              <a:t>. </a:t>
            </a:r>
            <a:r>
              <a:rPr spc="65" dirty="0"/>
              <a:t>Occurs </a:t>
            </a:r>
            <a:r>
              <a:rPr spc="75" dirty="0"/>
              <a:t>in</a:t>
            </a:r>
            <a:r>
              <a:rPr spc="-265" dirty="0"/>
              <a:t> </a:t>
            </a:r>
            <a:r>
              <a:rPr spc="70" dirty="0"/>
              <a:t>children  </a:t>
            </a:r>
            <a:r>
              <a:rPr spc="110" dirty="0"/>
              <a:t>and </a:t>
            </a:r>
            <a:r>
              <a:rPr spc="50" dirty="0"/>
              <a:t>young</a:t>
            </a:r>
            <a:r>
              <a:rPr spc="-240" dirty="0"/>
              <a:t> </a:t>
            </a:r>
            <a:r>
              <a:rPr spc="75" dirty="0"/>
              <a:t>adults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/>
          </a:p>
          <a:p>
            <a:pPr marL="117475" marR="426720" indent="-105410" algn="just">
              <a:lnSpc>
                <a:spcPct val="100000"/>
              </a:lnSpc>
            </a:pPr>
            <a:r>
              <a:rPr spc="10" dirty="0"/>
              <a:t>. </a:t>
            </a:r>
            <a:r>
              <a:rPr spc="25" dirty="0"/>
              <a:t>Usually </a:t>
            </a:r>
            <a:r>
              <a:rPr spc="95" dirty="0"/>
              <a:t>due</a:t>
            </a:r>
            <a:r>
              <a:rPr spc="-275" dirty="0"/>
              <a:t> </a:t>
            </a:r>
            <a:r>
              <a:rPr spc="90" dirty="0"/>
              <a:t>to  </a:t>
            </a:r>
            <a:r>
              <a:rPr spc="55" dirty="0"/>
              <a:t>nasal </a:t>
            </a:r>
            <a:r>
              <a:rPr spc="60" dirty="0"/>
              <a:t>mucosal  dryness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/>
          </a:p>
          <a:p>
            <a:pPr marL="117475" marR="428625" indent="-105410">
              <a:lnSpc>
                <a:spcPct val="100000"/>
              </a:lnSpc>
              <a:tabLst>
                <a:tab pos="1217295" algn="l"/>
              </a:tabLst>
            </a:pPr>
            <a:r>
              <a:rPr spc="10" dirty="0"/>
              <a:t>.</a:t>
            </a:r>
            <a:r>
              <a:rPr spc="-25" dirty="0"/>
              <a:t> </a:t>
            </a:r>
            <a:r>
              <a:rPr spc="45" dirty="0"/>
              <a:t>Alarming	as  </a:t>
            </a:r>
            <a:r>
              <a:rPr spc="60" dirty="0"/>
              <a:t>bleeding </a:t>
            </a:r>
            <a:r>
              <a:rPr spc="75" dirty="0"/>
              <a:t>seen  </a:t>
            </a:r>
            <a:r>
              <a:rPr spc="40" dirty="0"/>
              <a:t>readily </a:t>
            </a:r>
            <a:r>
              <a:rPr spc="114" dirty="0"/>
              <a:t>but  </a:t>
            </a:r>
            <a:r>
              <a:rPr spc="35" dirty="0"/>
              <a:t>generally </a:t>
            </a:r>
            <a:r>
              <a:rPr spc="30" dirty="0"/>
              <a:t>less  severe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23990" y="1426209"/>
            <a:ext cx="1490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2250" spc="-570" dirty="0">
                <a:solidFill>
                  <a:srgbClr val="9F4DA2"/>
                </a:solidFill>
                <a:latin typeface="Arial"/>
                <a:cs typeface="Arial"/>
              </a:rPr>
              <a:t>  </a:t>
            </a:r>
            <a:r>
              <a:rPr sz="2400" spc="35" dirty="0">
                <a:solidFill>
                  <a:srgbClr val="525389"/>
                </a:solidFill>
                <a:latin typeface="Times New Roman"/>
                <a:cs typeface="Times New Roman"/>
              </a:rPr>
              <a:t>Posterior  </a:t>
            </a:r>
            <a:r>
              <a:rPr sz="2400" spc="40" dirty="0">
                <a:solidFill>
                  <a:srgbClr val="525389"/>
                </a:solidFill>
                <a:latin typeface="Times New Roman"/>
                <a:cs typeface="Times New Roman"/>
              </a:rPr>
              <a:t>Epistaxis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937894" indent="-10541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. </a:t>
            </a:r>
            <a:r>
              <a:rPr spc="25" dirty="0"/>
              <a:t>Usually</a:t>
            </a:r>
            <a:r>
              <a:rPr spc="-204" dirty="0"/>
              <a:t> </a:t>
            </a:r>
            <a:r>
              <a:rPr spc="70" dirty="0"/>
              <a:t>older  </a:t>
            </a:r>
            <a:r>
              <a:rPr spc="80" dirty="0"/>
              <a:t>population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/>
          </a:p>
          <a:p>
            <a:pPr marL="117475" marR="309245" indent="-10541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. </a:t>
            </a:r>
            <a:r>
              <a:rPr spc="55" dirty="0"/>
              <a:t>HTN </a:t>
            </a:r>
            <a:r>
              <a:rPr spc="110" dirty="0"/>
              <a:t>and</a:t>
            </a:r>
            <a:r>
              <a:rPr spc="-185" dirty="0"/>
              <a:t> </a:t>
            </a:r>
            <a:r>
              <a:rPr spc="-60" dirty="0"/>
              <a:t>ASVD </a:t>
            </a:r>
            <a:r>
              <a:rPr spc="65" dirty="0"/>
              <a:t>are  </a:t>
            </a:r>
            <a:r>
              <a:rPr spc="110" dirty="0"/>
              <a:t>the </a:t>
            </a:r>
            <a:r>
              <a:rPr spc="95" dirty="0"/>
              <a:t>most </a:t>
            </a:r>
            <a:r>
              <a:rPr spc="100" dirty="0"/>
              <a:t>common  </a:t>
            </a:r>
            <a:r>
              <a:rPr spc="50" dirty="0"/>
              <a:t>causes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/>
          </a:p>
          <a:p>
            <a:pPr marL="117475" marR="5080" indent="-105410">
              <a:lnSpc>
                <a:spcPct val="100000"/>
              </a:lnSpc>
            </a:pPr>
            <a:r>
              <a:rPr spc="10" dirty="0"/>
              <a:t>. </a:t>
            </a:r>
            <a:r>
              <a:rPr spc="35" dirty="0"/>
              <a:t>Significant </a:t>
            </a:r>
            <a:r>
              <a:rPr spc="60" dirty="0"/>
              <a:t>bleeding</a:t>
            </a:r>
            <a:r>
              <a:rPr spc="-55" dirty="0"/>
              <a:t> </a:t>
            </a:r>
            <a:r>
              <a:rPr spc="70" dirty="0"/>
              <a:t>in  posterior</a:t>
            </a:r>
            <a:r>
              <a:rPr spc="-110" dirty="0"/>
              <a:t> </a:t>
            </a:r>
            <a:r>
              <a:rPr spc="70" dirty="0"/>
              <a:t>pharynx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/>
          </a:p>
          <a:p>
            <a:pPr marL="117475" marR="464820" indent="-105410">
              <a:lnSpc>
                <a:spcPct val="100000"/>
              </a:lnSpc>
            </a:pPr>
            <a:r>
              <a:rPr spc="10" dirty="0"/>
              <a:t>. </a:t>
            </a:r>
            <a:r>
              <a:rPr spc="50" dirty="0"/>
              <a:t>More </a:t>
            </a:r>
            <a:r>
              <a:rPr spc="30" dirty="0"/>
              <a:t>severe </a:t>
            </a:r>
            <a:r>
              <a:rPr spc="110" dirty="0"/>
              <a:t>and  </a:t>
            </a:r>
            <a:r>
              <a:rPr spc="105" dirty="0"/>
              <a:t>treatment </a:t>
            </a:r>
            <a:r>
              <a:rPr spc="90" dirty="0"/>
              <a:t>more  </a:t>
            </a:r>
            <a:r>
              <a:rPr spc="50" dirty="0"/>
              <a:t>challenging</a:t>
            </a:r>
          </a:p>
        </p:txBody>
      </p:sp>
      <p:sp>
        <p:nvSpPr>
          <p:cNvPr id="11" name="object 11"/>
          <p:cNvSpPr/>
          <p:nvPr/>
        </p:nvSpPr>
        <p:spPr>
          <a:xfrm>
            <a:off x="2123694" y="1519770"/>
            <a:ext cx="4371594" cy="49335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29678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90" dirty="0"/>
              <a:t>LOCAL </a:t>
            </a:r>
            <a:r>
              <a:rPr sz="5000" spc="-815" dirty="0"/>
              <a:t>CAUSES </a:t>
            </a:r>
            <a:r>
              <a:rPr sz="5000" spc="-670" dirty="0"/>
              <a:t>OF</a:t>
            </a:r>
            <a:r>
              <a:rPr sz="5000" spc="-655" dirty="0"/>
              <a:t> </a:t>
            </a:r>
            <a:r>
              <a:rPr sz="5000" spc="-695" dirty="0"/>
              <a:t>EPISTAXIS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72741"/>
            <a:ext cx="61906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550" spc="-50" dirty="0">
                <a:solidFill>
                  <a:srgbClr val="9F4DA2"/>
                </a:solidFill>
                <a:latin typeface="Times New Roman"/>
                <a:cs typeface="Times New Roman"/>
              </a:rPr>
              <a:t>A.	</a:t>
            </a:r>
            <a:r>
              <a:rPr sz="2700" spc="85" dirty="0">
                <a:solidFill>
                  <a:srgbClr val="525389"/>
                </a:solidFill>
                <a:latin typeface="Times New Roman"/>
                <a:cs typeface="Times New Roman"/>
              </a:rPr>
              <a:t>Congenital </a:t>
            </a:r>
            <a:r>
              <a:rPr sz="2700" dirty="0">
                <a:solidFill>
                  <a:srgbClr val="525389"/>
                </a:solidFill>
                <a:latin typeface="Times New Roman"/>
                <a:cs typeface="Times New Roman"/>
              </a:rPr>
              <a:t>– </a:t>
            </a:r>
            <a:r>
              <a:rPr sz="2700" spc="100" dirty="0">
                <a:latin typeface="Times New Roman"/>
                <a:cs typeface="Times New Roman"/>
              </a:rPr>
              <a:t>Hereditary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spc="85" dirty="0">
                <a:latin typeface="Times New Roman"/>
                <a:cs typeface="Times New Roman"/>
              </a:rPr>
              <a:t>telengiectasia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696083"/>
            <a:ext cx="510730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550" spc="-75" dirty="0">
                <a:solidFill>
                  <a:srgbClr val="9F4DA2"/>
                </a:solidFill>
                <a:latin typeface="Times New Roman"/>
                <a:cs typeface="Times New Roman"/>
              </a:rPr>
              <a:t>B.	</a:t>
            </a:r>
            <a:r>
              <a:rPr sz="2700" spc="90" dirty="0">
                <a:solidFill>
                  <a:srgbClr val="525389"/>
                </a:solidFill>
                <a:latin typeface="Times New Roman"/>
                <a:cs typeface="Times New Roman"/>
              </a:rPr>
              <a:t>Trauma</a:t>
            </a:r>
            <a:endParaRPr sz="2700">
              <a:latin typeface="Times New Roman"/>
              <a:cs typeface="Times New Roman"/>
            </a:endParaRPr>
          </a:p>
          <a:p>
            <a:pPr marL="438784">
              <a:lnSpc>
                <a:spcPct val="100000"/>
              </a:lnSpc>
            </a:pPr>
            <a:r>
              <a:rPr sz="2700" spc="15" dirty="0">
                <a:latin typeface="Times New Roman"/>
                <a:cs typeface="Times New Roman"/>
              </a:rPr>
              <a:t>. </a:t>
            </a:r>
            <a:r>
              <a:rPr sz="2700" spc="70" dirty="0">
                <a:latin typeface="Times New Roman"/>
                <a:cs typeface="Times New Roman"/>
              </a:rPr>
              <a:t>Nose</a:t>
            </a:r>
            <a:r>
              <a:rPr sz="2700" spc="-155" dirty="0">
                <a:latin typeface="Times New Roman"/>
                <a:cs typeface="Times New Roman"/>
              </a:rPr>
              <a:t> </a:t>
            </a:r>
            <a:r>
              <a:rPr sz="2700" spc="80" dirty="0">
                <a:latin typeface="Times New Roman"/>
                <a:cs typeface="Times New Roman"/>
              </a:rPr>
              <a:t>picking</a:t>
            </a:r>
            <a:endParaRPr sz="2700">
              <a:latin typeface="Times New Roman"/>
              <a:cs typeface="Times New Roman"/>
            </a:endParaRPr>
          </a:p>
          <a:p>
            <a:pPr marL="438784">
              <a:lnSpc>
                <a:spcPct val="100000"/>
              </a:lnSpc>
            </a:pPr>
            <a:r>
              <a:rPr sz="2700" spc="15" dirty="0">
                <a:latin typeface="Times New Roman"/>
                <a:cs typeface="Times New Roman"/>
              </a:rPr>
              <a:t>. Facial </a:t>
            </a:r>
            <a:r>
              <a:rPr sz="2700" spc="165" dirty="0">
                <a:latin typeface="Times New Roman"/>
                <a:cs typeface="Times New Roman"/>
              </a:rPr>
              <a:t>and </a:t>
            </a:r>
            <a:r>
              <a:rPr sz="2700" spc="65" dirty="0">
                <a:latin typeface="Times New Roman"/>
                <a:cs typeface="Times New Roman"/>
              </a:rPr>
              <a:t>skull </a:t>
            </a:r>
            <a:r>
              <a:rPr sz="2700" spc="140" dirty="0">
                <a:latin typeface="Times New Roman"/>
                <a:cs typeface="Times New Roman"/>
              </a:rPr>
              <a:t>bone</a:t>
            </a:r>
            <a:r>
              <a:rPr sz="2700" spc="-480" dirty="0">
                <a:latin typeface="Times New Roman"/>
                <a:cs typeface="Times New Roman"/>
              </a:rPr>
              <a:t> </a:t>
            </a:r>
            <a:r>
              <a:rPr sz="2700" spc="85" dirty="0">
                <a:latin typeface="Times New Roman"/>
                <a:cs typeface="Times New Roman"/>
              </a:rPr>
              <a:t>fractures</a:t>
            </a:r>
            <a:endParaRPr sz="2700">
              <a:latin typeface="Times New Roman"/>
              <a:cs typeface="Times New Roman"/>
            </a:endParaRPr>
          </a:p>
          <a:p>
            <a:pPr marL="438784">
              <a:lnSpc>
                <a:spcPct val="100000"/>
              </a:lnSpc>
            </a:pPr>
            <a:r>
              <a:rPr sz="2700" spc="15" dirty="0">
                <a:latin typeface="Times New Roman"/>
                <a:cs typeface="Times New Roman"/>
              </a:rPr>
              <a:t>. </a:t>
            </a:r>
            <a:r>
              <a:rPr sz="2700" spc="55" dirty="0">
                <a:latin typeface="Times New Roman"/>
                <a:cs typeface="Times New Roman"/>
              </a:rPr>
              <a:t>Foreign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90" dirty="0">
                <a:latin typeface="Times New Roman"/>
                <a:cs typeface="Times New Roman"/>
              </a:rPr>
              <a:t>body</a:t>
            </a:r>
            <a:endParaRPr sz="2700">
              <a:latin typeface="Times New Roman"/>
              <a:cs typeface="Times New Roman"/>
            </a:endParaRPr>
          </a:p>
          <a:p>
            <a:pPr marL="438784">
              <a:lnSpc>
                <a:spcPct val="100000"/>
              </a:lnSpc>
            </a:pPr>
            <a:r>
              <a:rPr sz="2700" spc="15" dirty="0">
                <a:latin typeface="Times New Roman"/>
                <a:cs typeface="Times New Roman"/>
              </a:rPr>
              <a:t>. </a:t>
            </a:r>
            <a:r>
              <a:rPr sz="2700" spc="80" dirty="0">
                <a:latin typeface="Times New Roman"/>
                <a:cs typeface="Times New Roman"/>
              </a:rPr>
              <a:t>Iatrogenic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spc="150" dirty="0">
                <a:latin typeface="Times New Roman"/>
                <a:cs typeface="Times New Roman"/>
              </a:rPr>
              <a:t>trauma</a:t>
            </a:r>
            <a:endParaRPr sz="2700">
              <a:latin typeface="Times New Roman"/>
              <a:cs typeface="Times New Roman"/>
            </a:endParaRPr>
          </a:p>
          <a:p>
            <a:pPr marL="438784">
              <a:lnSpc>
                <a:spcPct val="100000"/>
              </a:lnSpc>
            </a:pPr>
            <a:r>
              <a:rPr sz="2700" spc="15" dirty="0">
                <a:latin typeface="Times New Roman"/>
                <a:cs typeface="Times New Roman"/>
              </a:rPr>
              <a:t>. </a:t>
            </a:r>
            <a:r>
              <a:rPr sz="2700" spc="130" dirty="0">
                <a:latin typeface="Times New Roman"/>
                <a:cs typeface="Times New Roman"/>
              </a:rPr>
              <a:t>Hard </a:t>
            </a:r>
            <a:r>
              <a:rPr sz="2700" spc="55" dirty="0">
                <a:latin typeface="Times New Roman"/>
                <a:cs typeface="Times New Roman"/>
              </a:rPr>
              <a:t>blowing, </a:t>
            </a:r>
            <a:r>
              <a:rPr sz="2700" spc="85" dirty="0">
                <a:latin typeface="Times New Roman"/>
                <a:cs typeface="Times New Roman"/>
              </a:rPr>
              <a:t>violent</a:t>
            </a:r>
            <a:r>
              <a:rPr sz="2700" spc="-430" dirty="0">
                <a:latin typeface="Times New Roman"/>
                <a:cs typeface="Times New Roman"/>
              </a:rPr>
              <a:t> </a:t>
            </a:r>
            <a:r>
              <a:rPr sz="2700" spc="100" dirty="0">
                <a:latin typeface="Times New Roman"/>
                <a:cs typeface="Times New Roman"/>
              </a:rPr>
              <a:t>sneeze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8742" y="1815464"/>
            <a:ext cx="77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68398"/>
            <a:ext cx="7255509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1795" indent="-379095">
              <a:lnSpc>
                <a:spcPct val="100000"/>
              </a:lnSpc>
              <a:spcBef>
                <a:spcPts val="725"/>
              </a:spcBef>
              <a:buClr>
                <a:srgbClr val="9F4DA2"/>
              </a:buClr>
              <a:buAutoNum type="alphaUcPeriod" startAt="3"/>
              <a:tabLst>
                <a:tab pos="392430" algn="l"/>
              </a:tabLst>
            </a:pPr>
            <a:r>
              <a:rPr sz="2600" spc="114" dirty="0">
                <a:solidFill>
                  <a:srgbClr val="525389"/>
                </a:solidFill>
                <a:latin typeface="Times New Roman"/>
                <a:cs typeface="Times New Roman"/>
              </a:rPr>
              <a:t>Inflammatory</a:t>
            </a:r>
            <a:endParaRPr sz="2600">
              <a:latin typeface="Times New Roman"/>
              <a:cs typeface="Times New Roman"/>
            </a:endParaRPr>
          </a:p>
          <a:p>
            <a:pPr marL="50609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50" dirty="0">
                <a:latin typeface="Times New Roman"/>
                <a:cs typeface="Times New Roman"/>
              </a:rPr>
              <a:t>Infective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rhinitis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405765" indent="-393065">
              <a:lnSpc>
                <a:spcPct val="100000"/>
              </a:lnSpc>
              <a:buClr>
                <a:srgbClr val="9F4DA2"/>
              </a:buClr>
              <a:buAutoNum type="alphaUcPeriod" startAt="4"/>
              <a:tabLst>
                <a:tab pos="406400" algn="l"/>
              </a:tabLst>
            </a:pPr>
            <a:r>
              <a:rPr sz="2600" spc="25" dirty="0">
                <a:solidFill>
                  <a:srgbClr val="525389"/>
                </a:solidFill>
                <a:latin typeface="Times New Roman"/>
                <a:cs typeface="Times New Roman"/>
              </a:rPr>
              <a:t>Specific</a:t>
            </a:r>
            <a:endParaRPr sz="2600">
              <a:latin typeface="Times New Roman"/>
              <a:cs typeface="Times New Roman"/>
            </a:endParaRPr>
          </a:p>
          <a:p>
            <a:pPr marL="50609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65" dirty="0">
                <a:latin typeface="Times New Roman"/>
                <a:cs typeface="Times New Roman"/>
              </a:rPr>
              <a:t>Acute 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Diphteria</a:t>
            </a:r>
            <a:endParaRPr sz="2600">
              <a:latin typeface="Times New Roman"/>
              <a:cs typeface="Times New Roman"/>
            </a:endParaRPr>
          </a:p>
          <a:p>
            <a:pPr marL="286385" marR="5080" indent="21907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Times New Roman"/>
                <a:cs typeface="Times New Roman"/>
              </a:rPr>
              <a:t>. </a:t>
            </a:r>
            <a:r>
              <a:rPr sz="2600" spc="85" dirty="0">
                <a:latin typeface="Times New Roman"/>
                <a:cs typeface="Times New Roman"/>
              </a:rPr>
              <a:t>Chronic </a:t>
            </a:r>
            <a:r>
              <a:rPr sz="2600" spc="110" dirty="0">
                <a:latin typeface="Times New Roman"/>
                <a:cs typeface="Times New Roman"/>
              </a:rPr>
              <a:t>granulomatous- </a:t>
            </a:r>
            <a:r>
              <a:rPr sz="2600" spc="-75" dirty="0">
                <a:latin typeface="Times New Roman"/>
                <a:cs typeface="Times New Roman"/>
              </a:rPr>
              <a:t>TB, </a:t>
            </a:r>
            <a:r>
              <a:rPr sz="2600" spc="10" dirty="0">
                <a:latin typeface="Times New Roman"/>
                <a:cs typeface="Times New Roman"/>
              </a:rPr>
              <a:t>Leprosy,</a:t>
            </a:r>
            <a:r>
              <a:rPr sz="2600" spc="-37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Syphilis,  </a:t>
            </a:r>
            <a:r>
              <a:rPr sz="2600" spc="75" dirty="0">
                <a:latin typeface="Times New Roman"/>
                <a:cs typeface="Times New Roman"/>
              </a:rPr>
              <a:t>Rhinosporiodiasis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611</Words>
  <Application>Microsoft Office PowerPoint</Application>
  <PresentationFormat>On-screen Show (4:3)</PresentationFormat>
  <Paragraphs>170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Office Theme</vt:lpstr>
      <vt:lpstr>PowerPoint Presentation</vt:lpstr>
      <vt:lpstr>INTRODUCTION</vt:lpstr>
      <vt:lpstr>REASON FOR EXCESSIVE BLEEDING</vt:lpstr>
      <vt:lpstr>VASCULATURE OF NOSE</vt:lpstr>
      <vt:lpstr>KIESSELBACH’S PLEXUS (Little’s area)</vt:lpstr>
      <vt:lpstr>WOODRUFF’S PLEXUS</vt:lpstr>
      <vt:lpstr>CLASSIFICATION  Anterior  Epistaxis</vt:lpstr>
      <vt:lpstr>LOCAL CAUSES OF EPISTAXIS</vt:lpstr>
      <vt:lpstr>PowerPoint Presentation</vt:lpstr>
      <vt:lpstr>PowerPoint Presentation</vt:lpstr>
      <vt:lpstr>PowerPoint Presentation</vt:lpstr>
      <vt:lpstr>SYSTEMIC CAUSES</vt:lpstr>
      <vt:lpstr>PATIENT HISTORY</vt:lpstr>
      <vt:lpstr>MANAGEMENT</vt:lpstr>
      <vt:lpstr>TREATMENT OF EPISTAXIS</vt:lpstr>
      <vt:lpstr>DEFINITIVE TREATMENT</vt:lpstr>
      <vt:lpstr>ANTERIOR NASAL PACKING</vt:lpstr>
      <vt:lpstr>METHODS OF INSERTING  ANTERIOR NASAL PACK</vt:lpstr>
      <vt:lpstr>NASAL SPONGE PACK/TAMPON</vt:lpstr>
      <vt:lpstr>POSTERIOR NASAL PACKING</vt:lpstr>
      <vt:lpstr>FOLEY’S CATHETER and EPISTAXIS  BALLOON</vt:lpstr>
      <vt:lpstr>COMPLICATIONS OF NASAL  PACKING</vt:lpstr>
      <vt:lpstr>PATIENTS ON NASAL PACK</vt:lpstr>
      <vt:lpstr>OTHER TREATMENTS FOR  REFRACTORY EPISTAXIS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lions</cp:lastModifiedBy>
  <cp:revision>1</cp:revision>
  <dcterms:created xsi:type="dcterms:W3CDTF">2019-08-06T05:18:41Z</dcterms:created>
  <dcterms:modified xsi:type="dcterms:W3CDTF">2019-08-06T05:20:56Z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2013-03-29T00:00:00Z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2019-08-06T00:00:00Z</vt:filetime>
  </property>
</Properties>
</file>