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172200" y="2360675"/>
            <a:ext cx="2438400" cy="1066800"/>
          </a:xfrm>
          <a:custGeom>
            <a:avLst/>
            <a:gdLst/>
            <a:ahLst/>
            <a:cxnLst/>
            <a:rect l="l" t="t" r="r" b="b"/>
            <a:pathLst>
              <a:path w="2438400" h="1066800">
                <a:moveTo>
                  <a:pt x="0" y="0"/>
                </a:moveTo>
                <a:lnTo>
                  <a:pt x="2438400" y="0"/>
                </a:lnTo>
                <a:lnTo>
                  <a:pt x="2438400" y="1066800"/>
                </a:lnTo>
                <a:lnTo>
                  <a:pt x="0" y="1066800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41857" y="2379954"/>
            <a:ext cx="7260285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E46C0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E46C0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E46C0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36545" y="229984"/>
            <a:ext cx="4070908" cy="1031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rgbClr val="E46C0A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5379" y="1453425"/>
            <a:ext cx="8453241" cy="1565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17-08-2019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hyperlink" Target="http://www.facebook.com/notesdental" TargetMode="Externa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notesdental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06383" y="2108580"/>
            <a:ext cx="452564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1" spc="-385" dirty="0">
                <a:solidFill>
                  <a:srgbClr val="FF0000"/>
                </a:solidFill>
                <a:latin typeface="Trebuchet MS"/>
                <a:cs typeface="Trebuchet MS"/>
              </a:rPr>
              <a:t>Ga</a:t>
            </a:r>
            <a:r>
              <a:rPr sz="8800" b="1" spc="-380" dirty="0">
                <a:solidFill>
                  <a:srgbClr val="FF0000"/>
                </a:solidFill>
                <a:latin typeface="Trebuchet MS"/>
                <a:cs typeface="Trebuchet MS"/>
              </a:rPr>
              <a:t>n</a:t>
            </a:r>
            <a:r>
              <a:rPr sz="8800" b="1" spc="-245" dirty="0">
                <a:solidFill>
                  <a:srgbClr val="FF0000"/>
                </a:solidFill>
                <a:latin typeface="Trebuchet MS"/>
                <a:cs typeface="Trebuchet MS"/>
              </a:rPr>
              <a:t>g</a:t>
            </a:r>
            <a:r>
              <a:rPr sz="8800" b="1" spc="-730" dirty="0">
                <a:solidFill>
                  <a:srgbClr val="FF0000"/>
                </a:solidFill>
                <a:latin typeface="Trebuchet MS"/>
                <a:cs typeface="Trebuchet MS"/>
              </a:rPr>
              <a:t>r</a:t>
            </a:r>
            <a:r>
              <a:rPr sz="8800" b="1" spc="-585" dirty="0">
                <a:solidFill>
                  <a:srgbClr val="FF0000"/>
                </a:solidFill>
                <a:latin typeface="Trebuchet MS"/>
                <a:cs typeface="Trebuchet MS"/>
              </a:rPr>
              <a:t>ene</a:t>
            </a:r>
            <a:endParaRPr sz="8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573"/>
            <a:ext cx="9144000" cy="6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41028" y="3885564"/>
            <a:ext cx="426021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en-US" sz="4000" i="1" dirty="0" smtClean="0"/>
              <a:t>DR.BINO</a:t>
            </a:r>
            <a:endParaRPr lang="en-US" sz="4000" dirty="0" smtClean="0"/>
          </a:p>
          <a:p>
            <a:r>
              <a:rPr lang="en-US" sz="4000" i="1" dirty="0" smtClean="0"/>
              <a:t>Associate Prof.</a:t>
            </a:r>
            <a:endParaRPr lang="en-US" sz="4000" dirty="0" smtClean="0"/>
          </a:p>
          <a:p>
            <a:r>
              <a:rPr lang="en-US" sz="4000" i="1" dirty="0" smtClean="0"/>
              <a:t>DEPT OF SURGERY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1127" y="460006"/>
            <a:ext cx="60363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500" dirty="0">
                <a:solidFill>
                  <a:srgbClr val="000000"/>
                </a:solidFill>
                <a:latin typeface="Arial"/>
                <a:cs typeface="Arial"/>
              </a:rPr>
              <a:t>MORPHOLOGIC</a:t>
            </a:r>
            <a:r>
              <a:rPr sz="4400" i="1" spc="-3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-705" dirty="0">
                <a:solidFill>
                  <a:srgbClr val="000000"/>
                </a:solidFill>
                <a:latin typeface="Arial"/>
                <a:cs typeface="Arial"/>
              </a:rPr>
              <a:t>FEATURES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6013" y="1543189"/>
            <a:ext cx="7706359" cy="420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i="1" spc="-250" dirty="0">
                <a:latin typeface="Arial"/>
                <a:cs typeface="Arial"/>
              </a:rPr>
              <a:t>Grossly,</a:t>
            </a:r>
            <a:endParaRPr sz="25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30" dirty="0">
                <a:latin typeface="Arial"/>
                <a:cs typeface="Arial"/>
              </a:rPr>
              <a:t>the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affected</a:t>
            </a:r>
            <a:r>
              <a:rPr sz="2200" spc="-8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part</a:t>
            </a:r>
            <a:r>
              <a:rPr sz="2200" spc="-120" dirty="0">
                <a:latin typeface="Arial"/>
                <a:cs typeface="Arial"/>
              </a:rPr>
              <a:t> is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soft,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swollen,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20" dirty="0">
                <a:latin typeface="Arial"/>
                <a:cs typeface="Arial"/>
              </a:rPr>
              <a:t>putrid,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rotten</a:t>
            </a:r>
            <a:r>
              <a:rPr sz="2200" spc="-9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dark.</a:t>
            </a:r>
            <a:endParaRPr sz="2200">
              <a:latin typeface="Arial"/>
              <a:cs typeface="Arial"/>
            </a:endParaRPr>
          </a:p>
          <a:p>
            <a:pPr marL="756285" marR="186690" lvl="1" indent="-286385">
              <a:lnSpc>
                <a:spcPct val="799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140" dirty="0">
                <a:latin typeface="Arial"/>
                <a:cs typeface="Arial"/>
              </a:rPr>
              <a:t>classic </a:t>
            </a:r>
            <a:r>
              <a:rPr sz="2200" spc="-114" dirty="0">
                <a:latin typeface="Arial"/>
                <a:cs typeface="Arial"/>
              </a:rPr>
              <a:t>example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25" dirty="0">
                <a:latin typeface="Arial"/>
                <a:cs typeface="Arial"/>
              </a:rPr>
              <a:t>gangrene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65" dirty="0">
                <a:latin typeface="Arial"/>
                <a:cs typeface="Arial"/>
              </a:rPr>
              <a:t>bowel, </a:t>
            </a:r>
            <a:r>
              <a:rPr sz="2200" spc="-85" dirty="0">
                <a:latin typeface="Arial"/>
                <a:cs typeface="Arial"/>
              </a:rPr>
              <a:t>commonly </a:t>
            </a:r>
            <a:r>
              <a:rPr sz="2200" spc="-95" dirty="0">
                <a:latin typeface="Arial"/>
                <a:cs typeface="Arial"/>
              </a:rPr>
              <a:t>due </a:t>
            </a:r>
            <a:r>
              <a:rPr sz="2200" spc="15" dirty="0">
                <a:latin typeface="Arial"/>
                <a:cs typeface="Arial"/>
              </a:rPr>
              <a:t>to  </a:t>
            </a:r>
            <a:r>
              <a:rPr sz="2200" spc="-80" dirty="0">
                <a:latin typeface="Arial"/>
                <a:cs typeface="Arial"/>
              </a:rPr>
              <a:t>strangulated </a:t>
            </a:r>
            <a:r>
              <a:rPr sz="2200" spc="-70" dirty="0">
                <a:latin typeface="Arial"/>
                <a:cs typeface="Arial"/>
              </a:rPr>
              <a:t>hernia, </a:t>
            </a:r>
            <a:r>
              <a:rPr sz="2200" spc="-85" dirty="0">
                <a:latin typeface="Arial"/>
                <a:cs typeface="Arial"/>
              </a:rPr>
              <a:t>volvulus </a:t>
            </a:r>
            <a:r>
              <a:rPr sz="2200" spc="-15" dirty="0">
                <a:latin typeface="Arial"/>
                <a:cs typeface="Arial"/>
              </a:rPr>
              <a:t>or</a:t>
            </a:r>
            <a:r>
              <a:rPr sz="2200" spc="-254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intussusception.</a:t>
            </a:r>
            <a:endParaRPr sz="2200">
              <a:latin typeface="Arial"/>
              <a:cs typeface="Arial"/>
            </a:endParaRPr>
          </a:p>
          <a:p>
            <a:pPr marL="756285" marR="5080" lvl="1" indent="-286385">
              <a:lnSpc>
                <a:spcPct val="799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25" dirty="0">
                <a:latin typeface="Arial"/>
                <a:cs typeface="Arial"/>
              </a:rPr>
              <a:t>part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90" dirty="0">
                <a:latin typeface="Arial"/>
                <a:cs typeface="Arial"/>
              </a:rPr>
              <a:t>stained </a:t>
            </a:r>
            <a:r>
              <a:rPr sz="2200" spc="-85" dirty="0">
                <a:latin typeface="Arial"/>
                <a:cs typeface="Arial"/>
              </a:rPr>
              <a:t>dark </a:t>
            </a:r>
            <a:r>
              <a:rPr sz="2200" spc="-100" dirty="0">
                <a:latin typeface="Arial"/>
                <a:cs typeface="Arial"/>
              </a:rPr>
              <a:t>due </a:t>
            </a:r>
            <a:r>
              <a:rPr sz="2200" spc="15" dirty="0">
                <a:latin typeface="Arial"/>
                <a:cs typeface="Arial"/>
              </a:rPr>
              <a:t>to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60" dirty="0">
                <a:latin typeface="Arial"/>
                <a:cs typeface="Arial"/>
              </a:rPr>
              <a:t>same </a:t>
            </a:r>
            <a:r>
              <a:rPr sz="2200" spc="-114" dirty="0">
                <a:latin typeface="Arial"/>
                <a:cs typeface="Arial"/>
              </a:rPr>
              <a:t>mechanism </a:t>
            </a:r>
            <a:r>
              <a:rPr sz="2200" spc="-210" dirty="0">
                <a:latin typeface="Arial"/>
                <a:cs typeface="Arial"/>
              </a:rPr>
              <a:t>as </a:t>
            </a:r>
            <a:r>
              <a:rPr sz="2200" spc="-30" dirty="0">
                <a:latin typeface="Arial"/>
                <a:cs typeface="Arial"/>
              </a:rPr>
              <a:t>in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dry  </a:t>
            </a:r>
            <a:r>
              <a:rPr sz="2200" spc="-125" dirty="0">
                <a:latin typeface="Arial"/>
                <a:cs typeface="Arial"/>
              </a:rPr>
              <a:t>gangrene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ts val="299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i="1" spc="-175" dirty="0">
                <a:latin typeface="Arial"/>
                <a:cs typeface="Arial"/>
              </a:rPr>
              <a:t>Histologically,</a:t>
            </a:r>
            <a:endParaRPr sz="25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5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95" dirty="0">
                <a:latin typeface="Arial"/>
                <a:cs typeface="Arial"/>
              </a:rPr>
              <a:t>coagulative </a:t>
            </a:r>
            <a:r>
              <a:rPr sz="2200" spc="-120" dirty="0">
                <a:latin typeface="Arial"/>
                <a:cs typeface="Arial"/>
              </a:rPr>
              <a:t>necrosis </a:t>
            </a:r>
            <a:r>
              <a:rPr sz="2200" spc="10" dirty="0">
                <a:latin typeface="Arial"/>
                <a:cs typeface="Arial"/>
              </a:rPr>
              <a:t>with </a:t>
            </a:r>
            <a:r>
              <a:rPr sz="2200" spc="-50" dirty="0">
                <a:latin typeface="Arial"/>
                <a:cs typeface="Arial"/>
              </a:rPr>
              <a:t>stuffing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75" dirty="0">
                <a:latin typeface="Arial"/>
                <a:cs typeface="Arial"/>
              </a:rPr>
              <a:t>affected </a:t>
            </a:r>
            <a:r>
              <a:rPr sz="2200" spc="-25" dirty="0">
                <a:latin typeface="Arial"/>
                <a:cs typeface="Arial"/>
              </a:rPr>
              <a:t>part </a:t>
            </a:r>
            <a:r>
              <a:rPr sz="2200" spc="10" dirty="0">
                <a:latin typeface="Arial"/>
                <a:cs typeface="Arial"/>
              </a:rPr>
              <a:t>with</a:t>
            </a:r>
            <a:r>
              <a:rPr sz="2200" spc="-459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blood.</a:t>
            </a:r>
            <a:endParaRPr sz="2200">
              <a:latin typeface="Arial"/>
              <a:cs typeface="Arial"/>
            </a:endParaRPr>
          </a:p>
          <a:p>
            <a:pPr marL="756285" marR="187960" lvl="1" indent="-286385">
              <a:lnSpc>
                <a:spcPts val="211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125" dirty="0">
                <a:latin typeface="Arial"/>
                <a:cs typeface="Arial"/>
              </a:rPr>
              <a:t>There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60" dirty="0">
                <a:latin typeface="Arial"/>
                <a:cs typeface="Arial"/>
              </a:rPr>
              <a:t>ulceration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140" dirty="0">
                <a:latin typeface="Arial"/>
                <a:cs typeface="Arial"/>
              </a:rPr>
              <a:t>mucosa </a:t>
            </a:r>
            <a:r>
              <a:rPr sz="2200" spc="-105" dirty="0">
                <a:latin typeface="Arial"/>
                <a:cs typeface="Arial"/>
              </a:rPr>
              <a:t>and </a:t>
            </a:r>
            <a:r>
              <a:rPr sz="2200" spc="-85" dirty="0">
                <a:latin typeface="Arial"/>
                <a:cs typeface="Arial"/>
              </a:rPr>
              <a:t>intense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inflammatory  </a:t>
            </a:r>
            <a:r>
              <a:rPr sz="2200" spc="-15" dirty="0">
                <a:latin typeface="Arial"/>
                <a:cs typeface="Arial"/>
              </a:rPr>
              <a:t>infiltration.</a:t>
            </a:r>
            <a:endParaRPr sz="2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135" dirty="0">
                <a:latin typeface="Arial"/>
                <a:cs typeface="Arial"/>
              </a:rPr>
              <a:t>Lumen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65" dirty="0">
                <a:latin typeface="Arial"/>
                <a:cs typeface="Arial"/>
              </a:rPr>
              <a:t>bowel </a:t>
            </a:r>
            <a:r>
              <a:rPr sz="2200" spc="-95" dirty="0">
                <a:latin typeface="Arial"/>
                <a:cs typeface="Arial"/>
              </a:rPr>
              <a:t>contains </a:t>
            </a:r>
            <a:r>
              <a:rPr sz="2200" spc="-135" dirty="0">
                <a:latin typeface="Arial"/>
                <a:cs typeface="Arial"/>
              </a:rPr>
              <a:t>mucus </a:t>
            </a:r>
            <a:r>
              <a:rPr sz="2200" spc="-105" dirty="0">
                <a:latin typeface="Arial"/>
                <a:cs typeface="Arial"/>
              </a:rPr>
              <a:t>and</a:t>
            </a:r>
            <a:r>
              <a:rPr sz="2200" spc="-31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blood.</a:t>
            </a:r>
            <a:endParaRPr sz="2200">
              <a:latin typeface="Arial"/>
              <a:cs typeface="Arial"/>
            </a:endParaRPr>
          </a:p>
          <a:p>
            <a:pPr marL="756285" marR="269240" lvl="1" indent="-286385">
              <a:lnSpc>
                <a:spcPts val="2110"/>
              </a:lnSpc>
              <a:spcBef>
                <a:spcPts val="509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line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80" dirty="0">
                <a:latin typeface="Arial"/>
                <a:cs typeface="Arial"/>
              </a:rPr>
              <a:t>demarcation </a:t>
            </a:r>
            <a:r>
              <a:rPr sz="2200" spc="-70" dirty="0">
                <a:latin typeface="Arial"/>
                <a:cs typeface="Arial"/>
              </a:rPr>
              <a:t>between </a:t>
            </a:r>
            <a:r>
              <a:rPr sz="2200" spc="-125" dirty="0">
                <a:latin typeface="Arial"/>
                <a:cs typeface="Arial"/>
              </a:rPr>
              <a:t>gangrenous </a:t>
            </a:r>
            <a:r>
              <a:rPr sz="2200" spc="-114" dirty="0">
                <a:latin typeface="Arial"/>
                <a:cs typeface="Arial"/>
              </a:rPr>
              <a:t>segment </a:t>
            </a:r>
            <a:r>
              <a:rPr sz="2200" spc="-105" dirty="0">
                <a:latin typeface="Arial"/>
                <a:cs typeface="Arial"/>
              </a:rPr>
              <a:t>and  </a:t>
            </a:r>
            <a:r>
              <a:rPr sz="2200" spc="-80" dirty="0">
                <a:latin typeface="Arial"/>
                <a:cs typeface="Arial"/>
              </a:rPr>
              <a:t>viable </a:t>
            </a:r>
            <a:r>
              <a:rPr sz="2200" spc="-65" dirty="0">
                <a:latin typeface="Arial"/>
                <a:cs typeface="Arial"/>
              </a:rPr>
              <a:t>bowel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95" dirty="0">
                <a:latin typeface="Arial"/>
                <a:cs typeface="Arial"/>
              </a:rPr>
              <a:t>generally </a:t>
            </a:r>
            <a:r>
              <a:rPr sz="2200" spc="-10" dirty="0">
                <a:latin typeface="Arial"/>
                <a:cs typeface="Arial"/>
              </a:rPr>
              <a:t>not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clear-cut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1720" y="460006"/>
            <a:ext cx="75196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40" dirty="0">
                <a:solidFill>
                  <a:srgbClr val="000000"/>
                </a:solidFill>
                <a:latin typeface="Arial"/>
                <a:cs typeface="Arial"/>
              </a:rPr>
              <a:t>Wet </a:t>
            </a:r>
            <a:r>
              <a:rPr sz="4400" b="0" spc="-245" dirty="0">
                <a:solidFill>
                  <a:srgbClr val="000000"/>
                </a:solidFill>
                <a:latin typeface="Arial"/>
                <a:cs typeface="Arial"/>
              </a:rPr>
              <a:t>gangrene </a:t>
            </a:r>
            <a:r>
              <a:rPr sz="4400" b="0" dirty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sz="4400" b="0" spc="-50" dirty="0">
                <a:solidFill>
                  <a:srgbClr val="000000"/>
                </a:solidFill>
                <a:latin typeface="Arial"/>
                <a:cs typeface="Arial"/>
              </a:rPr>
              <a:t>the </a:t>
            </a:r>
            <a:r>
              <a:rPr sz="4400" b="0" spc="-180" dirty="0">
                <a:solidFill>
                  <a:srgbClr val="000000"/>
                </a:solidFill>
                <a:latin typeface="Arial"/>
                <a:cs typeface="Arial"/>
              </a:rPr>
              <a:t>small</a:t>
            </a:r>
            <a:r>
              <a:rPr sz="4400" b="0" spc="-7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b="0" spc="-114" dirty="0">
                <a:solidFill>
                  <a:srgbClr val="000000"/>
                </a:solidFill>
                <a:latin typeface="Arial"/>
                <a:cs typeface="Arial"/>
              </a:rPr>
              <a:t>bowel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1674875"/>
            <a:ext cx="8182356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27475"/>
            <a:ext cx="9144000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000" y="3427475"/>
            <a:ext cx="8182356" cy="1620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95959" y="5197843"/>
            <a:ext cx="7749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  <a:spcBef>
                <a:spcPts val="100"/>
              </a:spcBef>
            </a:pPr>
            <a:r>
              <a:rPr sz="1800" b="1" spc="-100" dirty="0">
                <a:latin typeface="Trebuchet MS"/>
                <a:cs typeface="Trebuchet MS"/>
              </a:rPr>
              <a:t>Coagulative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necrosis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75" dirty="0">
                <a:latin typeface="Trebuchet MS"/>
                <a:cs typeface="Trebuchet MS"/>
              </a:rPr>
              <a:t>of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the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-120" dirty="0">
                <a:latin typeface="Trebuchet MS"/>
                <a:cs typeface="Trebuchet MS"/>
              </a:rPr>
              <a:t>affected</a:t>
            </a:r>
            <a:r>
              <a:rPr sz="1800" b="1" spc="-12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bowel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wall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and</a:t>
            </a:r>
            <a:r>
              <a:rPr sz="1800" b="1" spc="-145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thrombosed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vessels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while</a:t>
            </a:r>
            <a:r>
              <a:rPr sz="1800" b="1" spc="-155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the  </a:t>
            </a:r>
            <a:r>
              <a:rPr sz="1800" b="1" spc="-114" dirty="0">
                <a:latin typeface="Trebuchet MS"/>
                <a:cs typeface="Trebuchet MS"/>
              </a:rPr>
              <a:t>junction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with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90" dirty="0">
                <a:latin typeface="Trebuchet MS"/>
                <a:cs typeface="Trebuchet MS"/>
              </a:rPr>
              <a:t>normal</a:t>
            </a:r>
            <a:r>
              <a:rPr sz="1800" b="1" spc="-150" dirty="0">
                <a:latin typeface="Trebuchet MS"/>
                <a:cs typeface="Trebuchet MS"/>
              </a:rPr>
              <a:t> </a:t>
            </a:r>
            <a:r>
              <a:rPr sz="1800" b="1" spc="-105" dirty="0">
                <a:latin typeface="Trebuchet MS"/>
                <a:cs typeface="Trebuchet MS"/>
              </a:rPr>
              <a:t>intestine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80" dirty="0">
                <a:latin typeface="Trebuchet MS"/>
                <a:cs typeface="Trebuchet MS"/>
              </a:rPr>
              <a:t>is</a:t>
            </a:r>
            <a:r>
              <a:rPr sz="1800" b="1" spc="-140" dirty="0">
                <a:latin typeface="Trebuchet MS"/>
                <a:cs typeface="Trebuchet MS"/>
              </a:rPr>
              <a:t> </a:t>
            </a:r>
            <a:r>
              <a:rPr sz="1800" b="1" spc="-100" dirty="0">
                <a:latin typeface="Trebuchet MS"/>
                <a:cs typeface="Trebuchet MS"/>
              </a:rPr>
              <a:t>indistinct</a:t>
            </a:r>
            <a:r>
              <a:rPr sz="1800" b="1" spc="-165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and</a:t>
            </a:r>
            <a:r>
              <a:rPr sz="1800" b="1" spc="-135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shows</a:t>
            </a:r>
            <a:r>
              <a:rPr sz="1800" b="1" spc="-180" dirty="0">
                <a:latin typeface="Trebuchet MS"/>
                <a:cs typeface="Trebuchet MS"/>
              </a:rPr>
              <a:t> </a:t>
            </a:r>
            <a:r>
              <a:rPr sz="1800" b="1" spc="-85" dirty="0">
                <a:latin typeface="Trebuchet MS"/>
                <a:cs typeface="Trebuchet MS"/>
              </a:rPr>
              <a:t>an</a:t>
            </a:r>
            <a:r>
              <a:rPr sz="1800" b="1" spc="-13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inflammatory</a:t>
            </a:r>
            <a:r>
              <a:rPr sz="1800" b="1" spc="-170" dirty="0">
                <a:latin typeface="Trebuchet MS"/>
                <a:cs typeface="Trebuchet MS"/>
              </a:rPr>
              <a:t> </a:t>
            </a:r>
            <a:r>
              <a:rPr sz="1800" b="1" spc="-110" dirty="0">
                <a:latin typeface="Trebuchet MS"/>
                <a:cs typeface="Trebuchet MS"/>
              </a:rPr>
              <a:t>infiltrate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342" y="190004"/>
            <a:ext cx="7674609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2415" marR="5080" indent="-2800350">
              <a:lnSpc>
                <a:spcPct val="100000"/>
              </a:lnSpc>
              <a:spcBef>
                <a:spcPts val="95"/>
              </a:spcBef>
            </a:pPr>
            <a:r>
              <a:rPr sz="4000" spc="-220" dirty="0">
                <a:solidFill>
                  <a:srgbClr val="000000"/>
                </a:solidFill>
              </a:rPr>
              <a:t>Contrasting </a:t>
            </a:r>
            <a:r>
              <a:rPr sz="4000" spc="-280" dirty="0">
                <a:solidFill>
                  <a:srgbClr val="000000"/>
                </a:solidFill>
              </a:rPr>
              <a:t>Features </a:t>
            </a:r>
            <a:r>
              <a:rPr sz="4000" spc="-165" dirty="0">
                <a:solidFill>
                  <a:srgbClr val="000000"/>
                </a:solidFill>
              </a:rPr>
              <a:t>of </a:t>
            </a:r>
            <a:r>
              <a:rPr sz="4000" spc="-195" dirty="0">
                <a:solidFill>
                  <a:srgbClr val="000000"/>
                </a:solidFill>
              </a:rPr>
              <a:t>Dry </a:t>
            </a:r>
            <a:r>
              <a:rPr sz="4000" spc="-190" dirty="0">
                <a:solidFill>
                  <a:srgbClr val="000000"/>
                </a:solidFill>
              </a:rPr>
              <a:t>and</a:t>
            </a:r>
            <a:r>
              <a:rPr sz="4000" spc="-610" dirty="0">
                <a:solidFill>
                  <a:srgbClr val="000000"/>
                </a:solidFill>
              </a:rPr>
              <a:t> </a:t>
            </a:r>
            <a:r>
              <a:rPr sz="4000" spc="-190" dirty="0">
                <a:solidFill>
                  <a:srgbClr val="000000"/>
                </a:solidFill>
              </a:rPr>
              <a:t>Wet  </a:t>
            </a:r>
            <a:r>
              <a:rPr sz="4000" spc="-225" dirty="0">
                <a:solidFill>
                  <a:srgbClr val="000000"/>
                </a:solidFill>
              </a:rPr>
              <a:t>Gangrene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52400" y="1674875"/>
            <a:ext cx="8894064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27475"/>
            <a:ext cx="9144000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3427475"/>
            <a:ext cx="8894064" cy="281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2666" y="460006"/>
            <a:ext cx="3757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0" dirty="0">
                <a:solidFill>
                  <a:srgbClr val="000000"/>
                </a:solidFill>
              </a:rPr>
              <a:t>GAS</a:t>
            </a:r>
            <a:r>
              <a:rPr sz="4400" spc="-430" dirty="0">
                <a:solidFill>
                  <a:srgbClr val="000000"/>
                </a:solidFill>
              </a:rPr>
              <a:t> </a:t>
            </a:r>
            <a:r>
              <a:rPr sz="4400" spc="-180" dirty="0">
                <a:solidFill>
                  <a:srgbClr val="000000"/>
                </a:solidFill>
              </a:rPr>
              <a:t>GANGRENE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69275"/>
            <a:ext cx="7928609" cy="409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08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75" dirty="0">
                <a:latin typeface="Arial"/>
                <a:cs typeface="Arial"/>
              </a:rPr>
              <a:t>Special </a:t>
            </a:r>
            <a:r>
              <a:rPr sz="2700" spc="-35" dirty="0">
                <a:latin typeface="Arial"/>
                <a:cs typeface="Arial"/>
              </a:rPr>
              <a:t>form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25" dirty="0">
                <a:latin typeface="Arial"/>
                <a:cs typeface="Arial"/>
              </a:rPr>
              <a:t>wet </a:t>
            </a:r>
            <a:r>
              <a:rPr sz="2700" spc="-155" dirty="0">
                <a:latin typeface="Arial"/>
                <a:cs typeface="Arial"/>
              </a:rPr>
              <a:t>gangrene </a:t>
            </a:r>
            <a:r>
              <a:rPr sz="2700" spc="-180" dirty="0">
                <a:latin typeface="Arial"/>
                <a:cs typeface="Arial"/>
              </a:rPr>
              <a:t>caused </a:t>
            </a:r>
            <a:r>
              <a:rPr sz="2700" spc="-114" dirty="0">
                <a:latin typeface="Arial"/>
                <a:cs typeface="Arial"/>
              </a:rPr>
              <a:t>by</a:t>
            </a:r>
            <a:r>
              <a:rPr sz="2700" spc="-480" dirty="0">
                <a:latin typeface="Arial"/>
                <a:cs typeface="Arial"/>
              </a:rPr>
              <a:t> </a:t>
            </a:r>
            <a:r>
              <a:rPr sz="2700" spc="-120" dirty="0">
                <a:latin typeface="Arial"/>
                <a:cs typeface="Arial"/>
              </a:rPr>
              <a:t>gas-forming</a:t>
            </a:r>
            <a:endParaRPr sz="2700">
              <a:latin typeface="Arial"/>
              <a:cs typeface="Arial"/>
            </a:endParaRPr>
          </a:p>
          <a:p>
            <a:pPr marL="355600">
              <a:lnSpc>
                <a:spcPts val="3080"/>
              </a:lnSpc>
            </a:pPr>
            <a:r>
              <a:rPr sz="2700" b="1" spc="-145" dirty="0">
                <a:latin typeface="Trebuchet MS"/>
                <a:cs typeface="Trebuchet MS"/>
              </a:rPr>
              <a:t>clostridia </a:t>
            </a:r>
            <a:r>
              <a:rPr sz="2700" spc="-95" dirty="0">
                <a:latin typeface="Arial"/>
                <a:cs typeface="Arial"/>
              </a:rPr>
              <a:t>(gram-positive </a:t>
            </a:r>
            <a:r>
              <a:rPr sz="2700" spc="-114" dirty="0">
                <a:latin typeface="Arial"/>
                <a:cs typeface="Arial"/>
              </a:rPr>
              <a:t>anaerobic</a:t>
            </a:r>
            <a:r>
              <a:rPr sz="2700" spc="-30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bacteria).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92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40" dirty="0">
                <a:latin typeface="Arial"/>
                <a:cs typeface="Arial"/>
              </a:rPr>
              <a:t>gain </a:t>
            </a:r>
            <a:r>
              <a:rPr sz="2700" spc="-40" dirty="0">
                <a:latin typeface="Arial"/>
                <a:cs typeface="Arial"/>
              </a:rPr>
              <a:t>entry </a:t>
            </a:r>
            <a:r>
              <a:rPr sz="2700" spc="-15" dirty="0">
                <a:latin typeface="Arial"/>
                <a:cs typeface="Arial"/>
              </a:rPr>
              <a:t>into </a:t>
            </a:r>
            <a:r>
              <a:rPr sz="2700" spc="-35" dirty="0">
                <a:latin typeface="Arial"/>
                <a:cs typeface="Arial"/>
              </a:rPr>
              <a:t>the</a:t>
            </a:r>
            <a:r>
              <a:rPr sz="2700" spc="-545" dirty="0">
                <a:latin typeface="Arial"/>
                <a:cs typeface="Arial"/>
              </a:rPr>
              <a:t> </a:t>
            </a:r>
            <a:r>
              <a:rPr sz="2700" spc="-140" dirty="0">
                <a:latin typeface="Arial"/>
                <a:cs typeface="Arial"/>
              </a:rPr>
              <a:t>tissues </a:t>
            </a:r>
            <a:r>
              <a:rPr sz="2700" spc="-65" dirty="0">
                <a:latin typeface="Arial"/>
                <a:cs typeface="Arial"/>
              </a:rPr>
              <a:t>through </a:t>
            </a:r>
            <a:r>
              <a:rPr sz="2700" spc="-105" dirty="0">
                <a:latin typeface="Arial"/>
                <a:cs typeface="Arial"/>
              </a:rPr>
              <a:t>open </a:t>
            </a:r>
            <a:r>
              <a:rPr sz="2700" spc="-90" dirty="0">
                <a:latin typeface="Arial"/>
                <a:cs typeface="Arial"/>
              </a:rPr>
              <a:t>contaminated  </a:t>
            </a:r>
            <a:r>
              <a:rPr sz="2700" spc="-114" dirty="0">
                <a:latin typeface="Arial"/>
                <a:cs typeface="Arial"/>
              </a:rPr>
              <a:t>wounds,</a:t>
            </a:r>
            <a:endParaRPr sz="2700">
              <a:latin typeface="Arial"/>
              <a:cs typeface="Arial"/>
            </a:endParaRPr>
          </a:p>
          <a:p>
            <a:pPr marL="355600" marR="40640" indent="-342900">
              <a:lnSpc>
                <a:spcPts val="292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20" dirty="0">
                <a:latin typeface="Arial"/>
                <a:cs typeface="Arial"/>
              </a:rPr>
              <a:t>especially </a:t>
            </a:r>
            <a:r>
              <a:rPr sz="2700" spc="-35" dirty="0">
                <a:latin typeface="Arial"/>
                <a:cs typeface="Arial"/>
              </a:rPr>
              <a:t>in the </a:t>
            </a:r>
            <a:r>
              <a:rPr sz="2700" spc="-150" dirty="0">
                <a:latin typeface="Arial"/>
                <a:cs typeface="Arial"/>
              </a:rPr>
              <a:t>muscles, </a:t>
            </a:r>
            <a:r>
              <a:rPr sz="2700" spc="-25" dirty="0">
                <a:latin typeface="Arial"/>
                <a:cs typeface="Arial"/>
              </a:rPr>
              <a:t>or </a:t>
            </a:r>
            <a:r>
              <a:rPr sz="2700" spc="-254" dirty="0">
                <a:latin typeface="Arial"/>
                <a:cs typeface="Arial"/>
              </a:rPr>
              <a:t>as </a:t>
            </a:r>
            <a:r>
              <a:rPr sz="2700" spc="-210" dirty="0">
                <a:latin typeface="Arial"/>
                <a:cs typeface="Arial"/>
              </a:rPr>
              <a:t>a </a:t>
            </a:r>
            <a:r>
              <a:rPr sz="2700" spc="-80" dirty="0">
                <a:latin typeface="Arial"/>
                <a:cs typeface="Arial"/>
              </a:rPr>
              <a:t>complication </a:t>
            </a:r>
            <a:r>
              <a:rPr sz="2700" spc="-10" dirty="0">
                <a:latin typeface="Arial"/>
                <a:cs typeface="Arial"/>
              </a:rPr>
              <a:t>of  </a:t>
            </a:r>
            <a:r>
              <a:rPr sz="2700" spc="-65" dirty="0">
                <a:latin typeface="Arial"/>
                <a:cs typeface="Arial"/>
              </a:rPr>
              <a:t>operation </a:t>
            </a:r>
            <a:r>
              <a:rPr sz="2700" spc="-85" dirty="0">
                <a:latin typeface="Arial"/>
                <a:cs typeface="Arial"/>
              </a:rPr>
              <a:t>on </a:t>
            </a:r>
            <a:r>
              <a:rPr sz="2700" spc="-95" dirty="0">
                <a:latin typeface="Arial"/>
                <a:cs typeface="Arial"/>
              </a:rPr>
              <a:t>colon </a:t>
            </a:r>
            <a:r>
              <a:rPr sz="2700" spc="-75" dirty="0">
                <a:latin typeface="Arial"/>
                <a:cs typeface="Arial"/>
              </a:rPr>
              <a:t>which </a:t>
            </a:r>
            <a:r>
              <a:rPr sz="2700" spc="-70" dirty="0">
                <a:latin typeface="Arial"/>
                <a:cs typeface="Arial"/>
              </a:rPr>
              <a:t>normally </a:t>
            </a:r>
            <a:r>
              <a:rPr sz="2700" spc="-114" dirty="0">
                <a:latin typeface="Arial"/>
                <a:cs typeface="Arial"/>
              </a:rPr>
              <a:t>contains</a:t>
            </a:r>
            <a:r>
              <a:rPr sz="2700" spc="-525" dirty="0">
                <a:latin typeface="Arial"/>
                <a:cs typeface="Arial"/>
              </a:rPr>
              <a:t> </a:t>
            </a:r>
            <a:r>
              <a:rPr sz="2700" spc="-70" dirty="0">
                <a:latin typeface="Arial"/>
                <a:cs typeface="Arial"/>
              </a:rPr>
              <a:t>clostridia.</a:t>
            </a:r>
            <a:endParaRPr sz="2700">
              <a:latin typeface="Arial"/>
              <a:cs typeface="Arial"/>
            </a:endParaRPr>
          </a:p>
          <a:p>
            <a:pPr marL="355600" marR="212725" indent="-342900">
              <a:lnSpc>
                <a:spcPts val="292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40" dirty="0">
                <a:latin typeface="Arial"/>
                <a:cs typeface="Arial"/>
              </a:rPr>
              <a:t>It </a:t>
            </a:r>
            <a:r>
              <a:rPr sz="2700" spc="-110" dirty="0">
                <a:latin typeface="Arial"/>
                <a:cs typeface="Arial"/>
              </a:rPr>
              <a:t>produce various </a:t>
            </a:r>
            <a:r>
              <a:rPr sz="2700" spc="-95" dirty="0">
                <a:latin typeface="Arial"/>
                <a:cs typeface="Arial"/>
              </a:rPr>
              <a:t>toxins </a:t>
            </a:r>
            <a:r>
              <a:rPr sz="2700" spc="-75" dirty="0">
                <a:latin typeface="Arial"/>
                <a:cs typeface="Arial"/>
              </a:rPr>
              <a:t>which</a:t>
            </a:r>
            <a:r>
              <a:rPr sz="2700" spc="-560" dirty="0">
                <a:latin typeface="Arial"/>
                <a:cs typeface="Arial"/>
              </a:rPr>
              <a:t> </a:t>
            </a:r>
            <a:r>
              <a:rPr sz="2700" spc="-110" dirty="0">
                <a:latin typeface="Arial"/>
                <a:cs typeface="Arial"/>
              </a:rPr>
              <a:t>produce </a:t>
            </a:r>
            <a:r>
              <a:rPr sz="2700" spc="-145" dirty="0">
                <a:latin typeface="Arial"/>
                <a:cs typeface="Arial"/>
              </a:rPr>
              <a:t>necrosis </a:t>
            </a:r>
            <a:r>
              <a:rPr sz="2700" spc="-125" dirty="0">
                <a:latin typeface="Arial"/>
                <a:cs typeface="Arial"/>
              </a:rPr>
              <a:t>and  </a:t>
            </a:r>
            <a:r>
              <a:rPr sz="2700" spc="-135" dirty="0">
                <a:latin typeface="Arial"/>
                <a:cs typeface="Arial"/>
              </a:rPr>
              <a:t>oedema</a:t>
            </a:r>
            <a:r>
              <a:rPr sz="2700" spc="-17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locally</a:t>
            </a:r>
            <a:endParaRPr sz="2700">
              <a:latin typeface="Arial"/>
              <a:cs typeface="Arial"/>
            </a:endParaRPr>
          </a:p>
          <a:p>
            <a:pPr marL="355600" marR="1481455" indent="-342900">
              <a:lnSpc>
                <a:spcPts val="2920"/>
              </a:lnSpc>
              <a:spcBef>
                <a:spcPts val="640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50" dirty="0">
                <a:latin typeface="Arial"/>
                <a:cs typeface="Arial"/>
              </a:rPr>
              <a:t>Also </a:t>
            </a:r>
            <a:r>
              <a:rPr sz="2700" spc="-125" dirty="0">
                <a:latin typeface="Arial"/>
                <a:cs typeface="Arial"/>
              </a:rPr>
              <a:t>absorbed </a:t>
            </a:r>
            <a:r>
              <a:rPr sz="2700" spc="-100" dirty="0">
                <a:latin typeface="Arial"/>
                <a:cs typeface="Arial"/>
              </a:rPr>
              <a:t>producing </a:t>
            </a:r>
            <a:r>
              <a:rPr sz="2700" spc="-65" dirty="0">
                <a:latin typeface="Arial"/>
                <a:cs typeface="Arial"/>
              </a:rPr>
              <a:t>profound</a:t>
            </a:r>
            <a:r>
              <a:rPr sz="2700" spc="-280" dirty="0">
                <a:latin typeface="Arial"/>
                <a:cs typeface="Arial"/>
              </a:rPr>
              <a:t> </a:t>
            </a:r>
            <a:r>
              <a:rPr sz="2700" spc="-145" dirty="0">
                <a:latin typeface="Arial"/>
                <a:cs typeface="Arial"/>
              </a:rPr>
              <a:t>systemic  </a:t>
            </a:r>
            <a:r>
              <a:rPr sz="2700" spc="-90" dirty="0">
                <a:latin typeface="Arial"/>
                <a:cs typeface="Arial"/>
              </a:rPr>
              <a:t>manifestations.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2666" y="460006"/>
            <a:ext cx="3757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0" dirty="0">
                <a:solidFill>
                  <a:srgbClr val="000000"/>
                </a:solidFill>
              </a:rPr>
              <a:t>GAS</a:t>
            </a:r>
            <a:r>
              <a:rPr sz="4400" spc="-430" dirty="0">
                <a:solidFill>
                  <a:srgbClr val="000000"/>
                </a:solidFill>
              </a:rPr>
              <a:t> </a:t>
            </a:r>
            <a:r>
              <a:rPr sz="4400" spc="-180" dirty="0">
                <a:solidFill>
                  <a:srgbClr val="000000"/>
                </a:solidFill>
              </a:rPr>
              <a:t>GANGRENE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85800" y="1674875"/>
            <a:ext cx="7714488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27475"/>
            <a:ext cx="9144000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3427475"/>
            <a:ext cx="7714488" cy="25328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1127" y="460006"/>
            <a:ext cx="60363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i="1" spc="-500" dirty="0">
                <a:solidFill>
                  <a:srgbClr val="000000"/>
                </a:solidFill>
                <a:latin typeface="Arial"/>
                <a:cs typeface="Arial"/>
              </a:rPr>
              <a:t>MORPHOLOGIC</a:t>
            </a:r>
            <a:r>
              <a:rPr sz="4400" i="1" spc="-3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i="1" spc="-705" dirty="0">
                <a:solidFill>
                  <a:srgbClr val="000000"/>
                </a:solidFill>
                <a:latin typeface="Arial"/>
                <a:cs typeface="Arial"/>
              </a:rPr>
              <a:t>FEATURES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35670"/>
            <a:ext cx="7892415" cy="4507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25" dirty="0">
                <a:latin typeface="Trebuchet MS"/>
                <a:cs typeface="Trebuchet MS"/>
              </a:rPr>
              <a:t>Grossly</a:t>
            </a:r>
            <a:endParaRPr sz="2700">
              <a:latin typeface="Trebuchet MS"/>
              <a:cs typeface="Trebuchet MS"/>
            </a:endParaRPr>
          </a:p>
          <a:p>
            <a:pPr marL="756285" marR="230504" lvl="1" indent="-286385">
              <a:lnSpc>
                <a:spcPts val="2300"/>
              </a:lnSpc>
              <a:spcBef>
                <a:spcPts val="570"/>
              </a:spcBef>
              <a:buChar char="–"/>
              <a:tabLst>
                <a:tab pos="756920" algn="l"/>
              </a:tabLst>
            </a:pP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affected </a:t>
            </a:r>
            <a:r>
              <a:rPr sz="2400" spc="-130" dirty="0">
                <a:latin typeface="Arial"/>
                <a:cs typeface="Arial"/>
              </a:rPr>
              <a:t>area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85" dirty="0">
                <a:latin typeface="Arial"/>
                <a:cs typeface="Arial"/>
              </a:rPr>
              <a:t>swollen, </a:t>
            </a:r>
            <a:r>
              <a:rPr sz="2400" spc="-105" dirty="0">
                <a:latin typeface="Arial"/>
                <a:cs typeface="Arial"/>
              </a:rPr>
              <a:t>oedematous, </a:t>
            </a:r>
            <a:r>
              <a:rPr sz="2400" spc="-50" dirty="0">
                <a:latin typeface="Arial"/>
                <a:cs typeface="Arial"/>
              </a:rPr>
              <a:t>painful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45" dirty="0">
                <a:latin typeface="Arial"/>
                <a:cs typeface="Arial"/>
              </a:rPr>
              <a:t>crepitant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due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accumulation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35" dirty="0">
                <a:latin typeface="Arial"/>
                <a:cs typeface="Arial"/>
              </a:rPr>
              <a:t>gas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bubbles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within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the  </a:t>
            </a:r>
            <a:r>
              <a:rPr sz="2400" spc="-114" dirty="0">
                <a:latin typeface="Arial"/>
                <a:cs typeface="Arial"/>
              </a:rPr>
              <a:t>tissues.</a:t>
            </a:r>
            <a:endParaRPr sz="2400">
              <a:latin typeface="Arial"/>
              <a:cs typeface="Arial"/>
            </a:endParaRPr>
          </a:p>
          <a:p>
            <a:pPr marL="756285" marR="5080" lvl="1" indent="-286385">
              <a:lnSpc>
                <a:spcPts val="23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130" dirty="0">
                <a:latin typeface="Arial"/>
                <a:cs typeface="Arial"/>
              </a:rPr>
              <a:t>Subsequently,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affected </a:t>
            </a:r>
            <a:r>
              <a:rPr sz="2400" spc="-100" dirty="0">
                <a:latin typeface="Arial"/>
                <a:cs typeface="Arial"/>
              </a:rPr>
              <a:t>tissue </a:t>
            </a:r>
            <a:r>
              <a:rPr sz="2400" spc="-145" dirty="0">
                <a:latin typeface="Arial"/>
                <a:cs typeface="Arial"/>
              </a:rPr>
              <a:t>becomes </a:t>
            </a:r>
            <a:r>
              <a:rPr sz="2400" spc="-90" dirty="0">
                <a:latin typeface="Arial"/>
                <a:cs typeface="Arial"/>
              </a:rPr>
              <a:t>dark </a:t>
            </a:r>
            <a:r>
              <a:rPr sz="2400" spc="-110" dirty="0">
                <a:latin typeface="Arial"/>
                <a:cs typeface="Arial"/>
              </a:rPr>
              <a:t>black</a:t>
            </a:r>
            <a:r>
              <a:rPr sz="2400" spc="-34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30" dirty="0">
                <a:latin typeface="Arial"/>
                <a:cs typeface="Arial"/>
              </a:rPr>
              <a:t>foul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smelling.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25" dirty="0">
                <a:latin typeface="Trebuchet MS"/>
                <a:cs typeface="Trebuchet MS"/>
              </a:rPr>
              <a:t>Microscopically</a:t>
            </a:r>
            <a:endParaRPr sz="2700">
              <a:latin typeface="Trebuchet MS"/>
              <a:cs typeface="Trebuchet MS"/>
            </a:endParaRPr>
          </a:p>
          <a:p>
            <a:pPr marL="756285" marR="728980" lvl="1" indent="-286385">
              <a:lnSpc>
                <a:spcPct val="8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25" dirty="0">
                <a:latin typeface="Arial"/>
                <a:cs typeface="Arial"/>
              </a:rPr>
              <a:t>muscle </a:t>
            </a:r>
            <a:r>
              <a:rPr sz="2400" spc="-70" dirty="0">
                <a:latin typeface="Arial"/>
                <a:cs typeface="Arial"/>
              </a:rPr>
              <a:t>fibres </a:t>
            </a:r>
            <a:r>
              <a:rPr sz="2400" spc="-95" dirty="0">
                <a:latin typeface="Arial"/>
                <a:cs typeface="Arial"/>
              </a:rPr>
              <a:t>undergo </a:t>
            </a:r>
            <a:r>
              <a:rPr sz="2400" spc="-100" dirty="0">
                <a:latin typeface="Arial"/>
                <a:cs typeface="Arial"/>
              </a:rPr>
              <a:t>coagulative </a:t>
            </a:r>
            <a:r>
              <a:rPr sz="2400" spc="-125" dirty="0">
                <a:latin typeface="Arial"/>
                <a:cs typeface="Arial"/>
              </a:rPr>
              <a:t>necrosis</a:t>
            </a:r>
            <a:r>
              <a:rPr sz="2400" spc="-400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with  </a:t>
            </a:r>
            <a:r>
              <a:rPr sz="2400" spc="-55" dirty="0">
                <a:latin typeface="Arial"/>
                <a:cs typeface="Arial"/>
              </a:rPr>
              <a:t>liquefaction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spc="-180" dirty="0">
                <a:latin typeface="Arial"/>
                <a:cs typeface="Arial"/>
              </a:rPr>
              <a:t>Large </a:t>
            </a:r>
            <a:r>
              <a:rPr sz="2400" spc="-75" dirty="0">
                <a:latin typeface="Arial"/>
                <a:cs typeface="Arial"/>
              </a:rPr>
              <a:t>number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85" dirty="0">
                <a:latin typeface="Arial"/>
                <a:cs typeface="Arial"/>
              </a:rPr>
              <a:t>gram-positive </a:t>
            </a:r>
            <a:r>
              <a:rPr sz="2400" spc="-55" dirty="0">
                <a:latin typeface="Arial"/>
                <a:cs typeface="Arial"/>
              </a:rPr>
              <a:t>bacilli </a:t>
            </a:r>
            <a:r>
              <a:rPr sz="2400" spc="-155" dirty="0">
                <a:latin typeface="Arial"/>
                <a:cs typeface="Arial"/>
              </a:rPr>
              <a:t>can </a:t>
            </a:r>
            <a:r>
              <a:rPr sz="2400" spc="-110" dirty="0">
                <a:latin typeface="Arial"/>
                <a:cs typeface="Arial"/>
              </a:rPr>
              <a:t>be</a:t>
            </a:r>
            <a:r>
              <a:rPr sz="2400" spc="-38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identified.</a:t>
            </a:r>
            <a:endParaRPr sz="2400">
              <a:latin typeface="Arial"/>
              <a:cs typeface="Arial"/>
            </a:endParaRPr>
          </a:p>
          <a:p>
            <a:pPr marL="756285" marR="22860" lvl="1" indent="-286385">
              <a:lnSpc>
                <a:spcPts val="2300"/>
              </a:lnSpc>
              <a:spcBef>
                <a:spcPts val="560"/>
              </a:spcBef>
              <a:buChar char="–"/>
              <a:tabLst>
                <a:tab pos="756920" algn="l"/>
              </a:tabLst>
            </a:pPr>
            <a:r>
              <a:rPr sz="2400" spc="-70" dirty="0">
                <a:latin typeface="Arial"/>
                <a:cs typeface="Arial"/>
              </a:rPr>
              <a:t>At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75" dirty="0">
                <a:latin typeface="Arial"/>
                <a:cs typeface="Arial"/>
              </a:rPr>
              <a:t>periphery, </a:t>
            </a:r>
            <a:r>
              <a:rPr sz="2400" spc="-190" dirty="0">
                <a:latin typeface="Arial"/>
                <a:cs typeface="Arial"/>
              </a:rPr>
              <a:t>a </a:t>
            </a:r>
            <a:r>
              <a:rPr sz="2400" spc="-150" dirty="0">
                <a:latin typeface="Arial"/>
                <a:cs typeface="Arial"/>
              </a:rPr>
              <a:t>zone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85" dirty="0">
                <a:latin typeface="Arial"/>
                <a:cs typeface="Arial"/>
              </a:rPr>
              <a:t>leucocytic </a:t>
            </a:r>
            <a:r>
              <a:rPr sz="2400" spc="-15" dirty="0">
                <a:latin typeface="Arial"/>
                <a:cs typeface="Arial"/>
              </a:rPr>
              <a:t>infiltration,</a:t>
            </a:r>
            <a:r>
              <a:rPr sz="2400" spc="-41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oedema 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5" dirty="0">
                <a:latin typeface="Arial"/>
                <a:cs typeface="Arial"/>
              </a:rPr>
              <a:t>congestion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17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found.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5"/>
              </a:spcBef>
              <a:buChar char="–"/>
              <a:tabLst>
                <a:tab pos="756920" algn="l"/>
              </a:tabLst>
            </a:pPr>
            <a:r>
              <a:rPr sz="2400" spc="-105" dirty="0">
                <a:latin typeface="Arial"/>
                <a:cs typeface="Arial"/>
              </a:rPr>
              <a:t>Capillary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30" dirty="0">
                <a:latin typeface="Arial"/>
                <a:cs typeface="Arial"/>
              </a:rPr>
              <a:t>venous </a:t>
            </a:r>
            <a:r>
              <a:rPr sz="2400" spc="-25" dirty="0">
                <a:latin typeface="Arial"/>
                <a:cs typeface="Arial"/>
              </a:rPr>
              <a:t>thrombi </a:t>
            </a:r>
            <a:r>
              <a:rPr sz="2400" spc="-110" dirty="0">
                <a:latin typeface="Arial"/>
                <a:cs typeface="Arial"/>
              </a:rPr>
              <a:t>are</a:t>
            </a:r>
            <a:r>
              <a:rPr sz="2400" spc="-30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common.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2666" y="460006"/>
            <a:ext cx="37572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50" dirty="0">
                <a:solidFill>
                  <a:srgbClr val="000000"/>
                </a:solidFill>
              </a:rPr>
              <a:t>GAS</a:t>
            </a:r>
            <a:r>
              <a:rPr sz="4400" spc="-430" dirty="0">
                <a:solidFill>
                  <a:srgbClr val="000000"/>
                </a:solidFill>
              </a:rPr>
              <a:t> </a:t>
            </a:r>
            <a:r>
              <a:rPr sz="4400" spc="-180" dirty="0">
                <a:solidFill>
                  <a:srgbClr val="000000"/>
                </a:solidFill>
              </a:rPr>
              <a:t>GANGRENE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524000" y="1751075"/>
            <a:ext cx="6432804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27475"/>
            <a:ext cx="9144000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0" y="3427475"/>
            <a:ext cx="6432804" cy="297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9594" y="460006"/>
            <a:ext cx="25234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90" dirty="0">
                <a:solidFill>
                  <a:srgbClr val="000000"/>
                </a:solidFill>
                <a:latin typeface="Arial"/>
                <a:cs typeface="Arial"/>
              </a:rPr>
              <a:t>References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811" y="1508352"/>
            <a:ext cx="7821930" cy="178181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70" dirty="0">
                <a:latin typeface="Arial"/>
                <a:cs typeface="Arial"/>
              </a:rPr>
              <a:t>Robbinson's </a:t>
            </a:r>
            <a:r>
              <a:rPr sz="3200" spc="-190" dirty="0">
                <a:latin typeface="Arial"/>
                <a:cs typeface="Arial"/>
              </a:rPr>
              <a:t>basic </a:t>
            </a:r>
            <a:r>
              <a:rPr sz="3200" spc="-100" dirty="0">
                <a:latin typeface="Arial"/>
                <a:cs typeface="Arial"/>
              </a:rPr>
              <a:t>pathology </a:t>
            </a:r>
            <a:r>
              <a:rPr sz="3200" spc="-160" dirty="0">
                <a:latin typeface="Arial"/>
                <a:cs typeface="Arial"/>
              </a:rPr>
              <a:t>8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145" dirty="0"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210" dirty="0">
                <a:latin typeface="Arial"/>
                <a:cs typeface="Arial"/>
              </a:rPr>
              <a:t>Harsh </a:t>
            </a:r>
            <a:r>
              <a:rPr sz="3200" spc="-95" dirty="0">
                <a:latin typeface="Arial"/>
                <a:cs typeface="Arial"/>
              </a:rPr>
              <a:t>Mohan </a:t>
            </a:r>
            <a:r>
              <a:rPr sz="3200" spc="-85" dirty="0">
                <a:latin typeface="Arial"/>
                <a:cs typeface="Arial"/>
              </a:rPr>
              <a:t>- </a:t>
            </a:r>
            <a:r>
              <a:rPr sz="3200" spc="-175" dirty="0">
                <a:latin typeface="Arial"/>
                <a:cs typeface="Arial"/>
              </a:rPr>
              <a:t>Textbook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spc="-150" dirty="0">
                <a:latin typeface="Arial"/>
                <a:cs typeface="Arial"/>
              </a:rPr>
              <a:t>Pathology </a:t>
            </a:r>
            <a:r>
              <a:rPr sz="3200" spc="-30" dirty="0">
                <a:latin typeface="Arial"/>
                <a:cs typeface="Arial"/>
              </a:rPr>
              <a:t>6th</a:t>
            </a:r>
            <a:r>
              <a:rPr sz="3200" spc="-425" dirty="0">
                <a:latin typeface="Arial"/>
                <a:cs typeface="Arial"/>
              </a:rPr>
              <a:t> </a:t>
            </a:r>
            <a:r>
              <a:rPr sz="3200" spc="-275" dirty="0">
                <a:latin typeface="Arial"/>
                <a:cs typeface="Arial"/>
              </a:rPr>
              <a:t>Ed.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50" dirty="0">
                <a:latin typeface="Arial"/>
                <a:cs typeface="Arial"/>
              </a:rPr>
              <a:t>Color </a:t>
            </a:r>
            <a:r>
              <a:rPr sz="3200" spc="-135" dirty="0">
                <a:latin typeface="Arial"/>
                <a:cs typeface="Arial"/>
              </a:rPr>
              <a:t>atlas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235" dirty="0">
                <a:latin typeface="Arial"/>
                <a:cs typeface="Arial"/>
              </a:rPr>
              <a:t> </a:t>
            </a:r>
            <a:r>
              <a:rPr sz="3200" spc="-100" dirty="0">
                <a:latin typeface="Arial"/>
                <a:cs typeface="Arial"/>
              </a:rPr>
              <a:t>pathology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10" dirty="0"/>
              <a:t>THANKS……</a:t>
            </a:r>
          </a:p>
        </p:txBody>
      </p:sp>
      <p:sp>
        <p:nvSpPr>
          <p:cNvPr id="5" name="object 5"/>
          <p:cNvSpPr/>
          <p:nvPr/>
        </p:nvSpPr>
        <p:spPr>
          <a:xfrm>
            <a:off x="2209800" y="3198875"/>
            <a:ext cx="46482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427475"/>
            <a:ext cx="9144000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58540" y="6475539"/>
            <a:ext cx="20237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-25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-90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w</a:t>
            </a:r>
            <a:r>
              <a:rPr sz="1200" spc="-65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spc="10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f</a:t>
            </a:r>
            <a:r>
              <a:rPr sz="1200" spc="-75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ace</a:t>
            </a:r>
            <a:r>
              <a:rPr sz="1200" spc="-70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b</a:t>
            </a:r>
            <a:r>
              <a:rPr sz="1200" spc="-40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o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o</a:t>
            </a:r>
            <a:r>
              <a:rPr sz="1200" spc="-55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k</a:t>
            </a:r>
            <a:r>
              <a:rPr sz="1200" spc="-45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.</a:t>
            </a:r>
            <a:r>
              <a:rPr sz="1200" spc="-114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c</a:t>
            </a:r>
            <a:r>
              <a:rPr sz="1200" spc="15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om</a:t>
            </a:r>
            <a:r>
              <a:rPr sz="1200" spc="10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/</a:t>
            </a:r>
            <a:r>
              <a:rPr sz="1200" spc="-45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n</a:t>
            </a:r>
            <a:r>
              <a:rPr sz="1200" spc="-35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otesden</a:t>
            </a:r>
            <a:r>
              <a:rPr sz="1200" spc="-30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t</a:t>
            </a:r>
            <a:r>
              <a:rPr sz="1200" spc="-45" dirty="0">
                <a:solidFill>
                  <a:srgbClr val="898989"/>
                </a:solidFill>
                <a:latin typeface="Arial"/>
                <a:cs typeface="Arial"/>
                <a:hlinkClick r:id="rId5"/>
              </a:rPr>
              <a:t>al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2600" y="2286000"/>
            <a:ext cx="5105400" cy="43997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9127" y="426275"/>
            <a:ext cx="24815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35" dirty="0">
                <a:solidFill>
                  <a:srgbClr val="FF0000"/>
                </a:solidFill>
              </a:rPr>
              <a:t>Gang</a:t>
            </a:r>
            <a:r>
              <a:rPr sz="4800" spc="-225" dirty="0">
                <a:solidFill>
                  <a:srgbClr val="FF0000"/>
                </a:solidFill>
              </a:rPr>
              <a:t>r</a:t>
            </a:r>
            <a:r>
              <a:rPr sz="4800" spc="-320" dirty="0">
                <a:solidFill>
                  <a:srgbClr val="FF0000"/>
                </a:solidFill>
              </a:rPr>
              <a:t>ene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383423"/>
            <a:ext cx="8009890" cy="48641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1450340" indent="-342900">
              <a:lnSpc>
                <a:spcPts val="2590"/>
              </a:lnSpc>
              <a:spcBef>
                <a:spcPts val="72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240" dirty="0">
                <a:latin typeface="Arial"/>
                <a:cs typeface="Arial"/>
              </a:rPr>
              <a:t>A </a:t>
            </a:r>
            <a:r>
              <a:rPr sz="2700" spc="-35" dirty="0">
                <a:latin typeface="Arial"/>
                <a:cs typeface="Arial"/>
              </a:rPr>
              <a:t>form </a:t>
            </a:r>
            <a:r>
              <a:rPr sz="2700" dirty="0">
                <a:latin typeface="Arial"/>
                <a:cs typeface="Arial"/>
              </a:rPr>
              <a:t>of </a:t>
            </a:r>
            <a:r>
              <a:rPr sz="2700" spc="-145" dirty="0">
                <a:latin typeface="Arial"/>
                <a:cs typeface="Arial"/>
              </a:rPr>
              <a:t>necrosis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110" dirty="0">
                <a:latin typeface="Arial"/>
                <a:cs typeface="Arial"/>
              </a:rPr>
              <a:t>tissue </a:t>
            </a:r>
            <a:r>
              <a:rPr sz="2700" spc="15" dirty="0">
                <a:latin typeface="Arial"/>
                <a:cs typeface="Arial"/>
              </a:rPr>
              <a:t>with</a:t>
            </a:r>
            <a:r>
              <a:rPr sz="2700" spc="-535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superadded  </a:t>
            </a:r>
            <a:r>
              <a:rPr sz="2700" spc="-55" dirty="0">
                <a:latin typeface="Arial"/>
                <a:cs typeface="Arial"/>
              </a:rPr>
              <a:t>putrefaction.</a:t>
            </a:r>
            <a:endParaRPr sz="2700">
              <a:latin typeface="Arial"/>
              <a:cs typeface="Arial"/>
            </a:endParaRPr>
          </a:p>
          <a:p>
            <a:pPr marL="355600" marR="156210" indent="-342900">
              <a:lnSpc>
                <a:spcPts val="2590"/>
              </a:lnSpc>
              <a:spcBef>
                <a:spcPts val="65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70" dirty="0">
                <a:latin typeface="Arial"/>
                <a:cs typeface="Arial"/>
              </a:rPr>
              <a:t>All </a:t>
            </a:r>
            <a:r>
              <a:rPr sz="2700" spc="-105" dirty="0">
                <a:latin typeface="Arial"/>
                <a:cs typeface="Arial"/>
              </a:rPr>
              <a:t>types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145" dirty="0">
                <a:latin typeface="Arial"/>
                <a:cs typeface="Arial"/>
              </a:rPr>
              <a:t>gangrene, necrosis </a:t>
            </a:r>
            <a:r>
              <a:rPr sz="2700" spc="-140" dirty="0">
                <a:latin typeface="Arial"/>
                <a:cs typeface="Arial"/>
              </a:rPr>
              <a:t>undergoes</a:t>
            </a:r>
            <a:r>
              <a:rPr sz="2700" spc="-415" dirty="0">
                <a:latin typeface="Arial"/>
                <a:cs typeface="Arial"/>
              </a:rPr>
              <a:t> </a:t>
            </a:r>
            <a:r>
              <a:rPr sz="2700" spc="-60" dirty="0">
                <a:latin typeface="Arial"/>
                <a:cs typeface="Arial"/>
              </a:rPr>
              <a:t>liquefaction  </a:t>
            </a:r>
            <a:r>
              <a:rPr sz="2700" spc="-114" dirty="0">
                <a:latin typeface="Arial"/>
                <a:cs typeface="Arial"/>
              </a:rPr>
              <a:t>by </a:t>
            </a:r>
            <a:r>
              <a:rPr sz="2700" spc="-35" dirty="0">
                <a:latin typeface="Arial"/>
                <a:cs typeface="Arial"/>
              </a:rPr>
              <a:t>the </a:t>
            </a:r>
            <a:r>
              <a:rPr sz="2700" spc="-70" dirty="0">
                <a:latin typeface="Arial"/>
                <a:cs typeface="Arial"/>
              </a:rPr>
              <a:t>action </a:t>
            </a:r>
            <a:r>
              <a:rPr sz="2700" spc="-5" dirty="0">
                <a:latin typeface="Arial"/>
                <a:cs typeface="Arial"/>
              </a:rPr>
              <a:t>of </a:t>
            </a:r>
            <a:r>
              <a:rPr sz="2700" spc="-65" dirty="0">
                <a:latin typeface="Arial"/>
                <a:cs typeface="Arial"/>
              </a:rPr>
              <a:t>putrefactive</a:t>
            </a:r>
            <a:r>
              <a:rPr sz="2700" spc="-550" dirty="0">
                <a:latin typeface="Arial"/>
                <a:cs typeface="Arial"/>
              </a:rPr>
              <a:t> </a:t>
            </a:r>
            <a:r>
              <a:rPr sz="2700" spc="-90" dirty="0">
                <a:latin typeface="Arial"/>
                <a:cs typeface="Arial"/>
              </a:rPr>
              <a:t>bacteria.</a:t>
            </a:r>
            <a:endParaRPr sz="27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40" dirty="0">
                <a:latin typeface="Arial"/>
                <a:cs typeface="Arial"/>
              </a:rPr>
              <a:t>It </a:t>
            </a:r>
            <a:r>
              <a:rPr sz="2700" spc="-160" dirty="0">
                <a:latin typeface="Arial"/>
                <a:cs typeface="Arial"/>
              </a:rPr>
              <a:t>may </a:t>
            </a:r>
            <a:r>
              <a:rPr sz="2700" spc="-125" dirty="0">
                <a:latin typeface="Arial"/>
                <a:cs typeface="Arial"/>
              </a:rPr>
              <a:t>be </a:t>
            </a:r>
            <a:r>
              <a:rPr sz="2700" spc="-180" dirty="0">
                <a:latin typeface="Arial"/>
                <a:cs typeface="Arial"/>
              </a:rPr>
              <a:t>caused </a:t>
            </a:r>
            <a:r>
              <a:rPr sz="2700" spc="-35" dirty="0">
                <a:latin typeface="Arial"/>
                <a:cs typeface="Arial"/>
              </a:rPr>
              <a:t>either </a:t>
            </a:r>
            <a:r>
              <a:rPr sz="2700" b="1" spc="-170" dirty="0">
                <a:latin typeface="Trebuchet MS"/>
                <a:cs typeface="Trebuchet MS"/>
              </a:rPr>
              <a:t>ischemic </a:t>
            </a:r>
            <a:r>
              <a:rPr sz="2700" spc="-25" dirty="0">
                <a:latin typeface="Arial"/>
                <a:cs typeface="Arial"/>
              </a:rPr>
              <a:t>or</a:t>
            </a:r>
            <a:r>
              <a:rPr sz="2700" spc="-525" dirty="0">
                <a:latin typeface="Arial"/>
                <a:cs typeface="Arial"/>
              </a:rPr>
              <a:t> </a:t>
            </a:r>
            <a:r>
              <a:rPr sz="2700" b="1" spc="-140" dirty="0">
                <a:latin typeface="Trebuchet MS"/>
                <a:cs typeface="Trebuchet MS"/>
              </a:rPr>
              <a:t>inflammatory</a:t>
            </a:r>
            <a:endParaRPr sz="27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700" spc="-135" dirty="0">
                <a:latin typeface="Arial"/>
                <a:cs typeface="Arial"/>
              </a:rPr>
              <a:t>Coagulative </a:t>
            </a:r>
            <a:r>
              <a:rPr sz="2700" spc="-160" dirty="0">
                <a:latin typeface="Arial"/>
                <a:cs typeface="Arial"/>
              </a:rPr>
              <a:t>Necrosis </a:t>
            </a:r>
            <a:r>
              <a:rPr sz="2700" spc="-114" dirty="0">
                <a:latin typeface="Arial"/>
                <a:cs typeface="Arial"/>
              </a:rPr>
              <a:t>due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24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ischaemia</a:t>
            </a:r>
            <a:endParaRPr sz="27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"/>
              </a:spcBef>
              <a:buChar char="–"/>
              <a:tabLst>
                <a:tab pos="756920" algn="l"/>
              </a:tabLst>
            </a:pPr>
            <a:r>
              <a:rPr sz="2400" spc="-135" dirty="0">
                <a:latin typeface="Arial"/>
                <a:cs typeface="Arial"/>
              </a:rPr>
              <a:t>gangrene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30" dirty="0">
                <a:latin typeface="Arial"/>
                <a:cs typeface="Arial"/>
              </a:rPr>
              <a:t>the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bowel,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ts val="2875"/>
              </a:lnSpc>
              <a:buChar char="–"/>
              <a:tabLst>
                <a:tab pos="756920" algn="l"/>
              </a:tabLst>
            </a:pPr>
            <a:r>
              <a:rPr sz="2400" spc="-135" dirty="0">
                <a:latin typeface="Arial"/>
                <a:cs typeface="Arial"/>
              </a:rPr>
              <a:t>gangrene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limb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spc="-135" dirty="0">
                <a:latin typeface="Trebuchet MS"/>
                <a:cs typeface="Trebuchet MS"/>
              </a:rPr>
              <a:t>Gangrenous </a:t>
            </a:r>
            <a:r>
              <a:rPr sz="2700" b="1" spc="-140" dirty="0">
                <a:latin typeface="Trebuchet MS"/>
                <a:cs typeface="Trebuchet MS"/>
              </a:rPr>
              <a:t>or </a:t>
            </a:r>
            <a:r>
              <a:rPr sz="2700" b="1" spc="-150" dirty="0">
                <a:latin typeface="Trebuchet MS"/>
                <a:cs typeface="Trebuchet MS"/>
              </a:rPr>
              <a:t>necrotising </a:t>
            </a:r>
            <a:r>
              <a:rPr sz="2700" b="1" spc="-145" dirty="0">
                <a:latin typeface="Trebuchet MS"/>
                <a:cs typeface="Trebuchet MS"/>
              </a:rPr>
              <a:t>inflammation: </a:t>
            </a:r>
            <a:r>
              <a:rPr sz="2700" spc="-45" dirty="0">
                <a:latin typeface="Arial"/>
                <a:cs typeface="Arial"/>
              </a:rPr>
              <a:t>primarily  </a:t>
            </a:r>
            <a:r>
              <a:rPr sz="2700" spc="-50" dirty="0">
                <a:latin typeface="Arial"/>
                <a:cs typeface="Arial"/>
              </a:rPr>
              <a:t>inflammation </a:t>
            </a:r>
            <a:r>
              <a:rPr sz="2700" spc="-110" dirty="0">
                <a:latin typeface="Arial"/>
                <a:cs typeface="Arial"/>
              </a:rPr>
              <a:t>provoked </a:t>
            </a:r>
            <a:r>
              <a:rPr sz="2700" spc="-114" dirty="0">
                <a:latin typeface="Arial"/>
                <a:cs typeface="Arial"/>
              </a:rPr>
              <a:t>by </a:t>
            </a:r>
            <a:r>
              <a:rPr sz="2700" spc="-35" dirty="0">
                <a:latin typeface="Arial"/>
                <a:cs typeface="Arial"/>
              </a:rPr>
              <a:t>virulent </a:t>
            </a:r>
            <a:r>
              <a:rPr sz="2700" spc="-90" dirty="0">
                <a:latin typeface="Arial"/>
                <a:cs typeface="Arial"/>
              </a:rPr>
              <a:t>bacteria </a:t>
            </a:r>
            <a:r>
              <a:rPr sz="2700" spc="-75" dirty="0">
                <a:latin typeface="Arial"/>
                <a:cs typeface="Arial"/>
              </a:rPr>
              <a:t>resulting</a:t>
            </a:r>
            <a:r>
              <a:rPr sz="2700" spc="-565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in  </a:t>
            </a:r>
            <a:r>
              <a:rPr sz="2700" spc="-170" dirty="0">
                <a:latin typeface="Arial"/>
                <a:cs typeface="Arial"/>
              </a:rPr>
              <a:t>massive </a:t>
            </a:r>
            <a:r>
              <a:rPr sz="2700" spc="-110" dirty="0">
                <a:latin typeface="Arial"/>
                <a:cs typeface="Arial"/>
              </a:rPr>
              <a:t>tissue</a:t>
            </a:r>
            <a:r>
              <a:rPr sz="2700" spc="-175" dirty="0">
                <a:latin typeface="Arial"/>
                <a:cs typeface="Arial"/>
              </a:rPr>
              <a:t> </a:t>
            </a:r>
            <a:r>
              <a:rPr sz="2700" spc="-135" dirty="0">
                <a:latin typeface="Arial"/>
                <a:cs typeface="Arial"/>
              </a:rPr>
              <a:t>necrosis.</a:t>
            </a:r>
            <a:endParaRPr sz="27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0"/>
              </a:spcBef>
              <a:buChar char="–"/>
              <a:tabLst>
                <a:tab pos="756920" algn="l"/>
              </a:tabLst>
            </a:pPr>
            <a:r>
              <a:rPr sz="2400" spc="-145" dirty="0">
                <a:latin typeface="Arial"/>
                <a:cs typeface="Arial"/>
              </a:rPr>
              <a:t>Gangrenous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appendicitis,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Char char="–"/>
              <a:tabLst>
                <a:tab pos="756920" algn="l"/>
              </a:tabLst>
            </a:pPr>
            <a:r>
              <a:rPr sz="2400" spc="-145" dirty="0">
                <a:latin typeface="Arial"/>
                <a:cs typeface="Arial"/>
              </a:rPr>
              <a:t>Gangrenous </a:t>
            </a:r>
            <a:r>
              <a:rPr sz="2400" spc="-55" dirty="0">
                <a:latin typeface="Arial"/>
                <a:cs typeface="Arial"/>
              </a:rPr>
              <a:t>stomatitis </a:t>
            </a:r>
            <a:r>
              <a:rPr sz="2400" spc="-95" dirty="0">
                <a:latin typeface="Arial"/>
                <a:cs typeface="Arial"/>
              </a:rPr>
              <a:t>(noma, </a:t>
            </a:r>
            <a:r>
              <a:rPr sz="2400" spc="-110" dirty="0">
                <a:latin typeface="Arial"/>
                <a:cs typeface="Arial"/>
              </a:rPr>
              <a:t>cancrum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oris)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2954" y="460006"/>
            <a:ext cx="43357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15" dirty="0">
                <a:solidFill>
                  <a:srgbClr val="000000"/>
                </a:solidFill>
              </a:rPr>
              <a:t>Types </a:t>
            </a:r>
            <a:r>
              <a:rPr sz="4400" spc="-180" dirty="0">
                <a:solidFill>
                  <a:srgbClr val="000000"/>
                </a:solidFill>
              </a:rPr>
              <a:t>of</a:t>
            </a:r>
            <a:r>
              <a:rPr sz="4400" spc="-430" dirty="0">
                <a:solidFill>
                  <a:srgbClr val="000000"/>
                </a:solidFill>
              </a:rPr>
              <a:t> </a:t>
            </a:r>
            <a:r>
              <a:rPr sz="4400" spc="-245" dirty="0">
                <a:solidFill>
                  <a:srgbClr val="000000"/>
                </a:solidFill>
              </a:rPr>
              <a:t>Gangrene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4267200" y="1751075"/>
            <a:ext cx="4643628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380711"/>
            <a:ext cx="9144000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811" y="1605609"/>
            <a:ext cx="3109595" cy="35394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4287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  <a:tab pos="356235" algn="l"/>
              </a:tabLst>
            </a:pPr>
            <a:r>
              <a:rPr sz="3200" spc="-160" dirty="0">
                <a:latin typeface="Arial"/>
                <a:cs typeface="Arial"/>
              </a:rPr>
              <a:t>2 </a:t>
            </a:r>
            <a:r>
              <a:rPr sz="3200" spc="-110" dirty="0">
                <a:latin typeface="Arial"/>
                <a:cs typeface="Arial"/>
              </a:rPr>
              <a:t>main </a:t>
            </a:r>
            <a:r>
              <a:rPr sz="3200" spc="-100" dirty="0">
                <a:latin typeface="Arial"/>
                <a:cs typeface="Arial"/>
              </a:rPr>
              <a:t>forms</a:t>
            </a:r>
            <a:r>
              <a:rPr sz="3200" spc="-30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of  </a:t>
            </a:r>
            <a:r>
              <a:rPr sz="3200" spc="-175" dirty="0">
                <a:latin typeface="Arial"/>
                <a:cs typeface="Arial"/>
              </a:rPr>
              <a:t>gangrene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0" dirty="0">
                <a:latin typeface="Trebuchet MS"/>
                <a:cs typeface="Trebuchet MS"/>
              </a:rPr>
              <a:t>Dry</a:t>
            </a:r>
            <a:r>
              <a:rPr sz="3200" b="1" spc="-280" dirty="0">
                <a:latin typeface="Trebuchet MS"/>
                <a:cs typeface="Trebuchet MS"/>
              </a:rPr>
              <a:t> </a:t>
            </a:r>
            <a:r>
              <a:rPr sz="3200" b="1" spc="-180" dirty="0">
                <a:latin typeface="Trebuchet MS"/>
                <a:cs typeface="Trebuchet MS"/>
              </a:rPr>
              <a:t>gangrene</a:t>
            </a:r>
            <a:endParaRPr sz="32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50" dirty="0">
                <a:latin typeface="Trebuchet MS"/>
                <a:cs typeface="Trebuchet MS"/>
              </a:rPr>
              <a:t>Wet</a:t>
            </a:r>
            <a:r>
              <a:rPr sz="3200" b="1" spc="-265" dirty="0">
                <a:latin typeface="Trebuchet MS"/>
                <a:cs typeface="Trebuchet MS"/>
              </a:rPr>
              <a:t> </a:t>
            </a:r>
            <a:r>
              <a:rPr sz="3200" b="1" spc="-180" dirty="0">
                <a:latin typeface="Trebuchet MS"/>
                <a:cs typeface="Trebuchet MS"/>
              </a:rPr>
              <a:t>Gangrene</a:t>
            </a:r>
            <a:endParaRPr sz="3200">
              <a:latin typeface="Trebuchet MS"/>
              <a:cs typeface="Trebuchet MS"/>
            </a:endParaRPr>
          </a:p>
          <a:p>
            <a:pPr marL="756285" marR="5080" indent="-286385">
              <a:lnSpc>
                <a:spcPct val="100000"/>
              </a:lnSpc>
              <a:spcBef>
                <a:spcPts val="690"/>
              </a:spcBef>
            </a:pPr>
            <a:r>
              <a:rPr sz="2800" spc="-5" dirty="0">
                <a:latin typeface="Arial"/>
                <a:cs typeface="Arial"/>
              </a:rPr>
              <a:t>– </a:t>
            </a:r>
            <a:r>
              <a:rPr sz="2800" b="1" spc="-105" dirty="0">
                <a:latin typeface="Trebuchet MS"/>
                <a:cs typeface="Trebuchet MS"/>
              </a:rPr>
              <a:t>Gas </a:t>
            </a:r>
            <a:r>
              <a:rPr sz="2800" b="1" spc="-150" dirty="0">
                <a:latin typeface="Trebuchet MS"/>
                <a:cs typeface="Trebuchet MS"/>
              </a:rPr>
              <a:t>gangrene</a:t>
            </a:r>
            <a:r>
              <a:rPr sz="2800" spc="-150" dirty="0">
                <a:latin typeface="Arial"/>
                <a:cs typeface="Arial"/>
              </a:rPr>
              <a:t>: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-220" dirty="0">
                <a:latin typeface="Arial"/>
                <a:cs typeface="Arial"/>
              </a:rPr>
              <a:t>a  </a:t>
            </a:r>
            <a:r>
              <a:rPr sz="2800" spc="-75" dirty="0">
                <a:latin typeface="Arial"/>
                <a:cs typeface="Arial"/>
              </a:rPr>
              <a:t>kind </a:t>
            </a:r>
            <a:r>
              <a:rPr sz="2800" spc="-10" dirty="0">
                <a:latin typeface="Arial"/>
                <a:cs typeface="Arial"/>
              </a:rPr>
              <a:t>of </a:t>
            </a:r>
            <a:r>
              <a:rPr sz="2800" spc="-25" dirty="0">
                <a:latin typeface="Arial"/>
                <a:cs typeface="Arial"/>
              </a:rPr>
              <a:t>wet  </a:t>
            </a:r>
            <a:r>
              <a:rPr sz="2800" spc="-160" dirty="0">
                <a:latin typeface="Arial"/>
                <a:cs typeface="Arial"/>
              </a:rPr>
              <a:t>gangrene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67200" y="3427475"/>
            <a:ext cx="4643628" cy="2438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8909" y="460006"/>
            <a:ext cx="3221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10" dirty="0">
                <a:solidFill>
                  <a:srgbClr val="000000"/>
                </a:solidFill>
              </a:rPr>
              <a:t>Dry</a:t>
            </a:r>
            <a:r>
              <a:rPr sz="4400" spc="-395" dirty="0">
                <a:solidFill>
                  <a:srgbClr val="000000"/>
                </a:solidFill>
              </a:rPr>
              <a:t> </a:t>
            </a:r>
            <a:r>
              <a:rPr sz="4400" spc="-245" dirty="0">
                <a:solidFill>
                  <a:srgbClr val="000000"/>
                </a:solidFill>
              </a:rPr>
              <a:t>Gangrene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28126"/>
            <a:ext cx="7997825" cy="450786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2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45" dirty="0">
                <a:latin typeface="Arial"/>
                <a:cs typeface="Arial"/>
              </a:rPr>
              <a:t>begins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35" dirty="0">
                <a:latin typeface="Arial"/>
                <a:cs typeface="Arial"/>
              </a:rPr>
              <a:t>in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the</a:t>
            </a:r>
            <a:r>
              <a:rPr sz="2700" spc="-15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distal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30" dirty="0">
                <a:latin typeface="Arial"/>
                <a:cs typeface="Arial"/>
              </a:rPr>
              <a:t>part</a:t>
            </a:r>
            <a:r>
              <a:rPr sz="2700" spc="-16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of</a:t>
            </a:r>
            <a:r>
              <a:rPr sz="2700" spc="-135" dirty="0">
                <a:latin typeface="Arial"/>
                <a:cs typeface="Arial"/>
              </a:rPr>
              <a:t> </a:t>
            </a:r>
            <a:r>
              <a:rPr sz="2700" spc="-210" dirty="0">
                <a:latin typeface="Arial"/>
                <a:cs typeface="Arial"/>
              </a:rPr>
              <a:t>a</a:t>
            </a:r>
            <a:r>
              <a:rPr sz="2700" spc="-140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limb</a:t>
            </a:r>
            <a:r>
              <a:rPr sz="2700" spc="-145" dirty="0">
                <a:latin typeface="Arial"/>
                <a:cs typeface="Arial"/>
              </a:rPr>
              <a:t> </a:t>
            </a:r>
            <a:r>
              <a:rPr sz="2700" spc="-114" dirty="0">
                <a:latin typeface="Arial"/>
                <a:cs typeface="Arial"/>
              </a:rPr>
              <a:t>due</a:t>
            </a:r>
            <a:r>
              <a:rPr sz="2700" spc="-160" dirty="0">
                <a:latin typeface="Arial"/>
                <a:cs typeface="Arial"/>
              </a:rPr>
              <a:t> </a:t>
            </a:r>
            <a:r>
              <a:rPr sz="2700" spc="20" dirty="0">
                <a:latin typeface="Arial"/>
                <a:cs typeface="Arial"/>
              </a:rPr>
              <a:t>to</a:t>
            </a:r>
            <a:r>
              <a:rPr sz="2700" spc="-110" dirty="0">
                <a:latin typeface="Arial"/>
                <a:cs typeface="Arial"/>
              </a:rPr>
              <a:t> </a:t>
            </a:r>
            <a:r>
              <a:rPr sz="2700" spc="-130" dirty="0">
                <a:latin typeface="Arial"/>
                <a:cs typeface="Arial"/>
              </a:rPr>
              <a:t>ischaemia.</a:t>
            </a:r>
            <a:endParaRPr sz="2700">
              <a:latin typeface="Arial"/>
              <a:cs typeface="Arial"/>
            </a:endParaRPr>
          </a:p>
          <a:p>
            <a:pPr marL="355600" marR="5080" indent="-342900">
              <a:lnSpc>
                <a:spcPts val="2920"/>
              </a:lnSpc>
              <a:spcBef>
                <a:spcPts val="68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195" dirty="0">
                <a:latin typeface="Arial"/>
                <a:cs typeface="Arial"/>
              </a:rPr>
              <a:t>The </a:t>
            </a:r>
            <a:r>
              <a:rPr sz="2700" spc="-155" dirty="0">
                <a:latin typeface="Arial"/>
                <a:cs typeface="Arial"/>
              </a:rPr>
              <a:t>gangrene </a:t>
            </a:r>
            <a:r>
              <a:rPr sz="2700" spc="-165" dirty="0">
                <a:latin typeface="Arial"/>
                <a:cs typeface="Arial"/>
              </a:rPr>
              <a:t>spreads </a:t>
            </a:r>
            <a:r>
              <a:rPr sz="2700" spc="-85" dirty="0">
                <a:latin typeface="Arial"/>
                <a:cs typeface="Arial"/>
              </a:rPr>
              <a:t>slowly </a:t>
            </a:r>
            <a:r>
              <a:rPr sz="2700" spc="-120" dirty="0">
                <a:latin typeface="Arial"/>
                <a:cs typeface="Arial"/>
              </a:rPr>
              <a:t>upwards </a:t>
            </a:r>
            <a:r>
              <a:rPr sz="2700" spc="-5" dirty="0">
                <a:latin typeface="Arial"/>
                <a:cs typeface="Arial"/>
              </a:rPr>
              <a:t>until </a:t>
            </a:r>
            <a:r>
              <a:rPr sz="2700" spc="85" dirty="0">
                <a:latin typeface="Arial"/>
                <a:cs typeface="Arial"/>
              </a:rPr>
              <a:t>it</a:t>
            </a:r>
            <a:r>
              <a:rPr sz="2700" spc="-370" dirty="0">
                <a:latin typeface="Arial"/>
                <a:cs typeface="Arial"/>
              </a:rPr>
              <a:t> </a:t>
            </a:r>
            <a:r>
              <a:rPr sz="2700" spc="-160" dirty="0">
                <a:latin typeface="Arial"/>
                <a:cs typeface="Arial"/>
              </a:rPr>
              <a:t>reaches </a:t>
            </a:r>
            <a:r>
              <a:rPr sz="2700" spc="-210" dirty="0">
                <a:latin typeface="Arial"/>
                <a:cs typeface="Arial"/>
              </a:rPr>
              <a:t>a  </a:t>
            </a:r>
            <a:r>
              <a:rPr sz="2700" spc="-25" dirty="0">
                <a:latin typeface="Arial"/>
                <a:cs typeface="Arial"/>
              </a:rPr>
              <a:t>point </a:t>
            </a:r>
            <a:r>
              <a:rPr sz="2700" spc="-85" dirty="0">
                <a:latin typeface="Arial"/>
                <a:cs typeface="Arial"/>
              </a:rPr>
              <a:t>where </a:t>
            </a:r>
            <a:r>
              <a:rPr sz="2700" spc="-30" dirty="0">
                <a:latin typeface="Arial"/>
                <a:cs typeface="Arial"/>
              </a:rPr>
              <a:t>the </a:t>
            </a:r>
            <a:r>
              <a:rPr sz="2700" spc="-65" dirty="0">
                <a:latin typeface="Arial"/>
                <a:cs typeface="Arial"/>
              </a:rPr>
              <a:t>blood </a:t>
            </a:r>
            <a:r>
              <a:rPr sz="2700" spc="-114" dirty="0">
                <a:latin typeface="Arial"/>
                <a:cs typeface="Arial"/>
              </a:rPr>
              <a:t>supply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114" dirty="0">
                <a:latin typeface="Arial"/>
                <a:cs typeface="Arial"/>
              </a:rPr>
              <a:t>adequate </a:t>
            </a:r>
            <a:r>
              <a:rPr sz="2700" spc="20" dirty="0">
                <a:latin typeface="Arial"/>
                <a:cs typeface="Arial"/>
              </a:rPr>
              <a:t>to </a:t>
            </a:r>
            <a:r>
              <a:rPr sz="2700" spc="-155" dirty="0">
                <a:latin typeface="Arial"/>
                <a:cs typeface="Arial"/>
              </a:rPr>
              <a:t>keep </a:t>
            </a:r>
            <a:r>
              <a:rPr sz="2700" spc="-35" dirty="0">
                <a:latin typeface="Arial"/>
                <a:cs typeface="Arial"/>
              </a:rPr>
              <a:t>the  </a:t>
            </a:r>
            <a:r>
              <a:rPr sz="2700" spc="-110" dirty="0">
                <a:latin typeface="Arial"/>
                <a:cs typeface="Arial"/>
              </a:rPr>
              <a:t>tissue</a:t>
            </a:r>
            <a:r>
              <a:rPr sz="2700" spc="-180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viable.</a:t>
            </a:r>
            <a:endParaRPr sz="2700">
              <a:latin typeface="Arial"/>
              <a:cs typeface="Arial"/>
            </a:endParaRPr>
          </a:p>
          <a:p>
            <a:pPr marL="355600" marR="425450" indent="-342900">
              <a:lnSpc>
                <a:spcPts val="2920"/>
              </a:lnSpc>
              <a:spcBef>
                <a:spcPts val="635"/>
              </a:spcBef>
              <a:buChar char="•"/>
              <a:tabLst>
                <a:tab pos="354965" algn="l"/>
                <a:tab pos="355600" algn="l"/>
              </a:tabLst>
            </a:pPr>
            <a:r>
              <a:rPr sz="2700" spc="-240" dirty="0">
                <a:latin typeface="Arial"/>
                <a:cs typeface="Arial"/>
              </a:rPr>
              <a:t>A </a:t>
            </a:r>
            <a:r>
              <a:rPr sz="2700" b="1" i="1" spc="-150" dirty="0">
                <a:latin typeface="Arial"/>
                <a:cs typeface="Arial"/>
              </a:rPr>
              <a:t>line </a:t>
            </a:r>
            <a:r>
              <a:rPr sz="2700" b="1" i="1" spc="-135" dirty="0">
                <a:latin typeface="Arial"/>
                <a:cs typeface="Arial"/>
              </a:rPr>
              <a:t>of </a:t>
            </a:r>
            <a:r>
              <a:rPr sz="2700" b="1" i="1" spc="-160" dirty="0">
                <a:latin typeface="Arial"/>
                <a:cs typeface="Arial"/>
              </a:rPr>
              <a:t>separation </a:t>
            </a:r>
            <a:r>
              <a:rPr sz="2700" spc="-140" dirty="0">
                <a:latin typeface="Arial"/>
                <a:cs typeface="Arial"/>
              </a:rPr>
              <a:t>is </a:t>
            </a:r>
            <a:r>
              <a:rPr sz="2700" spc="-65" dirty="0">
                <a:latin typeface="Arial"/>
                <a:cs typeface="Arial"/>
              </a:rPr>
              <a:t>formed </a:t>
            </a:r>
            <a:r>
              <a:rPr sz="2700" spc="-40" dirty="0">
                <a:latin typeface="Arial"/>
                <a:cs typeface="Arial"/>
              </a:rPr>
              <a:t>at </a:t>
            </a:r>
            <a:r>
              <a:rPr sz="2700" spc="-55" dirty="0">
                <a:latin typeface="Arial"/>
                <a:cs typeface="Arial"/>
              </a:rPr>
              <a:t>this </a:t>
            </a:r>
            <a:r>
              <a:rPr sz="2700" spc="-25" dirty="0">
                <a:latin typeface="Arial"/>
                <a:cs typeface="Arial"/>
              </a:rPr>
              <a:t>point</a:t>
            </a:r>
            <a:r>
              <a:rPr sz="2700" spc="-325" dirty="0">
                <a:latin typeface="Arial"/>
                <a:cs typeface="Arial"/>
              </a:rPr>
              <a:t> </a:t>
            </a:r>
            <a:r>
              <a:rPr sz="2700" spc="-85" dirty="0">
                <a:latin typeface="Arial"/>
                <a:cs typeface="Arial"/>
              </a:rPr>
              <a:t>between  </a:t>
            </a:r>
            <a:r>
              <a:rPr sz="2700" spc="-35" dirty="0">
                <a:latin typeface="Arial"/>
                <a:cs typeface="Arial"/>
              </a:rPr>
              <a:t>the </a:t>
            </a:r>
            <a:r>
              <a:rPr sz="2700" spc="-155" dirty="0">
                <a:latin typeface="Arial"/>
                <a:cs typeface="Arial"/>
              </a:rPr>
              <a:t>gangrenous </a:t>
            </a:r>
            <a:r>
              <a:rPr sz="2700" spc="-30" dirty="0">
                <a:latin typeface="Arial"/>
                <a:cs typeface="Arial"/>
              </a:rPr>
              <a:t>part </a:t>
            </a:r>
            <a:r>
              <a:rPr sz="2700" spc="-125" dirty="0">
                <a:latin typeface="Arial"/>
                <a:cs typeface="Arial"/>
              </a:rPr>
              <a:t>and </a:t>
            </a:r>
            <a:r>
              <a:rPr sz="2700" spc="-35" dirty="0">
                <a:latin typeface="Arial"/>
                <a:cs typeface="Arial"/>
              </a:rPr>
              <a:t>the </a:t>
            </a:r>
            <a:r>
              <a:rPr sz="2700" spc="-90" dirty="0">
                <a:latin typeface="Arial"/>
                <a:cs typeface="Arial"/>
              </a:rPr>
              <a:t>viable</a:t>
            </a:r>
            <a:r>
              <a:rPr sz="2700" spc="-570" dirty="0">
                <a:latin typeface="Arial"/>
                <a:cs typeface="Arial"/>
              </a:rPr>
              <a:t> </a:t>
            </a:r>
            <a:r>
              <a:rPr sz="2700" spc="-40" dirty="0">
                <a:latin typeface="Arial"/>
                <a:cs typeface="Arial"/>
              </a:rPr>
              <a:t>part.</a:t>
            </a:r>
            <a:endParaRPr sz="27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54"/>
              </a:spcBef>
              <a:buChar char="–"/>
              <a:tabLst>
                <a:tab pos="756920" algn="l"/>
              </a:tabLst>
            </a:pPr>
            <a:r>
              <a:rPr sz="2400" spc="-254" dirty="0">
                <a:latin typeface="Arial"/>
                <a:cs typeface="Arial"/>
              </a:rPr>
              <a:t>Toes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40" dirty="0">
                <a:latin typeface="Arial"/>
                <a:cs typeface="Arial"/>
              </a:rPr>
              <a:t>feet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130" dirty="0">
                <a:latin typeface="Arial"/>
                <a:cs typeface="Arial"/>
              </a:rPr>
              <a:t>an </a:t>
            </a:r>
            <a:r>
              <a:rPr sz="2400" spc="-50" dirty="0">
                <a:latin typeface="Arial"/>
                <a:cs typeface="Arial"/>
              </a:rPr>
              <a:t>old </a:t>
            </a:r>
            <a:r>
              <a:rPr sz="2400" spc="-35" dirty="0">
                <a:latin typeface="Arial"/>
                <a:cs typeface="Arial"/>
              </a:rPr>
              <a:t>patient </a:t>
            </a:r>
            <a:r>
              <a:rPr sz="2400" spc="-100" dirty="0">
                <a:latin typeface="Arial"/>
                <a:cs typeface="Arial"/>
              </a:rPr>
              <a:t>due </a:t>
            </a:r>
            <a:r>
              <a:rPr sz="2400" spc="20" dirty="0">
                <a:latin typeface="Arial"/>
                <a:cs typeface="Arial"/>
              </a:rPr>
              <a:t>to</a:t>
            </a:r>
            <a:r>
              <a:rPr sz="2400" spc="-409" dirty="0">
                <a:latin typeface="Arial"/>
                <a:cs typeface="Arial"/>
              </a:rPr>
              <a:t> </a:t>
            </a:r>
            <a:r>
              <a:rPr sz="2400" b="1" spc="-140" dirty="0">
                <a:latin typeface="Trebuchet MS"/>
                <a:cs typeface="Trebuchet MS"/>
              </a:rPr>
              <a:t>arteriosclerosis.</a:t>
            </a:r>
            <a:endParaRPr sz="2400">
              <a:latin typeface="Trebuchet MS"/>
              <a:cs typeface="Trebuchet MS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spc="-85" dirty="0">
                <a:latin typeface="Arial"/>
                <a:cs typeface="Arial"/>
              </a:rPr>
              <a:t>Thromboangiitis </a:t>
            </a:r>
            <a:r>
              <a:rPr sz="2400" spc="-70" dirty="0">
                <a:latin typeface="Arial"/>
                <a:cs typeface="Arial"/>
              </a:rPr>
              <a:t>obliterans </a:t>
            </a:r>
            <a:r>
              <a:rPr sz="2400" spc="-114" dirty="0">
                <a:latin typeface="Arial"/>
                <a:cs typeface="Arial"/>
              </a:rPr>
              <a:t>(Buerger’s</a:t>
            </a:r>
            <a:r>
              <a:rPr sz="2400" spc="-295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disease),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170" dirty="0">
                <a:latin typeface="Arial"/>
                <a:cs typeface="Arial"/>
              </a:rPr>
              <a:t>Raynaud’s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145" dirty="0">
                <a:latin typeface="Arial"/>
                <a:cs typeface="Arial"/>
              </a:rPr>
              <a:t>disease,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165" dirty="0">
                <a:latin typeface="Arial"/>
                <a:cs typeface="Arial"/>
              </a:rPr>
              <a:t>Trauma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Char char="–"/>
              <a:tabLst>
                <a:tab pos="756920" algn="l"/>
              </a:tabLst>
            </a:pPr>
            <a:r>
              <a:rPr sz="2400" spc="-120" dirty="0">
                <a:latin typeface="Arial"/>
                <a:cs typeface="Arial"/>
              </a:rPr>
              <a:t>Ergot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poisoning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0" y="455675"/>
            <a:ext cx="45720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114" y="990320"/>
            <a:ext cx="207073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2145">
              <a:lnSpc>
                <a:spcPct val="100000"/>
              </a:lnSpc>
              <a:spcBef>
                <a:spcPts val="95"/>
              </a:spcBef>
            </a:pPr>
            <a:r>
              <a:rPr sz="4000" spc="-195" dirty="0">
                <a:solidFill>
                  <a:srgbClr val="000000"/>
                </a:solidFill>
              </a:rPr>
              <a:t>Dry  </a:t>
            </a:r>
            <a:r>
              <a:rPr sz="4000" spc="-175" dirty="0">
                <a:solidFill>
                  <a:srgbClr val="000000"/>
                </a:solidFill>
              </a:rPr>
              <a:t>G</a:t>
            </a:r>
            <a:r>
              <a:rPr sz="4000" spc="-145" dirty="0">
                <a:solidFill>
                  <a:srgbClr val="000000"/>
                </a:solidFill>
              </a:rPr>
              <a:t>a</a:t>
            </a:r>
            <a:r>
              <a:rPr sz="4000" spc="-225" dirty="0">
                <a:solidFill>
                  <a:srgbClr val="000000"/>
                </a:solidFill>
              </a:rPr>
              <a:t>ng</a:t>
            </a:r>
            <a:r>
              <a:rPr sz="4000" spc="-220" dirty="0">
                <a:solidFill>
                  <a:srgbClr val="000000"/>
                </a:solidFill>
              </a:rPr>
              <a:t>r</a:t>
            </a:r>
            <a:r>
              <a:rPr sz="4000" spc="-290" dirty="0">
                <a:solidFill>
                  <a:srgbClr val="000000"/>
                </a:solidFill>
              </a:rPr>
              <a:t>e</a:t>
            </a:r>
            <a:r>
              <a:rPr sz="4000" spc="-254" dirty="0">
                <a:solidFill>
                  <a:srgbClr val="000000"/>
                </a:solidFill>
              </a:rPr>
              <a:t>ne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3427475"/>
            <a:ext cx="9144000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5408675"/>
            <a:ext cx="2590800" cy="457200"/>
          </a:xfrm>
          <a:custGeom>
            <a:avLst/>
            <a:gdLst/>
            <a:ahLst/>
            <a:cxnLst/>
            <a:rect l="l" t="t" r="r" b="b"/>
            <a:pathLst>
              <a:path w="2590800" h="457200">
                <a:moveTo>
                  <a:pt x="0" y="0"/>
                </a:moveTo>
                <a:lnTo>
                  <a:pt x="2590800" y="0"/>
                </a:lnTo>
                <a:lnTo>
                  <a:pt x="2590800" y="457199"/>
                </a:lnTo>
                <a:lnTo>
                  <a:pt x="0" y="457199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675888" y="5465634"/>
            <a:ext cx="1333500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64"/>
              </a:lnSpc>
            </a:pPr>
            <a:r>
              <a:rPr sz="1800" b="1" spc="-5" dirty="0">
                <a:latin typeface="Times New Roman"/>
                <a:cs typeface="Times New Roman"/>
              </a:rPr>
              <a:t>Dry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gangrene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579875"/>
            <a:ext cx="5785104" cy="3273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8400" y="3427475"/>
            <a:ext cx="4572000" cy="627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1200" y="4037075"/>
            <a:ext cx="3352800" cy="28163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545840" y="6462839"/>
            <a:ext cx="204914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spc="-40" dirty="0">
                <a:solidFill>
                  <a:srgbClr val="898989"/>
                </a:solidFill>
                <a:latin typeface="Arial"/>
                <a:cs typeface="Arial"/>
                <a:hlinkClick r:id="rId8"/>
              </a:rPr>
              <a:t>www.facebook.com/notesdental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9501" y="642899"/>
            <a:ext cx="28809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25" dirty="0">
                <a:latin typeface="Trebuchet MS"/>
                <a:cs typeface="Trebuchet MS"/>
              </a:rPr>
              <a:t>Morphology</a:t>
            </a:r>
            <a:endParaRPr sz="44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74875"/>
            <a:ext cx="4562856" cy="175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27475"/>
            <a:ext cx="9144000" cy="3425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58640" y="4819870"/>
            <a:ext cx="111125" cy="354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sz="2500" spc="-5" dirty="0">
                <a:latin typeface="Arial"/>
                <a:cs typeface="Arial"/>
              </a:rPr>
              <a:t>•</a:t>
            </a:r>
            <a:endParaRPr sz="25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45940" y="171564"/>
            <a:ext cx="4683125" cy="6220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b="1" spc="-120" dirty="0">
                <a:latin typeface="Trebuchet MS"/>
                <a:cs typeface="Trebuchet MS"/>
              </a:rPr>
              <a:t>Grossly</a:t>
            </a:r>
            <a:endParaRPr sz="2500">
              <a:latin typeface="Trebuchet MS"/>
              <a:cs typeface="Trebuchet MS"/>
            </a:endParaRPr>
          </a:p>
          <a:p>
            <a:pPr marL="756285" marR="182880" lvl="1" indent="-286385">
              <a:lnSpc>
                <a:spcPct val="80000"/>
              </a:lnSpc>
              <a:spcBef>
                <a:spcPts val="54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30" dirty="0">
                <a:latin typeface="Arial"/>
                <a:cs typeface="Arial"/>
              </a:rPr>
              <a:t>the </a:t>
            </a:r>
            <a:r>
              <a:rPr sz="2200" spc="-75" dirty="0">
                <a:latin typeface="Arial"/>
                <a:cs typeface="Arial"/>
              </a:rPr>
              <a:t>affected </a:t>
            </a:r>
            <a:r>
              <a:rPr sz="2200" spc="-25" dirty="0">
                <a:latin typeface="Arial"/>
                <a:cs typeface="Arial"/>
              </a:rPr>
              <a:t>part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90" dirty="0">
                <a:latin typeface="Arial"/>
                <a:cs typeface="Arial"/>
              </a:rPr>
              <a:t>dry,</a:t>
            </a:r>
            <a:r>
              <a:rPr sz="2200" spc="-32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shrunken  and </a:t>
            </a:r>
            <a:r>
              <a:rPr sz="2200" spc="-85" dirty="0">
                <a:latin typeface="Arial"/>
                <a:cs typeface="Arial"/>
              </a:rPr>
              <a:t>dark </a:t>
            </a:r>
            <a:r>
              <a:rPr sz="2200" spc="-100" dirty="0">
                <a:latin typeface="Arial"/>
                <a:cs typeface="Arial"/>
              </a:rPr>
              <a:t>black, </a:t>
            </a:r>
            <a:r>
              <a:rPr sz="2200" spc="-90" dirty="0">
                <a:latin typeface="Arial"/>
                <a:cs typeface="Arial"/>
              </a:rPr>
              <a:t>resembling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dirty="0">
                <a:latin typeface="Arial"/>
                <a:cs typeface="Arial"/>
              </a:rPr>
              <a:t>foot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75" dirty="0">
                <a:latin typeface="Arial"/>
                <a:cs typeface="Arial"/>
              </a:rPr>
              <a:t>a</a:t>
            </a:r>
            <a:r>
              <a:rPr sz="2200" spc="-35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mummy.</a:t>
            </a:r>
            <a:endParaRPr sz="2200">
              <a:latin typeface="Arial"/>
              <a:cs typeface="Arial"/>
            </a:endParaRPr>
          </a:p>
          <a:p>
            <a:pPr marL="756285" marR="383540" lvl="1" indent="-286385">
              <a:lnSpc>
                <a:spcPct val="8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30" dirty="0">
                <a:latin typeface="Arial"/>
                <a:cs typeface="Arial"/>
              </a:rPr>
              <a:t>It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05" dirty="0">
                <a:latin typeface="Arial"/>
                <a:cs typeface="Arial"/>
              </a:rPr>
              <a:t>black </a:t>
            </a:r>
            <a:r>
              <a:rPr sz="2200" spc="-100" dirty="0">
                <a:latin typeface="Arial"/>
                <a:cs typeface="Arial"/>
              </a:rPr>
              <a:t>due </a:t>
            </a:r>
            <a:r>
              <a:rPr sz="2200" spc="10" dirty="0">
                <a:latin typeface="Arial"/>
                <a:cs typeface="Arial"/>
              </a:rPr>
              <a:t>to </a:t>
            </a:r>
            <a:r>
              <a:rPr sz="2200" spc="-40" dirty="0">
                <a:latin typeface="Arial"/>
                <a:cs typeface="Arial"/>
              </a:rPr>
              <a:t>liberation </a:t>
            </a:r>
            <a:r>
              <a:rPr sz="2200" spc="-10" dirty="0">
                <a:latin typeface="Arial"/>
                <a:cs typeface="Arial"/>
              </a:rPr>
              <a:t>of  </a:t>
            </a:r>
            <a:r>
              <a:rPr sz="2200" spc="-85" dirty="0">
                <a:latin typeface="Arial"/>
                <a:cs typeface="Arial"/>
              </a:rPr>
              <a:t>haemoglobin </a:t>
            </a:r>
            <a:r>
              <a:rPr sz="2200" spc="-25" dirty="0">
                <a:latin typeface="Arial"/>
                <a:cs typeface="Arial"/>
              </a:rPr>
              <a:t>from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haemolysed  </a:t>
            </a:r>
            <a:r>
              <a:rPr sz="2200" spc="-65" dirty="0">
                <a:latin typeface="Arial"/>
                <a:cs typeface="Arial"/>
              </a:rPr>
              <a:t>red </a:t>
            </a:r>
            <a:r>
              <a:rPr sz="2200" spc="-55" dirty="0">
                <a:latin typeface="Arial"/>
                <a:cs typeface="Arial"/>
              </a:rPr>
              <a:t>blood </a:t>
            </a:r>
            <a:r>
              <a:rPr sz="2200" spc="-105" dirty="0">
                <a:latin typeface="Arial"/>
                <a:cs typeface="Arial"/>
              </a:rPr>
              <a:t>cells </a:t>
            </a:r>
            <a:r>
              <a:rPr sz="2200" spc="-65" dirty="0">
                <a:latin typeface="Arial"/>
                <a:cs typeface="Arial"/>
              </a:rPr>
              <a:t>which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95" dirty="0">
                <a:latin typeface="Arial"/>
                <a:cs typeface="Arial"/>
              </a:rPr>
              <a:t>acted  </a:t>
            </a:r>
            <a:r>
              <a:rPr sz="2200" spc="-75" dirty="0">
                <a:latin typeface="Arial"/>
                <a:cs typeface="Arial"/>
              </a:rPr>
              <a:t>upon</a:t>
            </a:r>
            <a:r>
              <a:rPr sz="2200" spc="-135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by</a:t>
            </a:r>
            <a:endParaRPr sz="2200">
              <a:latin typeface="Arial"/>
              <a:cs typeface="Arial"/>
            </a:endParaRPr>
          </a:p>
          <a:p>
            <a:pPr marL="756285" marR="5080">
              <a:lnSpc>
                <a:spcPct val="80000"/>
              </a:lnSpc>
            </a:pPr>
            <a:r>
              <a:rPr sz="2200" spc="-105" dirty="0">
                <a:latin typeface="Arial"/>
                <a:cs typeface="Arial"/>
              </a:rPr>
              <a:t>hydrogen </a:t>
            </a:r>
            <a:r>
              <a:rPr sz="2200" spc="-60" dirty="0">
                <a:latin typeface="Arial"/>
                <a:cs typeface="Arial"/>
              </a:rPr>
              <a:t>disulfide </a:t>
            </a:r>
            <a:r>
              <a:rPr sz="2200" spc="-195" dirty="0">
                <a:latin typeface="Arial"/>
                <a:cs typeface="Arial"/>
              </a:rPr>
              <a:t>(H2S) </a:t>
            </a:r>
            <a:r>
              <a:rPr sz="2200" spc="-85" dirty="0">
                <a:latin typeface="Arial"/>
                <a:cs typeface="Arial"/>
              </a:rPr>
              <a:t>produced  </a:t>
            </a:r>
            <a:r>
              <a:rPr sz="2200" spc="-100" dirty="0">
                <a:latin typeface="Arial"/>
                <a:cs typeface="Arial"/>
              </a:rPr>
              <a:t>by </a:t>
            </a:r>
            <a:r>
              <a:rPr sz="2200" spc="-75" dirty="0">
                <a:latin typeface="Arial"/>
                <a:cs typeface="Arial"/>
              </a:rPr>
              <a:t>bacteria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resulting</a:t>
            </a:r>
            <a:endParaRPr sz="2200">
              <a:latin typeface="Arial"/>
              <a:cs typeface="Arial"/>
            </a:endParaRPr>
          </a:p>
          <a:p>
            <a:pPr marL="756285">
              <a:lnSpc>
                <a:spcPts val="2110"/>
              </a:lnSpc>
            </a:pPr>
            <a:r>
              <a:rPr sz="2200" spc="-30" dirty="0">
                <a:latin typeface="Arial"/>
                <a:cs typeface="Arial"/>
              </a:rPr>
              <a:t>in </a:t>
            </a:r>
            <a:r>
              <a:rPr sz="2200" spc="-35" dirty="0">
                <a:latin typeface="Arial"/>
                <a:cs typeface="Arial"/>
              </a:rPr>
              <a:t>formation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105" dirty="0">
                <a:latin typeface="Arial"/>
                <a:cs typeface="Arial"/>
              </a:rPr>
              <a:t>black </a:t>
            </a:r>
            <a:r>
              <a:rPr sz="2200" spc="-35" dirty="0">
                <a:latin typeface="Arial"/>
                <a:cs typeface="Arial"/>
              </a:rPr>
              <a:t>iron</a:t>
            </a:r>
            <a:r>
              <a:rPr sz="2200" spc="-45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sulfide.</a:t>
            </a:r>
            <a:endParaRPr sz="2200">
              <a:latin typeface="Arial"/>
              <a:cs typeface="Arial"/>
            </a:endParaRPr>
          </a:p>
          <a:p>
            <a:pPr marL="756285" marR="103505" lvl="1" indent="-286385">
              <a:lnSpc>
                <a:spcPct val="80000"/>
              </a:lnSpc>
              <a:spcBef>
                <a:spcPts val="53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line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85" dirty="0">
                <a:latin typeface="Arial"/>
                <a:cs typeface="Arial"/>
              </a:rPr>
              <a:t>separation </a:t>
            </a:r>
            <a:r>
              <a:rPr sz="2200" spc="-95" dirty="0">
                <a:latin typeface="Arial"/>
                <a:cs typeface="Arial"/>
              </a:rPr>
              <a:t>usually  brings </a:t>
            </a:r>
            <a:r>
              <a:rPr sz="2200" spc="-55" dirty="0">
                <a:latin typeface="Arial"/>
                <a:cs typeface="Arial"/>
              </a:rPr>
              <a:t>about </a:t>
            </a:r>
            <a:r>
              <a:rPr sz="2200" spc="-75" dirty="0">
                <a:latin typeface="Arial"/>
                <a:cs typeface="Arial"/>
              </a:rPr>
              <a:t>complete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separation  </a:t>
            </a:r>
            <a:r>
              <a:rPr sz="2200" spc="10" dirty="0">
                <a:latin typeface="Arial"/>
                <a:cs typeface="Arial"/>
              </a:rPr>
              <a:t>with </a:t>
            </a:r>
            <a:r>
              <a:rPr sz="2200" spc="-80" dirty="0">
                <a:latin typeface="Arial"/>
                <a:cs typeface="Arial"/>
              </a:rPr>
              <a:t>eventual </a:t>
            </a:r>
            <a:r>
              <a:rPr sz="2200" spc="-55" dirty="0">
                <a:latin typeface="Arial"/>
                <a:cs typeface="Arial"/>
              </a:rPr>
              <a:t>falling </a:t>
            </a:r>
            <a:r>
              <a:rPr sz="2200" spc="10" dirty="0">
                <a:latin typeface="Arial"/>
                <a:cs typeface="Arial"/>
              </a:rPr>
              <a:t>off </a:t>
            </a:r>
            <a:r>
              <a:rPr sz="2200" spc="-5" dirty="0">
                <a:latin typeface="Arial"/>
                <a:cs typeface="Arial"/>
              </a:rPr>
              <a:t>of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125" dirty="0">
                <a:latin typeface="Arial"/>
                <a:cs typeface="Arial"/>
              </a:rPr>
              <a:t>gangrenous </a:t>
            </a:r>
            <a:r>
              <a:rPr sz="2200" spc="-95" dirty="0">
                <a:latin typeface="Arial"/>
                <a:cs typeface="Arial"/>
              </a:rPr>
              <a:t>tissue </a:t>
            </a:r>
            <a:r>
              <a:rPr sz="2200" spc="35" dirty="0">
                <a:latin typeface="Arial"/>
                <a:cs typeface="Arial"/>
              </a:rPr>
              <a:t>if </a:t>
            </a:r>
            <a:r>
              <a:rPr sz="2200" spc="65" dirty="0">
                <a:latin typeface="Arial"/>
                <a:cs typeface="Arial"/>
              </a:rPr>
              <a:t>it </a:t>
            </a:r>
            <a:r>
              <a:rPr sz="2200" spc="-120" dirty="0">
                <a:latin typeface="Arial"/>
                <a:cs typeface="Arial"/>
              </a:rPr>
              <a:t>is </a:t>
            </a:r>
            <a:r>
              <a:rPr sz="2200" spc="-10" dirty="0">
                <a:latin typeface="Arial"/>
                <a:cs typeface="Arial"/>
              </a:rPr>
              <a:t>not  </a:t>
            </a:r>
            <a:r>
              <a:rPr sz="2200" spc="-90" dirty="0">
                <a:latin typeface="Arial"/>
                <a:cs typeface="Arial"/>
              </a:rPr>
              <a:t>removed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surgically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985"/>
              </a:lnSpc>
            </a:pPr>
            <a:r>
              <a:rPr sz="2500" b="1" spc="-130" dirty="0">
                <a:latin typeface="Trebuchet MS"/>
                <a:cs typeface="Trebuchet MS"/>
              </a:rPr>
              <a:t>Histologically</a:t>
            </a:r>
            <a:endParaRPr sz="2500">
              <a:latin typeface="Trebuchet MS"/>
              <a:cs typeface="Trebuchet MS"/>
            </a:endParaRPr>
          </a:p>
          <a:p>
            <a:pPr marL="756285" marR="491490" lvl="1" indent="-286385">
              <a:lnSpc>
                <a:spcPts val="2110"/>
              </a:lnSpc>
              <a:spcBef>
                <a:spcPts val="520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130" dirty="0">
                <a:latin typeface="Arial"/>
                <a:cs typeface="Arial"/>
              </a:rPr>
              <a:t>Necrosis </a:t>
            </a:r>
            <a:r>
              <a:rPr sz="2200" spc="10" dirty="0">
                <a:latin typeface="Arial"/>
                <a:cs typeface="Arial"/>
              </a:rPr>
              <a:t>with </a:t>
            </a:r>
            <a:r>
              <a:rPr sz="2200" spc="-120" dirty="0">
                <a:latin typeface="Arial"/>
                <a:cs typeface="Arial"/>
              </a:rPr>
              <a:t>smudging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the  </a:t>
            </a:r>
            <a:r>
              <a:rPr sz="2200" spc="-90" dirty="0">
                <a:latin typeface="Arial"/>
                <a:cs typeface="Arial"/>
              </a:rPr>
              <a:t>tissue.</a:t>
            </a:r>
            <a:endParaRPr sz="2200">
              <a:latin typeface="Arial"/>
              <a:cs typeface="Arial"/>
            </a:endParaRPr>
          </a:p>
          <a:p>
            <a:pPr marL="756285" marR="208915" lvl="1" indent="-286385">
              <a:lnSpc>
                <a:spcPts val="2110"/>
              </a:lnSpc>
              <a:spcBef>
                <a:spcPts val="535"/>
              </a:spcBef>
              <a:buChar char="–"/>
              <a:tabLst>
                <a:tab pos="756285" algn="l"/>
                <a:tab pos="756920" algn="l"/>
              </a:tabLst>
            </a:pPr>
            <a:r>
              <a:rPr sz="2200" spc="-165" dirty="0">
                <a:latin typeface="Arial"/>
                <a:cs typeface="Arial"/>
              </a:rPr>
              <a:t>The </a:t>
            </a:r>
            <a:r>
              <a:rPr sz="2200" spc="-50" dirty="0">
                <a:latin typeface="Arial"/>
                <a:cs typeface="Arial"/>
              </a:rPr>
              <a:t>line </a:t>
            </a:r>
            <a:r>
              <a:rPr sz="2200" spc="-10" dirty="0">
                <a:latin typeface="Arial"/>
                <a:cs typeface="Arial"/>
              </a:rPr>
              <a:t>of </a:t>
            </a:r>
            <a:r>
              <a:rPr sz="2200" spc="-85" dirty="0">
                <a:latin typeface="Arial"/>
                <a:cs typeface="Arial"/>
              </a:rPr>
              <a:t>separation </a:t>
            </a:r>
            <a:r>
              <a:rPr sz="2200" spc="-120" dirty="0">
                <a:latin typeface="Arial"/>
                <a:cs typeface="Arial"/>
              </a:rPr>
              <a:t>consists</a:t>
            </a:r>
            <a:r>
              <a:rPr sz="2200" spc="-28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of  </a:t>
            </a:r>
            <a:r>
              <a:rPr sz="2200" spc="-50" dirty="0">
                <a:latin typeface="Arial"/>
                <a:cs typeface="Arial"/>
              </a:rPr>
              <a:t>inflammatory </a:t>
            </a:r>
            <a:r>
              <a:rPr sz="2200" spc="-65" dirty="0">
                <a:latin typeface="Arial"/>
                <a:cs typeface="Arial"/>
              </a:rPr>
              <a:t>granulation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tissue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427475"/>
            <a:ext cx="4562856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672" y="460006"/>
            <a:ext cx="33597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04" dirty="0">
                <a:solidFill>
                  <a:srgbClr val="000000"/>
                </a:solidFill>
              </a:rPr>
              <a:t>Wet</a:t>
            </a:r>
            <a:r>
              <a:rPr sz="4400" spc="-430" dirty="0">
                <a:solidFill>
                  <a:srgbClr val="000000"/>
                </a:solidFill>
              </a:rPr>
              <a:t> </a:t>
            </a:r>
            <a:r>
              <a:rPr sz="4400" spc="-245" dirty="0">
                <a:solidFill>
                  <a:srgbClr val="000000"/>
                </a:solidFill>
              </a:rPr>
              <a:t>Gangrene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3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5940" y="1561426"/>
            <a:ext cx="7966709" cy="446024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2920" indent="-342900">
              <a:lnSpc>
                <a:spcPts val="3240"/>
              </a:lnSpc>
              <a:spcBef>
                <a:spcPts val="505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85" dirty="0">
                <a:latin typeface="Arial"/>
                <a:cs typeface="Arial"/>
              </a:rPr>
              <a:t>Naturally </a:t>
            </a:r>
            <a:r>
              <a:rPr sz="3000" spc="-75" dirty="0">
                <a:latin typeface="Arial"/>
                <a:cs typeface="Arial"/>
              </a:rPr>
              <a:t>moist </a:t>
            </a:r>
            <a:r>
              <a:rPr sz="3000" spc="-155" dirty="0">
                <a:latin typeface="Arial"/>
                <a:cs typeface="Arial"/>
              </a:rPr>
              <a:t>tissues </a:t>
            </a:r>
            <a:r>
              <a:rPr sz="3000" spc="-140" dirty="0">
                <a:latin typeface="Arial"/>
                <a:cs typeface="Arial"/>
              </a:rPr>
              <a:t>and </a:t>
            </a:r>
            <a:r>
              <a:rPr sz="3000" spc="-180" dirty="0">
                <a:latin typeface="Arial"/>
                <a:cs typeface="Arial"/>
              </a:rPr>
              <a:t>organs </a:t>
            </a:r>
            <a:r>
              <a:rPr sz="3000" spc="-190" dirty="0">
                <a:latin typeface="Arial"/>
                <a:cs typeface="Arial"/>
              </a:rPr>
              <a:t>such </a:t>
            </a:r>
            <a:r>
              <a:rPr sz="3000" spc="-280" dirty="0">
                <a:latin typeface="Arial"/>
                <a:cs typeface="Arial"/>
              </a:rPr>
              <a:t>as </a:t>
            </a:r>
            <a:r>
              <a:rPr sz="3000" spc="-35" dirty="0">
                <a:latin typeface="Arial"/>
                <a:cs typeface="Arial"/>
              </a:rPr>
              <a:t>the  </a:t>
            </a:r>
            <a:r>
              <a:rPr sz="3000" spc="-50" dirty="0">
                <a:latin typeface="Arial"/>
                <a:cs typeface="Arial"/>
              </a:rPr>
              <a:t>mouth, </a:t>
            </a:r>
            <a:r>
              <a:rPr sz="3000" spc="-85" dirty="0">
                <a:latin typeface="Arial"/>
                <a:cs typeface="Arial"/>
              </a:rPr>
              <a:t>bowel, </a:t>
            </a:r>
            <a:r>
              <a:rPr sz="3000" spc="-100" dirty="0">
                <a:latin typeface="Arial"/>
                <a:cs typeface="Arial"/>
              </a:rPr>
              <a:t>lung, </a:t>
            </a:r>
            <a:r>
              <a:rPr sz="3000" spc="-110" dirty="0">
                <a:latin typeface="Arial"/>
                <a:cs typeface="Arial"/>
              </a:rPr>
              <a:t>cervix,</a:t>
            </a:r>
            <a:r>
              <a:rPr sz="3000" spc="-430" dirty="0">
                <a:latin typeface="Arial"/>
                <a:cs typeface="Arial"/>
              </a:rPr>
              <a:t> </a:t>
            </a:r>
            <a:r>
              <a:rPr sz="3000" spc="-125" dirty="0">
                <a:latin typeface="Arial"/>
                <a:cs typeface="Arial"/>
              </a:rPr>
              <a:t>vulva.</a:t>
            </a:r>
            <a:endParaRPr sz="3000">
              <a:latin typeface="Arial"/>
              <a:cs typeface="Arial"/>
            </a:endParaRPr>
          </a:p>
          <a:p>
            <a:pPr marL="355600" marR="190500" indent="-342900">
              <a:lnSpc>
                <a:spcPts val="324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150" dirty="0">
                <a:latin typeface="Arial"/>
                <a:cs typeface="Arial"/>
              </a:rPr>
              <a:t>develops </a:t>
            </a:r>
            <a:r>
              <a:rPr sz="3000" spc="-80" dirty="0">
                <a:latin typeface="Arial"/>
                <a:cs typeface="Arial"/>
              </a:rPr>
              <a:t>rapidly </a:t>
            </a:r>
            <a:r>
              <a:rPr sz="3000" spc="-130" dirty="0">
                <a:latin typeface="Arial"/>
                <a:cs typeface="Arial"/>
              </a:rPr>
              <a:t>due </a:t>
            </a:r>
            <a:r>
              <a:rPr sz="3000" spc="30" dirty="0">
                <a:latin typeface="Arial"/>
                <a:cs typeface="Arial"/>
              </a:rPr>
              <a:t>to </a:t>
            </a:r>
            <a:r>
              <a:rPr sz="3000" spc="-160" dirty="0">
                <a:latin typeface="Arial"/>
                <a:cs typeface="Arial"/>
              </a:rPr>
              <a:t>blockage </a:t>
            </a:r>
            <a:r>
              <a:rPr sz="3000" spc="-5" dirty="0">
                <a:latin typeface="Arial"/>
                <a:cs typeface="Arial"/>
              </a:rPr>
              <a:t>of</a:t>
            </a:r>
            <a:r>
              <a:rPr sz="3000" spc="-515" dirty="0">
                <a:latin typeface="Arial"/>
                <a:cs typeface="Arial"/>
              </a:rPr>
              <a:t> </a:t>
            </a:r>
            <a:r>
              <a:rPr sz="3000" spc="-155" dirty="0">
                <a:latin typeface="Arial"/>
                <a:cs typeface="Arial"/>
              </a:rPr>
              <a:t>venous, </a:t>
            </a:r>
            <a:r>
              <a:rPr sz="3000" spc="-140" dirty="0">
                <a:latin typeface="Arial"/>
                <a:cs typeface="Arial"/>
              </a:rPr>
              <a:t>and  </a:t>
            </a:r>
            <a:r>
              <a:rPr sz="3000" spc="-210" dirty="0">
                <a:latin typeface="Arial"/>
                <a:cs typeface="Arial"/>
              </a:rPr>
              <a:t>less </a:t>
            </a:r>
            <a:r>
              <a:rPr sz="3000" spc="-135" dirty="0">
                <a:latin typeface="Arial"/>
                <a:cs typeface="Arial"/>
              </a:rPr>
              <a:t>commonly, </a:t>
            </a:r>
            <a:r>
              <a:rPr sz="3000" spc="-50" dirty="0">
                <a:latin typeface="Arial"/>
                <a:cs typeface="Arial"/>
              </a:rPr>
              <a:t>arterial </a:t>
            </a:r>
            <a:r>
              <a:rPr sz="3000" spc="-75" dirty="0">
                <a:latin typeface="Arial"/>
                <a:cs typeface="Arial"/>
              </a:rPr>
              <a:t>blood </a:t>
            </a:r>
            <a:r>
              <a:rPr sz="3000" spc="-10" dirty="0">
                <a:latin typeface="Arial"/>
                <a:cs typeface="Arial"/>
              </a:rPr>
              <a:t>flow </a:t>
            </a:r>
            <a:r>
              <a:rPr sz="3000" spc="-35" dirty="0">
                <a:latin typeface="Arial"/>
                <a:cs typeface="Arial"/>
              </a:rPr>
              <a:t>from  </a:t>
            </a:r>
            <a:r>
              <a:rPr sz="3000" spc="-95" dirty="0">
                <a:latin typeface="Arial"/>
                <a:cs typeface="Arial"/>
              </a:rPr>
              <a:t>thrombosis </a:t>
            </a:r>
            <a:r>
              <a:rPr sz="3000" spc="-25" dirty="0">
                <a:latin typeface="Arial"/>
                <a:cs typeface="Arial"/>
              </a:rPr>
              <a:t>or</a:t>
            </a:r>
            <a:r>
              <a:rPr sz="3000" spc="-229" dirty="0">
                <a:latin typeface="Arial"/>
                <a:cs typeface="Arial"/>
              </a:rPr>
              <a:t> </a:t>
            </a:r>
            <a:r>
              <a:rPr sz="3000" spc="-105" dirty="0">
                <a:latin typeface="Arial"/>
                <a:cs typeface="Arial"/>
              </a:rPr>
              <a:t>embolism.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ts val="324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20" dirty="0">
                <a:latin typeface="Arial"/>
                <a:cs typeface="Arial"/>
              </a:rPr>
              <a:t>The </a:t>
            </a:r>
            <a:r>
              <a:rPr sz="3000" spc="-95" dirty="0">
                <a:latin typeface="Arial"/>
                <a:cs typeface="Arial"/>
              </a:rPr>
              <a:t>affected </a:t>
            </a:r>
            <a:r>
              <a:rPr sz="3000" spc="-35" dirty="0">
                <a:latin typeface="Arial"/>
                <a:cs typeface="Arial"/>
              </a:rPr>
              <a:t>part </a:t>
            </a:r>
            <a:r>
              <a:rPr sz="3000" spc="-155" dirty="0">
                <a:latin typeface="Arial"/>
                <a:cs typeface="Arial"/>
              </a:rPr>
              <a:t>is </a:t>
            </a:r>
            <a:r>
              <a:rPr sz="3000" spc="-75" dirty="0">
                <a:latin typeface="Arial"/>
                <a:cs typeface="Arial"/>
              </a:rPr>
              <a:t>stuffed </a:t>
            </a:r>
            <a:r>
              <a:rPr sz="3000" spc="15" dirty="0">
                <a:latin typeface="Arial"/>
                <a:cs typeface="Arial"/>
              </a:rPr>
              <a:t>with </a:t>
            </a:r>
            <a:r>
              <a:rPr sz="3000" spc="-75" dirty="0">
                <a:latin typeface="Arial"/>
                <a:cs typeface="Arial"/>
              </a:rPr>
              <a:t>blood </a:t>
            </a:r>
            <a:r>
              <a:rPr sz="3000" spc="-85" dirty="0">
                <a:latin typeface="Arial"/>
                <a:cs typeface="Arial"/>
              </a:rPr>
              <a:t>which  </a:t>
            </a:r>
            <a:r>
              <a:rPr sz="3000" spc="-140" dirty="0">
                <a:latin typeface="Arial"/>
                <a:cs typeface="Arial"/>
              </a:rPr>
              <a:t>favours</a:t>
            </a:r>
            <a:r>
              <a:rPr sz="3000" spc="-180" dirty="0">
                <a:latin typeface="Arial"/>
                <a:cs typeface="Arial"/>
              </a:rPr>
              <a:t> </a:t>
            </a:r>
            <a:r>
              <a:rPr sz="3000" spc="-35" dirty="0">
                <a:latin typeface="Arial"/>
                <a:cs typeface="Arial"/>
              </a:rPr>
              <a:t>the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rapid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50" dirty="0">
                <a:latin typeface="Arial"/>
                <a:cs typeface="Arial"/>
              </a:rPr>
              <a:t>growth</a:t>
            </a:r>
            <a:r>
              <a:rPr sz="3000" spc="-155" dirty="0">
                <a:latin typeface="Arial"/>
                <a:cs typeface="Arial"/>
              </a:rPr>
              <a:t> </a:t>
            </a:r>
            <a:r>
              <a:rPr sz="3000" spc="-5" dirty="0">
                <a:latin typeface="Arial"/>
                <a:cs typeface="Arial"/>
              </a:rPr>
              <a:t>of</a:t>
            </a:r>
            <a:r>
              <a:rPr sz="3000" spc="-170" dirty="0">
                <a:latin typeface="Arial"/>
                <a:cs typeface="Arial"/>
              </a:rPr>
              <a:t> </a:t>
            </a:r>
            <a:r>
              <a:rPr sz="3000" spc="-70" dirty="0">
                <a:latin typeface="Arial"/>
                <a:cs typeface="Arial"/>
              </a:rPr>
              <a:t>putrefactive</a:t>
            </a:r>
            <a:r>
              <a:rPr sz="3000" spc="-200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bacteria.</a:t>
            </a:r>
            <a:endParaRPr sz="3000">
              <a:latin typeface="Arial"/>
              <a:cs typeface="Arial"/>
            </a:endParaRPr>
          </a:p>
          <a:p>
            <a:pPr marL="355600" marR="117475" indent="-342900">
              <a:lnSpc>
                <a:spcPts val="3240"/>
              </a:lnSpc>
              <a:spcBef>
                <a:spcPts val="720"/>
              </a:spcBef>
              <a:buChar char="•"/>
              <a:tabLst>
                <a:tab pos="354965" algn="l"/>
                <a:tab pos="355600" algn="l"/>
              </a:tabLst>
            </a:pPr>
            <a:r>
              <a:rPr sz="3000" spc="-220" dirty="0">
                <a:latin typeface="Arial"/>
                <a:cs typeface="Arial"/>
              </a:rPr>
              <a:t>The </a:t>
            </a:r>
            <a:r>
              <a:rPr sz="3000" spc="-85" dirty="0">
                <a:latin typeface="Arial"/>
                <a:cs typeface="Arial"/>
              </a:rPr>
              <a:t>toxic </a:t>
            </a:r>
            <a:r>
              <a:rPr sz="3000" spc="-100" dirty="0">
                <a:latin typeface="Arial"/>
                <a:cs typeface="Arial"/>
              </a:rPr>
              <a:t>products </a:t>
            </a:r>
            <a:r>
              <a:rPr sz="3000" spc="-70" dirty="0">
                <a:latin typeface="Arial"/>
                <a:cs typeface="Arial"/>
              </a:rPr>
              <a:t>formed </a:t>
            </a:r>
            <a:r>
              <a:rPr sz="3000" spc="-130" dirty="0">
                <a:latin typeface="Arial"/>
                <a:cs typeface="Arial"/>
              </a:rPr>
              <a:t>by </a:t>
            </a:r>
            <a:r>
              <a:rPr sz="3000" spc="-100" dirty="0">
                <a:latin typeface="Arial"/>
                <a:cs typeface="Arial"/>
              </a:rPr>
              <a:t>bacteria </a:t>
            </a:r>
            <a:r>
              <a:rPr sz="3000" spc="-135" dirty="0">
                <a:latin typeface="Arial"/>
                <a:cs typeface="Arial"/>
              </a:rPr>
              <a:t>are  </a:t>
            </a:r>
            <a:r>
              <a:rPr sz="3000" spc="-140" dirty="0">
                <a:latin typeface="Arial"/>
                <a:cs typeface="Arial"/>
              </a:rPr>
              <a:t>absorbed </a:t>
            </a:r>
            <a:r>
              <a:rPr sz="3000" spc="-180" dirty="0">
                <a:latin typeface="Arial"/>
                <a:cs typeface="Arial"/>
              </a:rPr>
              <a:t>causing </a:t>
            </a:r>
            <a:r>
              <a:rPr sz="3000" spc="-75" dirty="0">
                <a:latin typeface="Arial"/>
                <a:cs typeface="Arial"/>
              </a:rPr>
              <a:t>profound </a:t>
            </a:r>
            <a:r>
              <a:rPr sz="3000" spc="-160" dirty="0">
                <a:latin typeface="Arial"/>
                <a:cs typeface="Arial"/>
              </a:rPr>
              <a:t>systemic  </a:t>
            </a:r>
            <a:r>
              <a:rPr sz="3000" spc="-100" dirty="0">
                <a:latin typeface="Arial"/>
                <a:cs typeface="Arial"/>
              </a:rPr>
              <a:t>manifestations </a:t>
            </a:r>
            <a:r>
              <a:rPr sz="3000" spc="-5" dirty="0">
                <a:latin typeface="Arial"/>
                <a:cs typeface="Arial"/>
              </a:rPr>
              <a:t>of </a:t>
            </a:r>
            <a:r>
              <a:rPr sz="3000" spc="-125" dirty="0">
                <a:latin typeface="Arial"/>
                <a:cs typeface="Arial"/>
              </a:rPr>
              <a:t>septicaemia, </a:t>
            </a:r>
            <a:r>
              <a:rPr sz="3000" spc="-140" dirty="0">
                <a:latin typeface="Arial"/>
                <a:cs typeface="Arial"/>
              </a:rPr>
              <a:t>and </a:t>
            </a:r>
            <a:r>
              <a:rPr sz="3000" spc="-55" dirty="0">
                <a:latin typeface="Arial"/>
                <a:cs typeface="Arial"/>
              </a:rPr>
              <a:t>finally</a:t>
            </a:r>
            <a:r>
              <a:rPr sz="3000" spc="-465" dirty="0">
                <a:latin typeface="Arial"/>
                <a:cs typeface="Arial"/>
              </a:rPr>
              <a:t> </a:t>
            </a:r>
            <a:r>
              <a:rPr sz="3000" spc="-95" dirty="0">
                <a:latin typeface="Arial"/>
                <a:cs typeface="Arial"/>
              </a:rPr>
              <a:t>death.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0672" y="261441"/>
            <a:ext cx="33597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4" dirty="0">
                <a:solidFill>
                  <a:srgbClr val="000000"/>
                </a:solidFill>
              </a:rPr>
              <a:t>Wet</a:t>
            </a:r>
            <a:r>
              <a:rPr sz="4400" spc="-430" dirty="0">
                <a:solidFill>
                  <a:srgbClr val="000000"/>
                </a:solidFill>
              </a:rPr>
              <a:t> </a:t>
            </a:r>
            <a:r>
              <a:rPr sz="4400" spc="-245" dirty="0">
                <a:solidFill>
                  <a:srgbClr val="000000"/>
                </a:solidFill>
              </a:rPr>
              <a:t>Gangrene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5181600" y="1065275"/>
            <a:ext cx="3598163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27475"/>
            <a:ext cx="9144000" cy="34259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811" y="1199952"/>
            <a:ext cx="3876040" cy="478663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75" dirty="0">
                <a:latin typeface="Trebuchet MS"/>
                <a:cs typeface="Trebuchet MS"/>
              </a:rPr>
              <a:t>Diabetic</a:t>
            </a:r>
            <a:r>
              <a:rPr sz="3200" b="1" spc="-285" dirty="0">
                <a:latin typeface="Trebuchet MS"/>
                <a:cs typeface="Trebuchet MS"/>
              </a:rPr>
              <a:t> </a:t>
            </a:r>
            <a:r>
              <a:rPr sz="3200" b="1" spc="-140" dirty="0">
                <a:latin typeface="Trebuchet MS"/>
                <a:cs typeface="Trebuchet MS"/>
              </a:rPr>
              <a:t>foot</a:t>
            </a:r>
            <a:endParaRPr sz="3200">
              <a:latin typeface="Trebuchet MS"/>
              <a:cs typeface="Trebuchet MS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spc="-105" dirty="0">
                <a:latin typeface="Arial"/>
                <a:cs typeface="Arial"/>
              </a:rPr>
              <a:t>high </a:t>
            </a:r>
            <a:r>
              <a:rPr sz="2800" spc="-175" dirty="0">
                <a:latin typeface="Arial"/>
                <a:cs typeface="Arial"/>
              </a:rPr>
              <a:t>sugar </a:t>
            </a:r>
            <a:r>
              <a:rPr sz="2800" spc="-65" dirty="0">
                <a:latin typeface="Arial"/>
                <a:cs typeface="Arial"/>
              </a:rPr>
              <a:t>content </a:t>
            </a:r>
            <a:r>
              <a:rPr sz="2800" spc="-40" dirty="0">
                <a:latin typeface="Arial"/>
                <a:cs typeface="Arial"/>
              </a:rPr>
              <a:t>in  </a:t>
            </a:r>
            <a:r>
              <a:rPr sz="2800" spc="-35" dirty="0">
                <a:latin typeface="Arial"/>
                <a:cs typeface="Arial"/>
              </a:rPr>
              <a:t>the </a:t>
            </a:r>
            <a:r>
              <a:rPr sz="2800" spc="-145" dirty="0">
                <a:latin typeface="Arial"/>
                <a:cs typeface="Arial"/>
              </a:rPr>
              <a:t>necrosed </a:t>
            </a:r>
            <a:r>
              <a:rPr sz="2800" spc="-120" dirty="0">
                <a:latin typeface="Arial"/>
                <a:cs typeface="Arial"/>
              </a:rPr>
              <a:t>tissue  </a:t>
            </a:r>
            <a:r>
              <a:rPr sz="2800" spc="-80" dirty="0">
                <a:latin typeface="Arial"/>
                <a:cs typeface="Arial"/>
              </a:rPr>
              <a:t>which </a:t>
            </a:r>
            <a:r>
              <a:rPr sz="2800" spc="-135" dirty="0">
                <a:latin typeface="Arial"/>
                <a:cs typeface="Arial"/>
              </a:rPr>
              <a:t>favours</a:t>
            </a:r>
            <a:r>
              <a:rPr sz="2800" spc="-250" dirty="0">
                <a:latin typeface="Arial"/>
                <a:cs typeface="Arial"/>
              </a:rPr>
              <a:t> </a:t>
            </a:r>
            <a:r>
              <a:rPr sz="2800" spc="-50" dirty="0">
                <a:latin typeface="Arial"/>
                <a:cs typeface="Arial"/>
              </a:rPr>
              <a:t>growth 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90" dirty="0">
                <a:latin typeface="Arial"/>
                <a:cs typeface="Arial"/>
              </a:rPr>
              <a:t>bacteria.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7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b="1" spc="-160" dirty="0">
                <a:latin typeface="Trebuchet MS"/>
                <a:cs typeface="Trebuchet MS"/>
              </a:rPr>
              <a:t>Bed</a:t>
            </a:r>
            <a:r>
              <a:rPr sz="3200" b="1" spc="-265" dirty="0">
                <a:latin typeface="Trebuchet MS"/>
                <a:cs typeface="Trebuchet MS"/>
              </a:rPr>
              <a:t> </a:t>
            </a:r>
            <a:r>
              <a:rPr sz="3200" b="1" spc="-160" dirty="0">
                <a:latin typeface="Trebuchet MS"/>
                <a:cs typeface="Trebuchet MS"/>
              </a:rPr>
              <a:t>sores</a:t>
            </a:r>
            <a:endParaRPr sz="3200">
              <a:latin typeface="Trebuchet MS"/>
              <a:cs typeface="Trebuchet MS"/>
            </a:endParaRPr>
          </a:p>
          <a:p>
            <a:pPr marL="756285" marR="104139" lvl="1" indent="-286385">
              <a:lnSpc>
                <a:spcPct val="100000"/>
              </a:lnSpc>
              <a:spcBef>
                <a:spcPts val="685"/>
              </a:spcBef>
              <a:buChar char="–"/>
              <a:tabLst>
                <a:tab pos="756920" algn="l"/>
              </a:tabLst>
            </a:pPr>
            <a:r>
              <a:rPr sz="2800" spc="-85" dirty="0">
                <a:latin typeface="Arial"/>
                <a:cs typeface="Arial"/>
              </a:rPr>
              <a:t>bed-ridden </a:t>
            </a:r>
            <a:r>
              <a:rPr sz="2800" spc="-45" dirty="0">
                <a:latin typeface="Arial"/>
                <a:cs typeface="Arial"/>
              </a:rPr>
              <a:t>patient  </a:t>
            </a:r>
            <a:r>
              <a:rPr sz="2800" spc="-120" dirty="0">
                <a:latin typeface="Arial"/>
                <a:cs typeface="Arial"/>
              </a:rPr>
              <a:t>due </a:t>
            </a:r>
            <a:r>
              <a:rPr sz="2800" spc="25" dirty="0">
                <a:latin typeface="Arial"/>
                <a:cs typeface="Arial"/>
              </a:rPr>
              <a:t>to </a:t>
            </a:r>
            <a:r>
              <a:rPr sz="2800" spc="-145" dirty="0">
                <a:latin typeface="Arial"/>
                <a:cs typeface="Arial"/>
              </a:rPr>
              <a:t>pressure </a:t>
            </a:r>
            <a:r>
              <a:rPr sz="2800" spc="-95" dirty="0">
                <a:latin typeface="Arial"/>
                <a:cs typeface="Arial"/>
              </a:rPr>
              <a:t>on  </a:t>
            </a:r>
            <a:r>
              <a:rPr sz="2800" spc="-130" dirty="0">
                <a:latin typeface="Arial"/>
                <a:cs typeface="Arial"/>
              </a:rPr>
              <a:t>sites </a:t>
            </a:r>
            <a:r>
              <a:rPr sz="2800" spc="-90" dirty="0">
                <a:latin typeface="Arial"/>
                <a:cs typeface="Arial"/>
              </a:rPr>
              <a:t>like </a:t>
            </a:r>
            <a:r>
              <a:rPr sz="2800" spc="-35" dirty="0">
                <a:latin typeface="Arial"/>
                <a:cs typeface="Arial"/>
              </a:rPr>
              <a:t>the</a:t>
            </a:r>
            <a:r>
              <a:rPr sz="2800" spc="-290" dirty="0">
                <a:latin typeface="Arial"/>
                <a:cs typeface="Arial"/>
              </a:rPr>
              <a:t> </a:t>
            </a:r>
            <a:r>
              <a:rPr sz="2800" spc="-140" dirty="0">
                <a:latin typeface="Arial"/>
                <a:cs typeface="Arial"/>
              </a:rPr>
              <a:t>sacrum,  </a:t>
            </a:r>
            <a:r>
              <a:rPr sz="2800" spc="-90" dirty="0">
                <a:latin typeface="Arial"/>
                <a:cs typeface="Arial"/>
              </a:rPr>
              <a:t>buttocks </a:t>
            </a:r>
            <a:r>
              <a:rPr sz="2800" spc="-135" dirty="0">
                <a:latin typeface="Arial"/>
                <a:cs typeface="Arial"/>
              </a:rPr>
              <a:t>and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150" dirty="0">
                <a:latin typeface="Arial"/>
                <a:cs typeface="Arial"/>
              </a:rPr>
              <a:t>heels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181600" y="3427475"/>
            <a:ext cx="3598163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600" y="4037075"/>
            <a:ext cx="3619500" cy="274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7177" y="2379954"/>
            <a:ext cx="16249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49580">
              <a:lnSpc>
                <a:spcPct val="100000"/>
              </a:lnSpc>
              <a:spcBef>
                <a:spcPts val="105"/>
              </a:spcBef>
            </a:pPr>
            <a:r>
              <a:rPr sz="3200" b="1" spc="-60" dirty="0">
                <a:solidFill>
                  <a:srgbClr val="FFFF66"/>
                </a:solidFill>
                <a:latin typeface="Times New Roman"/>
                <a:cs typeface="Times New Roman"/>
              </a:rPr>
              <a:t>Wet  </a:t>
            </a:r>
            <a:r>
              <a:rPr sz="3200" b="1" dirty="0">
                <a:solidFill>
                  <a:srgbClr val="FFFF66"/>
                </a:solidFill>
                <a:latin typeface="Times New Roman"/>
                <a:cs typeface="Times New Roman"/>
              </a:rPr>
              <a:t>g</a:t>
            </a:r>
            <a:r>
              <a:rPr sz="3200" b="1" spc="10" dirty="0">
                <a:solidFill>
                  <a:srgbClr val="FFFF66"/>
                </a:solidFill>
                <a:latin typeface="Times New Roman"/>
                <a:cs typeface="Times New Roman"/>
              </a:rPr>
              <a:t>a</a:t>
            </a:r>
            <a:r>
              <a:rPr sz="3200" b="1" spc="-5" dirty="0">
                <a:solidFill>
                  <a:srgbClr val="FFFF66"/>
                </a:solidFill>
                <a:latin typeface="Times New Roman"/>
                <a:cs typeface="Times New Roman"/>
              </a:rPr>
              <a:t>ng</a:t>
            </a:r>
            <a:r>
              <a:rPr sz="3200" b="1" spc="-55" dirty="0">
                <a:solidFill>
                  <a:srgbClr val="FFFF66"/>
                </a:solidFill>
                <a:latin typeface="Times New Roman"/>
                <a:cs typeface="Times New Roman"/>
              </a:rPr>
              <a:t>r</a:t>
            </a:r>
            <a:r>
              <a:rPr sz="3200" b="1" dirty="0">
                <a:solidFill>
                  <a:srgbClr val="FFFF66"/>
                </a:solidFill>
                <a:latin typeface="Times New Roman"/>
                <a:cs typeface="Times New Roman"/>
              </a:rPr>
              <a:t>ene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19800" cy="34274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27475"/>
            <a:ext cx="9144000" cy="3425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72200" y="3427475"/>
            <a:ext cx="2438400" cy="749935"/>
          </a:xfrm>
          <a:custGeom>
            <a:avLst/>
            <a:gdLst/>
            <a:ahLst/>
            <a:cxnLst/>
            <a:rect l="l" t="t" r="r" b="b"/>
            <a:pathLst>
              <a:path w="2438400" h="749935">
                <a:moveTo>
                  <a:pt x="0" y="0"/>
                </a:moveTo>
                <a:lnTo>
                  <a:pt x="2438400" y="0"/>
                </a:lnTo>
                <a:lnTo>
                  <a:pt x="2438400" y="749807"/>
                </a:lnTo>
                <a:lnTo>
                  <a:pt x="0" y="749807"/>
                </a:lnTo>
                <a:lnTo>
                  <a:pt x="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33324" y="3586848"/>
            <a:ext cx="15144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70" dirty="0">
                <a:latin typeface="Trebuchet MS"/>
                <a:cs typeface="Trebuchet MS"/>
              </a:rPr>
              <a:t>I</a:t>
            </a:r>
            <a:r>
              <a:rPr sz="3200" b="1" spc="-180" dirty="0">
                <a:latin typeface="Trebuchet MS"/>
                <a:cs typeface="Trebuchet MS"/>
              </a:rPr>
              <a:t>n</a:t>
            </a:r>
            <a:r>
              <a:rPr sz="3200" b="1" spc="-195" dirty="0">
                <a:latin typeface="Trebuchet MS"/>
                <a:cs typeface="Trebuchet MS"/>
              </a:rPr>
              <a:t>te</a:t>
            </a:r>
            <a:r>
              <a:rPr sz="3200" b="1" spc="-180" dirty="0">
                <a:latin typeface="Trebuchet MS"/>
                <a:cs typeface="Trebuchet MS"/>
              </a:rPr>
              <a:t>s</a:t>
            </a:r>
            <a:r>
              <a:rPr sz="3200" b="1" spc="-190" dirty="0">
                <a:latin typeface="Trebuchet MS"/>
                <a:cs typeface="Trebuchet MS"/>
              </a:rPr>
              <a:t>t</a:t>
            </a:r>
            <a:r>
              <a:rPr sz="3200" b="1" spc="-135" dirty="0">
                <a:latin typeface="Trebuchet MS"/>
                <a:cs typeface="Trebuchet MS"/>
              </a:rPr>
              <a:t>i</a:t>
            </a:r>
            <a:r>
              <a:rPr sz="3200" b="1" spc="-200" dirty="0">
                <a:latin typeface="Trebuchet MS"/>
                <a:cs typeface="Trebuchet MS"/>
              </a:rPr>
              <a:t>ne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3427475"/>
            <a:ext cx="6019800" cy="33710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688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Gangrene</vt:lpstr>
      <vt:lpstr>Types of Gangrene</vt:lpstr>
      <vt:lpstr>Dry Gangrene</vt:lpstr>
      <vt:lpstr>Dry  Gangrene</vt:lpstr>
      <vt:lpstr>Slide 6</vt:lpstr>
      <vt:lpstr>Wet Gangrene</vt:lpstr>
      <vt:lpstr>Wet Gangrene</vt:lpstr>
      <vt:lpstr>Slide 9</vt:lpstr>
      <vt:lpstr>MORPHOLOGIC FEATURES</vt:lpstr>
      <vt:lpstr>Wet gangrene of the small bowel</vt:lpstr>
      <vt:lpstr>Contrasting Features of Dry and Wet  Gangrene</vt:lpstr>
      <vt:lpstr>GAS GANGRENE</vt:lpstr>
      <vt:lpstr>GAS GANGRENE</vt:lpstr>
      <vt:lpstr>MORPHOLOGIC FEATURES</vt:lpstr>
      <vt:lpstr>GAS GANGRENE</vt:lpstr>
      <vt:lpstr>References</vt:lpstr>
      <vt:lpstr>THANKS……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New</cp:lastModifiedBy>
  <cp:revision>3</cp:revision>
  <dcterms:created xsi:type="dcterms:W3CDTF">2019-08-16T13:42:46Z</dcterms:created>
  <dcterms:modified xsi:type="dcterms:W3CDTF">2019-08-17T07:18:19Z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2015-10-04T00:00:00Z</vt:filetime>
  </property>
  <property fmtid="{D5CDD505-2E9C-101B-9397-08002B2CF9AE}" pid="3" name="LastSaved">
    <vt:filetime>2019-08-16T00:00:00Z</vt:filetime>
  </property>
</Properties>
</file>