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0DCE46-25D4-405E-A929-27C1E96514E5}">
          <p14:sldIdLst>
            <p14:sldId id="257"/>
          </p14:sldIdLst>
        </p14:section>
        <p14:section name="Untitled Section" id="{AEF80D99-3E9E-4EBD-9CFE-E73DB00DEBB4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70EA0-3BDE-4F3B-B639-65A0DBB5D42A}" type="datetimeFigureOut">
              <a:rPr lang="en-US" smtClean="0"/>
              <a:t>21-Sep-19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D110F-7E87-4DB9-8868-C4ED6D34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2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110F-7E87-4DB9-8868-C4ED6D3477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110F-7E87-4DB9-8868-C4ED6D3477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110F-7E87-4DB9-8868-C4ED6D3477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5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110F-7E87-4DB9-8868-C4ED6D3477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2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110F-7E87-4DB9-8868-C4ED6D3477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6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110F-7E87-4DB9-8868-C4ED6D3477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4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7595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65064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12564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cend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6781800" y="3776980"/>
            <a:ext cx="4800600" cy="2578100"/>
          </a:xfrm>
          <a:prstGeom prst="roundRect">
            <a:avLst>
              <a:gd name="adj" fmla="val 8192"/>
            </a:avLst>
          </a:prstGeom>
          <a:gradFill flip="none" rotWithShape="1">
            <a:gsLst>
              <a:gs pos="0">
                <a:srgbClr val="FFFFFF">
                  <a:alpha val="74902"/>
                </a:srgbClr>
              </a:gs>
              <a:gs pos="100000">
                <a:srgbClr val="FFFFFF">
                  <a:alpha val="3098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contourW="6350" prstMaterial="metal">
            <a:bevelT w="88900" h="88900"/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781800" y="3776980"/>
            <a:ext cx="4800600" cy="2578100"/>
          </a:xfrm>
          <a:prstGeom prst="rect">
            <a:avLst/>
          </a:prstGeom>
          <a:noFill/>
          <a:effectLst/>
          <a:scene3d>
            <a:camera prst="orthographicFront"/>
            <a:lightRig rig="contrasting" dir="t"/>
          </a:scene3d>
          <a:sp3d prstMaterial="metal"/>
        </p:spPr>
        <p:txBody>
          <a:bodyPr anchor="ctr" anchorCtr="1">
            <a:normAutofit/>
          </a:bodyPr>
          <a:lstStyle>
            <a:lvl1pPr marL="114300" indent="-114300">
              <a:spcBef>
                <a:spcPts val="1800"/>
              </a:spcBef>
              <a:buSzPct val="25000"/>
              <a:buFont typeface="Calibri" panose="020F0502020204030204" pitchFamily="34" charset="0"/>
              <a:buChar char=" "/>
              <a:defRPr sz="3200">
                <a:solidFill>
                  <a:srgbClr val="595959"/>
                </a:solidFill>
                <a:effectLst/>
              </a:defRPr>
            </a:lvl1pPr>
            <a:lvl2pPr marL="342900" indent="-171450">
              <a:buSzPct val="25000"/>
              <a:buFont typeface="Calibri" panose="020F0502020204030204" pitchFamily="34" charset="0"/>
              <a:buChar char=" "/>
              <a:defRPr sz="2800">
                <a:effectLst/>
              </a:defRPr>
            </a:lvl2pPr>
            <a:lvl3pPr marL="571500" indent="-171450">
              <a:buSzPct val="25000"/>
              <a:buFont typeface="Calibri" panose="020F0502020204030204" pitchFamily="34" charset="0"/>
              <a:buChar char=" "/>
              <a:defRPr sz="2400">
                <a:effectLst/>
              </a:defRPr>
            </a:lvl3pPr>
            <a:lvl4pPr marL="742950" indent="-114300">
              <a:buSzPct val="25000"/>
              <a:buFont typeface="Calibri" panose="020F0502020204030204" pitchFamily="34" charset="0"/>
              <a:buChar char=" "/>
              <a:defRPr sz="2000">
                <a:effectLst/>
              </a:defRPr>
            </a:lvl4pPr>
            <a:lvl5pPr marL="914400" indent="-114300">
              <a:buSzPct val="25000"/>
              <a:buFont typeface="Calibri" panose="020F0502020204030204" pitchFamily="34" charset="0"/>
              <a:buChar char=" "/>
              <a:defRPr sz="2000"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change the background image, on the Design tab of the ribbon, click Format Background,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and then </a:t>
            </a: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Insert picture from File.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 smtClean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 courtesy of Bill Staples.</a:t>
            </a:r>
          </a:p>
        </p:txBody>
      </p:sp>
    </p:spTree>
    <p:extLst>
      <p:ext uri="{BB962C8B-B14F-4D97-AF65-F5344CB8AC3E}">
        <p14:creationId xmlns:p14="http://schemas.microsoft.com/office/powerpoint/2010/main" val="396953451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dvAuto="0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9787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9147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54535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9974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79275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4735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95789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77039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794E-7751-44E6-B950-84F455D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6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DR.ARUN R NAIR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Dept. Of P.M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“MEASLES”</a:t>
            </a: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8826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5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Baskerville Old Face" panose="02020602080505020303" pitchFamily="18" charset="0"/>
              </a:rPr>
              <a:t>OTHER FORMS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0011" y="1107583"/>
            <a:ext cx="744398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	</a:t>
            </a:r>
            <a:endParaRPr lang="en-US" altLang="zh-CN" sz="3600" b="1" dirty="0">
              <a:latin typeface="Agency FB" panose="020B0503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Times-Roman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0" y="1449216"/>
            <a:ext cx="3677992" cy="4487946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Times-Roman"/>
              </a:rPr>
              <a:t>ATYPICAL MEASLES - </a:t>
            </a:r>
            <a:r>
              <a:rPr lang="en-US" sz="2000" dirty="0">
                <a:latin typeface="Times-Roman"/>
              </a:rPr>
              <a:t>After a several-day </a:t>
            </a:r>
            <a:r>
              <a:rPr lang="en-US" sz="2000" dirty="0" err="1">
                <a:latin typeface="Times-Roman"/>
              </a:rPr>
              <a:t>prodrome</a:t>
            </a:r>
            <a:r>
              <a:rPr lang="en-US" sz="2000" dirty="0">
                <a:latin typeface="Times-Roman"/>
              </a:rPr>
              <a:t> of fever, myalgia, and headache, the rash appears. Unlike the rash of </a:t>
            </a:r>
            <a:r>
              <a:rPr lang="en-US" sz="2000" dirty="0" smtClean="0">
                <a:latin typeface="Times-Roman"/>
              </a:rPr>
              <a:t>typical measles</a:t>
            </a:r>
            <a:r>
              <a:rPr lang="en-US" sz="2000" dirty="0">
                <a:latin typeface="Times-Roman"/>
              </a:rPr>
              <a:t>, that of atypical measles begins peripherally and moves centrally; it can be </a:t>
            </a:r>
            <a:r>
              <a:rPr lang="en-US" sz="2000" dirty="0" err="1" smtClean="0">
                <a:latin typeface="Times-Roman"/>
              </a:rPr>
              <a:t>urticarial,maculopapular,hemorrhagic</a:t>
            </a:r>
            <a:r>
              <a:rPr lang="en-US" sz="2000" dirty="0">
                <a:latin typeface="Times-Roman"/>
              </a:rPr>
              <a:t>, and/or vesicular.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00282" y="25316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Times-Roman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038600" y="1449216"/>
            <a:ext cx="4435699" cy="448794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SolexBold"/>
              </a:rPr>
              <a:t>MEASLES IN THE IMMUNOCOMPROMISED HOST </a:t>
            </a:r>
            <a:r>
              <a:rPr lang="en-US" sz="2000" dirty="0">
                <a:latin typeface="Times-Roman"/>
              </a:rPr>
              <a:t>Patients with defects in cell-mediated immunity are at risk for severe protracted and fatal measles. measles may </a:t>
            </a:r>
            <a:r>
              <a:rPr lang="en-US" sz="2000" dirty="0" smtClean="0">
                <a:latin typeface="Times-Roman"/>
              </a:rPr>
              <a:t>not be </a:t>
            </a:r>
            <a:r>
              <a:rPr lang="en-US" sz="2000" dirty="0">
                <a:latin typeface="Times-Roman"/>
              </a:rPr>
              <a:t>accompanied by a rash. Complications are primary measles pneumonia, progressive encephalitis beginning weeks to months after initial infection</a:t>
            </a:r>
          </a:p>
        </p:txBody>
      </p:sp>
      <p:sp>
        <p:nvSpPr>
          <p:cNvPr id="13" name="Snip Single Corner Rectangle 12"/>
          <p:cNvSpPr/>
          <p:nvPr/>
        </p:nvSpPr>
        <p:spPr>
          <a:xfrm>
            <a:off x="8834907" y="1449215"/>
            <a:ext cx="3357093" cy="4487946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Times-Roman"/>
              </a:rPr>
              <a:t>MEASLES IN ADULTS </a:t>
            </a:r>
            <a:r>
              <a:rPr lang="en-US" dirty="0">
                <a:latin typeface="Times-Roman"/>
              </a:rPr>
              <a:t>Measles is naturally a disease of childhood and, like many other viral infections. Hepatitis and bronchospasm are more common among adults with measles</a:t>
            </a:r>
          </a:p>
        </p:txBody>
      </p:sp>
    </p:spTree>
    <p:extLst>
      <p:ext uri="{BB962C8B-B14F-4D97-AF65-F5344CB8AC3E}">
        <p14:creationId xmlns:p14="http://schemas.microsoft.com/office/powerpoint/2010/main" val="406644387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68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Baskerville Old Face" panose="02020602080505020303" pitchFamily="18" charset="0"/>
              </a:rPr>
              <a:t>Patients on Physical examination </a:t>
            </a:r>
            <a:endParaRPr lang="en-US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0011" y="1107583"/>
            <a:ext cx="744398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	</a:t>
            </a:r>
            <a:endParaRPr lang="en-US" altLang="zh-CN" sz="3600" b="1" dirty="0">
              <a:latin typeface="Agency FB" panose="020B0503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3639" y="759855"/>
            <a:ext cx="1172836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3200" dirty="0" smtClean="0">
                <a:latin typeface="Baskerville Old Face" panose="02020602080505020303" pitchFamily="18" charset="0"/>
              </a:rPr>
              <a:t>•</a:t>
            </a:r>
            <a:r>
              <a:rPr lang="en-US" sz="3200" dirty="0">
                <a:latin typeface="Baskerville Old Face" panose="02020602080505020303" pitchFamily="18" charset="0"/>
              </a:rPr>
              <a:t>Patients tend to appear moderately ill and uncomfortable because of their viral prodromal symptoms. 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•The </a:t>
            </a:r>
            <a:r>
              <a:rPr lang="en-US" sz="3200" dirty="0" err="1">
                <a:latin typeface="Baskerville Old Face" panose="02020602080505020303" pitchFamily="18" charset="0"/>
              </a:rPr>
              <a:t>Koplik</a:t>
            </a:r>
            <a:r>
              <a:rPr lang="en-US" sz="3200" dirty="0">
                <a:latin typeface="Baskerville Old Face" panose="02020602080505020303" pitchFamily="18" charset="0"/>
              </a:rPr>
              <a:t> spots are 1-2 mm, blue-gray macules on an erythematous base. 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•The measles rash is a </a:t>
            </a:r>
            <a:r>
              <a:rPr lang="en-US" sz="3200" dirty="0" err="1">
                <a:latin typeface="Baskerville Old Face" panose="02020602080505020303" pitchFamily="18" charset="0"/>
              </a:rPr>
              <a:t>Maculopapular</a:t>
            </a:r>
            <a:r>
              <a:rPr lang="en-US" sz="3200" dirty="0">
                <a:latin typeface="Baskerville Old Face" panose="02020602080505020303" pitchFamily="18" charset="0"/>
              </a:rPr>
              <a:t> </a:t>
            </a:r>
            <a:r>
              <a:rPr lang="en-US" sz="3200" dirty="0" err="1">
                <a:latin typeface="Baskerville Old Face" panose="02020602080505020303" pitchFamily="18" charset="0"/>
              </a:rPr>
              <a:t>eythematous</a:t>
            </a:r>
            <a:r>
              <a:rPr lang="en-US" sz="3200" dirty="0">
                <a:latin typeface="Baskerville Old Face" panose="02020602080505020303" pitchFamily="18" charset="0"/>
              </a:rPr>
              <a:t> rash that involves the palms and soles. </a:t>
            </a:r>
          </a:p>
          <a:p>
            <a:r>
              <a:rPr lang="en-US" sz="3200" dirty="0">
                <a:latin typeface="Baskerville Old Face" panose="02020602080505020303" pitchFamily="18" charset="0"/>
              </a:rPr>
              <a:t>•Lesion density is greatest above the shoulders, where macular lesions may coalesce </a:t>
            </a:r>
          </a:p>
        </p:txBody>
      </p:sp>
    </p:spTree>
    <p:extLst>
      <p:ext uri="{BB962C8B-B14F-4D97-AF65-F5344CB8AC3E}">
        <p14:creationId xmlns:p14="http://schemas.microsoft.com/office/powerpoint/2010/main" val="71785785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12</a:t>
            </a:fld>
            <a:endParaRPr 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0" y="707667"/>
            <a:ext cx="5838423" cy="5512158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Times-Roman"/>
              </a:rPr>
              <a:t>LABORATORY FINDINGS </a:t>
            </a:r>
            <a:endParaRPr lang="en-US" sz="2000" b="1" dirty="0" smtClean="0">
              <a:latin typeface="Times-Roman"/>
            </a:endParaRPr>
          </a:p>
          <a:p>
            <a:endParaRPr lang="en-US" sz="2000" b="1" dirty="0">
              <a:latin typeface="Times-Roman"/>
            </a:endParaRPr>
          </a:p>
          <a:p>
            <a:r>
              <a:rPr lang="en-US" sz="2000" dirty="0" err="1">
                <a:latin typeface="Times-Roman"/>
              </a:rPr>
              <a:t>Lymphopenia</a:t>
            </a:r>
            <a:r>
              <a:rPr lang="en-US" sz="2000" dirty="0">
                <a:latin typeface="Times-Roman"/>
              </a:rPr>
              <a:t> and neutropenia are common in measles and may be due to invasion of leukocytes by the virus, with subsequent cell death. </a:t>
            </a:r>
            <a:r>
              <a:rPr lang="en-US" sz="2000" dirty="0" smtClean="0">
                <a:latin typeface="Times-Roman"/>
              </a:rPr>
              <a:t>Patients </a:t>
            </a:r>
            <a:r>
              <a:rPr lang="en-US" sz="2000" dirty="0">
                <a:latin typeface="Times-Roman"/>
              </a:rPr>
              <a:t>with measles encephalitis usually have an elevated protein concentration in CSF as well as lymphocytosis.</a:t>
            </a:r>
          </a:p>
        </p:txBody>
      </p:sp>
      <p:sp>
        <p:nvSpPr>
          <p:cNvPr id="8" name="Snip Single Corner Rectangle 7"/>
          <p:cNvSpPr/>
          <p:nvPr/>
        </p:nvSpPr>
        <p:spPr>
          <a:xfrm>
            <a:off x="6362163" y="682581"/>
            <a:ext cx="5666705" cy="5512157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SolexBold"/>
              </a:rPr>
              <a:t>DIAGNOSIS </a:t>
            </a:r>
            <a:endParaRPr lang="en-US" b="1" dirty="0" smtClean="0">
              <a:latin typeface="SolexBold"/>
            </a:endParaRPr>
          </a:p>
          <a:p>
            <a:endParaRPr lang="en-US" b="1" dirty="0">
              <a:latin typeface="SolexBold"/>
            </a:endParaRPr>
          </a:p>
          <a:p>
            <a:r>
              <a:rPr lang="en-US" sz="2000" dirty="0">
                <a:latin typeface="Times-Roman"/>
              </a:rPr>
              <a:t>A specific diagnosis of measles can be made quickly by </a:t>
            </a:r>
            <a:r>
              <a:rPr lang="en-US" sz="2000" dirty="0" err="1">
                <a:latin typeface="Times-Roman"/>
              </a:rPr>
              <a:t>immunofluorescent</a:t>
            </a:r>
            <a:r>
              <a:rPr lang="en-US" sz="2000" dirty="0">
                <a:latin typeface="Times-Roman"/>
              </a:rPr>
              <a:t> staining of a smear of respiratory secretions for measles antigen; Measles </a:t>
            </a:r>
            <a:r>
              <a:rPr lang="en-US" sz="2000" dirty="0" smtClean="0">
                <a:latin typeface="Times-Roman"/>
              </a:rPr>
              <a:t>virus can </a:t>
            </a:r>
            <a:r>
              <a:rPr lang="en-US" sz="2000" dirty="0">
                <a:latin typeface="Times-Roman"/>
              </a:rPr>
              <a:t>be isolated from respiratory secretions or urine and rapidly identified in tissue culture with fluorescein-labeled monoclonal antibodies.</a:t>
            </a:r>
          </a:p>
          <a:p>
            <a:r>
              <a:rPr lang="en-US" sz="2000" dirty="0">
                <a:latin typeface="Times-Roman"/>
              </a:rPr>
              <a:t>The presence of measles virus RNA has been demonstrated by diagnostic reverse-transcription polymerase chain reaction. </a:t>
            </a:r>
          </a:p>
          <a:p>
            <a:r>
              <a:rPr lang="en-US" sz="2000" dirty="0">
                <a:latin typeface="Times-Roman"/>
              </a:rPr>
              <a:t>Specific </a:t>
            </a:r>
            <a:r>
              <a:rPr lang="en-US" sz="2000" dirty="0" err="1">
                <a:latin typeface="Times-Roman"/>
              </a:rPr>
              <a:t>IgM</a:t>
            </a:r>
            <a:r>
              <a:rPr lang="en-US" sz="2000" dirty="0">
                <a:latin typeface="Times-Roman"/>
              </a:rPr>
              <a:t> antibodies are detectable within 1 to 2 days after the appearance of rash, and the </a:t>
            </a:r>
            <a:r>
              <a:rPr lang="en-US" sz="2000" dirty="0" err="1">
                <a:latin typeface="Times-Roman"/>
              </a:rPr>
              <a:t>IgG</a:t>
            </a:r>
            <a:r>
              <a:rPr lang="en-US" sz="2000" dirty="0">
                <a:latin typeface="Times-Roman"/>
              </a:rPr>
              <a:t> titer rises significantly after 10 days.</a:t>
            </a:r>
          </a:p>
        </p:txBody>
      </p:sp>
    </p:spTree>
    <p:extLst>
      <p:ext uri="{BB962C8B-B14F-4D97-AF65-F5344CB8AC3E}">
        <p14:creationId xmlns:p14="http://schemas.microsoft.com/office/powerpoint/2010/main" val="144809640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286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1781" y="706990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Times-Roman"/>
              </a:rPr>
              <a:t>The differential diagnosis </a:t>
            </a:r>
            <a:endParaRPr lang="en-US" sz="3200" dirty="0" smtClean="0">
              <a:latin typeface="Times-Roman"/>
            </a:endParaRPr>
          </a:p>
          <a:p>
            <a:r>
              <a:rPr lang="en-US" sz="3200" dirty="0" smtClean="0">
                <a:latin typeface="Times-Roman"/>
              </a:rPr>
              <a:t>of </a:t>
            </a:r>
            <a:r>
              <a:rPr lang="en-US" sz="3200" dirty="0">
                <a:latin typeface="Times-Roman"/>
              </a:rPr>
              <a:t>measles </a:t>
            </a:r>
            <a:r>
              <a:rPr lang="en-US" sz="3200" dirty="0" smtClean="0">
                <a:latin typeface="Times-Roman"/>
              </a:rPr>
              <a:t>includes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-Roman"/>
              </a:rPr>
              <a:t>Kawasaki </a:t>
            </a:r>
            <a:r>
              <a:rPr lang="en-US" sz="2400" dirty="0">
                <a:latin typeface="Times-Roman"/>
              </a:rPr>
              <a:t>disease,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-Roman"/>
              </a:rPr>
              <a:t>Scarlet </a:t>
            </a:r>
            <a:r>
              <a:rPr lang="en-US" sz="2400" dirty="0">
                <a:latin typeface="Times-Roman"/>
              </a:rPr>
              <a:t>fever</a:t>
            </a:r>
            <a:r>
              <a:rPr lang="en-US" sz="2400" dirty="0" smtClean="0">
                <a:latin typeface="Times-Roman"/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-Roman"/>
              </a:rPr>
              <a:t>Infectious </a:t>
            </a:r>
            <a:r>
              <a:rPr lang="en-US" sz="2400" dirty="0">
                <a:latin typeface="Times-Roman"/>
              </a:rPr>
              <a:t>mononucleosis, </a:t>
            </a:r>
            <a:endParaRPr lang="en-US" sz="2400" dirty="0" smtClean="0">
              <a:latin typeface="Times-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-Roman"/>
              </a:rPr>
              <a:t>Toxoplasmosis</a:t>
            </a:r>
            <a:r>
              <a:rPr lang="en-US" sz="2400" dirty="0">
                <a:latin typeface="Times-Roman"/>
              </a:rPr>
              <a:t>, </a:t>
            </a:r>
            <a:endParaRPr lang="en-US" sz="2400" dirty="0" smtClean="0">
              <a:latin typeface="Times-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-Roman"/>
              </a:rPr>
              <a:t>Drug</a:t>
            </a:r>
            <a:r>
              <a:rPr lang="en-US" sz="2400" dirty="0">
                <a:latin typeface="Times-Roman"/>
              </a:rPr>
              <a:t> </a:t>
            </a:r>
            <a:r>
              <a:rPr lang="en-US" sz="2400" dirty="0" smtClean="0">
                <a:latin typeface="Times-Roman"/>
              </a:rPr>
              <a:t>eruption</a:t>
            </a:r>
            <a:r>
              <a:rPr lang="en-US" sz="2400" dirty="0">
                <a:latin typeface="Times-Roman"/>
              </a:rPr>
              <a:t>, </a:t>
            </a:r>
            <a:endParaRPr lang="en-US" sz="2400" dirty="0" smtClean="0">
              <a:latin typeface="Times-Roman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latin typeface="Times-Roman"/>
              </a:rPr>
              <a:t>Mycoplasma </a:t>
            </a:r>
            <a:r>
              <a:rPr lang="en-US" sz="2400" i="1" dirty="0" err="1">
                <a:latin typeface="Times-Roman"/>
              </a:rPr>
              <a:t>pneumoniae</a:t>
            </a:r>
            <a:r>
              <a:rPr lang="en-US" sz="2400" i="1" dirty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infection</a:t>
            </a:r>
            <a:r>
              <a:rPr lang="en-US" dirty="0">
                <a:latin typeface="Times-Roman"/>
              </a:rPr>
              <a:t>.</a:t>
            </a:r>
            <a:endParaRPr lang="en-US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2434107" y="4546242"/>
            <a:ext cx="6336406" cy="1429555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Baskerville Old Face" panose="02020602080505020303" pitchFamily="18" charset="0"/>
              </a:rPr>
              <a:t>QUESTION SECTION</a:t>
            </a:r>
          </a:p>
        </p:txBody>
      </p:sp>
    </p:spTree>
    <p:extLst>
      <p:ext uri="{BB962C8B-B14F-4D97-AF65-F5344CB8AC3E}">
        <p14:creationId xmlns:p14="http://schemas.microsoft.com/office/powerpoint/2010/main" val="110805546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1820" y="5513569"/>
            <a:ext cx="1219199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solidFill>
                  <a:srgbClr val="FFFF00"/>
                </a:solidFill>
                <a:latin typeface="Blackadder ITC" panose="04020505051007020D02" pitchFamily="82" charset="0"/>
                <a:ea typeface="Calibri" panose="020F0502020204030204" pitchFamily="34" charset="0"/>
                <a:cs typeface="Kartika" panose="02020503030404060203" pitchFamily="18" charset="0"/>
              </a:rPr>
              <a:t>Good bye till we meet again with good news</a:t>
            </a:r>
            <a:r>
              <a:rPr lang="en-US" sz="4800" dirty="0" smtClean="0">
                <a:solidFill>
                  <a:srgbClr val="FFFF00"/>
                </a:solidFill>
                <a:latin typeface="Blackadder ITC" panose="04020505051007020D02" pitchFamily="82" charset="0"/>
                <a:ea typeface="Calibri" panose="020F0502020204030204" pitchFamily="34" charset="0"/>
                <a:cs typeface="Kartika" panose="02020503030404060203" pitchFamily="18" charset="0"/>
              </a:rPr>
              <a:t>....</a:t>
            </a:r>
            <a:r>
              <a:rPr lang="en-US" sz="4800" dirty="0">
                <a:solidFill>
                  <a:srgbClr val="FFFF00"/>
                </a:solidFill>
                <a:latin typeface="Blackadder ITC" panose="04020505051007020D02" pitchFamily="82" charset="0"/>
                <a:ea typeface="Calibri" panose="020F0502020204030204" pitchFamily="34" charset="0"/>
                <a:cs typeface="Kartika" panose="02020503030404060203" pitchFamily="18" charset="0"/>
              </a:rPr>
              <a:t>take </a:t>
            </a:r>
            <a:r>
              <a:rPr lang="en-US" sz="4800" dirty="0" smtClean="0">
                <a:solidFill>
                  <a:srgbClr val="FFFF00"/>
                </a:solidFill>
                <a:latin typeface="Blackadder ITC" panose="04020505051007020D02" pitchFamily="82" charset="0"/>
                <a:ea typeface="Calibri" panose="020F0502020204030204" pitchFamily="34" charset="0"/>
                <a:cs typeface="Kartika" panose="02020503030404060203" pitchFamily="18" charset="0"/>
              </a:rPr>
              <a:t>care…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95" y="3026534"/>
            <a:ext cx="2656950" cy="1558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34570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577" y="566670"/>
            <a:ext cx="11732654" cy="469113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ETIOLOGY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kumimoji="1" lang="en-US" altLang="zh-CN" sz="2800" b="1" dirty="0" smtClean="0">
              <a:solidFill>
                <a:srgbClr val="660066"/>
              </a:solidFill>
              <a:latin typeface="Times New Roman" panose="02020603050405020304" pitchFamily="18" charset="0"/>
              <a:ea typeface="宋体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8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Measles </a:t>
            </a: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is an acute highly contagious viral disease caused by measles </a:t>
            </a:r>
            <a:r>
              <a:rPr kumimoji="1" lang="en-US" altLang="zh-CN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virus.It</a:t>
            </a: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 is characterized by </a:t>
            </a:r>
            <a:r>
              <a:rPr kumimoji="1" lang="en-US" altLang="zh-CN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fever,URT</a:t>
            </a: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 catarrhal </a:t>
            </a:r>
            <a:r>
              <a:rPr kumimoji="1" lang="en-US" altLang="zh-CN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inflamation</a:t>
            </a: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, </a:t>
            </a:r>
            <a:r>
              <a:rPr kumimoji="1" lang="en-US" altLang="zh-CN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koplik’s</a:t>
            </a: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 spots and </a:t>
            </a:r>
            <a:r>
              <a:rPr kumimoji="1" lang="en-US" altLang="zh-CN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maculopapules</a:t>
            </a:r>
            <a:r>
              <a:rPr kumimoji="1" lang="en-US" altLang="zh-CN" sz="28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.</a:t>
            </a: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altLang="zh-CN" sz="2800" b="1" dirty="0">
              <a:solidFill>
                <a:srgbClr val="660066"/>
              </a:solidFill>
              <a:latin typeface="Times New Roman" panose="02020603050405020304" pitchFamily="18" charset="0"/>
              <a:ea typeface="宋体"/>
            </a:endParaRPr>
          </a:p>
          <a:p>
            <a:pPr marL="342900" lvl="0" indent="-342900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caused by a virus in the family </a:t>
            </a:r>
            <a:r>
              <a:rPr kumimoji="1" lang="en-US" altLang="zh-CN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paramyxovirus</a:t>
            </a: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, genus </a:t>
            </a:r>
            <a:r>
              <a:rPr kumimoji="1" lang="en-US" altLang="zh-CN" sz="2800" b="1" dirty="0" err="1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Morbillivirus</a:t>
            </a:r>
            <a:r>
              <a:rPr kumimoji="1" lang="en-US" altLang="zh-CN" sz="2800" b="1" dirty="0">
                <a:solidFill>
                  <a:srgbClr val="660066"/>
                </a:solidFill>
                <a:latin typeface="Times New Roman" panose="02020603050405020304" pitchFamily="18" charset="0"/>
                <a:ea typeface="宋体"/>
              </a:rPr>
              <a:t>. </a:t>
            </a:r>
          </a:p>
          <a:p>
            <a:pPr lvl="0" algn="l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kumimoji="1" lang="en-US" altLang="zh-CN" sz="2800" b="1" dirty="0">
              <a:solidFill>
                <a:srgbClr val="660066"/>
              </a:solidFill>
              <a:latin typeface="Times New Roman" panose="02020603050405020304" pitchFamily="18" charset="0"/>
              <a:ea typeface="宋体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2104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83" y="128789"/>
            <a:ext cx="11835685" cy="6439436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</a:rPr>
              <a:t> 1 .Pathogen is measles virus</a:t>
            </a:r>
            <a:r>
              <a:rPr lang="en-US" sz="2800" b="1" dirty="0" smtClean="0">
                <a:solidFill>
                  <a:srgbClr val="7030A0"/>
                </a:solidFill>
              </a:rPr>
              <a:t>. </a:t>
            </a:r>
            <a:r>
              <a:rPr lang="en-US" sz="2800" b="1" dirty="0">
                <a:solidFill>
                  <a:srgbClr val="7030A0"/>
                </a:solidFill>
              </a:rPr>
              <a:t>it  has been classed as a paramyxovirus.it is </a:t>
            </a:r>
            <a:r>
              <a:rPr lang="en-US" sz="2800" b="1" dirty="0" smtClean="0">
                <a:solidFill>
                  <a:srgbClr val="7030A0"/>
                </a:solidFill>
              </a:rPr>
              <a:t>	spherical </a:t>
            </a:r>
            <a:r>
              <a:rPr lang="en-US" sz="2800" b="1" dirty="0">
                <a:solidFill>
                  <a:srgbClr val="7030A0"/>
                </a:solidFill>
              </a:rPr>
              <a:t>in appearance ,measuring about 100~150nm in diameter</a:t>
            </a:r>
            <a:r>
              <a:rPr lang="en-US" sz="2800" b="1" dirty="0" smtClean="0">
                <a:solidFill>
                  <a:srgbClr val="7030A0"/>
                </a:solidFill>
              </a:rPr>
              <a:t>. It </a:t>
            </a:r>
            <a:r>
              <a:rPr lang="en-US" sz="2800" b="1" dirty="0">
                <a:solidFill>
                  <a:srgbClr val="7030A0"/>
                </a:solidFill>
              </a:rPr>
              <a:t>has </a:t>
            </a:r>
            <a:r>
              <a:rPr lang="en-US" sz="2800" b="1" dirty="0" smtClean="0">
                <a:solidFill>
                  <a:srgbClr val="7030A0"/>
                </a:solidFill>
              </a:rPr>
              <a:t>	an </a:t>
            </a:r>
            <a:r>
              <a:rPr lang="en-US" sz="2800" b="1" dirty="0">
                <a:solidFill>
                  <a:srgbClr val="7030A0"/>
                </a:solidFill>
              </a:rPr>
              <a:t>outer envelope composed of M-protein, H-protein, F-protein, and </a:t>
            </a:r>
            <a:r>
              <a:rPr lang="en-US" sz="2800" b="1" dirty="0" smtClean="0">
                <a:solidFill>
                  <a:srgbClr val="7030A0"/>
                </a:solidFill>
              </a:rPr>
              <a:t>	internal </a:t>
            </a:r>
            <a:r>
              <a:rPr lang="en-US" sz="2800" b="1" dirty="0">
                <a:solidFill>
                  <a:srgbClr val="7030A0"/>
                </a:solidFill>
              </a:rPr>
              <a:t>core is RNA.</a:t>
            </a:r>
          </a:p>
          <a:p>
            <a:pPr algn="just"/>
            <a:r>
              <a:rPr lang="en-US" sz="2800" b="1" dirty="0" smtClean="0">
                <a:solidFill>
                  <a:srgbClr val="7030A0"/>
                </a:solidFill>
              </a:rPr>
              <a:t>2 </a:t>
            </a:r>
            <a:r>
              <a:rPr lang="en-US" sz="2800" b="1" dirty="0">
                <a:solidFill>
                  <a:srgbClr val="7030A0"/>
                </a:solidFill>
              </a:rPr>
              <a:t>.Site of the measles virus </a:t>
            </a:r>
            <a:r>
              <a:rPr lang="en-US" sz="2800" b="1" dirty="0" smtClean="0">
                <a:solidFill>
                  <a:srgbClr val="7030A0"/>
                </a:solidFill>
              </a:rPr>
              <a:t>exists - measles </a:t>
            </a:r>
            <a:r>
              <a:rPr lang="en-US" sz="2800" b="1" dirty="0">
                <a:solidFill>
                  <a:srgbClr val="7030A0"/>
                </a:solidFill>
              </a:rPr>
              <a:t>can be detected from blood and  </a:t>
            </a:r>
            <a:r>
              <a:rPr lang="en-US" sz="2800" b="1" dirty="0" smtClean="0">
                <a:solidFill>
                  <a:srgbClr val="7030A0"/>
                </a:solidFill>
              </a:rPr>
              <a:t>	nasal</a:t>
            </a:r>
            <a:r>
              <a:rPr lang="en-US" sz="2800" b="1" dirty="0">
                <a:solidFill>
                  <a:srgbClr val="7030A0"/>
                </a:solidFill>
              </a:rPr>
              <a:t>,  pharyngeal secretions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</a:rPr>
              <a:t>3. Three kinds of antibodies are produced  after </a:t>
            </a:r>
            <a:r>
              <a:rPr lang="en-US" sz="2800" b="1" dirty="0" err="1">
                <a:solidFill>
                  <a:srgbClr val="7030A0"/>
                </a:solidFill>
              </a:rPr>
              <a:t>infection,that</a:t>
            </a:r>
            <a:r>
              <a:rPr lang="en-US" sz="2800" b="1" dirty="0">
                <a:solidFill>
                  <a:srgbClr val="7030A0"/>
                </a:solidFill>
              </a:rPr>
              <a:t>  is 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</a:rPr>
              <a:t>    </a:t>
            </a:r>
            <a:r>
              <a:rPr lang="en-US" sz="2800" b="1" dirty="0" smtClean="0">
                <a:solidFill>
                  <a:srgbClr val="7030A0"/>
                </a:solidFill>
              </a:rPr>
              <a:t>	3.1 </a:t>
            </a:r>
            <a:r>
              <a:rPr lang="en-US" sz="2800" b="1" dirty="0">
                <a:solidFill>
                  <a:srgbClr val="7030A0"/>
                </a:solidFill>
              </a:rPr>
              <a:t>complement combining antibody;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</a:rPr>
              <a:t>    </a:t>
            </a:r>
            <a:r>
              <a:rPr lang="en-US" sz="2800" b="1" dirty="0" smtClean="0">
                <a:solidFill>
                  <a:srgbClr val="7030A0"/>
                </a:solidFill>
              </a:rPr>
              <a:t>	3.2 </a:t>
            </a:r>
            <a:r>
              <a:rPr lang="en-US" sz="2800" b="1" dirty="0" err="1">
                <a:solidFill>
                  <a:srgbClr val="7030A0"/>
                </a:solidFill>
              </a:rPr>
              <a:t>hemagglutinin</a:t>
            </a:r>
            <a:r>
              <a:rPr lang="en-US" sz="2800" b="1" dirty="0">
                <a:solidFill>
                  <a:srgbClr val="7030A0"/>
                </a:solidFill>
              </a:rPr>
              <a:t> inhibiting antibody 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</a:rPr>
              <a:t>    </a:t>
            </a:r>
            <a:r>
              <a:rPr lang="en-US" sz="2800" b="1" dirty="0" smtClean="0">
                <a:solidFill>
                  <a:srgbClr val="7030A0"/>
                </a:solidFill>
              </a:rPr>
              <a:t>	3.3 </a:t>
            </a:r>
            <a:r>
              <a:rPr lang="en-US" sz="2800" b="1" dirty="0">
                <a:solidFill>
                  <a:srgbClr val="7030A0"/>
                </a:solidFill>
              </a:rPr>
              <a:t>neutralizing antibody</a:t>
            </a:r>
          </a:p>
          <a:p>
            <a:pPr algn="just"/>
            <a:r>
              <a:rPr lang="en-US" sz="2800" b="1" dirty="0" smtClean="0">
                <a:solidFill>
                  <a:srgbClr val="7030A0"/>
                </a:solidFill>
              </a:rPr>
              <a:t>4 .Only </a:t>
            </a:r>
            <a:r>
              <a:rPr lang="en-US" sz="2800" b="1" dirty="0">
                <a:solidFill>
                  <a:srgbClr val="7030A0"/>
                </a:solidFill>
              </a:rPr>
              <a:t>one antigenic type of measles </a:t>
            </a:r>
            <a:r>
              <a:rPr lang="en-US" sz="2800" b="1" dirty="0" smtClean="0">
                <a:solidFill>
                  <a:srgbClr val="7030A0"/>
                </a:solidFill>
              </a:rPr>
              <a:t>virus is </a:t>
            </a:r>
            <a:r>
              <a:rPr lang="en-US" sz="2800" b="1" dirty="0">
                <a:solidFill>
                  <a:srgbClr val="7030A0"/>
                </a:solidFill>
              </a:rPr>
              <a:t>known.</a:t>
            </a:r>
          </a:p>
          <a:p>
            <a:pPr algn="just"/>
            <a:r>
              <a:rPr lang="en-US" sz="2800" b="1" dirty="0" smtClean="0">
                <a:solidFill>
                  <a:srgbClr val="7030A0"/>
                </a:solidFill>
              </a:rPr>
              <a:t>5.Resistance:measles </a:t>
            </a:r>
            <a:r>
              <a:rPr lang="en-US" sz="2800" b="1" dirty="0">
                <a:solidFill>
                  <a:srgbClr val="7030A0"/>
                </a:solidFill>
              </a:rPr>
              <a:t>virus is sensitive to </a:t>
            </a:r>
            <a:r>
              <a:rPr lang="en-US" sz="2800" b="1" dirty="0" smtClean="0">
                <a:solidFill>
                  <a:srgbClr val="7030A0"/>
                </a:solidFill>
              </a:rPr>
              <a:t>heat </a:t>
            </a:r>
            <a:r>
              <a:rPr lang="en-US" sz="2800" b="1" dirty="0">
                <a:solidFill>
                  <a:srgbClr val="7030A0"/>
                </a:solidFill>
              </a:rPr>
              <a:t>or disinfectant , it is also </a:t>
            </a:r>
            <a:r>
              <a:rPr lang="en-US" sz="2800" b="1" dirty="0" smtClean="0">
                <a:solidFill>
                  <a:srgbClr val="7030A0"/>
                </a:solidFill>
              </a:rPr>
              <a:t>	inactivated </a:t>
            </a:r>
            <a:r>
              <a:rPr lang="en-US" sz="2800" b="1" dirty="0">
                <a:solidFill>
                  <a:srgbClr val="7030A0"/>
                </a:solidFill>
              </a:rPr>
              <a:t>by ultraviolet light </a:t>
            </a:r>
            <a:r>
              <a:rPr lang="en-US" sz="2800" b="1" dirty="0" smtClean="0">
                <a:solidFill>
                  <a:srgbClr val="7030A0"/>
                </a:solidFill>
              </a:rPr>
              <a:t>easily. </a:t>
            </a:r>
            <a:endParaRPr lang="en-US" sz="2800" b="1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6543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42"/>
            <a:ext cx="12192001" cy="6849157"/>
          </a:xfrm>
        </p:spPr>
      </p:pic>
      <p:sp>
        <p:nvSpPr>
          <p:cNvPr id="6" name="Rectangle 5"/>
          <p:cNvSpPr/>
          <p:nvPr/>
        </p:nvSpPr>
        <p:spPr>
          <a:xfrm>
            <a:off x="167425" y="1185472"/>
            <a:ext cx="1202457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1.Source  of 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infection	-	The 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patients are  the only source of infection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.</a:t>
            </a:r>
          </a:p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 </a:t>
            </a:r>
            <a:endParaRPr kumimoji="1"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/>
            </a:endParaRPr>
          </a:p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2 .Routes of 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transmission	-	 AIR-BORNE</a:t>
            </a:r>
          </a:p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en-US" altLang="zh-CN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宋体"/>
            </a:endParaRPr>
          </a:p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3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. Susceptibility of population</a:t>
            </a:r>
          </a:p>
          <a:p>
            <a:pPr marL="342900" lvl="0" indent="-342900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    3.1  All age person is susceptible; 90% of contact people acquire the disease. </a:t>
            </a:r>
          </a:p>
          <a:p>
            <a:pPr marL="342900" lvl="0" indent="-342900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     3.2 The permanent  immunity acquire after disease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.</a:t>
            </a:r>
          </a:p>
          <a:p>
            <a:pPr marL="342900" lvl="0" indent="-342900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/>
            </a:endParaRPr>
          </a:p>
          <a:p>
            <a:pPr marL="342900" lvl="0" indent="-342900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/>
            </a:endParaRPr>
          </a:p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4. Epidemic features</a:t>
            </a:r>
          </a:p>
          <a:p>
            <a:pPr marL="342900" lvl="0" indent="-342900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      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SEASON:WINTER AND SPIRING</a:t>
            </a:r>
          </a:p>
          <a:p>
            <a:pPr marL="342900" lvl="0" indent="-342900"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/>
              </a:rPr>
              <a:t>      AGE:6 MONTHS TO 5 YEARS OLD</a:t>
            </a:r>
            <a:endParaRPr kumimoji="1"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0639" y="243214"/>
            <a:ext cx="4116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8170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583"/>
          </a:xfrm>
        </p:spPr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PATHOGENESIS     AND  PATHOLOGY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1" y="1107583"/>
            <a:ext cx="1051560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	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zh-CN" sz="36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Measles </a:t>
            </a:r>
            <a:r>
              <a:rPr lang="en-US" altLang="zh-CN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virus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latin typeface="Agency FB" panose="020B0503020202020204" pitchFamily="34" charset="0"/>
              </a:rPr>
              <a:t>                               </a:t>
            </a:r>
            <a:r>
              <a:rPr lang="en-US" altLang="zh-CN" sz="3600" b="1" dirty="0" smtClean="0">
                <a:latin typeface="Agency FB" panose="020B0503020202020204" pitchFamily="34" charset="0"/>
              </a:rPr>
              <a:t>↓  </a:t>
            </a:r>
            <a:r>
              <a:rPr lang="en-US" altLang="zh-CN" sz="36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Through respiratory </a:t>
            </a:r>
            <a:r>
              <a:rPr lang="en-US" altLang="zh-CN" sz="3600" b="1" dirty="0">
                <a:solidFill>
                  <a:srgbClr val="00B050"/>
                </a:solidFill>
                <a:latin typeface="Agency FB" panose="020B0503020202020204" pitchFamily="34" charset="0"/>
              </a:rPr>
              <a:t>tract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                    </a:t>
            </a:r>
            <a:r>
              <a:rPr lang="en-US" altLang="zh-CN" sz="36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Epithelial </a:t>
            </a:r>
            <a:r>
              <a:rPr lang="en-US" altLang="zh-CN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cells(multiply)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latin typeface="Agency FB" panose="020B0503020202020204" pitchFamily="34" charset="0"/>
              </a:rPr>
              <a:t>                               </a:t>
            </a:r>
            <a:r>
              <a:rPr lang="en-US" altLang="zh-CN" sz="3600" b="1" dirty="0" smtClean="0">
                <a:latin typeface="Agency FB" panose="020B0503020202020204" pitchFamily="34" charset="0"/>
              </a:rPr>
              <a:t>↓  </a:t>
            </a:r>
            <a:r>
              <a:rPr lang="en-US" altLang="zh-CN" sz="36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Through blood stream</a:t>
            </a:r>
            <a:r>
              <a:rPr lang="en-US" altLang="zh-CN" sz="3600" b="1" dirty="0" smtClean="0">
                <a:latin typeface="Agency FB" panose="020B0503020202020204" pitchFamily="34" charset="0"/>
              </a:rPr>
              <a:t>	</a:t>
            </a:r>
            <a:r>
              <a:rPr lang="en-US" altLang="zh-CN" sz="36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					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Reticuloendothelial</a:t>
            </a:r>
            <a:r>
              <a:rPr lang="en-US" altLang="zh-CN" sz="36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System</a:t>
            </a:r>
            <a:endParaRPr lang="en-US" altLang="zh-CN" sz="36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latin typeface="Agency FB" panose="020B0503020202020204" pitchFamily="34" charset="0"/>
              </a:rPr>
              <a:t>                               </a:t>
            </a:r>
            <a:r>
              <a:rPr lang="en-US" altLang="zh-CN" sz="3600" b="1" dirty="0" smtClean="0">
                <a:latin typeface="Agency FB" panose="020B0503020202020204" pitchFamily="34" charset="0"/>
              </a:rPr>
              <a:t>↓  </a:t>
            </a:r>
            <a:r>
              <a:rPr lang="en-US" altLang="zh-CN" sz="36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Infects  </a:t>
            </a:r>
            <a:r>
              <a:rPr lang="en-US" altLang="zh-CN" sz="3600" b="1" dirty="0" smtClean="0">
                <a:latin typeface="Agency FB" panose="020B0503020202020204" pitchFamily="34" charset="0"/>
              </a:rPr>
              <a:t> </a:t>
            </a:r>
            <a:endParaRPr lang="en-US" altLang="zh-CN" sz="3600" b="1" dirty="0">
              <a:latin typeface="Agency FB" panose="020B05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                   </a:t>
            </a:r>
            <a:r>
              <a:rPr lang="en-US" altLang="zh-CN" sz="36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	White Blood Cells</a:t>
            </a:r>
            <a:endParaRPr lang="en-US" altLang="zh-CN" sz="36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latin typeface="Agency FB" panose="020B0503020202020204" pitchFamily="34" charset="0"/>
              </a:rPr>
              <a:t>                               </a:t>
            </a:r>
            <a:r>
              <a:rPr lang="en-US" altLang="zh-CN" sz="3600" b="1" dirty="0" smtClean="0">
                <a:latin typeface="Agency FB" panose="020B0503020202020204" pitchFamily="34" charset="0"/>
              </a:rPr>
              <a:t>↓ 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Agency FB" panose="020B0503020202020204" pitchFamily="34" charset="0"/>
              </a:rPr>
              <a:t>Viremia</a:t>
            </a:r>
            <a:r>
              <a:rPr lang="en-US" altLang="zh-CN" sz="36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,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Agency FB" panose="020B0503020202020204" pitchFamily="34" charset="0"/>
              </a:rPr>
              <a:t>Viruria</a:t>
            </a:r>
            <a:r>
              <a:rPr lang="en-US" altLang="zh-CN" sz="36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 develops</a:t>
            </a:r>
            <a:endParaRPr lang="en-US" altLang="zh-CN" sz="3600" b="1" dirty="0">
              <a:solidFill>
                <a:srgbClr val="00B050"/>
              </a:solidFill>
              <a:latin typeface="Agency FB" panose="020B05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Agency FB" panose="020B0503020202020204" pitchFamily="34" charset="0"/>
              </a:rPr>
              <a:t>                    </a:t>
            </a:r>
            <a:r>
              <a:rPr lang="en-US" altLang="zh-CN" sz="36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Establish infection to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skin,resp</a:t>
            </a:r>
            <a:r>
              <a:rPr lang="en-US" altLang="zh-CN" sz="36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. system, other organs         </a:t>
            </a:r>
            <a:endParaRPr lang="en-US" altLang="zh-CN" sz="36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611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3386" cy="68676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586" y="0"/>
            <a:ext cx="10659414" cy="974278"/>
          </a:xfrm>
        </p:spPr>
        <p:txBody>
          <a:bodyPr/>
          <a:lstStyle/>
          <a:p>
            <a:r>
              <a:rPr lang="en-US" altLang="zh-CN" dirty="0">
                <a:latin typeface="Baskerville Old Face" panose="02020602080505020303" pitchFamily="18" charset="0"/>
              </a:rPr>
              <a:t>CLINICAL  MANIFESTATIONS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41679" y="1081825"/>
            <a:ext cx="10122794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1.Incubation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is approximately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6-18days,10days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 	common.(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3-4weeks)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2.predromal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- 3-4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2 .1 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Fever;Catarrhal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URT;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Koplik’s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spots;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prodromal rashes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prodromal symptoms may include malaise, myalgia's, photophobia,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periorbital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1679" y="3721995"/>
            <a:ext cx="10122794" cy="8113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prodromal phase is marked by malaise, fever, anorexia, and </a:t>
            </a:r>
            <a:r>
              <a:rPr lang="en-US" sz="2800" i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conjunctivitis, cough, and </a:t>
            </a:r>
            <a:r>
              <a:rPr lang="en-US" sz="2800" i="1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coryza</a:t>
            </a:r>
            <a:r>
              <a:rPr lang="en-US" sz="2800" i="1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"3 Cs"). </a:t>
            </a:r>
          </a:p>
        </p:txBody>
      </p:sp>
    </p:spTree>
    <p:extLst>
      <p:ext uri="{BB962C8B-B14F-4D97-AF65-F5344CB8AC3E}">
        <p14:creationId xmlns:p14="http://schemas.microsoft.com/office/powerpoint/2010/main" val="324893748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33386" cy="68676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586" y="0"/>
            <a:ext cx="10659414" cy="974278"/>
          </a:xfrm>
        </p:spPr>
        <p:txBody>
          <a:bodyPr/>
          <a:lstStyle/>
          <a:p>
            <a:r>
              <a:rPr lang="en-US" altLang="zh-CN" dirty="0">
                <a:latin typeface="Baskerville Old Face" panose="02020602080505020303" pitchFamily="18" charset="0"/>
              </a:rPr>
              <a:t>CLINICAL  MANIFESTATIONS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03042" y="858369"/>
            <a:ext cx="1038895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3. Eruption   stage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3.1. Time: 3-5 days after fever;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			but the 4th day is most  common;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latin typeface="Times New Roman" panose="02020603050405020304" pitchFamily="18" charset="0"/>
              </a:rPr>
              <a:t>   3.2. Shape: </a:t>
            </a:r>
            <a:r>
              <a:rPr lang="en-US" altLang="zh-CN" sz="2800" dirty="0" err="1">
                <a:latin typeface="Times New Roman" panose="02020603050405020304" pitchFamily="18" charset="0"/>
              </a:rPr>
              <a:t>Maculopapular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Times New Roman" panose="02020603050405020304" pitchFamily="18" charset="0"/>
              </a:rPr>
              <a:t>4 </a:t>
            </a:r>
            <a:r>
              <a:rPr lang="en-US" altLang="zh-CN" sz="2800" dirty="0">
                <a:latin typeface="Times New Roman" panose="02020603050405020304" pitchFamily="18" charset="0"/>
              </a:rPr>
              <a:t>. Convalescent  stage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brown staining. Fine </a:t>
            </a:r>
            <a:r>
              <a:rPr lang="en-US" altLang="zh-CN" sz="2800" dirty="0">
                <a:latin typeface="Times New Roman" panose="02020603050405020304" pitchFamily="18" charset="0"/>
              </a:rPr>
              <a:t>branny desquamation.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25769" y="3618963"/>
            <a:ext cx="10367493" cy="15325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Sequence: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Behind the ear → Along the hairline → Face → Neck → Chest → Back → Abdomen → Limbs → Hand &amp; feet ( palm , sole 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86377" y="5331854"/>
            <a:ext cx="9267423" cy="8886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Typically begins at the hairline and spreads caudally over the next 3 days as the prodromal symptoms resolve.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2228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700011" y="1107583"/>
            <a:ext cx="744398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	</a:t>
            </a:r>
            <a:endParaRPr lang="en-US" altLang="zh-CN" sz="3600" b="1" dirty="0">
              <a:latin typeface="Agency FB" panose="020B0503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67425"/>
            <a:ext cx="12192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400" b="1" dirty="0" err="1">
                <a:latin typeface="Arial" panose="020B0604020202020204" pitchFamily="34" charset="0"/>
              </a:rPr>
              <a:t>Koplik</a:t>
            </a:r>
            <a:r>
              <a:rPr lang="en-US" sz="2400" b="1" dirty="0">
                <a:latin typeface="Arial" panose="020B0604020202020204" pitchFamily="34" charset="0"/>
              </a:rPr>
              <a:t> Spots leading clue to Measles 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456" y="1107583"/>
            <a:ext cx="3835081" cy="3981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838200" y="1032232"/>
            <a:ext cx="6091707" cy="53241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-Roman"/>
              </a:rPr>
              <a:t>Just before the onset of the rash,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-Roman"/>
              </a:rPr>
              <a:t>Koplik’s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-Roman"/>
              </a:rPr>
              <a:t> spots appear as 1- to 2-mm blue-white spots on a bright red background Without adequate illumination for examination, they may be overlooked.</a:t>
            </a:r>
          </a:p>
          <a:p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-Roman"/>
              </a:rPr>
              <a:t>Koplik’s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-Roman"/>
              </a:rPr>
              <a:t> spots are typically located on the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-Roman"/>
              </a:rPr>
              <a:t>buccal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-Roman"/>
              </a:rPr>
              <a:t> mucosa alongside the second molars and may be extensive; they are not associated with any other infectious disease. The spots wane after the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-Roman"/>
              </a:rPr>
              <a:t>onset of rash and soon disappear. The entire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Times-Roman"/>
              </a:rPr>
              <a:t>buccal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-Roman"/>
              </a:rPr>
              <a:t> and inner labial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-Roman"/>
              </a:rPr>
              <a:t>mucosa may be inflamed, and the lips may be reddened.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3530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56856" cy="79864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complications of measles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0011" y="1107583"/>
            <a:ext cx="744398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latin typeface="Times New Roman" panose="02020603050405020304" pitchFamily="18" charset="0"/>
              </a:rPr>
              <a:t>	</a:t>
            </a:r>
            <a:endParaRPr lang="en-US" altLang="zh-CN" sz="3600" b="1" dirty="0">
              <a:latin typeface="Agency FB" panose="020B0503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11/07/2017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Dr. Arun R Nair                           SKHMC                               Dept of 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794E-7751-44E6-B950-84F455D46BAA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203" y="636636"/>
            <a:ext cx="113849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-Roman"/>
              </a:rPr>
              <a:t>DIVIDED INTO THREE GROUPS, </a:t>
            </a:r>
          </a:p>
          <a:p>
            <a:r>
              <a:rPr lang="en-US" sz="2000" dirty="0" smtClean="0">
                <a:latin typeface="Times-Roman"/>
              </a:rPr>
              <a:t>ACCORDING TO THE SITE INVOLVED:</a:t>
            </a:r>
          </a:p>
          <a:p>
            <a:endParaRPr lang="en-US" sz="2000" dirty="0" smtClean="0">
              <a:latin typeface="Times-Roman"/>
            </a:endParaRPr>
          </a:p>
          <a:p>
            <a:endParaRPr lang="en-US" sz="2000" dirty="0" smtClean="0">
              <a:latin typeface="Times-Roman"/>
            </a:endParaRPr>
          </a:p>
          <a:p>
            <a:endParaRPr lang="en-US" sz="2000" dirty="0" smtClean="0">
              <a:latin typeface="Times-Roman"/>
            </a:endParaRPr>
          </a:p>
          <a:p>
            <a:endParaRPr lang="en-US" sz="2000" dirty="0">
              <a:latin typeface="Times-Roman"/>
            </a:endParaRPr>
          </a:p>
          <a:p>
            <a:endParaRPr lang="en-US" sz="2000" dirty="0" smtClean="0">
              <a:latin typeface="Times-Roman"/>
            </a:endParaRPr>
          </a:p>
          <a:p>
            <a:endParaRPr lang="en-US" sz="2000" dirty="0" smtClean="0">
              <a:latin typeface="Times-Roman"/>
            </a:endParaRPr>
          </a:p>
          <a:p>
            <a:endParaRPr lang="en-US" sz="2000" dirty="0" smtClean="0">
              <a:latin typeface="Times-Roman"/>
            </a:endParaRPr>
          </a:p>
          <a:p>
            <a:endParaRPr lang="en-US" sz="2000" dirty="0" smtClean="0">
              <a:latin typeface="Times-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435468"/>
            <a:ext cx="6864439" cy="2137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-Roman"/>
              </a:rPr>
              <a:t>THE RESPIRATORY </a:t>
            </a:r>
            <a:r>
              <a:rPr lang="en-US" dirty="0" smtClean="0">
                <a:latin typeface="Times-Roman"/>
              </a:rPr>
              <a:t>TRACT,</a:t>
            </a:r>
          </a:p>
          <a:p>
            <a:pPr algn="ctr"/>
            <a:r>
              <a:rPr lang="en-US" dirty="0" smtClean="0">
                <a:latin typeface="Times-Roman"/>
              </a:rPr>
              <a:t>THE </a:t>
            </a:r>
            <a:r>
              <a:rPr lang="en-US" dirty="0">
                <a:latin typeface="Times-Roman"/>
              </a:rPr>
              <a:t>CENTRAL NERVOUS SYSTEM (CNS),</a:t>
            </a:r>
          </a:p>
          <a:p>
            <a:pPr algn="ctr"/>
            <a:r>
              <a:rPr lang="en-US" dirty="0">
                <a:latin typeface="Times-Roman"/>
              </a:rPr>
              <a:t> AND</a:t>
            </a:r>
          </a:p>
          <a:p>
            <a:pPr algn="ctr"/>
            <a:r>
              <a:rPr lang="en-US" dirty="0">
                <a:latin typeface="Times-Roman"/>
              </a:rPr>
              <a:t>THE GASTROINTESTINAL TRACT.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93735" y="201973"/>
            <a:ext cx="4812406" cy="26473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Times-Roman"/>
              </a:rPr>
              <a:t>Respiratory tract involvement, </a:t>
            </a:r>
            <a:r>
              <a:rPr lang="en-US" sz="2000" dirty="0">
                <a:latin typeface="Times-Roman"/>
              </a:rPr>
              <a:t>manifested as laryngitis, croup, or bronchitis, occurs in the majority of cases of uncomplicated measles. In young children, otitis media is the most common complication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279042" y="3771390"/>
            <a:ext cx="5198771" cy="25876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-Roman"/>
              </a:rPr>
              <a:t>CNS disease </a:t>
            </a:r>
          </a:p>
          <a:p>
            <a:r>
              <a:rPr lang="en-US" sz="2000" dirty="0" err="1">
                <a:latin typeface="Times-Roman"/>
                <a:cs typeface="Times New Roman" panose="02020603050405020304" pitchFamily="18" charset="0"/>
              </a:rPr>
              <a:t>Subacute</a:t>
            </a:r>
            <a:r>
              <a:rPr lang="en-US" sz="2000" dirty="0">
                <a:latin typeface="Times-Rom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-Roman"/>
                <a:cs typeface="Times New Roman" panose="02020603050405020304" pitchFamily="18" charset="0"/>
              </a:rPr>
              <a:t>sclerosing</a:t>
            </a:r>
            <a:r>
              <a:rPr lang="en-US" sz="2000" dirty="0">
                <a:latin typeface="Times-Roman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-Roman"/>
                <a:cs typeface="Times New Roman" panose="02020603050405020304" pitchFamily="18" charset="0"/>
              </a:rPr>
              <a:t>panencephalitis</a:t>
            </a:r>
            <a:r>
              <a:rPr lang="en-US" sz="2000" dirty="0">
                <a:latin typeface="Times-Roman"/>
                <a:cs typeface="Times New Roman" panose="02020603050405020304" pitchFamily="18" charset="0"/>
              </a:rPr>
              <a:t> (SSPE</a:t>
            </a:r>
            <a:r>
              <a:rPr lang="en-US" sz="2000" dirty="0" smtClean="0">
                <a:latin typeface="Times-Roman"/>
                <a:cs typeface="Times New Roman" panose="02020603050405020304" pitchFamily="18" charset="0"/>
              </a:rPr>
              <a:t>)—</a:t>
            </a:r>
          </a:p>
          <a:p>
            <a:r>
              <a:rPr lang="en-US" sz="2000" dirty="0" smtClean="0">
                <a:latin typeface="Times-Roman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-Roman"/>
                <a:cs typeface="Times New Roman" panose="02020603050405020304" pitchFamily="18" charset="0"/>
              </a:rPr>
              <a:t>protracted, chronic, extremely rare form of measles encephalitis—sometimes follows measles and is particularly common among children who have measles before the age of 2 years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59132" y="3177212"/>
            <a:ext cx="5847009" cy="126615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-Roman"/>
              </a:rPr>
              <a:t>Gastrointestinal complications of measles include </a:t>
            </a:r>
            <a:r>
              <a:rPr lang="en-US" sz="2000" dirty="0" err="1">
                <a:latin typeface="Times-Roman"/>
              </a:rPr>
              <a:t>gastroenteritis,hepatitis</a:t>
            </a:r>
            <a:r>
              <a:rPr lang="en-US" sz="2000" dirty="0">
                <a:latin typeface="Times-Roman"/>
              </a:rPr>
              <a:t>, appendicitis, </a:t>
            </a:r>
            <a:r>
              <a:rPr lang="en-US" sz="2000" dirty="0" err="1">
                <a:latin typeface="Times-Roman"/>
              </a:rPr>
              <a:t>ileocolitis</a:t>
            </a:r>
            <a:r>
              <a:rPr lang="en-US" sz="2000" dirty="0">
                <a:latin typeface="Times-Roman"/>
              </a:rPr>
              <a:t>, and mesenteric adenitis.</a:t>
            </a:r>
            <a:endParaRPr lang="en-US" sz="2000" dirty="0"/>
          </a:p>
        </p:txBody>
      </p:sp>
      <p:sp>
        <p:nvSpPr>
          <p:cNvPr id="19" name="Snip Single Corner Rectangle 18"/>
          <p:cNvSpPr/>
          <p:nvPr/>
        </p:nvSpPr>
        <p:spPr>
          <a:xfrm>
            <a:off x="6259132" y="4896876"/>
            <a:ext cx="5409126" cy="1459474"/>
          </a:xfrm>
          <a:prstGeom prst="snip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Times-Roman"/>
              </a:rPr>
              <a:t>Other, rare complications include myocarditis, </a:t>
            </a:r>
            <a:r>
              <a:rPr lang="en-US" sz="2000" dirty="0" err="1">
                <a:latin typeface="Times-Roman"/>
              </a:rPr>
              <a:t>glomerulonephritis,and</a:t>
            </a:r>
            <a:r>
              <a:rPr lang="en-US" sz="2000" dirty="0">
                <a:latin typeface="Times-Roman"/>
              </a:rPr>
              <a:t> </a:t>
            </a:r>
            <a:r>
              <a:rPr lang="en-US" sz="2000" dirty="0" err="1">
                <a:latin typeface="Times-Roman"/>
              </a:rPr>
              <a:t>postinfectious</a:t>
            </a:r>
            <a:r>
              <a:rPr lang="en-US" sz="2000" dirty="0">
                <a:latin typeface="Times-Roman"/>
              </a:rPr>
              <a:t> thrombocytopenic </a:t>
            </a:r>
            <a:r>
              <a:rPr lang="en-US" sz="2000" dirty="0" err="1">
                <a:latin typeface="Times-Roman"/>
              </a:rPr>
              <a:t>purpura</a:t>
            </a:r>
            <a:r>
              <a:rPr lang="en-US" sz="2000" dirty="0">
                <a:latin typeface="Times-Roman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90918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cending_Text_16x9.potx" id="{37A5B474-289B-4DBF-97B0-EAF0D491AEA7}" vid="{587D518B-5120-4574-B842-DE51A3011F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72A43B-06A1-4F72-BDA1-35C81EFEC7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Captions fade into view over forest background (widescreen)</Template>
  <TotalTime>0</TotalTime>
  <Words>897</Words>
  <Application>Microsoft Office PowerPoint</Application>
  <PresentationFormat>Widescreen</PresentationFormat>
  <Paragraphs>162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宋体</vt:lpstr>
      <vt:lpstr>Agency FB</vt:lpstr>
      <vt:lpstr>Algerian</vt:lpstr>
      <vt:lpstr>Arial</vt:lpstr>
      <vt:lpstr>Baskerville Old Face</vt:lpstr>
      <vt:lpstr>Blackadder ITC</vt:lpstr>
      <vt:lpstr>Calibri</vt:lpstr>
      <vt:lpstr>Calibri Light</vt:lpstr>
      <vt:lpstr>Kartika</vt:lpstr>
      <vt:lpstr>SolexBold</vt:lpstr>
      <vt:lpstr>Times New Roman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PATHOGENESIS     AND  PATHOLOGY</vt:lpstr>
      <vt:lpstr>CLINICAL  MANIFESTATIONS</vt:lpstr>
      <vt:lpstr>CLINICAL  MANIFESTATIONS</vt:lpstr>
      <vt:lpstr>PowerPoint Presentation</vt:lpstr>
      <vt:lpstr>The complications of measles</vt:lpstr>
      <vt:lpstr>OTHER FORMS </vt:lpstr>
      <vt:lpstr>Patients on Physical examination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2015-01-23T09:23:49Z</dcterms:created>
  <dcterms:modified xsi:type="dcterms:W3CDTF">2019-09-21T10:33:24Z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TC040144499991</vt:lpwstr>
  </property>
</Properties>
</file>