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C3D18-ED35-4D06-9C2A-4BC403DD066E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E50658-4755-44E3-8858-58CB9E377E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153400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Myocardial Infarction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marR="0"/>
            <a:endParaRPr lang="en-US" smtClean="0"/>
          </a:p>
          <a:p>
            <a:pPr marR="0"/>
            <a:endParaRPr lang="en-US" smtClean="0"/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5943600" y="41148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DR.T.AJAYAN</a:t>
            </a:r>
          </a:p>
          <a:p>
            <a:r>
              <a:rPr lang="en-US"/>
              <a:t>PROF. &amp; H.O.D.</a:t>
            </a:r>
          </a:p>
          <a:p>
            <a:r>
              <a:rPr lang="en-US"/>
              <a:t>PM</a:t>
            </a:r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Third heart sound may be present</a:t>
            </a:r>
          </a:p>
          <a:p>
            <a:r>
              <a:rPr lang="en-US" smtClean="0"/>
              <a:t>A fourth heart sound poor LV compliance</a:t>
            </a:r>
          </a:p>
          <a:p>
            <a:r>
              <a:rPr lang="en-US" smtClean="0"/>
              <a:t>Dysrhythmias</a:t>
            </a:r>
          </a:p>
          <a:p>
            <a:r>
              <a:rPr lang="en-US" smtClean="0"/>
              <a:t>Low grade fever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Physical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frequent cause is rupture of an atherosclerotic lesion within coronary wall with subsequent spasm and thrombus formation</a:t>
            </a:r>
          </a:p>
          <a:p>
            <a:r>
              <a:rPr lang="en-US" smtClean="0"/>
              <a:t>Coronary artery vasospasm</a:t>
            </a:r>
          </a:p>
          <a:p>
            <a:r>
              <a:rPr lang="en-US" smtClean="0"/>
              <a:t>Ventricular hypertrophy</a:t>
            </a:r>
          </a:p>
          <a:p>
            <a:r>
              <a:rPr lang="en-US" smtClean="0"/>
              <a:t>Hypoxia</a:t>
            </a:r>
          </a:p>
          <a:p>
            <a:r>
              <a:rPr lang="en-US" smtClean="0"/>
              <a:t>Coronary artery emboli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Causes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Cocaine</a:t>
            </a:r>
          </a:p>
          <a:p>
            <a:r>
              <a:rPr lang="en-US" smtClean="0"/>
              <a:t>Arteries</a:t>
            </a:r>
          </a:p>
          <a:p>
            <a:r>
              <a:rPr lang="en-US" smtClean="0"/>
              <a:t>Coronary anomalies</a:t>
            </a:r>
          </a:p>
          <a:p>
            <a:r>
              <a:rPr lang="en-US" smtClean="0"/>
              <a:t>Aortic dissection</a:t>
            </a:r>
          </a:p>
          <a:p>
            <a:r>
              <a:rPr lang="en-US" smtClean="0"/>
              <a:t>Pediatrics Kawasaki disease, Takayasu arteritis</a:t>
            </a:r>
          </a:p>
          <a:p>
            <a:r>
              <a:rPr lang="en-US" smtClean="0"/>
              <a:t>Increased afterload which increases myocardial demand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Causes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Age</a:t>
            </a:r>
          </a:p>
          <a:p>
            <a:r>
              <a:rPr lang="en-US" smtClean="0"/>
              <a:t>Male gender</a:t>
            </a:r>
          </a:p>
          <a:p>
            <a:r>
              <a:rPr lang="en-US" smtClean="0"/>
              <a:t>Smoking</a:t>
            </a:r>
          </a:p>
          <a:p>
            <a:r>
              <a:rPr lang="en-US" smtClean="0"/>
              <a:t>Hypercholesterolemia and triglyceridemia</a:t>
            </a:r>
          </a:p>
          <a:p>
            <a:r>
              <a:rPr lang="en-US" smtClean="0"/>
              <a:t>Diabetes Mellitus</a:t>
            </a:r>
          </a:p>
          <a:p>
            <a:r>
              <a:rPr lang="en-US" smtClean="0"/>
              <a:t>Poorly controlled hypertension</a:t>
            </a:r>
          </a:p>
          <a:p>
            <a:r>
              <a:rPr lang="en-US" smtClean="0"/>
              <a:t>Type A personality</a:t>
            </a:r>
          </a:p>
          <a:p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Risk factors for atherosclerosis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Family History</a:t>
            </a:r>
          </a:p>
          <a:p>
            <a:r>
              <a:rPr lang="en-US" smtClean="0"/>
              <a:t>Sedentary lifestyle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Risk factors for atherosclerosis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Acute coronary syndrome</a:t>
            </a:r>
          </a:p>
          <a:p>
            <a:r>
              <a:rPr lang="en-US" smtClean="0"/>
              <a:t>Anxiety</a:t>
            </a:r>
          </a:p>
          <a:p>
            <a:r>
              <a:rPr lang="en-US" smtClean="0"/>
              <a:t>Aortic stenosis</a:t>
            </a:r>
          </a:p>
          <a:p>
            <a:r>
              <a:rPr lang="en-US" smtClean="0"/>
              <a:t>Asthma</a:t>
            </a:r>
          </a:p>
          <a:p>
            <a:r>
              <a:rPr lang="en-US" smtClean="0"/>
              <a:t>Cholecystitis and biliary colic</a:t>
            </a:r>
          </a:p>
          <a:p>
            <a:r>
              <a:rPr lang="en-US" smtClean="0"/>
              <a:t>Cholethiasis</a:t>
            </a:r>
          </a:p>
          <a:p>
            <a:r>
              <a:rPr lang="en-US" smtClean="0"/>
              <a:t>COPD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Differentials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Aortic Dissection</a:t>
            </a:r>
          </a:p>
          <a:p>
            <a:r>
              <a:rPr lang="en-US" smtClean="0"/>
              <a:t>Endocarditis</a:t>
            </a:r>
          </a:p>
          <a:p>
            <a:r>
              <a:rPr lang="en-US" smtClean="0"/>
              <a:t>Esophagitis</a:t>
            </a:r>
          </a:p>
          <a:p>
            <a:r>
              <a:rPr lang="en-US" smtClean="0"/>
              <a:t>Shock</a:t>
            </a:r>
          </a:p>
          <a:p>
            <a:r>
              <a:rPr lang="en-US" smtClean="0"/>
              <a:t>Myocarditis</a:t>
            </a:r>
          </a:p>
          <a:p>
            <a:r>
              <a:rPr lang="en-US" smtClean="0"/>
              <a:t>Pericarditis</a:t>
            </a:r>
          </a:p>
          <a:p>
            <a:r>
              <a:rPr lang="en-US" smtClean="0"/>
              <a:t>Pulmonary embolism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Differentials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The severity of an MI is dependent of three factors</a:t>
            </a:r>
          </a:p>
          <a:p>
            <a:r>
              <a:rPr lang="en-US" smtClean="0"/>
              <a:t>The level of the occlusion in the coronary</a:t>
            </a:r>
          </a:p>
          <a:p>
            <a:r>
              <a:rPr lang="en-US" smtClean="0"/>
              <a:t>The length of time of the occlusion</a:t>
            </a:r>
          </a:p>
          <a:p>
            <a:r>
              <a:rPr lang="en-US" smtClean="0"/>
              <a:t>The presence or absence of collateral circulation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Mechanisms of Myocardial damage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Cardiac biomarkers are protein molecules released into the blood stream from damaged heart muscle </a:t>
            </a:r>
          </a:p>
          <a:p>
            <a:r>
              <a:rPr lang="en-US" smtClean="0"/>
              <a:t>Since ECG can be inconclusive , biomarkers are frequently used to evaluate for myocardial injury</a:t>
            </a:r>
          </a:p>
          <a:p>
            <a:r>
              <a:rPr lang="en-US" smtClean="0"/>
              <a:t>These biomarkers have a characteristic rise and fall pattern 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Cardiac Biomarkers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isoforms are very specific for cardiac injury</a:t>
            </a:r>
          </a:p>
          <a:p>
            <a:r>
              <a:rPr lang="en-US" smtClean="0"/>
              <a:t>Preferred markers for detecting myocardial cell injury</a:t>
            </a:r>
          </a:p>
          <a:p>
            <a:r>
              <a:rPr lang="en-US" smtClean="0"/>
              <a:t>Rise 2-6 hours after injury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Peak in 12-16 hours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Stay elevated for 5-14 days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Troponin T and I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   Myocardial Infarction if the rapid development of myocardial necrosis by a critical imbalance between oxygen supply and demand to the myocardium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Background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Creatinine Kinase is found in heart muscle (MB), skeletal muscle (MM), and brain (BB)</a:t>
            </a:r>
          </a:p>
          <a:p>
            <a:r>
              <a:rPr lang="en-US" smtClean="0"/>
              <a:t>Increased in over 90% of myocardial infraction</a:t>
            </a:r>
          </a:p>
          <a:p>
            <a:r>
              <a:rPr lang="en-US" smtClean="0"/>
              <a:t>However, it can be increased in muscle trauma, physical exertion, post-op, convulsions, and other conditions</a:t>
            </a:r>
          </a:p>
          <a:p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Creatinine Kinase ( CK-MB)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Time sequence after myocardial infarction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Begins to rise 4-6 hours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Peaks 24 hours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returns to normal in 2 days</a:t>
            </a:r>
          </a:p>
          <a:p>
            <a:r>
              <a:rPr lang="en-US" smtClean="0"/>
              <a:t>MB2 released from heart muscle and converted to MB1.</a:t>
            </a:r>
          </a:p>
          <a:p>
            <a:r>
              <a:rPr lang="en-US" smtClean="0"/>
              <a:t>A level of MB2 &gt; or = 1 and a ratio of MB2/MB1 &gt; 1.5 indicates myocardial injury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Creatine Kinase (MB)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Damage to skeletal or cardiac muscle release myoglobin into circulation</a:t>
            </a:r>
          </a:p>
          <a:p>
            <a:r>
              <a:rPr lang="en-US" smtClean="0"/>
              <a:t>Time sequence after infarction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Rises fast 2hours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Peaks at 6-8 hours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Returns to normal in 20-36 hours</a:t>
            </a:r>
          </a:p>
          <a:p>
            <a:r>
              <a:rPr lang="en-US" smtClean="0"/>
              <a:t>Have false positives with skeletal muscle injury and renal failure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Myoglobin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Diagnostic accuracy of serum markers of cardiac injury are altered in patients with renal failure</a:t>
            </a:r>
          </a:p>
          <a:p>
            <a:pPr>
              <a:lnSpc>
                <a:spcPct val="90000"/>
              </a:lnSpc>
            </a:pPr>
            <a:r>
              <a:rPr lang="en-US" smtClean="0"/>
              <a:t>Cardiac troponins decreased diagnostic sensitivity and specificity in patients receiving renal replacement therapy</a:t>
            </a:r>
          </a:p>
          <a:p>
            <a:pPr>
              <a:lnSpc>
                <a:spcPct val="90000"/>
              </a:lnSpc>
            </a:pPr>
            <a:r>
              <a:rPr lang="en-US" smtClean="0"/>
              <a:t>Current data show levels of troponin I are unaltered while levels of troponin T may be elevated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Renal Failure and Renal Transplantation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CBC is indicated if anemia is suspected as precipitant</a:t>
            </a:r>
          </a:p>
          <a:p>
            <a:endParaRPr lang="en-US" smtClean="0"/>
          </a:p>
          <a:p>
            <a:r>
              <a:rPr lang="en-US" smtClean="0"/>
              <a:t>Leukocytosis may be observed within several hours after myocardial injury and returns returns to levels within the reference range within one week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CBC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Potassium and magnesium levels should be monitored and corrected </a:t>
            </a:r>
          </a:p>
          <a:p>
            <a:endParaRPr lang="en-US" smtClean="0"/>
          </a:p>
          <a:p>
            <a:r>
              <a:rPr lang="en-US" smtClean="0"/>
              <a:t>Creatinine levels must be considered before using contrast dye for coronary angiography and percutanous revascularization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Chemistry Profile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C- reactive protein is a marker of acute inflammation</a:t>
            </a:r>
          </a:p>
          <a:p>
            <a:endParaRPr lang="en-US" smtClean="0"/>
          </a:p>
          <a:p>
            <a:r>
              <a:rPr lang="en-US" smtClean="0"/>
              <a:t>Patients without evidence of myocardial necrosis but with elevated CRP are at increased risk of an event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C-reactive Protein (CRP)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Chest radiography may provide clues to an alternative diagnosis ( aortic dissection or pneumothorax)</a:t>
            </a:r>
          </a:p>
          <a:p>
            <a:endParaRPr lang="en-US" smtClean="0"/>
          </a:p>
          <a:p>
            <a:r>
              <a:rPr lang="en-US" smtClean="0"/>
              <a:t>Chest radiography also reveals complications of myocardial infarction such as heart failure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Chest X-Ray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2-dimentional and M mode echocardiography when evaluating overall ventricular function and wall motion abnormalities</a:t>
            </a:r>
          </a:p>
          <a:p>
            <a:r>
              <a:rPr lang="en-US" smtClean="0"/>
              <a:t> Echocardiography can also identify complications of MI ( eg. Valvular or pericardial effusion, VSD)</a:t>
            </a:r>
          </a:p>
          <a:p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Echocardiography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normal ECG does not exclude ACS</a:t>
            </a:r>
          </a:p>
          <a:p>
            <a:r>
              <a:rPr lang="en-US" smtClean="0"/>
              <a:t>High probability include ST segment elevation in two contiguous leads or presence of q waves </a:t>
            </a:r>
          </a:p>
          <a:p>
            <a:r>
              <a:rPr lang="en-US" smtClean="0"/>
              <a:t>Intermediate probability ST depression</a:t>
            </a:r>
          </a:p>
          <a:p>
            <a:r>
              <a:rPr lang="en-US" smtClean="0"/>
              <a:t>T wave inversions are less specific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Electrocardiogram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Acute coronary syndromes include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ST-elevation MI  (STEMI)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Non ST-elevation MI  ( NSTEMI)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Unstable Angina</a:t>
            </a:r>
          </a:p>
          <a:p>
            <a:r>
              <a:rPr lang="en-US" smtClean="0"/>
              <a:t>Cardiac markers in circulation indicates myocardial infarction and help categorize MI and is a useful adjunct to diagnosis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ST elevation only</a:t>
            </a:r>
          </a:p>
          <a:p>
            <a:pPr>
              <a:lnSpc>
                <a:spcPct val="90000"/>
              </a:lnSpc>
            </a:pPr>
            <a:r>
              <a:rPr lang="en-US" smtClean="0"/>
              <a:t>Inferior wall- II, III, aVF</a:t>
            </a:r>
          </a:p>
          <a:p>
            <a:pPr>
              <a:lnSpc>
                <a:spcPct val="90000"/>
              </a:lnSpc>
            </a:pPr>
            <a:r>
              <a:rPr lang="en-US" smtClean="0"/>
              <a:t>Lateral wall_ I, aVL, V4-V6</a:t>
            </a:r>
          </a:p>
          <a:p>
            <a:pPr>
              <a:lnSpc>
                <a:spcPct val="90000"/>
              </a:lnSpc>
            </a:pPr>
            <a:r>
              <a:rPr lang="en-US" smtClean="0"/>
              <a:t>Anteroseptal- V1-V3</a:t>
            </a:r>
          </a:p>
          <a:p>
            <a:pPr>
              <a:lnSpc>
                <a:spcPct val="90000"/>
              </a:lnSpc>
            </a:pPr>
            <a:r>
              <a:rPr lang="en-US" smtClean="0"/>
              <a:t>Anterolateral- V1-V6</a:t>
            </a:r>
          </a:p>
          <a:p>
            <a:pPr>
              <a:lnSpc>
                <a:spcPct val="90000"/>
              </a:lnSpc>
            </a:pPr>
            <a:r>
              <a:rPr lang="en-US" smtClean="0"/>
              <a:t>Right ventricular- RV4, RV5</a:t>
            </a:r>
          </a:p>
          <a:p>
            <a:pPr>
              <a:lnSpc>
                <a:spcPct val="90000"/>
              </a:lnSpc>
            </a:pPr>
            <a:r>
              <a:rPr lang="en-US" smtClean="0"/>
              <a:t>Posterior- R/S ratio &gt;1 in V1 and T wave inversion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Localization of MI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z="4400" smtClean="0"/>
              <a:t>The goals of therapy in AMI are the expedient restoration of normal coronary flow and the maximum salvage of functional myocardium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Therapy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Aspirin at lease 160mg immediately </a:t>
            </a:r>
          </a:p>
          <a:p>
            <a:r>
              <a:rPr lang="en-US" smtClean="0"/>
              <a:t>Interferes with function of cyclooxygenase and inhibits the formation of thromboxane</a:t>
            </a:r>
          </a:p>
          <a:p>
            <a:r>
              <a:rPr lang="en-US" smtClean="0"/>
              <a:t>ASA alone has one of the greatest impact on the reduction of MI mortality.</a:t>
            </a:r>
          </a:p>
          <a:p>
            <a:r>
              <a:rPr lang="en-US" smtClean="0"/>
              <a:t>Clopidogrel, ticlopidine, have not been shown in any large scal trail to be superior to Aspirin in acute MI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Antiplatelet Agents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Because MI impairs the circulatory function of the heart, oxygen extraction by the heart and other tissues may be diminished  </a:t>
            </a:r>
          </a:p>
          <a:p>
            <a:r>
              <a:rPr lang="en-US" smtClean="0"/>
              <a:t>Supplemental oxygen should be administered to patient with symptoms and or signs of pulmonary edema or pulse oximetry readings less than 90%.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Supplemental Oxygen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IV nitrates to all patients with MI and congestive heart failure, persistent ischemia, hypertension, or large anterior wall MI</a:t>
            </a:r>
          </a:p>
          <a:p>
            <a:pPr>
              <a:lnSpc>
                <a:spcPct val="90000"/>
              </a:lnSpc>
            </a:pPr>
            <a:r>
              <a:rPr lang="en-US" smtClean="0"/>
              <a:t>Primary benefit vasodilator effect</a:t>
            </a:r>
          </a:p>
          <a:p>
            <a:pPr>
              <a:lnSpc>
                <a:spcPct val="90000"/>
              </a:lnSpc>
            </a:pPr>
            <a:r>
              <a:rPr lang="en-US" smtClean="0"/>
              <a:t>Metabolized to nitric oxide in the vascular endothelium, relaxes endothelium</a:t>
            </a:r>
          </a:p>
          <a:p>
            <a:pPr>
              <a:lnSpc>
                <a:spcPct val="90000"/>
              </a:lnSpc>
            </a:pPr>
            <a:r>
              <a:rPr lang="en-US" smtClean="0"/>
              <a:t>Vasodilatation reduces myocardial oxygen demand and preload and afterload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Nitrates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Recommended within 12 hours of MI symptoms and continued indefinitely</a:t>
            </a:r>
          </a:p>
          <a:p>
            <a:r>
              <a:rPr lang="en-US" smtClean="0"/>
              <a:t>Reduces Myocardial mortality by decreasing arrythmogenic death</a:t>
            </a:r>
          </a:p>
          <a:p>
            <a:r>
              <a:rPr lang="en-US" smtClean="0"/>
              <a:t>Decrease the rate and force of myocardial contraction and decreases overall oxygen demand</a:t>
            </a:r>
          </a:p>
          <a:p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Beta-blockers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Forms a chemical complex with antithrombin III inactivates both free thrombin and factor Xa</a:t>
            </a:r>
          </a:p>
          <a:p>
            <a:r>
              <a:rPr lang="en-US" smtClean="0"/>
              <a:t>Recommended in patients with MI who undergo PTCA or fibrinolytic therapy with alteplase</a:t>
            </a:r>
          </a:p>
          <a:p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Unfractionated heparin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Direct activity against factors Xa and IIa</a:t>
            </a:r>
          </a:p>
          <a:p>
            <a:pPr>
              <a:lnSpc>
                <a:spcPct val="90000"/>
              </a:lnSpc>
            </a:pPr>
            <a:r>
              <a:rPr lang="en-US" smtClean="0"/>
              <a:t>Proven to be effective in treating ACS that are characterized by unstable angina or non ST- elevation MI</a:t>
            </a:r>
          </a:p>
          <a:p>
            <a:pPr>
              <a:lnSpc>
                <a:spcPct val="90000"/>
              </a:lnSpc>
            </a:pPr>
            <a:r>
              <a:rPr lang="en-US" smtClean="0"/>
              <a:t>Their fixed doses are easy to administer and laboratory testing to measure their therapeutic effect is not necessary makes them attractive alternative of un-fractionated heparin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Low-molecular weight heparin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Indicated with MI and ST segment elevation greater than 0.1mV in 2 contiguous ECG leads, or new onset LBBB, who present less than 12 hours but not more than 24 hours after symptom onset</a:t>
            </a:r>
          </a:p>
          <a:p>
            <a:pPr>
              <a:lnSpc>
                <a:spcPct val="90000"/>
              </a:lnSpc>
            </a:pPr>
            <a:r>
              <a:rPr lang="en-US" smtClean="0"/>
              <a:t>The most critical variable in achieving successful fibrinolysis is time form symptom onset to drug administration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Thrombolytics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As a class the plasminogen activators have been shown to restore coronary blood flow in 50-80% of patients</a:t>
            </a:r>
          </a:p>
          <a:p>
            <a:r>
              <a:rPr lang="en-US" sz="2800" smtClean="0"/>
              <a:t>Contraindication active intracranial bleeding, CVA 2months, CNS neoplasm, HTN, coagulopathy</a:t>
            </a:r>
          </a:p>
          <a:p>
            <a:r>
              <a:rPr lang="en-US" sz="2800" smtClean="0"/>
              <a:t>Retaplase slightly higher angiographic  patency  but did not translate into survival benefit</a:t>
            </a:r>
          </a:p>
          <a:p>
            <a:r>
              <a:rPr lang="en-US" sz="2800" smtClean="0"/>
              <a:t>Intracranial bleed risk major drawback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Thrombolytics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Anatomic or morphologic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Transmural= Full thickness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Non-transmural= Partial thickness</a:t>
            </a:r>
          </a:p>
          <a:p>
            <a:r>
              <a:rPr lang="en-US" sz="2800" smtClean="0"/>
              <a:t>ECG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 Q wave MI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  Non Q wave MI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  Does not distinguish transmural from a non-transmural MI as determined by pathology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Classification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Potent inhibitors of platelet aggregation</a:t>
            </a:r>
          </a:p>
          <a:p>
            <a:r>
              <a:rPr lang="en-US" smtClean="0"/>
              <a:t>Use during PCI and in patients with high risk features ACS have been shown to reduce the composite end points of death, reinfraction and the need for target lesion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Glycoprotein IIb/IIIa Antagonists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Alternative if performed by skilled operator in an experienced center</a:t>
            </a:r>
          </a:p>
          <a:p>
            <a:pPr>
              <a:lnSpc>
                <a:spcPct val="90000"/>
              </a:lnSpc>
            </a:pPr>
            <a:r>
              <a:rPr lang="en-US" smtClean="0"/>
              <a:t>Standard is a “ door to balloon” time of 90 minutes</a:t>
            </a:r>
          </a:p>
          <a:p>
            <a:pPr>
              <a:lnSpc>
                <a:spcPct val="90000"/>
              </a:lnSpc>
            </a:pPr>
            <a:r>
              <a:rPr lang="en-US" smtClean="0"/>
              <a:t>PCI can successfully restore coronary blood flow in 90 to 95% of MI patients</a:t>
            </a:r>
          </a:p>
          <a:p>
            <a:pPr>
              <a:lnSpc>
                <a:spcPct val="90000"/>
              </a:lnSpc>
            </a:pPr>
            <a:r>
              <a:rPr lang="en-US" smtClean="0"/>
              <a:t>PCI definitive survival advantage over fibrinolytics for MI patients who are in cardiogenic shock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Percutanous Coronary Intervention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Emergent or surgical revascularization in setting of failed PTCA in patients with hemodynamic instability and coronary anatomy amendable to surgical grafting</a:t>
            </a:r>
          </a:p>
          <a:p>
            <a:pPr>
              <a:lnSpc>
                <a:spcPct val="90000"/>
              </a:lnSpc>
            </a:pPr>
            <a:r>
              <a:rPr lang="en-US" smtClean="0"/>
              <a:t>Also indicated of mechanical complications of MI including VSD, free wall rupture, or acute MR</a:t>
            </a:r>
          </a:p>
          <a:p>
            <a:pPr>
              <a:lnSpc>
                <a:spcPct val="90000"/>
              </a:lnSpc>
            </a:pPr>
            <a:r>
              <a:rPr lang="en-US" smtClean="0"/>
              <a:t>Carries a higher risk of perioperative mortality than elective CABG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Surgical Revascularization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All post MI patients should be on AMA step II diet ( &lt; 7% of calories from saturated fats)</a:t>
            </a:r>
          </a:p>
          <a:p>
            <a:pPr>
              <a:lnSpc>
                <a:spcPct val="90000"/>
              </a:lnSpc>
            </a:pPr>
            <a:r>
              <a:rPr lang="en-US" smtClean="0"/>
              <a:t>Post MI patients with LDL &gt; 100 mg/dl are recommended to be on drug therapy to try to lower levels to &lt;100 mg/dl</a:t>
            </a:r>
          </a:p>
          <a:p>
            <a:pPr>
              <a:lnSpc>
                <a:spcPct val="90000"/>
              </a:lnSpc>
            </a:pPr>
            <a:r>
              <a:rPr lang="en-US" smtClean="0"/>
              <a:t>Recent data indicate that all MI patients should be on statin therapy, regardless of lipid levels or diet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Lipid Management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oral medications instituted in the hospital at the time of MI are continued long term</a:t>
            </a:r>
          </a:p>
          <a:p>
            <a:r>
              <a:rPr lang="en-US" smtClean="0"/>
              <a:t>Aspirin, beta blockers and statin are continued indefinitely</a:t>
            </a:r>
          </a:p>
          <a:p>
            <a:r>
              <a:rPr lang="en-US" smtClean="0"/>
              <a:t>ACEI indefinitely in patients with CHF, ejection fraction &lt;.40, hypertension, or diabetes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Long term Medications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Thank You!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-4343400" y="7391400"/>
            <a:ext cx="640080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US, 1.3 million cases of nonfatal MI were reported in 2006</a:t>
            </a:r>
          </a:p>
          <a:p>
            <a:r>
              <a:rPr lang="en-US" smtClean="0"/>
              <a:t>Incidence of 600 per 100,000 people</a:t>
            </a:r>
          </a:p>
          <a:p>
            <a:r>
              <a:rPr lang="en-US" smtClean="0"/>
              <a:t>Increase in the proportion of NSTEMI compared to STEMI</a:t>
            </a:r>
          </a:p>
          <a:p>
            <a:r>
              <a:rPr lang="en-US" smtClean="0"/>
              <a:t>Approximately 500,000 to 700,000 deaths are caused by heart disease annually in the United States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Prevalence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The history is critical in making the diagnosis of MI and sometimes provide only the only clues that lead to the diagnosis in the initial phase of presentation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History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Chest Pain- anterior precordium tightness</a:t>
            </a:r>
          </a:p>
          <a:p>
            <a:r>
              <a:rPr lang="en-US" smtClean="0"/>
              <a:t>Pain may radiate to jaw, neck and epigastrium</a:t>
            </a:r>
          </a:p>
          <a:p>
            <a:r>
              <a:rPr lang="en-US" smtClean="0"/>
              <a:t>Dyspnea- angina equivalent, poor LV function</a:t>
            </a:r>
          </a:p>
          <a:p>
            <a:r>
              <a:rPr lang="en-US" smtClean="0"/>
              <a:t>Nausea/abdominal pain with posterior MI</a:t>
            </a:r>
          </a:p>
          <a:p>
            <a:r>
              <a:rPr lang="en-US" smtClean="0"/>
              <a:t>Anxiety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History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Nausea with and without vomiting</a:t>
            </a:r>
          </a:p>
          <a:p>
            <a:r>
              <a:rPr lang="en-US" smtClean="0"/>
              <a:t>Diaphoresis or sweating</a:t>
            </a:r>
          </a:p>
          <a:p>
            <a:r>
              <a:rPr lang="en-US" smtClean="0"/>
              <a:t>Syncope or near syncope</a:t>
            </a:r>
          </a:p>
          <a:p>
            <a:r>
              <a:rPr lang="en-US" smtClean="0"/>
              <a:t>Elderly present with MS changes, fatigue, syncope or weakness</a:t>
            </a:r>
          </a:p>
          <a:p>
            <a:r>
              <a:rPr lang="en-US" smtClean="0"/>
              <a:t>As many as half of MI are clinically silent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History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physical exam can often be unremarkable</a:t>
            </a:r>
          </a:p>
          <a:p>
            <a:r>
              <a:rPr lang="en-US" smtClean="0"/>
              <a:t>Hypertension</a:t>
            </a:r>
          </a:p>
          <a:p>
            <a:r>
              <a:rPr lang="en-US" smtClean="0"/>
              <a:t>Hypotension</a:t>
            </a:r>
          </a:p>
          <a:p>
            <a:r>
              <a:rPr lang="en-US" smtClean="0"/>
              <a:t>Acute valvular dysfunction may be present</a:t>
            </a:r>
          </a:p>
          <a:p>
            <a:r>
              <a:rPr lang="en-US" smtClean="0"/>
              <a:t>Rales</a:t>
            </a:r>
          </a:p>
          <a:p>
            <a:r>
              <a:rPr lang="en-US" smtClean="0"/>
              <a:t>Neck vein distention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Physical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1559</Words>
  <Application>Microsoft Office PowerPoint</Application>
  <PresentationFormat>On-screen Show (4:3)</PresentationFormat>
  <Paragraphs>221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Myocardial Infarction</vt:lpstr>
      <vt:lpstr>Background</vt:lpstr>
      <vt:lpstr>Classification</vt:lpstr>
      <vt:lpstr>Classification</vt:lpstr>
      <vt:lpstr>Prevalence</vt:lpstr>
      <vt:lpstr>History</vt:lpstr>
      <vt:lpstr>History</vt:lpstr>
      <vt:lpstr>History</vt:lpstr>
      <vt:lpstr>Physical</vt:lpstr>
      <vt:lpstr>Physical </vt:lpstr>
      <vt:lpstr>Causes</vt:lpstr>
      <vt:lpstr>Causes</vt:lpstr>
      <vt:lpstr>Risk factors for atherosclerosis</vt:lpstr>
      <vt:lpstr>Risk factors for atherosclerosis</vt:lpstr>
      <vt:lpstr>Differentials</vt:lpstr>
      <vt:lpstr>Differentials</vt:lpstr>
      <vt:lpstr>Mechanisms of Myocardial damage</vt:lpstr>
      <vt:lpstr>Cardiac Biomarkers</vt:lpstr>
      <vt:lpstr>Troponin T and I</vt:lpstr>
      <vt:lpstr>Creatinine Kinase ( CK-MB)</vt:lpstr>
      <vt:lpstr>Creatine Kinase (MB)</vt:lpstr>
      <vt:lpstr>Myoglobin</vt:lpstr>
      <vt:lpstr>Renal Failure and Renal Transplantation</vt:lpstr>
      <vt:lpstr>CBC</vt:lpstr>
      <vt:lpstr>Chemistry Profile</vt:lpstr>
      <vt:lpstr>C-reactive Protein (CRP)</vt:lpstr>
      <vt:lpstr>Chest X-Ray</vt:lpstr>
      <vt:lpstr>Echocardiography</vt:lpstr>
      <vt:lpstr>Electrocardiogram</vt:lpstr>
      <vt:lpstr>Localization of MI</vt:lpstr>
      <vt:lpstr>Therapy</vt:lpstr>
      <vt:lpstr>Antiplatelet Agents</vt:lpstr>
      <vt:lpstr>Supplemental Oxygen</vt:lpstr>
      <vt:lpstr>Nitrates</vt:lpstr>
      <vt:lpstr>Beta-blockers</vt:lpstr>
      <vt:lpstr>Unfractionated heparin</vt:lpstr>
      <vt:lpstr>Low-molecular weight heparin</vt:lpstr>
      <vt:lpstr>Thrombolytics</vt:lpstr>
      <vt:lpstr>Thrombolytics</vt:lpstr>
      <vt:lpstr>Glycoprotein IIb/IIIa Antagonists</vt:lpstr>
      <vt:lpstr>Percutanous Coronary Intervention</vt:lpstr>
      <vt:lpstr>Surgical Revascularization</vt:lpstr>
      <vt:lpstr>Lipid Management</vt:lpstr>
      <vt:lpstr>Long term Medications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Myocardial Infarction</dc:title>
  <dc:creator>New</dc:creator>
  <cp:lastModifiedBy>New</cp:lastModifiedBy>
  <cp:revision>1</cp:revision>
  <dcterms:created xsi:type="dcterms:W3CDTF">2021-03-08T07:41:16Z</dcterms:created>
  <dcterms:modified xsi:type="dcterms:W3CDTF">2021-03-08T07:42:36Z</dcterms:modified>
</cp:coreProperties>
</file>