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27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4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08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9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5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7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1752600"/>
            <a:ext cx="7459979" cy="1441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lgerian" panose="04020705040A02060702" pitchFamily="82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5400" y="3241039"/>
            <a:ext cx="3232403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spc="-90" dirty="0" err="1" smtClean="0">
                <a:solidFill>
                  <a:srgbClr val="FFFFFF"/>
                </a:solidFill>
                <a:latin typeface="Georgia"/>
                <a:cs typeface="Georgia"/>
              </a:rPr>
              <a:t>Dr.Varun.S</a:t>
            </a:r>
            <a:r>
              <a:rPr lang="en-US" sz="2600" spc="-9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br>
              <a:rPr lang="en-US" sz="2600" spc="-9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2600" spc="-90" dirty="0" err="1" smtClean="0">
                <a:solidFill>
                  <a:srgbClr val="FFFFFF"/>
                </a:solidFill>
                <a:latin typeface="Georgia"/>
                <a:cs typeface="Georgia"/>
              </a:rPr>
              <a:t>Dept.of</a:t>
            </a:r>
            <a:r>
              <a:rPr lang="en-US" sz="2600" spc="-90" dirty="0" smtClean="0">
                <a:solidFill>
                  <a:srgbClr val="FFFFFF"/>
                </a:solidFill>
                <a:latin typeface="Georgia"/>
                <a:cs typeface="Georgia"/>
              </a:rPr>
              <a:t>. Surgery </a:t>
            </a:r>
            <a:br>
              <a:rPr lang="en-US" sz="2600" spc="-9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2600" spc="-90" dirty="0" err="1" smtClean="0">
                <a:solidFill>
                  <a:srgbClr val="FFFFFF"/>
                </a:solidFill>
                <a:latin typeface="Georgia"/>
                <a:cs typeface="Georgia"/>
              </a:rPr>
              <a:t>skhmc</a:t>
            </a:r>
            <a:r>
              <a:rPr lang="en-US" sz="2600" spc="-9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endParaRPr sz="2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228663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i="1" spc="-310" dirty="0">
                <a:latin typeface="Times New Roman"/>
                <a:cs typeface="Times New Roman"/>
              </a:rPr>
              <a:t>Pathology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025140" algn="l"/>
              </a:tabLst>
            </a:pPr>
            <a:r>
              <a:rPr sz="3900" i="0" spc="-29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pc="-295" dirty="0"/>
              <a:t>Antrochoanal	</a:t>
            </a:r>
            <a:r>
              <a:rPr spc="-250" dirty="0"/>
              <a:t>polyp</a:t>
            </a:r>
            <a:endParaRPr sz="3900">
              <a:latin typeface="Arial"/>
              <a:cs typeface="Arial"/>
            </a:endParaRPr>
          </a:p>
          <a:p>
            <a:pPr marL="286385" marR="768350" indent="-274320">
              <a:lnSpc>
                <a:spcPct val="100000"/>
              </a:lnSpc>
              <a:spcBef>
                <a:spcPts val="985"/>
              </a:spcBef>
            </a:pPr>
            <a:r>
              <a:rPr sz="3900" i="0" spc="-37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pc="-375" dirty="0"/>
              <a:t>Macroscopic </a:t>
            </a:r>
            <a:r>
              <a:rPr spc="-210" dirty="0"/>
              <a:t>:antral </a:t>
            </a:r>
            <a:r>
              <a:rPr spc="-195" dirty="0"/>
              <a:t>part </a:t>
            </a:r>
            <a:r>
              <a:rPr spc="-300" dirty="0"/>
              <a:t>: </a:t>
            </a:r>
            <a:r>
              <a:rPr spc="-315" dirty="0"/>
              <a:t>arise </a:t>
            </a:r>
            <a:r>
              <a:rPr spc="-960" dirty="0"/>
              <a:t>from  </a:t>
            </a:r>
            <a:r>
              <a:rPr i="1" spc="-245" dirty="0"/>
              <a:t>maxillary</a:t>
            </a:r>
            <a:r>
              <a:rPr i="1" spc="-150" dirty="0"/>
              <a:t> </a:t>
            </a:r>
            <a:r>
              <a:rPr i="1" spc="-200" dirty="0"/>
              <a:t>antrum.</a:t>
            </a:r>
            <a:endParaRPr sz="3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3900" i="0" spc="-32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pc="-320" dirty="0"/>
              <a:t>Mucosa:oedamatous</a:t>
            </a:r>
            <a:endParaRPr sz="39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985"/>
              </a:spcBef>
            </a:pPr>
            <a:r>
              <a:rPr sz="3900" i="0" spc="-33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pc="-335" dirty="0"/>
              <a:t>Nasal </a:t>
            </a:r>
            <a:r>
              <a:rPr spc="-215" dirty="0"/>
              <a:t>part: </a:t>
            </a:r>
            <a:r>
              <a:rPr spc="-315" dirty="0"/>
              <a:t>arise </a:t>
            </a:r>
            <a:r>
              <a:rPr spc="-254" dirty="0"/>
              <a:t>from </a:t>
            </a:r>
            <a:r>
              <a:rPr spc="-170" dirty="0"/>
              <a:t>hiatus </a:t>
            </a:r>
            <a:r>
              <a:rPr spc="-965" dirty="0"/>
              <a:t>semilunaris </a:t>
            </a:r>
            <a:r>
              <a:rPr i="1" spc="-160" dirty="0"/>
              <a:t>in  </a:t>
            </a:r>
            <a:r>
              <a:rPr i="1" spc="-320" dirty="0"/>
              <a:t>nose </a:t>
            </a:r>
            <a:r>
              <a:rPr i="1" spc="-245" dirty="0"/>
              <a:t>and </a:t>
            </a:r>
            <a:r>
              <a:rPr i="1" spc="-360" dirty="0"/>
              <a:t>reaches </a:t>
            </a:r>
            <a:r>
              <a:rPr i="1" spc="-170" dirty="0"/>
              <a:t>the</a:t>
            </a:r>
            <a:r>
              <a:rPr i="1" spc="355" dirty="0"/>
              <a:t> </a:t>
            </a:r>
            <a:r>
              <a:rPr i="1" spc="-320" dirty="0"/>
              <a:t>choana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053439"/>
            <a:ext cx="7997190" cy="18484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1738630" algn="l"/>
              </a:tabLst>
            </a:pPr>
            <a:r>
              <a:rPr sz="2600" i="1" spc="-185" dirty="0">
                <a:latin typeface="Times New Roman"/>
                <a:cs typeface="Times New Roman"/>
              </a:rPr>
              <a:t>Pharyngeal	</a:t>
            </a:r>
            <a:r>
              <a:rPr sz="2600" i="1" spc="-125" dirty="0">
                <a:latin typeface="Times New Roman"/>
                <a:cs typeface="Times New Roman"/>
              </a:rPr>
              <a:t>part </a:t>
            </a:r>
            <a:r>
              <a:rPr sz="2600" i="1" spc="-165" dirty="0">
                <a:latin typeface="Times New Roman"/>
                <a:cs typeface="Times New Roman"/>
              </a:rPr>
              <a:t>:enters </a:t>
            </a:r>
            <a:r>
              <a:rPr sz="2600" i="1" spc="-110" dirty="0">
                <a:latin typeface="Times New Roman"/>
                <a:cs typeface="Times New Roman"/>
              </a:rPr>
              <a:t>the </a:t>
            </a:r>
            <a:r>
              <a:rPr sz="2600" i="1" spc="-190" dirty="0">
                <a:latin typeface="Times New Roman"/>
                <a:cs typeface="Times New Roman"/>
              </a:rPr>
              <a:t>naso </a:t>
            </a:r>
            <a:r>
              <a:rPr sz="2600" i="1" spc="-150" dirty="0">
                <a:latin typeface="Times New Roman"/>
                <a:cs typeface="Times New Roman"/>
              </a:rPr>
              <a:t>pharynx </a:t>
            </a:r>
            <a:r>
              <a:rPr sz="2600" i="1" spc="-155" dirty="0">
                <a:latin typeface="Times New Roman"/>
                <a:cs typeface="Times New Roman"/>
              </a:rPr>
              <a:t>through</a:t>
            </a:r>
            <a:r>
              <a:rPr sz="2600" i="1" spc="305" dirty="0">
                <a:latin typeface="Times New Roman"/>
                <a:cs typeface="Times New Roman"/>
              </a:rPr>
              <a:t> </a:t>
            </a:r>
            <a:r>
              <a:rPr sz="2600" i="1" spc="-185" dirty="0">
                <a:latin typeface="Times New Roman"/>
                <a:cs typeface="Times New Roman"/>
              </a:rPr>
              <a:t>choana.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40" dirty="0">
                <a:latin typeface="Times New Roman"/>
                <a:cs typeface="Times New Roman"/>
              </a:rPr>
              <a:t>ETHMOIDAL</a:t>
            </a:r>
            <a:r>
              <a:rPr sz="2600" i="1" spc="-95" dirty="0">
                <a:latin typeface="Times New Roman"/>
                <a:cs typeface="Times New Roman"/>
              </a:rPr>
              <a:t> </a:t>
            </a:r>
            <a:r>
              <a:rPr sz="2600" i="1" spc="-140" dirty="0">
                <a:latin typeface="Times New Roman"/>
                <a:cs typeface="Times New Roman"/>
              </a:rPr>
              <a:t>POLYP: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5" dirty="0">
                <a:latin typeface="Times New Roman"/>
                <a:cs typeface="Times New Roman"/>
              </a:rPr>
              <a:t>Arised </a:t>
            </a:r>
            <a:r>
              <a:rPr sz="2600" i="1" spc="-165" dirty="0">
                <a:latin typeface="Times New Roman"/>
                <a:cs typeface="Times New Roman"/>
              </a:rPr>
              <a:t>from </a:t>
            </a:r>
            <a:r>
              <a:rPr sz="2600" i="1" spc="-215" dirty="0">
                <a:latin typeface="Times New Roman"/>
                <a:cs typeface="Times New Roman"/>
              </a:rPr>
              <a:t>mucosa </a:t>
            </a:r>
            <a:r>
              <a:rPr sz="2600" i="1" spc="-160" dirty="0">
                <a:latin typeface="Times New Roman"/>
                <a:cs typeface="Times New Roman"/>
              </a:rPr>
              <a:t>ethmoidal sinuses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185" dirty="0">
                <a:latin typeface="Times New Roman"/>
                <a:cs typeface="Times New Roman"/>
              </a:rPr>
              <a:t>hang </a:t>
            </a:r>
            <a:r>
              <a:rPr sz="2600" i="1" spc="-120" dirty="0">
                <a:latin typeface="Times New Roman"/>
                <a:cs typeface="Times New Roman"/>
              </a:rPr>
              <a:t>down </a:t>
            </a:r>
            <a:r>
              <a:rPr sz="2600" i="1" spc="-105" dirty="0">
                <a:latin typeface="Times New Roman"/>
                <a:cs typeface="Times New Roman"/>
              </a:rPr>
              <a:t>in </a:t>
            </a:r>
            <a:r>
              <a:rPr sz="2600" i="1" spc="-110" dirty="0">
                <a:latin typeface="Times New Roman"/>
                <a:cs typeface="Times New Roman"/>
              </a:rPr>
              <a:t>the </a:t>
            </a:r>
            <a:r>
              <a:rPr sz="2600" i="1" spc="-565" dirty="0">
                <a:latin typeface="Times New Roman"/>
                <a:cs typeface="Times New Roman"/>
              </a:rPr>
              <a:t>nasal  </a:t>
            </a:r>
            <a:r>
              <a:rPr sz="2600" i="1" spc="-100" dirty="0">
                <a:latin typeface="Times New Roman"/>
                <a:cs typeface="Times New Roman"/>
              </a:rPr>
              <a:t>cavity</a:t>
            </a:r>
            <a:r>
              <a:rPr sz="2600" i="1" spc="-70" dirty="0">
                <a:latin typeface="Times New Roman"/>
                <a:cs typeface="Times New Roman"/>
              </a:rPr>
              <a:t> </a:t>
            </a:r>
            <a:r>
              <a:rPr sz="2600" i="1" spc="-8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80797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spc="-155" dirty="0"/>
              <a:t>antrochoanal </a:t>
            </a:r>
            <a:r>
              <a:rPr sz="4500" spc="-125" dirty="0"/>
              <a:t>polyp </a:t>
            </a:r>
            <a:r>
              <a:rPr sz="4500" spc="-190" dirty="0"/>
              <a:t>showing  </a:t>
            </a:r>
            <a:r>
              <a:rPr sz="4500" spc="-204" dirty="0"/>
              <a:t>choanal </a:t>
            </a:r>
            <a:r>
              <a:rPr sz="4500" spc="-240" dirty="0"/>
              <a:t>(c)nasal </a:t>
            </a:r>
            <a:r>
              <a:rPr sz="4500" spc="-140" dirty="0"/>
              <a:t>(n) </a:t>
            </a:r>
            <a:r>
              <a:rPr sz="4500" spc="-105" dirty="0"/>
              <a:t>antral </a:t>
            </a:r>
            <a:r>
              <a:rPr sz="4500" spc="-210" dirty="0"/>
              <a:t>(a)</a:t>
            </a:r>
            <a:r>
              <a:rPr sz="4500" spc="-645" dirty="0"/>
              <a:t> </a:t>
            </a:r>
            <a:r>
              <a:rPr sz="4500" spc="-135" dirty="0"/>
              <a:t>parts</a:t>
            </a:r>
            <a:endParaRPr sz="4500"/>
          </a:p>
        </p:txBody>
      </p:sp>
      <p:sp>
        <p:nvSpPr>
          <p:cNvPr id="8" name="object 8"/>
          <p:cNvSpPr/>
          <p:nvPr/>
        </p:nvSpPr>
        <p:spPr>
          <a:xfrm>
            <a:off x="2223516" y="2711195"/>
            <a:ext cx="4696967" cy="2837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98394" y="3676269"/>
            <a:ext cx="17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Georgia"/>
                <a:cs typeface="Georgia"/>
              </a:rPr>
              <a:t>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8975" y="4819269"/>
            <a:ext cx="17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Georgia"/>
                <a:cs typeface="Georgia"/>
              </a:rPr>
              <a:t>C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2829" y="4514469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Georgia"/>
                <a:cs typeface="Georgia"/>
              </a:rPr>
              <a:t>N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26987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390" dirty="0">
                <a:latin typeface="Times New Roman"/>
                <a:cs typeface="Times New Roman"/>
              </a:rPr>
              <a:t>Microscopic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5036820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0" dirty="0">
                <a:latin typeface="Times New Roman"/>
                <a:cs typeface="Times New Roman"/>
              </a:rPr>
              <a:t>Mucous </a:t>
            </a:r>
            <a:r>
              <a:rPr sz="2600" i="1" spc="-225" dirty="0">
                <a:latin typeface="Times New Roman"/>
                <a:cs typeface="Times New Roman"/>
              </a:rPr>
              <a:t>membrane: </a:t>
            </a:r>
            <a:r>
              <a:rPr sz="2600" i="1" spc="-120" dirty="0">
                <a:latin typeface="Times New Roman"/>
                <a:cs typeface="Times New Roman"/>
              </a:rPr>
              <a:t>metaplastiv</a:t>
            </a:r>
            <a:r>
              <a:rPr sz="2600" i="1" spc="114" dirty="0">
                <a:latin typeface="Times New Roman"/>
                <a:cs typeface="Times New Roman"/>
              </a:rPr>
              <a:t> </a:t>
            </a:r>
            <a:r>
              <a:rPr sz="2600" i="1" spc="-235" dirty="0">
                <a:latin typeface="Times New Roman"/>
                <a:cs typeface="Times New Roman"/>
              </a:rPr>
              <a:t>changes.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Polyp: ulcerated </a:t>
            </a:r>
            <a:r>
              <a:rPr sz="2600" i="1" spc="-245" dirty="0">
                <a:latin typeface="Times New Roman"/>
                <a:cs typeface="Times New Roman"/>
              </a:rPr>
              <a:t>or</a:t>
            </a:r>
            <a:r>
              <a:rPr sz="2600" i="1" spc="80" dirty="0">
                <a:latin typeface="Times New Roman"/>
                <a:cs typeface="Times New Roman"/>
              </a:rPr>
              <a:t> </a:t>
            </a:r>
            <a:r>
              <a:rPr sz="2600" i="1" spc="-165" dirty="0">
                <a:latin typeface="Times New Roman"/>
                <a:cs typeface="Times New Roman"/>
              </a:rPr>
              <a:t>protruded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5" dirty="0">
                <a:latin typeface="Times New Roman"/>
                <a:cs typeface="Times New Roman"/>
              </a:rPr>
              <a:t>Submucoasal</a:t>
            </a:r>
            <a:r>
              <a:rPr sz="2600" i="1" spc="-110" dirty="0">
                <a:latin typeface="Times New Roman"/>
                <a:cs typeface="Times New Roman"/>
              </a:rPr>
              <a:t> </a:t>
            </a:r>
            <a:r>
              <a:rPr sz="2600" i="1" spc="-150" dirty="0">
                <a:latin typeface="Times New Roman"/>
                <a:cs typeface="Times New Roman"/>
              </a:rPr>
              <a:t>tissue:oedamtoius.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90" dirty="0">
                <a:latin typeface="Times New Roman"/>
                <a:cs typeface="Times New Roman"/>
              </a:rPr>
              <a:t>Cellular </a:t>
            </a:r>
            <a:r>
              <a:rPr sz="2600" i="1" spc="-85" dirty="0">
                <a:latin typeface="Times New Roman"/>
                <a:cs typeface="Times New Roman"/>
              </a:rPr>
              <a:t>infiltration</a:t>
            </a:r>
            <a:r>
              <a:rPr sz="2600" i="1" spc="25" dirty="0">
                <a:latin typeface="Times New Roman"/>
                <a:cs typeface="Times New Roman"/>
              </a:rPr>
              <a:t> </a:t>
            </a:r>
            <a:r>
              <a:rPr sz="2600" i="1" spc="-220" dirty="0">
                <a:latin typeface="Times New Roman"/>
                <a:cs typeface="Times New Roman"/>
              </a:rPr>
              <a:t>occurs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Polyp </a:t>
            </a:r>
            <a:r>
              <a:rPr sz="2600" i="1" spc="-140" dirty="0">
                <a:latin typeface="Times New Roman"/>
                <a:cs typeface="Times New Roman"/>
              </a:rPr>
              <a:t>is </a:t>
            </a:r>
            <a:r>
              <a:rPr sz="2600" i="1" spc="-170" dirty="0">
                <a:latin typeface="Times New Roman"/>
                <a:cs typeface="Times New Roman"/>
              </a:rPr>
              <a:t>avascular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145" dirty="0">
                <a:latin typeface="Times New Roman"/>
                <a:cs typeface="Times New Roman"/>
              </a:rPr>
              <a:t>pain</a:t>
            </a:r>
            <a:r>
              <a:rPr sz="2600" i="1" spc="220" dirty="0">
                <a:latin typeface="Times New Roman"/>
                <a:cs typeface="Times New Roman"/>
              </a:rPr>
              <a:t> </a:t>
            </a:r>
            <a:r>
              <a:rPr sz="2600" i="1" spc="-185" dirty="0">
                <a:latin typeface="Times New Roman"/>
                <a:cs typeface="Times New Roman"/>
              </a:rPr>
              <a:t>less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5" dirty="0">
                <a:latin typeface="Times New Roman"/>
                <a:cs typeface="Times New Roman"/>
              </a:rPr>
              <a:t>Blood </a:t>
            </a:r>
            <a:r>
              <a:rPr sz="2600" i="1" spc="-175" dirty="0">
                <a:latin typeface="Times New Roman"/>
                <a:cs typeface="Times New Roman"/>
              </a:rPr>
              <a:t>vessels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180" dirty="0">
                <a:latin typeface="Times New Roman"/>
                <a:cs typeface="Times New Roman"/>
              </a:rPr>
              <a:t>nerves </a:t>
            </a:r>
            <a:r>
              <a:rPr sz="2600" i="1" spc="-140" dirty="0">
                <a:latin typeface="Times New Roman"/>
                <a:cs typeface="Times New Roman"/>
              </a:rPr>
              <a:t>supply</a:t>
            </a:r>
            <a:r>
              <a:rPr sz="2600" i="1" spc="345" dirty="0">
                <a:latin typeface="Times New Roman"/>
                <a:cs typeface="Times New Roman"/>
              </a:rPr>
              <a:t> </a:t>
            </a:r>
            <a:r>
              <a:rPr sz="2600" i="1" spc="-130" dirty="0">
                <a:latin typeface="Times New Roman"/>
                <a:cs typeface="Times New Roman"/>
              </a:rPr>
              <a:t>scanty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pc="-360" dirty="0"/>
              <a:t>DIAGRAM </a:t>
            </a:r>
            <a:r>
              <a:rPr spc="-540" dirty="0"/>
              <a:t>OF </a:t>
            </a:r>
            <a:r>
              <a:rPr spc="-484" dirty="0"/>
              <a:t>NASAL</a:t>
            </a:r>
            <a:r>
              <a:rPr spc="-360" dirty="0"/>
              <a:t> </a:t>
            </a:r>
            <a:r>
              <a:rPr spc="-565" dirty="0"/>
              <a:t>POLYPI</a:t>
            </a:r>
          </a:p>
        </p:txBody>
      </p:sp>
      <p:sp>
        <p:nvSpPr>
          <p:cNvPr id="8" name="object 8"/>
          <p:cNvSpPr/>
          <p:nvPr/>
        </p:nvSpPr>
        <p:spPr>
          <a:xfrm>
            <a:off x="2048255" y="2810255"/>
            <a:ext cx="5047488" cy="2639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367537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360" dirty="0">
                <a:latin typeface="Times New Roman"/>
                <a:cs typeface="Times New Roman"/>
              </a:rPr>
              <a:t>Clinical</a:t>
            </a:r>
            <a:r>
              <a:rPr sz="5000" b="1" i="1" spc="-254" dirty="0">
                <a:latin typeface="Times New Roman"/>
                <a:cs typeface="Times New Roman"/>
              </a:rPr>
              <a:t> </a:t>
            </a:r>
            <a:r>
              <a:rPr sz="5000" b="1" i="1" spc="-320" dirty="0">
                <a:latin typeface="Times New Roman"/>
                <a:cs typeface="Times New Roman"/>
              </a:rPr>
              <a:t>features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3698240" cy="3355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45" dirty="0">
                <a:latin typeface="Times New Roman"/>
                <a:cs typeface="Times New Roman"/>
              </a:rPr>
              <a:t>Blocking </a:t>
            </a:r>
            <a:r>
              <a:rPr sz="2600" i="1" spc="-75" dirty="0">
                <a:latin typeface="Times New Roman"/>
                <a:cs typeface="Times New Roman"/>
              </a:rPr>
              <a:t>of</a:t>
            </a:r>
            <a:r>
              <a:rPr sz="2600" i="1" spc="-25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nose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5" dirty="0">
                <a:latin typeface="Times New Roman"/>
                <a:cs typeface="Times New Roman"/>
              </a:rPr>
              <a:t>Sneezing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200" dirty="0">
                <a:latin typeface="Times New Roman"/>
                <a:cs typeface="Times New Roman"/>
              </a:rPr>
              <a:t>Discharger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215" dirty="0">
                <a:latin typeface="Times New Roman"/>
                <a:cs typeface="Times New Roman"/>
              </a:rPr>
              <a:t>clear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0" dirty="0">
                <a:latin typeface="Times New Roman"/>
                <a:cs typeface="Times New Roman"/>
              </a:rPr>
              <a:t>Expansion </a:t>
            </a:r>
            <a:r>
              <a:rPr sz="2600" i="1" spc="-75" dirty="0">
                <a:latin typeface="Times New Roman"/>
                <a:cs typeface="Times New Roman"/>
              </a:rPr>
              <a:t>of</a:t>
            </a:r>
            <a:r>
              <a:rPr sz="2600" i="1" spc="-40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nose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5" dirty="0">
                <a:latin typeface="Times New Roman"/>
                <a:cs typeface="Times New Roman"/>
              </a:rPr>
              <a:t>Anosmia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5" dirty="0">
                <a:latin typeface="Times New Roman"/>
                <a:cs typeface="Times New Roman"/>
              </a:rPr>
              <a:t>Snoring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135" dirty="0">
                <a:latin typeface="Times New Roman"/>
                <a:cs typeface="Times New Roman"/>
              </a:rPr>
              <a:t>mouth</a:t>
            </a:r>
            <a:r>
              <a:rPr sz="2600" i="1" spc="25" dirty="0">
                <a:latin typeface="Times New Roman"/>
                <a:cs typeface="Times New Roman"/>
              </a:rPr>
              <a:t> </a:t>
            </a:r>
            <a:r>
              <a:rPr sz="2600" i="1" spc="-190" dirty="0">
                <a:latin typeface="Times New Roman"/>
                <a:cs typeface="Times New Roman"/>
              </a:rPr>
              <a:t>breathing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215" dirty="0">
                <a:latin typeface="Times New Roman"/>
                <a:cs typeface="Times New Roman"/>
              </a:rPr>
              <a:t>headache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845221"/>
            <a:ext cx="2578735" cy="14535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0" dirty="0">
                <a:latin typeface="Times New Roman"/>
                <a:cs typeface="Times New Roman"/>
              </a:rPr>
              <a:t>Epiphora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0" dirty="0">
                <a:latin typeface="Times New Roman"/>
                <a:cs typeface="Times New Roman"/>
              </a:rPr>
              <a:t>Postnasal</a:t>
            </a:r>
            <a:r>
              <a:rPr sz="2600" i="1" spc="-110" dirty="0">
                <a:latin typeface="Times New Roman"/>
                <a:cs typeface="Times New Roman"/>
              </a:rPr>
              <a:t> </a:t>
            </a:r>
            <a:r>
              <a:rPr sz="2600" i="1" spc="-240" dirty="0">
                <a:latin typeface="Times New Roman"/>
                <a:cs typeface="Times New Roman"/>
              </a:rPr>
              <a:t>discharge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5" dirty="0">
                <a:latin typeface="Times New Roman"/>
                <a:cs typeface="Times New Roman"/>
              </a:rPr>
              <a:t>Speech:hyponasal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0" y="2017776"/>
            <a:ext cx="6019800" cy="45095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22350"/>
            <a:ext cx="1176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430" dirty="0">
                <a:latin typeface="Times New Roman"/>
                <a:cs typeface="Times New Roman"/>
              </a:rPr>
              <a:t>S</a:t>
            </a:r>
            <a:r>
              <a:rPr sz="4800" b="1" i="1" spc="-200" dirty="0">
                <a:latin typeface="Times New Roman"/>
                <a:cs typeface="Times New Roman"/>
              </a:rPr>
              <a:t>i</a:t>
            </a:r>
            <a:r>
              <a:rPr sz="4800" b="1" i="1" spc="-450" dirty="0">
                <a:latin typeface="Times New Roman"/>
                <a:cs typeface="Times New Roman"/>
              </a:rPr>
              <a:t>g</a:t>
            </a:r>
            <a:r>
              <a:rPr sz="4800" b="1" i="1" spc="-484" dirty="0">
                <a:latin typeface="Times New Roman"/>
                <a:cs typeface="Times New Roman"/>
              </a:rPr>
              <a:t>n</a:t>
            </a:r>
            <a:r>
              <a:rPr sz="4800" b="1" i="1" spc="-335" dirty="0">
                <a:latin typeface="Times New Roman"/>
                <a:cs typeface="Times New Roman"/>
              </a:rPr>
              <a:t>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6678295" cy="3355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10" dirty="0">
                <a:latin typeface="Times New Roman"/>
                <a:cs typeface="Times New Roman"/>
              </a:rPr>
              <a:t>External </a:t>
            </a:r>
            <a:r>
              <a:rPr sz="2600" i="1" spc="-200" dirty="0">
                <a:latin typeface="Times New Roman"/>
                <a:cs typeface="Times New Roman"/>
              </a:rPr>
              <a:t>nose: </a:t>
            </a:r>
            <a:r>
              <a:rPr sz="2600" i="1" spc="-210" dirty="0">
                <a:latin typeface="Times New Roman"/>
                <a:cs typeface="Times New Roman"/>
              </a:rPr>
              <a:t>Frog </a:t>
            </a:r>
            <a:r>
              <a:rPr sz="2600" i="1" spc="-125" dirty="0">
                <a:latin typeface="Times New Roman"/>
                <a:cs typeface="Times New Roman"/>
              </a:rPr>
              <a:t>like </a:t>
            </a:r>
            <a:r>
              <a:rPr sz="2600" i="1" spc="-210" dirty="0">
                <a:latin typeface="Times New Roman"/>
                <a:cs typeface="Times New Roman"/>
              </a:rPr>
              <a:t>appearance </a:t>
            </a:r>
            <a:r>
              <a:rPr sz="2600" i="1" spc="-160" dirty="0">
                <a:latin typeface="Times New Roman"/>
                <a:cs typeface="Times New Roman"/>
              </a:rPr>
              <a:t>“BROAD</a:t>
            </a:r>
            <a:r>
              <a:rPr sz="2600" i="1" spc="-114" dirty="0">
                <a:latin typeface="Times New Roman"/>
                <a:cs typeface="Times New Roman"/>
              </a:rPr>
              <a:t> </a:t>
            </a:r>
            <a:r>
              <a:rPr sz="2600" i="1" spc="-229" dirty="0">
                <a:latin typeface="Times New Roman"/>
                <a:cs typeface="Times New Roman"/>
              </a:rPr>
              <a:t>NOSE”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5" dirty="0">
                <a:latin typeface="Times New Roman"/>
                <a:cs typeface="Times New Roman"/>
              </a:rPr>
              <a:t>Anterior </a:t>
            </a:r>
            <a:r>
              <a:rPr sz="2600" i="1" spc="-175" dirty="0">
                <a:latin typeface="Times New Roman"/>
                <a:cs typeface="Times New Roman"/>
              </a:rPr>
              <a:t>rhinos</a:t>
            </a:r>
            <a:r>
              <a:rPr sz="2600" i="1" spc="-40" dirty="0">
                <a:latin typeface="Times New Roman"/>
                <a:cs typeface="Times New Roman"/>
              </a:rPr>
              <a:t> </a:t>
            </a:r>
            <a:r>
              <a:rPr sz="2600" i="1" spc="-200" dirty="0">
                <a:latin typeface="Times New Roman"/>
                <a:cs typeface="Times New Roman"/>
              </a:rPr>
              <a:t>copy: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5" dirty="0">
                <a:latin typeface="Times New Roman"/>
                <a:cs typeface="Times New Roman"/>
              </a:rPr>
              <a:t>antrochonal </a:t>
            </a:r>
            <a:r>
              <a:rPr sz="2600" i="1" spc="-195" dirty="0">
                <a:latin typeface="Times New Roman"/>
                <a:cs typeface="Times New Roman"/>
              </a:rPr>
              <a:t>:rarely</a:t>
            </a:r>
            <a:r>
              <a:rPr sz="2600" i="1" spc="-10" dirty="0">
                <a:latin typeface="Times New Roman"/>
                <a:cs typeface="Times New Roman"/>
              </a:rPr>
              <a:t> </a:t>
            </a:r>
            <a:r>
              <a:rPr sz="2600" i="1" spc="-145" dirty="0">
                <a:latin typeface="Times New Roman"/>
                <a:cs typeface="Times New Roman"/>
              </a:rPr>
              <a:t>visible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0" dirty="0">
                <a:latin typeface="Times New Roman"/>
                <a:cs typeface="Times New Roman"/>
              </a:rPr>
              <a:t>Ethmoidal:multiple </a:t>
            </a:r>
            <a:r>
              <a:rPr sz="2600" i="1" spc="-125" dirty="0">
                <a:latin typeface="Times New Roman"/>
                <a:cs typeface="Times New Roman"/>
              </a:rPr>
              <a:t>like </a:t>
            </a:r>
            <a:r>
              <a:rPr sz="2600" i="1" spc="-105" dirty="0">
                <a:latin typeface="Times New Roman"/>
                <a:cs typeface="Times New Roman"/>
              </a:rPr>
              <a:t>n </a:t>
            </a:r>
            <a:r>
              <a:rPr sz="2600" i="1" spc="-170" dirty="0">
                <a:latin typeface="Times New Roman"/>
                <a:cs typeface="Times New Roman"/>
              </a:rPr>
              <a:t>bunch </a:t>
            </a:r>
            <a:r>
              <a:rPr sz="2600" i="1" spc="-75" dirty="0">
                <a:latin typeface="Times New Roman"/>
                <a:cs typeface="Times New Roman"/>
              </a:rPr>
              <a:t>of</a:t>
            </a:r>
            <a:r>
              <a:rPr sz="2600" i="1" spc="170" dirty="0">
                <a:latin typeface="Times New Roman"/>
                <a:cs typeface="Times New Roman"/>
              </a:rPr>
              <a:t> </a:t>
            </a:r>
            <a:r>
              <a:rPr sz="2600" i="1" spc="-220" dirty="0">
                <a:latin typeface="Times New Roman"/>
                <a:cs typeface="Times New Roman"/>
              </a:rPr>
              <a:t>grapes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5" dirty="0">
                <a:latin typeface="Times New Roman"/>
                <a:cs typeface="Times New Roman"/>
              </a:rPr>
              <a:t>Posterior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160" dirty="0">
                <a:latin typeface="Times New Roman"/>
                <a:cs typeface="Times New Roman"/>
              </a:rPr>
              <a:t>rhinoscopty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0" dirty="0">
                <a:latin typeface="Times New Roman"/>
                <a:cs typeface="Times New Roman"/>
              </a:rPr>
              <a:t>Antrochoanal </a:t>
            </a:r>
            <a:r>
              <a:rPr sz="2600" i="1" spc="-215" dirty="0">
                <a:latin typeface="Times New Roman"/>
                <a:cs typeface="Times New Roman"/>
              </a:rPr>
              <a:t>:large </a:t>
            </a:r>
            <a:r>
              <a:rPr sz="2600" i="1" spc="-145" dirty="0">
                <a:latin typeface="Times New Roman"/>
                <a:cs typeface="Times New Roman"/>
              </a:rPr>
              <a:t>visible </a:t>
            </a:r>
            <a:r>
              <a:rPr sz="2600" i="1" spc="-120" dirty="0">
                <a:latin typeface="Times New Roman"/>
                <a:cs typeface="Times New Roman"/>
              </a:rPr>
              <a:t>like </a:t>
            </a:r>
            <a:r>
              <a:rPr sz="2600" i="1" spc="-220" dirty="0">
                <a:latin typeface="Times New Roman"/>
                <a:cs typeface="Times New Roman"/>
              </a:rPr>
              <a:t>pear</a:t>
            </a:r>
            <a:r>
              <a:rPr sz="2600" i="1" spc="-180" dirty="0">
                <a:latin typeface="Times New Roman"/>
                <a:cs typeface="Times New Roman"/>
              </a:rPr>
              <a:t> </a:t>
            </a:r>
            <a:r>
              <a:rPr sz="2600" i="1" spc="-195" dirty="0">
                <a:latin typeface="Times New Roman"/>
                <a:cs typeface="Times New Roman"/>
              </a:rPr>
              <a:t>shaped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0" dirty="0">
                <a:latin typeface="Times New Roman"/>
                <a:cs typeface="Times New Roman"/>
              </a:rPr>
              <a:t>Ethmoidal </a:t>
            </a:r>
            <a:r>
              <a:rPr sz="2600" i="1" spc="-120" dirty="0">
                <a:latin typeface="Times New Roman"/>
                <a:cs typeface="Times New Roman"/>
              </a:rPr>
              <a:t>:fairly </a:t>
            </a:r>
            <a:r>
              <a:rPr sz="2600" i="1" spc="-140" dirty="0">
                <a:latin typeface="Times New Roman"/>
                <a:cs typeface="Times New Roman"/>
              </a:rPr>
              <a:t>visible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180" dirty="0">
                <a:latin typeface="Times New Roman"/>
                <a:cs typeface="Times New Roman"/>
              </a:rPr>
              <a:t>grow</a:t>
            </a:r>
            <a:r>
              <a:rPr sz="2600" i="1" spc="130" dirty="0">
                <a:latin typeface="Times New Roman"/>
                <a:cs typeface="Times New Roman"/>
              </a:rPr>
              <a:t> </a:t>
            </a:r>
            <a:r>
              <a:rPr sz="2600" i="1" spc="-120" dirty="0">
                <a:latin typeface="Times New Roman"/>
                <a:cs typeface="Times New Roman"/>
              </a:rPr>
              <a:t>slowly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0" y="1143000"/>
            <a:ext cx="5186172" cy="5210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7658734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520" dirty="0">
                <a:latin typeface="Times New Roman"/>
                <a:cs typeface="Times New Roman"/>
              </a:rPr>
              <a:t>There </a:t>
            </a:r>
            <a:r>
              <a:rPr sz="5000" b="1" i="1" spc="-450" dirty="0">
                <a:latin typeface="Times New Roman"/>
                <a:cs typeface="Times New Roman"/>
              </a:rPr>
              <a:t>are </a:t>
            </a:r>
            <a:r>
              <a:rPr sz="5000" b="1" i="1" spc="-70" dirty="0">
                <a:latin typeface="Times New Roman"/>
                <a:cs typeface="Times New Roman"/>
              </a:rPr>
              <a:t>two </a:t>
            </a:r>
            <a:r>
              <a:rPr sz="5000" b="1" i="1" spc="-229" dirty="0">
                <a:latin typeface="Times New Roman"/>
                <a:cs typeface="Times New Roman"/>
              </a:rPr>
              <a:t>types </a:t>
            </a:r>
            <a:r>
              <a:rPr sz="5000" b="1" i="1" spc="-285" dirty="0">
                <a:latin typeface="Times New Roman"/>
                <a:cs typeface="Times New Roman"/>
              </a:rPr>
              <a:t>of </a:t>
            </a:r>
            <a:r>
              <a:rPr sz="5000" b="1" i="1" spc="-360" dirty="0">
                <a:latin typeface="Times New Roman"/>
                <a:cs typeface="Times New Roman"/>
              </a:rPr>
              <a:t>nasal</a:t>
            </a:r>
            <a:r>
              <a:rPr sz="5000" b="1" i="1" spc="-295" dirty="0">
                <a:latin typeface="Times New Roman"/>
                <a:cs typeface="Times New Roman"/>
              </a:rPr>
              <a:t> </a:t>
            </a:r>
            <a:r>
              <a:rPr sz="5000" b="1" i="1" spc="-300" dirty="0">
                <a:latin typeface="Times New Roman"/>
                <a:cs typeface="Times New Roman"/>
              </a:rPr>
              <a:t>polyp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1894839" cy="9779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500" dirty="0">
                <a:latin typeface="Times New Roman"/>
                <a:cs typeface="Times New Roman"/>
              </a:rPr>
              <a:t>Antrochoanal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25" dirty="0">
                <a:latin typeface="Times New Roman"/>
                <a:cs typeface="Times New Roman"/>
              </a:rPr>
              <a:t>Ethmoidal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19937"/>
            <a:ext cx="328167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spc="-270" dirty="0">
                <a:latin typeface="Times New Roman"/>
                <a:cs typeface="Times New Roman"/>
              </a:rPr>
              <a:t>Investigation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5417185" cy="19284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0" dirty="0">
                <a:latin typeface="Times New Roman"/>
                <a:cs typeface="Times New Roman"/>
              </a:rPr>
              <a:t>Nasal </a:t>
            </a:r>
            <a:r>
              <a:rPr sz="2600" i="1" spc="-175" dirty="0">
                <a:latin typeface="Times New Roman"/>
                <a:cs typeface="Times New Roman"/>
              </a:rPr>
              <a:t>secretion </a:t>
            </a:r>
            <a:r>
              <a:rPr sz="2600" i="1" spc="-190" dirty="0">
                <a:latin typeface="Times New Roman"/>
                <a:cs typeface="Times New Roman"/>
              </a:rPr>
              <a:t>: </a:t>
            </a:r>
            <a:r>
              <a:rPr sz="2600" i="1" spc="-140" dirty="0">
                <a:latin typeface="Times New Roman"/>
                <a:cs typeface="Times New Roman"/>
              </a:rPr>
              <a:t>culture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90" dirty="0">
                <a:latin typeface="Times New Roman"/>
                <a:cs typeface="Times New Roman"/>
              </a:rPr>
              <a:t>sensitivity</a:t>
            </a:r>
            <a:r>
              <a:rPr sz="2600" i="1" spc="370" dirty="0">
                <a:latin typeface="Times New Roman"/>
                <a:cs typeface="Times New Roman"/>
              </a:rPr>
              <a:t> </a:t>
            </a:r>
            <a:r>
              <a:rPr sz="2600" i="1" spc="-145" dirty="0">
                <a:latin typeface="Times New Roman"/>
                <a:cs typeface="Times New Roman"/>
              </a:rPr>
              <a:t>test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5" dirty="0">
                <a:latin typeface="Times New Roman"/>
                <a:cs typeface="Times New Roman"/>
              </a:rPr>
              <a:t>Radiography </a:t>
            </a:r>
            <a:r>
              <a:rPr sz="2600" i="1" spc="-60" dirty="0">
                <a:latin typeface="Times New Roman"/>
                <a:cs typeface="Times New Roman"/>
              </a:rPr>
              <a:t>test </a:t>
            </a:r>
            <a:r>
              <a:rPr sz="2600" i="1" spc="-75" dirty="0">
                <a:latin typeface="Times New Roman"/>
                <a:cs typeface="Times New Roman"/>
              </a:rPr>
              <a:t>of </a:t>
            </a:r>
            <a:r>
              <a:rPr sz="2600" i="1" spc="-204" dirty="0">
                <a:latin typeface="Times New Roman"/>
                <a:cs typeface="Times New Roman"/>
              </a:rPr>
              <a:t>nose </a:t>
            </a:r>
            <a:r>
              <a:rPr sz="2600" i="1" spc="-155" dirty="0">
                <a:latin typeface="Times New Roman"/>
                <a:cs typeface="Times New Roman"/>
              </a:rPr>
              <a:t>and</a:t>
            </a:r>
            <a:r>
              <a:rPr sz="2600" i="1" spc="100" dirty="0">
                <a:latin typeface="Times New Roman"/>
                <a:cs typeface="Times New Roman"/>
              </a:rPr>
              <a:t> </a:t>
            </a:r>
            <a:r>
              <a:rPr sz="2600" i="1" spc="-150" dirty="0">
                <a:latin typeface="Times New Roman"/>
                <a:cs typeface="Times New Roman"/>
              </a:rPr>
              <a:t>sinuses.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40" dirty="0">
                <a:latin typeface="Times New Roman"/>
                <a:cs typeface="Times New Roman"/>
              </a:rPr>
              <a:t>Ct </a:t>
            </a:r>
            <a:r>
              <a:rPr sz="2600" i="1" spc="-190" dirty="0">
                <a:latin typeface="Times New Roman"/>
                <a:cs typeface="Times New Roman"/>
              </a:rPr>
              <a:t>scan </a:t>
            </a:r>
            <a:r>
              <a:rPr sz="2600" i="1" spc="-75" dirty="0">
                <a:latin typeface="Times New Roman"/>
                <a:cs typeface="Times New Roman"/>
              </a:rPr>
              <a:t>of </a:t>
            </a:r>
            <a:r>
              <a:rPr sz="2600" i="1" spc="-204" dirty="0">
                <a:latin typeface="Times New Roman"/>
                <a:cs typeface="Times New Roman"/>
              </a:rPr>
              <a:t>nose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200" dirty="0">
                <a:latin typeface="Times New Roman"/>
                <a:cs typeface="Times New Roman"/>
              </a:rPr>
              <a:t>par </a:t>
            </a:r>
            <a:r>
              <a:rPr sz="2600" i="1" spc="-165" dirty="0">
                <a:latin typeface="Times New Roman"/>
                <a:cs typeface="Times New Roman"/>
              </a:rPr>
              <a:t>nasal </a:t>
            </a:r>
            <a:r>
              <a:rPr sz="2600" i="1" spc="-110" dirty="0">
                <a:latin typeface="Times New Roman"/>
                <a:cs typeface="Times New Roman"/>
              </a:rPr>
              <a:t> </a:t>
            </a:r>
            <a:r>
              <a:rPr sz="2600" i="1" spc="-150" dirty="0">
                <a:latin typeface="Times New Roman"/>
                <a:cs typeface="Times New Roman"/>
              </a:rPr>
              <a:t>sinuses.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45" dirty="0">
                <a:latin typeface="Times New Roman"/>
                <a:cs typeface="Times New Roman"/>
              </a:rPr>
              <a:t>Biopsy </a:t>
            </a:r>
            <a:r>
              <a:rPr sz="2600" i="1" spc="-75" dirty="0">
                <a:latin typeface="Times New Roman"/>
                <a:cs typeface="Times New Roman"/>
              </a:rPr>
              <a:t>of</a:t>
            </a:r>
            <a:r>
              <a:rPr sz="2600" i="1" spc="-10" dirty="0">
                <a:latin typeface="Times New Roman"/>
                <a:cs typeface="Times New Roman"/>
              </a:rPr>
              <a:t> </a:t>
            </a:r>
            <a:r>
              <a:rPr sz="2600" i="1" spc="-160" dirty="0">
                <a:latin typeface="Times New Roman"/>
                <a:cs typeface="Times New Roman"/>
              </a:rPr>
              <a:t>polyp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76511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245" dirty="0">
                <a:latin typeface="Times New Roman"/>
                <a:cs typeface="Times New Roman"/>
              </a:rPr>
              <a:t>DIFFERENTIAL</a:t>
            </a:r>
            <a:r>
              <a:rPr sz="5000" b="1" i="1" spc="-235" dirty="0">
                <a:latin typeface="Times New Roman"/>
                <a:cs typeface="Times New Roman"/>
              </a:rPr>
              <a:t> </a:t>
            </a:r>
            <a:r>
              <a:rPr sz="5000" b="1" i="1" spc="-295" dirty="0">
                <a:latin typeface="Times New Roman"/>
                <a:cs typeface="Times New Roman"/>
              </a:rPr>
              <a:t>DIAGNOSIS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3797300" cy="43065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Hypertrophic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120" dirty="0">
                <a:latin typeface="Times New Roman"/>
                <a:cs typeface="Times New Roman"/>
              </a:rPr>
              <a:t>turbinate's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Rhinospordiosis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45" dirty="0">
                <a:latin typeface="Times New Roman"/>
                <a:cs typeface="Times New Roman"/>
              </a:rPr>
              <a:t>Malignancy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Angioma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0" dirty="0">
                <a:latin typeface="Times New Roman"/>
                <a:cs typeface="Times New Roman"/>
              </a:rPr>
              <a:t>Adenods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0" dirty="0">
                <a:latin typeface="Times New Roman"/>
                <a:cs typeface="Times New Roman"/>
              </a:rPr>
              <a:t>Nasopharangeal</a:t>
            </a:r>
            <a:r>
              <a:rPr sz="2600" i="1" spc="-75" dirty="0">
                <a:latin typeface="Times New Roman"/>
                <a:cs typeface="Times New Roman"/>
              </a:rPr>
              <a:t> </a:t>
            </a:r>
            <a:r>
              <a:rPr sz="2600" i="1" spc="-210" dirty="0">
                <a:latin typeface="Times New Roman"/>
                <a:cs typeface="Times New Roman"/>
              </a:rPr>
              <a:t>angiofibroma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5" dirty="0">
                <a:latin typeface="Times New Roman"/>
                <a:cs typeface="Times New Roman"/>
              </a:rPr>
              <a:t>Nasophrangeal</a:t>
            </a:r>
            <a:r>
              <a:rPr sz="2600" i="1" spc="-90" dirty="0">
                <a:latin typeface="Times New Roman"/>
                <a:cs typeface="Times New Roman"/>
              </a:rPr>
              <a:t> </a:t>
            </a:r>
            <a:r>
              <a:rPr sz="2600" i="1" spc="-180" dirty="0">
                <a:latin typeface="Times New Roman"/>
                <a:cs typeface="Times New Roman"/>
              </a:rPr>
              <a:t>malignancy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200" dirty="0">
                <a:latin typeface="Times New Roman"/>
                <a:cs typeface="Times New Roman"/>
              </a:rPr>
              <a:t>Glioma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215" dirty="0">
                <a:latin typeface="Times New Roman"/>
                <a:cs typeface="Times New Roman"/>
              </a:rPr>
              <a:t>menegiocle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19937"/>
            <a:ext cx="25146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spc="-395" dirty="0">
                <a:latin typeface="Times New Roman"/>
                <a:cs typeface="Times New Roman"/>
              </a:rPr>
              <a:t>Treatment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4131945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antrochoanal </a:t>
            </a:r>
            <a:r>
              <a:rPr sz="2600" i="1" spc="-165" dirty="0">
                <a:latin typeface="Times New Roman"/>
                <a:cs typeface="Times New Roman"/>
              </a:rPr>
              <a:t>polyp:</a:t>
            </a:r>
            <a:r>
              <a:rPr sz="2600" i="1" spc="40" dirty="0">
                <a:latin typeface="Times New Roman"/>
                <a:cs typeface="Times New Roman"/>
              </a:rPr>
              <a:t> </a:t>
            </a:r>
            <a:r>
              <a:rPr sz="2600" i="1" spc="-190" dirty="0">
                <a:latin typeface="Times New Roman"/>
                <a:cs typeface="Times New Roman"/>
              </a:rPr>
              <a:t>conservative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0" dirty="0">
                <a:latin typeface="Times New Roman"/>
                <a:cs typeface="Times New Roman"/>
              </a:rPr>
              <a:t>nasal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155" dirty="0">
                <a:latin typeface="Times New Roman"/>
                <a:cs typeface="Times New Roman"/>
              </a:rPr>
              <a:t>decongestant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14" dirty="0">
                <a:latin typeface="Times New Roman"/>
                <a:cs typeface="Times New Roman"/>
              </a:rPr>
              <a:t>anrttibiotics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5" dirty="0">
                <a:latin typeface="Times New Roman"/>
                <a:cs typeface="Times New Roman"/>
              </a:rPr>
              <a:t>surgical:polypectomy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0" dirty="0">
                <a:latin typeface="Times New Roman"/>
                <a:cs typeface="Times New Roman"/>
              </a:rPr>
              <a:t>sinoscopy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95" dirty="0">
                <a:latin typeface="Times New Roman"/>
                <a:cs typeface="Times New Roman"/>
              </a:rPr>
              <a:t>cold </a:t>
            </a:r>
            <a:r>
              <a:rPr sz="2600" i="1" spc="-140" dirty="0">
                <a:latin typeface="Times New Roman"/>
                <a:cs typeface="Times New Roman"/>
              </a:rPr>
              <a:t>weell</a:t>
            </a:r>
            <a:r>
              <a:rPr sz="2600" i="1" spc="30" dirty="0">
                <a:latin typeface="Times New Roman"/>
                <a:cs typeface="Times New Roman"/>
              </a:rPr>
              <a:t> </a:t>
            </a:r>
            <a:r>
              <a:rPr sz="2600" i="1" spc="-165" dirty="0">
                <a:latin typeface="Times New Roman"/>
                <a:cs typeface="Times New Roman"/>
              </a:rPr>
              <a:t>luc-operation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58464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330" dirty="0">
                <a:latin typeface="Times New Roman"/>
                <a:cs typeface="Times New Roman"/>
              </a:rPr>
              <a:t>ETHOMOIDAL</a:t>
            </a:r>
            <a:r>
              <a:rPr sz="5000" b="1" i="1" spc="-240" dirty="0">
                <a:latin typeface="Times New Roman"/>
                <a:cs typeface="Times New Roman"/>
              </a:rPr>
              <a:t> </a:t>
            </a:r>
            <a:r>
              <a:rPr sz="5000" b="1" i="1" spc="-345" dirty="0">
                <a:latin typeface="Times New Roman"/>
                <a:cs typeface="Times New Roman"/>
              </a:rPr>
              <a:t>POLYP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3424554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5" dirty="0">
                <a:latin typeface="Times New Roman"/>
                <a:cs typeface="Times New Roman"/>
              </a:rPr>
              <a:t>conservative:antihistamine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0" dirty="0">
                <a:latin typeface="Times New Roman"/>
                <a:cs typeface="Times New Roman"/>
              </a:rPr>
              <a:t>steroids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20" dirty="0">
                <a:latin typeface="Times New Roman"/>
                <a:cs typeface="Times New Roman"/>
              </a:rPr>
              <a:t>antibiotics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155" dirty="0">
                <a:latin typeface="Times New Roman"/>
                <a:cs typeface="Times New Roman"/>
              </a:rPr>
              <a:t>xecongesatant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5" dirty="0">
                <a:latin typeface="Times New Roman"/>
                <a:cs typeface="Times New Roman"/>
              </a:rPr>
              <a:t>surgical:polypectomy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ethmoidectomy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0" dirty="0">
                <a:latin typeface="Times New Roman"/>
                <a:cs typeface="Times New Roman"/>
              </a:rPr>
              <a:t>sinoscopy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82213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440" dirty="0">
                <a:latin typeface="Times New Roman"/>
                <a:cs typeface="Times New Roman"/>
              </a:rPr>
              <a:t>HOMOEOPATHIC</a:t>
            </a:r>
            <a:r>
              <a:rPr sz="5000" b="1" i="1" spc="-235" dirty="0">
                <a:latin typeface="Times New Roman"/>
                <a:cs typeface="Times New Roman"/>
              </a:rPr>
              <a:t> </a:t>
            </a:r>
            <a:r>
              <a:rPr sz="5000" b="1" i="1" spc="-340" dirty="0">
                <a:latin typeface="Times New Roman"/>
                <a:cs typeface="Times New Roman"/>
              </a:rPr>
              <a:t>TREATMENT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1607185" cy="19284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204" dirty="0">
                <a:latin typeface="Times New Roman"/>
                <a:cs typeface="Times New Roman"/>
              </a:rPr>
              <a:t>calc.carb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5" dirty="0">
                <a:latin typeface="Times New Roman"/>
                <a:cs typeface="Times New Roman"/>
              </a:rPr>
              <a:t>kreosotum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210" dirty="0">
                <a:latin typeface="Times New Roman"/>
                <a:cs typeface="Times New Roman"/>
              </a:rPr>
              <a:t>phosphorus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95" dirty="0">
                <a:latin typeface="Times New Roman"/>
                <a:cs typeface="Times New Roman"/>
              </a:rPr>
              <a:t>hamamelis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22350"/>
            <a:ext cx="1163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215" dirty="0">
                <a:latin typeface="Times New Roman"/>
                <a:cs typeface="Times New Roman"/>
              </a:rPr>
              <a:t>DNS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7484109" cy="13741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5" dirty="0">
                <a:latin typeface="Times New Roman"/>
                <a:cs typeface="Times New Roman"/>
              </a:rPr>
              <a:t>deviated </a:t>
            </a:r>
            <a:r>
              <a:rPr sz="2600" i="1" spc="-165" dirty="0">
                <a:latin typeface="Times New Roman"/>
                <a:cs typeface="Times New Roman"/>
              </a:rPr>
              <a:t>nasal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150" dirty="0">
                <a:latin typeface="Times New Roman"/>
                <a:cs typeface="Times New Roman"/>
              </a:rPr>
              <a:t>septum: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20" dirty="0">
                <a:latin typeface="Times New Roman"/>
                <a:cs typeface="Times New Roman"/>
              </a:rPr>
              <a:t>defination:deviation </a:t>
            </a:r>
            <a:r>
              <a:rPr sz="2600" i="1" spc="-75" dirty="0">
                <a:latin typeface="Times New Roman"/>
                <a:cs typeface="Times New Roman"/>
              </a:rPr>
              <a:t>of </a:t>
            </a:r>
            <a:r>
              <a:rPr sz="2600" i="1" spc="-110" dirty="0">
                <a:latin typeface="Times New Roman"/>
                <a:cs typeface="Times New Roman"/>
              </a:rPr>
              <a:t>the </a:t>
            </a:r>
            <a:r>
              <a:rPr sz="2600" i="1" spc="-145" dirty="0">
                <a:latin typeface="Times New Roman"/>
                <a:cs typeface="Times New Roman"/>
              </a:rPr>
              <a:t>septum </a:t>
            </a:r>
            <a:r>
              <a:rPr sz="2600" i="1" spc="-220" dirty="0">
                <a:latin typeface="Times New Roman"/>
                <a:cs typeface="Times New Roman"/>
              </a:rPr>
              <a:t>occurs </a:t>
            </a:r>
            <a:r>
              <a:rPr sz="2600" i="1" spc="-160" dirty="0">
                <a:latin typeface="Times New Roman"/>
                <a:cs typeface="Times New Roman"/>
              </a:rPr>
              <a:t>very </a:t>
            </a:r>
            <a:r>
              <a:rPr sz="2600" i="1" spc="-100" dirty="0">
                <a:latin typeface="Times New Roman"/>
                <a:cs typeface="Times New Roman"/>
              </a:rPr>
              <a:t>frquentlybut </a:t>
            </a:r>
            <a:r>
              <a:rPr sz="2600" i="1" spc="-425" dirty="0">
                <a:latin typeface="Times New Roman"/>
                <a:cs typeface="Times New Roman"/>
              </a:rPr>
              <a:t>it  </a:t>
            </a:r>
            <a:r>
              <a:rPr sz="2600" i="1" spc="-204" dirty="0">
                <a:latin typeface="Times New Roman"/>
                <a:cs typeface="Times New Roman"/>
              </a:rPr>
              <a:t>requires </a:t>
            </a:r>
            <a:r>
              <a:rPr sz="2600" i="1" spc="-114" dirty="0">
                <a:latin typeface="Times New Roman"/>
                <a:cs typeface="Times New Roman"/>
              </a:rPr>
              <a:t>treatment </a:t>
            </a:r>
            <a:r>
              <a:rPr sz="2600" i="1" spc="-145" dirty="0">
                <a:latin typeface="Times New Roman"/>
                <a:cs typeface="Times New Roman"/>
              </a:rPr>
              <a:t>only </a:t>
            </a:r>
            <a:r>
              <a:rPr sz="2600" i="1" spc="5" dirty="0">
                <a:latin typeface="Times New Roman"/>
                <a:cs typeface="Times New Roman"/>
              </a:rPr>
              <a:t>if it </a:t>
            </a:r>
            <a:r>
              <a:rPr sz="2600" i="1" spc="-204" dirty="0">
                <a:latin typeface="Times New Roman"/>
                <a:cs typeface="Times New Roman"/>
              </a:rPr>
              <a:t>produces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165" dirty="0">
                <a:latin typeface="Times New Roman"/>
                <a:cs typeface="Times New Roman"/>
              </a:rPr>
              <a:t>symptoms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28619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229" dirty="0">
                <a:latin typeface="Times New Roman"/>
                <a:cs typeface="Times New Roman"/>
              </a:rPr>
              <a:t>E</a:t>
            </a:r>
            <a:r>
              <a:rPr sz="5000" b="1" i="1" spc="-545" dirty="0">
                <a:latin typeface="Times New Roman"/>
                <a:cs typeface="Times New Roman"/>
              </a:rPr>
              <a:t>T</a:t>
            </a:r>
            <a:r>
              <a:rPr sz="5000" b="1" i="1" spc="-370" dirty="0">
                <a:latin typeface="Times New Roman"/>
                <a:cs typeface="Times New Roman"/>
              </a:rPr>
              <a:t>IOLO</a:t>
            </a:r>
            <a:r>
              <a:rPr sz="5000" b="1" i="1" spc="-459" dirty="0">
                <a:latin typeface="Times New Roman"/>
                <a:cs typeface="Times New Roman"/>
              </a:rPr>
              <a:t>G</a:t>
            </a:r>
            <a:r>
              <a:rPr sz="5000" b="1" i="1" spc="-254" dirty="0">
                <a:latin typeface="Times New Roman"/>
                <a:cs typeface="Times New Roman"/>
              </a:rPr>
              <a:t>Y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2663190" cy="3355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0" dirty="0">
                <a:latin typeface="Times New Roman"/>
                <a:cs typeface="Times New Roman"/>
              </a:rPr>
              <a:t>AGE:puberty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05" dirty="0">
                <a:latin typeface="Times New Roman"/>
                <a:cs typeface="Times New Roman"/>
              </a:rPr>
              <a:t>upto </a:t>
            </a:r>
            <a:r>
              <a:rPr sz="2600" i="1" spc="-155" dirty="0">
                <a:latin typeface="Times New Roman"/>
                <a:cs typeface="Times New Roman"/>
              </a:rPr>
              <a:t>20</a:t>
            </a:r>
            <a:r>
              <a:rPr sz="2600" i="1" spc="-35" dirty="0">
                <a:latin typeface="Times New Roman"/>
                <a:cs typeface="Times New Roman"/>
              </a:rPr>
              <a:t> </a:t>
            </a:r>
            <a:r>
              <a:rPr sz="2600" i="1" spc="-175" dirty="0">
                <a:latin typeface="Times New Roman"/>
                <a:cs typeface="Times New Roman"/>
              </a:rPr>
              <a:t>yrs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sex </a:t>
            </a:r>
            <a:r>
              <a:rPr sz="2600" i="1" spc="-145" dirty="0">
                <a:latin typeface="Times New Roman"/>
                <a:cs typeface="Times New Roman"/>
              </a:rPr>
              <a:t>:both</a:t>
            </a:r>
            <a:r>
              <a:rPr sz="2600" i="1" dirty="0">
                <a:latin typeface="Times New Roman"/>
                <a:cs typeface="Times New Roman"/>
              </a:rPr>
              <a:t> </a:t>
            </a:r>
            <a:r>
              <a:rPr sz="2600" i="1" spc="-195" dirty="0">
                <a:latin typeface="Times New Roman"/>
                <a:cs typeface="Times New Roman"/>
              </a:rPr>
              <a:t>sexes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5" dirty="0">
                <a:latin typeface="Times New Roman"/>
                <a:cs typeface="Times New Roman"/>
              </a:rPr>
              <a:t>hereditoyry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0" dirty="0">
                <a:latin typeface="Times New Roman"/>
                <a:cs typeface="Times New Roman"/>
              </a:rPr>
              <a:t>developmental</a:t>
            </a:r>
            <a:r>
              <a:rPr sz="2600" i="1" spc="-70" dirty="0">
                <a:latin typeface="Times New Roman"/>
                <a:cs typeface="Times New Roman"/>
              </a:rPr>
              <a:t> </a:t>
            </a:r>
            <a:r>
              <a:rPr sz="2600" i="1" spc="-605" dirty="0">
                <a:latin typeface="Times New Roman"/>
                <a:cs typeface="Times New Roman"/>
              </a:rPr>
              <a:t>cause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high </a:t>
            </a:r>
            <a:r>
              <a:rPr sz="2600" i="1" spc="-215" dirty="0">
                <a:latin typeface="Times New Roman"/>
                <a:cs typeface="Times New Roman"/>
              </a:rPr>
              <a:t>arched</a:t>
            </a:r>
            <a:r>
              <a:rPr sz="2600" i="1" spc="-10" dirty="0">
                <a:latin typeface="Times New Roman"/>
                <a:cs typeface="Times New Roman"/>
              </a:rPr>
              <a:t> </a:t>
            </a:r>
            <a:r>
              <a:rPr sz="2600" i="1" spc="-140" dirty="0">
                <a:latin typeface="Times New Roman"/>
                <a:cs typeface="Times New Roman"/>
              </a:rPr>
              <a:t>palate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5" dirty="0">
                <a:latin typeface="Times New Roman"/>
                <a:cs typeface="Times New Roman"/>
              </a:rPr>
              <a:t>congenital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779549"/>
            <a:ext cx="3348354" cy="29521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800" spc="-34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4000" i="1" spc="-340" dirty="0">
                <a:latin typeface="Times New Roman"/>
                <a:cs typeface="Times New Roman"/>
              </a:rPr>
              <a:t>trauma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800" spc="-37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4000" i="1" spc="-375" dirty="0">
                <a:latin typeface="Times New Roman"/>
                <a:cs typeface="Times New Roman"/>
              </a:rPr>
              <a:t>secondary  </a:t>
            </a:r>
            <a:r>
              <a:rPr sz="4000" i="1" spc="-280" dirty="0">
                <a:latin typeface="Times New Roman"/>
                <a:cs typeface="Times New Roman"/>
              </a:rPr>
              <a:t>:tumor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800" spc="-45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4000" i="1" spc="-450" dirty="0">
                <a:latin typeface="Times New Roman"/>
                <a:cs typeface="Times New Roman"/>
              </a:rPr>
              <a:t>mass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800" spc="-36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4000" i="1" spc="-360" dirty="0">
                <a:latin typeface="Times New Roman"/>
                <a:cs typeface="Times New Roman"/>
              </a:rPr>
              <a:t>polyp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86841"/>
            <a:ext cx="30581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i="1" spc="-310" dirty="0">
                <a:latin typeface="Times New Roman"/>
                <a:cs typeface="Times New Roman"/>
              </a:rPr>
              <a:t>P</a:t>
            </a:r>
            <a:r>
              <a:rPr sz="4500" b="1" i="1" spc="-204" dirty="0">
                <a:latin typeface="Times New Roman"/>
                <a:cs typeface="Times New Roman"/>
              </a:rPr>
              <a:t>A</a:t>
            </a:r>
            <a:r>
              <a:rPr sz="4500" b="1" i="1" spc="-409" dirty="0">
                <a:latin typeface="Times New Roman"/>
                <a:cs typeface="Times New Roman"/>
              </a:rPr>
              <a:t>THOLOGY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3813810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60045" algn="l"/>
                <a:tab pos="360680" algn="l"/>
              </a:tabLst>
            </a:pPr>
            <a:r>
              <a:rPr sz="2600" i="1" spc="-120" dirty="0">
                <a:latin typeface="Times New Roman"/>
                <a:cs typeface="Times New Roman"/>
              </a:rPr>
              <a:t>deviation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5" dirty="0">
                <a:latin typeface="Times New Roman"/>
                <a:cs typeface="Times New Roman"/>
              </a:rPr>
              <a:t>spurs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0" dirty="0">
                <a:latin typeface="Times New Roman"/>
                <a:cs typeface="Times New Roman"/>
              </a:rPr>
              <a:t>thickening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0" dirty="0">
                <a:latin typeface="Times New Roman"/>
                <a:cs typeface="Times New Roman"/>
              </a:rPr>
              <a:t>dislocation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95" dirty="0">
                <a:latin typeface="Times New Roman"/>
                <a:cs typeface="Times New Roman"/>
              </a:rPr>
              <a:t>c-shaped </a:t>
            </a:r>
            <a:r>
              <a:rPr sz="2600" i="1" spc="-245" dirty="0">
                <a:latin typeface="Times New Roman"/>
                <a:cs typeface="Times New Roman"/>
              </a:rPr>
              <a:t>or </a:t>
            </a:r>
            <a:r>
              <a:rPr sz="2600" i="1" spc="-180" dirty="0">
                <a:latin typeface="Times New Roman"/>
                <a:cs typeface="Times New Roman"/>
              </a:rPr>
              <a:t>s </a:t>
            </a:r>
            <a:r>
              <a:rPr sz="2600" i="1" spc="-190" dirty="0">
                <a:latin typeface="Times New Roman"/>
                <a:cs typeface="Times New Roman"/>
              </a:rPr>
              <a:t>shaped</a:t>
            </a:r>
            <a:r>
              <a:rPr sz="2600" i="1" spc="-80" dirty="0">
                <a:latin typeface="Times New Roman"/>
                <a:cs typeface="Times New Roman"/>
              </a:rPr>
              <a:t> </a:t>
            </a:r>
            <a:r>
              <a:rPr sz="2600" i="1" spc="-160" dirty="0">
                <a:latin typeface="Times New Roman"/>
                <a:cs typeface="Times New Roman"/>
              </a:rPr>
              <a:t>deviation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0" dirty="0">
                <a:latin typeface="Times New Roman"/>
                <a:cs typeface="Times New Roman"/>
              </a:rPr>
              <a:t>hypertrophy </a:t>
            </a:r>
            <a:r>
              <a:rPr sz="2600" i="1" spc="-75" dirty="0">
                <a:latin typeface="Times New Roman"/>
                <a:cs typeface="Times New Roman"/>
              </a:rPr>
              <a:t>of</a:t>
            </a:r>
            <a:r>
              <a:rPr sz="2600" i="1" spc="5" dirty="0">
                <a:latin typeface="Times New Roman"/>
                <a:cs typeface="Times New Roman"/>
              </a:rPr>
              <a:t> </a:t>
            </a:r>
            <a:r>
              <a:rPr sz="2600" i="1" spc="-120" dirty="0">
                <a:latin typeface="Times New Roman"/>
                <a:cs typeface="Times New Roman"/>
              </a:rPr>
              <a:t>turbinates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914400"/>
            <a:ext cx="4495800" cy="495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228600"/>
            <a:ext cx="4172712" cy="58780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30797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350" dirty="0">
                <a:latin typeface="Times New Roman"/>
                <a:cs typeface="Times New Roman"/>
              </a:rPr>
              <a:t>S</a:t>
            </a:r>
            <a:r>
              <a:rPr sz="5000" b="1" i="1" spc="-360" dirty="0">
                <a:latin typeface="Times New Roman"/>
                <a:cs typeface="Times New Roman"/>
              </a:rPr>
              <a:t>Y</a:t>
            </a:r>
            <a:r>
              <a:rPr sz="5000" b="1" i="1" spc="-434" dirty="0">
                <a:latin typeface="Times New Roman"/>
                <a:cs typeface="Times New Roman"/>
              </a:rPr>
              <a:t>MPT</a:t>
            </a:r>
            <a:r>
              <a:rPr sz="5000" b="1" i="1" spc="-465" dirty="0">
                <a:latin typeface="Times New Roman"/>
                <a:cs typeface="Times New Roman"/>
              </a:rPr>
              <a:t>O</a:t>
            </a:r>
            <a:r>
              <a:rPr sz="5000" b="1" i="1" spc="-360" dirty="0">
                <a:latin typeface="Times New Roman"/>
                <a:cs typeface="Times New Roman"/>
              </a:rPr>
              <a:t>MS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2342515" cy="38315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0" dirty="0">
                <a:latin typeface="Times New Roman"/>
                <a:cs typeface="Times New Roman"/>
              </a:rPr>
              <a:t>asypmtomatic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5" dirty="0">
                <a:latin typeface="Times New Roman"/>
                <a:cs typeface="Times New Roman"/>
              </a:rPr>
              <a:t>blocking </a:t>
            </a:r>
            <a:r>
              <a:rPr sz="2600" i="1" spc="-75" dirty="0">
                <a:latin typeface="Times New Roman"/>
                <a:cs typeface="Times New Roman"/>
              </a:rPr>
              <a:t>of</a:t>
            </a:r>
            <a:r>
              <a:rPr sz="2600" i="1" spc="-20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nose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0" dirty="0">
                <a:latin typeface="Times New Roman"/>
                <a:cs typeface="Times New Roman"/>
              </a:rPr>
              <a:t>vacuum</a:t>
            </a:r>
            <a:r>
              <a:rPr sz="2600" i="1" spc="-105" dirty="0">
                <a:latin typeface="Times New Roman"/>
                <a:cs typeface="Times New Roman"/>
              </a:rPr>
              <a:t> </a:t>
            </a:r>
            <a:r>
              <a:rPr sz="2600" i="1" spc="-240" dirty="0">
                <a:latin typeface="Times New Roman"/>
                <a:cs typeface="Times New Roman"/>
              </a:rPr>
              <a:t>headache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5" dirty="0">
                <a:latin typeface="Times New Roman"/>
                <a:cs typeface="Times New Roman"/>
              </a:rPr>
              <a:t>neuralgic</a:t>
            </a:r>
            <a:r>
              <a:rPr sz="2600" i="1" spc="-95" dirty="0">
                <a:latin typeface="Times New Roman"/>
                <a:cs typeface="Times New Roman"/>
              </a:rPr>
              <a:t> </a:t>
            </a:r>
            <a:r>
              <a:rPr sz="2600" i="1" spc="-260" dirty="0">
                <a:latin typeface="Times New Roman"/>
                <a:cs typeface="Times New Roman"/>
              </a:rPr>
              <a:t>headche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0" dirty="0">
                <a:latin typeface="Times New Roman"/>
                <a:cs typeface="Times New Roman"/>
              </a:rPr>
              <a:t>recurrent</a:t>
            </a:r>
            <a:r>
              <a:rPr sz="2600" i="1" spc="-100" dirty="0">
                <a:latin typeface="Times New Roman"/>
                <a:cs typeface="Times New Roman"/>
              </a:rPr>
              <a:t> </a:t>
            </a:r>
            <a:r>
              <a:rPr sz="2600" i="1" spc="-195" dirty="0">
                <a:latin typeface="Times New Roman"/>
                <a:cs typeface="Times New Roman"/>
              </a:rPr>
              <a:t>cold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0" dirty="0">
                <a:latin typeface="Times New Roman"/>
                <a:cs typeface="Times New Roman"/>
              </a:rPr>
              <a:t>epistaxis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90" dirty="0">
                <a:latin typeface="Times New Roman"/>
                <a:cs typeface="Times New Roman"/>
              </a:rPr>
              <a:t>anosmia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5" dirty="0">
                <a:latin typeface="Times New Roman"/>
                <a:cs typeface="Times New Roman"/>
              </a:rPr>
              <a:t>deformity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4538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285" dirty="0">
                <a:latin typeface="Times New Roman"/>
                <a:cs typeface="Times New Roman"/>
              </a:rPr>
              <a:t>INVESTIGATION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3420110" cy="19284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45" dirty="0">
                <a:latin typeface="Times New Roman"/>
                <a:cs typeface="Times New Roman"/>
              </a:rPr>
              <a:t>examination </a:t>
            </a:r>
            <a:r>
              <a:rPr sz="2600" i="1" spc="-75" dirty="0">
                <a:latin typeface="Times New Roman"/>
                <a:cs typeface="Times New Roman"/>
              </a:rPr>
              <a:t>of</a:t>
            </a:r>
            <a:r>
              <a:rPr sz="2600" i="1" spc="-35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nose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5" dirty="0">
                <a:latin typeface="Times New Roman"/>
                <a:cs typeface="Times New Roman"/>
              </a:rPr>
              <a:t>anterior</a:t>
            </a:r>
            <a:r>
              <a:rPr sz="2600" i="1" spc="-95" dirty="0">
                <a:latin typeface="Times New Roman"/>
                <a:cs typeface="Times New Roman"/>
              </a:rPr>
              <a:t> </a:t>
            </a:r>
            <a:r>
              <a:rPr sz="2600" i="1" spc="-185" dirty="0">
                <a:latin typeface="Times New Roman"/>
                <a:cs typeface="Times New Roman"/>
              </a:rPr>
              <a:t>rhinoscopy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0" dirty="0">
                <a:latin typeface="Times New Roman"/>
                <a:cs typeface="Times New Roman"/>
              </a:rPr>
              <a:t>posterior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185" dirty="0">
                <a:latin typeface="Times New Roman"/>
                <a:cs typeface="Times New Roman"/>
              </a:rPr>
              <a:t>rhinoscopy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90" dirty="0">
                <a:latin typeface="Times New Roman"/>
                <a:cs typeface="Times New Roman"/>
              </a:rPr>
              <a:t>radiography </a:t>
            </a:r>
            <a:r>
              <a:rPr sz="2600" i="1" spc="-75" dirty="0">
                <a:latin typeface="Times New Roman"/>
                <a:cs typeface="Times New Roman"/>
              </a:rPr>
              <a:t>of </a:t>
            </a:r>
            <a:r>
              <a:rPr sz="2600" i="1" spc="-165" dirty="0">
                <a:latin typeface="Times New Roman"/>
                <a:cs typeface="Times New Roman"/>
              </a:rPr>
              <a:t>face </a:t>
            </a:r>
            <a:r>
              <a:rPr sz="2600" i="1" spc="-245" dirty="0">
                <a:latin typeface="Times New Roman"/>
                <a:cs typeface="Times New Roman"/>
              </a:rPr>
              <a:t>or</a:t>
            </a:r>
            <a:r>
              <a:rPr sz="2600" i="1" spc="75" dirty="0">
                <a:latin typeface="Times New Roman"/>
                <a:cs typeface="Times New Roman"/>
              </a:rPr>
              <a:t> </a:t>
            </a:r>
            <a:r>
              <a:rPr sz="2600" i="1" spc="-590" dirty="0">
                <a:latin typeface="Times New Roman"/>
                <a:cs typeface="Times New Roman"/>
              </a:rPr>
              <a:t>nose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43376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370" dirty="0">
                <a:latin typeface="Times New Roman"/>
                <a:cs typeface="Times New Roman"/>
              </a:rPr>
              <a:t>COMPLICATION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2595245" cy="24047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0" dirty="0">
                <a:latin typeface="Times New Roman"/>
                <a:cs typeface="Times New Roman"/>
              </a:rPr>
              <a:t>recurrent</a:t>
            </a:r>
            <a:r>
              <a:rPr sz="2600" i="1" spc="-105" dirty="0">
                <a:latin typeface="Times New Roman"/>
                <a:cs typeface="Times New Roman"/>
              </a:rPr>
              <a:t> sinusitis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0" dirty="0">
                <a:latin typeface="Times New Roman"/>
                <a:cs typeface="Times New Roman"/>
              </a:rPr>
              <a:t>middle </a:t>
            </a:r>
            <a:r>
              <a:rPr sz="2600" i="1" spc="-240" dirty="0">
                <a:latin typeface="Times New Roman"/>
                <a:cs typeface="Times New Roman"/>
              </a:rPr>
              <a:t>ear</a:t>
            </a:r>
            <a:r>
              <a:rPr sz="2600" i="1" spc="15" dirty="0">
                <a:latin typeface="Times New Roman"/>
                <a:cs typeface="Times New Roman"/>
              </a:rPr>
              <a:t> </a:t>
            </a:r>
            <a:r>
              <a:rPr sz="2600" i="1" spc="-490" dirty="0">
                <a:latin typeface="Times New Roman"/>
                <a:cs typeface="Times New Roman"/>
              </a:rPr>
              <a:t>infection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35" dirty="0">
                <a:latin typeface="Times New Roman"/>
                <a:cs typeface="Times New Roman"/>
              </a:rPr>
              <a:t>mouth</a:t>
            </a:r>
            <a:r>
              <a:rPr sz="2600" i="1" spc="-95" dirty="0">
                <a:latin typeface="Times New Roman"/>
                <a:cs typeface="Times New Roman"/>
              </a:rPr>
              <a:t> </a:t>
            </a:r>
            <a:r>
              <a:rPr sz="2600" i="1" spc="-160" dirty="0">
                <a:latin typeface="Times New Roman"/>
                <a:cs typeface="Times New Roman"/>
              </a:rPr>
              <a:t>breathing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5" dirty="0">
                <a:latin typeface="Times New Roman"/>
                <a:cs typeface="Times New Roman"/>
              </a:rPr>
              <a:t>asthma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65" dirty="0">
                <a:latin typeface="Times New Roman"/>
                <a:cs typeface="Times New Roman"/>
              </a:rPr>
              <a:t>atrophic</a:t>
            </a:r>
            <a:r>
              <a:rPr sz="2600" i="1" spc="-75" dirty="0">
                <a:latin typeface="Times New Roman"/>
                <a:cs typeface="Times New Roman"/>
              </a:rPr>
              <a:t> </a:t>
            </a:r>
            <a:r>
              <a:rPr sz="2600" i="1" spc="-110" dirty="0">
                <a:latin typeface="Times New Roman"/>
                <a:cs typeface="Times New Roman"/>
              </a:rPr>
              <a:t>rhinitis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76511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245" dirty="0">
                <a:latin typeface="Times New Roman"/>
                <a:cs typeface="Times New Roman"/>
              </a:rPr>
              <a:t>DIFFERENTIAL</a:t>
            </a:r>
            <a:r>
              <a:rPr sz="5000" b="1" i="1" spc="-235" dirty="0">
                <a:latin typeface="Times New Roman"/>
                <a:cs typeface="Times New Roman"/>
              </a:rPr>
              <a:t> </a:t>
            </a:r>
            <a:r>
              <a:rPr sz="5000" b="1" i="1" spc="-295" dirty="0">
                <a:latin typeface="Times New Roman"/>
                <a:cs typeface="Times New Roman"/>
              </a:rPr>
              <a:t>DIAGNOSIS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798447"/>
            <a:ext cx="4060190" cy="200088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400" spc="-26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i="1" spc="-260" dirty="0">
                <a:latin typeface="Times New Roman"/>
                <a:cs typeface="Times New Roman"/>
              </a:rPr>
              <a:t>hypertrophic</a:t>
            </a:r>
            <a:r>
              <a:rPr sz="3600" i="1" spc="-135" dirty="0">
                <a:latin typeface="Times New Roman"/>
                <a:cs typeface="Times New Roman"/>
              </a:rPr>
              <a:t> </a:t>
            </a:r>
            <a:r>
              <a:rPr sz="3600" i="1" spc="-705" dirty="0">
                <a:latin typeface="Times New Roman"/>
                <a:cs typeface="Times New Roman"/>
              </a:rPr>
              <a:t>turbinates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-28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i="1" spc="-285" dirty="0">
                <a:latin typeface="Times New Roman"/>
                <a:cs typeface="Times New Roman"/>
              </a:rPr>
              <a:t>polyp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-25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i="1" spc="-250" dirty="0">
                <a:latin typeface="Times New Roman"/>
                <a:cs typeface="Times New Roman"/>
              </a:rPr>
              <a:t>septal</a:t>
            </a:r>
            <a:r>
              <a:rPr sz="3600" i="1" spc="-120" dirty="0">
                <a:latin typeface="Times New Roman"/>
                <a:cs typeface="Times New Roman"/>
              </a:rPr>
              <a:t> </a:t>
            </a:r>
            <a:r>
              <a:rPr sz="3600" i="1" spc="-275" dirty="0">
                <a:latin typeface="Times New Roman"/>
                <a:cs typeface="Times New Roman"/>
              </a:rPr>
              <a:t>haematoma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5845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75" dirty="0"/>
              <a:t>HAEMATOMA</a:t>
            </a:r>
            <a:endParaRPr sz="5000"/>
          </a:p>
        </p:txBody>
      </p:sp>
      <p:sp>
        <p:nvSpPr>
          <p:cNvPr id="8" name="object 8"/>
          <p:cNvSpPr/>
          <p:nvPr/>
        </p:nvSpPr>
        <p:spPr>
          <a:xfrm>
            <a:off x="1266444" y="1935479"/>
            <a:ext cx="6611111" cy="4389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35236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340" dirty="0">
                <a:latin typeface="Times New Roman"/>
                <a:cs typeface="Times New Roman"/>
              </a:rPr>
              <a:t>TREATMENT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798447"/>
            <a:ext cx="7335520" cy="134239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400" spc="-24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i="1" spc="-245" dirty="0">
                <a:latin typeface="Times New Roman"/>
                <a:cs typeface="Times New Roman"/>
              </a:rPr>
              <a:t>SMR(submucosal resection </a:t>
            </a:r>
            <a:r>
              <a:rPr sz="3600" i="1" spc="-105" dirty="0">
                <a:latin typeface="Times New Roman"/>
                <a:cs typeface="Times New Roman"/>
              </a:rPr>
              <a:t>of </a:t>
            </a:r>
            <a:r>
              <a:rPr sz="3600" i="1" spc="-225" dirty="0">
                <a:latin typeface="Times New Roman"/>
                <a:cs typeface="Times New Roman"/>
              </a:rPr>
              <a:t>nasal</a:t>
            </a:r>
            <a:r>
              <a:rPr sz="3600" i="1" spc="90" dirty="0">
                <a:latin typeface="Times New Roman"/>
                <a:cs typeface="Times New Roman"/>
              </a:rPr>
              <a:t> </a:t>
            </a:r>
            <a:r>
              <a:rPr sz="3600" i="1" spc="-770" dirty="0">
                <a:latin typeface="Times New Roman"/>
                <a:cs typeface="Times New Roman"/>
              </a:rPr>
              <a:t>septum)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-21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i="1" spc="-215" dirty="0">
                <a:latin typeface="Times New Roman"/>
                <a:cs typeface="Times New Roman"/>
              </a:rPr>
              <a:t>septoplasty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22350"/>
            <a:ext cx="78968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420" dirty="0">
                <a:latin typeface="Times New Roman"/>
                <a:cs typeface="Times New Roman"/>
              </a:rPr>
              <a:t>HOMOEOPATHIC</a:t>
            </a:r>
            <a:r>
              <a:rPr sz="4800" b="1" i="1" spc="-195" dirty="0">
                <a:latin typeface="Times New Roman"/>
                <a:cs typeface="Times New Roman"/>
              </a:rPr>
              <a:t> </a:t>
            </a:r>
            <a:r>
              <a:rPr sz="4800" b="1" i="1" spc="-330" dirty="0">
                <a:latin typeface="Times New Roman"/>
                <a:cs typeface="Times New Roman"/>
              </a:rPr>
              <a:t>TREATMENT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1133475" cy="14535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80" dirty="0">
                <a:latin typeface="Times New Roman"/>
                <a:cs typeface="Times New Roman"/>
              </a:rPr>
              <a:t>ars.alb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565" dirty="0">
                <a:latin typeface="Times New Roman"/>
                <a:cs typeface="Times New Roman"/>
              </a:rPr>
              <a:t>aconite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05" dirty="0">
                <a:latin typeface="Times New Roman"/>
                <a:cs typeface="Times New Roman"/>
              </a:rPr>
              <a:t>thuja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539" y="503236"/>
            <a:ext cx="8074355" cy="6596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22350"/>
            <a:ext cx="4017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360" dirty="0">
                <a:solidFill>
                  <a:srgbClr val="04607A"/>
                </a:solidFill>
                <a:latin typeface="Times New Roman"/>
                <a:cs typeface="Times New Roman"/>
              </a:rPr>
              <a:t>Antrochoanal</a:t>
            </a:r>
            <a:r>
              <a:rPr sz="4800" b="1" i="1" spc="-254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4800" b="1" i="1" spc="-195" dirty="0">
                <a:solidFill>
                  <a:srgbClr val="04607A"/>
                </a:solidFill>
                <a:latin typeface="Times New Roman"/>
                <a:cs typeface="Times New Roman"/>
              </a:rPr>
              <a:t>type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24253"/>
            <a:ext cx="8007350" cy="81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i="1" spc="114" dirty="0">
                <a:latin typeface="Times New Roman"/>
                <a:cs typeface="Times New Roman"/>
              </a:rPr>
              <a:t>It </a:t>
            </a:r>
            <a:r>
              <a:rPr sz="2600" i="1" spc="-200" dirty="0">
                <a:latin typeface="Times New Roman"/>
                <a:cs typeface="Times New Roman"/>
              </a:rPr>
              <a:t>arises </a:t>
            </a:r>
            <a:r>
              <a:rPr sz="2600" i="1" spc="-165" dirty="0">
                <a:latin typeface="Times New Roman"/>
                <a:cs typeface="Times New Roman"/>
              </a:rPr>
              <a:t>from </a:t>
            </a:r>
            <a:r>
              <a:rPr sz="2600" i="1" spc="-110" dirty="0">
                <a:latin typeface="Times New Roman"/>
                <a:cs typeface="Times New Roman"/>
              </a:rPr>
              <a:t>the </a:t>
            </a:r>
            <a:r>
              <a:rPr sz="2600" i="1" spc="-160" dirty="0">
                <a:latin typeface="Times New Roman"/>
                <a:cs typeface="Times New Roman"/>
              </a:rPr>
              <a:t>maxillary </a:t>
            </a:r>
            <a:r>
              <a:rPr sz="2600" i="1" spc="-135" dirty="0">
                <a:latin typeface="Times New Roman"/>
                <a:cs typeface="Times New Roman"/>
              </a:rPr>
              <a:t>antrum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180" dirty="0">
                <a:latin typeface="Times New Roman"/>
                <a:cs typeface="Times New Roman"/>
              </a:rPr>
              <a:t>grows </a:t>
            </a:r>
            <a:r>
              <a:rPr sz="2600" i="1" spc="-165" dirty="0">
                <a:latin typeface="Times New Roman"/>
                <a:cs typeface="Times New Roman"/>
              </a:rPr>
              <a:t>backwards </a:t>
            </a:r>
            <a:r>
              <a:rPr sz="2600" i="1" spc="-100" dirty="0">
                <a:latin typeface="Times New Roman"/>
                <a:cs typeface="Times New Roman"/>
              </a:rPr>
              <a:t>in </a:t>
            </a:r>
            <a:r>
              <a:rPr sz="2600" i="1" spc="-75" dirty="0">
                <a:latin typeface="Times New Roman"/>
                <a:cs typeface="Times New Roman"/>
              </a:rPr>
              <a:t>to  </a:t>
            </a:r>
            <a:r>
              <a:rPr sz="2600" i="1" spc="-204" dirty="0">
                <a:latin typeface="Times New Roman"/>
                <a:cs typeface="Times New Roman"/>
              </a:rPr>
              <a:t>nose</a:t>
            </a:r>
            <a:r>
              <a:rPr sz="2600" i="1" spc="-80" dirty="0">
                <a:latin typeface="Times New Roman"/>
                <a:cs typeface="Times New Roman"/>
              </a:rPr>
              <a:t> </a:t>
            </a:r>
            <a:r>
              <a:rPr sz="2600" i="1" spc="-130" dirty="0">
                <a:latin typeface="Times New Roman"/>
                <a:cs typeface="Times New Roman"/>
              </a:rPr>
              <a:t>towards</a:t>
            </a:r>
            <a:r>
              <a:rPr sz="2600" i="1" spc="-75" dirty="0">
                <a:latin typeface="Times New Roman"/>
                <a:cs typeface="Times New Roman"/>
              </a:rPr>
              <a:t> </a:t>
            </a:r>
            <a:r>
              <a:rPr sz="2600" i="1" spc="-110" dirty="0">
                <a:latin typeface="Times New Roman"/>
                <a:cs typeface="Times New Roman"/>
              </a:rPr>
              <a:t>the</a:t>
            </a:r>
            <a:r>
              <a:rPr sz="2600" i="1" spc="-50" dirty="0">
                <a:latin typeface="Times New Roman"/>
                <a:cs typeface="Times New Roman"/>
              </a:rPr>
              <a:t> </a:t>
            </a:r>
            <a:r>
              <a:rPr sz="2600" i="1" spc="-200" dirty="0">
                <a:latin typeface="Times New Roman"/>
                <a:cs typeface="Times New Roman"/>
              </a:rPr>
              <a:t>choana</a:t>
            </a:r>
            <a:r>
              <a:rPr sz="2600" i="1" spc="-90" dirty="0">
                <a:latin typeface="Times New Roman"/>
                <a:cs typeface="Times New Roman"/>
              </a:rPr>
              <a:t> </a:t>
            </a:r>
            <a:r>
              <a:rPr sz="2600" i="1" spc="-155" dirty="0">
                <a:latin typeface="Times New Roman"/>
                <a:cs typeface="Times New Roman"/>
              </a:rPr>
              <a:t>and</a:t>
            </a:r>
            <a:r>
              <a:rPr sz="2600" i="1" spc="-75" dirty="0">
                <a:latin typeface="Times New Roman"/>
                <a:cs typeface="Times New Roman"/>
              </a:rPr>
              <a:t> </a:t>
            </a:r>
            <a:r>
              <a:rPr sz="2600" i="1" spc="-165" dirty="0">
                <a:latin typeface="Times New Roman"/>
                <a:cs typeface="Times New Roman"/>
              </a:rPr>
              <a:t>nasal</a:t>
            </a:r>
            <a:r>
              <a:rPr sz="2600" i="1" spc="-75" dirty="0">
                <a:latin typeface="Times New Roman"/>
                <a:cs typeface="Times New Roman"/>
              </a:rPr>
              <a:t> </a:t>
            </a:r>
            <a:r>
              <a:rPr sz="2600" i="1" spc="-100" dirty="0">
                <a:latin typeface="Times New Roman"/>
                <a:cs typeface="Times New Roman"/>
              </a:rPr>
              <a:t>cavity</a:t>
            </a:r>
            <a:r>
              <a:rPr sz="2600" i="1" spc="-65" dirty="0">
                <a:latin typeface="Times New Roman"/>
                <a:cs typeface="Times New Roman"/>
              </a:rPr>
              <a:t> </a:t>
            </a:r>
            <a:r>
              <a:rPr sz="2600" i="1" spc="-204" dirty="0">
                <a:latin typeface="Times New Roman"/>
                <a:cs typeface="Times New Roman"/>
              </a:rPr>
              <a:t>riches</a:t>
            </a:r>
            <a:r>
              <a:rPr sz="2600" i="1" spc="-70" dirty="0">
                <a:latin typeface="Times New Roman"/>
                <a:cs typeface="Times New Roman"/>
              </a:rPr>
              <a:t> </a:t>
            </a:r>
            <a:r>
              <a:rPr sz="2600" i="1" spc="-110" dirty="0">
                <a:latin typeface="Times New Roman"/>
                <a:cs typeface="Times New Roman"/>
              </a:rPr>
              <a:t>the</a:t>
            </a:r>
            <a:r>
              <a:rPr sz="2600" i="1" spc="-50" dirty="0">
                <a:latin typeface="Times New Roman"/>
                <a:cs typeface="Times New Roman"/>
              </a:rPr>
              <a:t> </a:t>
            </a:r>
            <a:r>
              <a:rPr sz="2600" i="1" spc="-165" dirty="0">
                <a:latin typeface="Times New Roman"/>
                <a:cs typeface="Times New Roman"/>
              </a:rPr>
              <a:t>nasopharynx</a:t>
            </a:r>
            <a:r>
              <a:rPr sz="2600" i="1" spc="-80" dirty="0">
                <a:latin typeface="Times New Roman"/>
                <a:cs typeface="Times New Roman"/>
              </a:rPr>
              <a:t> 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22350"/>
            <a:ext cx="2308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320" dirty="0">
                <a:latin typeface="Times New Roman"/>
                <a:cs typeface="Times New Roman"/>
              </a:rPr>
              <a:t>Ethmoidal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24253"/>
            <a:ext cx="7592695" cy="1294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They </a:t>
            </a:r>
            <a:r>
              <a:rPr sz="2600" i="1" spc="-235" dirty="0">
                <a:latin typeface="Times New Roman"/>
                <a:cs typeface="Times New Roman"/>
              </a:rPr>
              <a:t>are </a:t>
            </a:r>
            <a:r>
              <a:rPr sz="2600" i="1" spc="-125" dirty="0">
                <a:latin typeface="Times New Roman"/>
                <a:cs typeface="Times New Roman"/>
              </a:rPr>
              <a:t>multiple </a:t>
            </a:r>
            <a:r>
              <a:rPr sz="2600" i="1" spc="-150" dirty="0">
                <a:latin typeface="Times New Roman"/>
                <a:cs typeface="Times New Roman"/>
              </a:rPr>
              <a:t>bilateral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200" dirty="0">
                <a:latin typeface="Times New Roman"/>
                <a:cs typeface="Times New Roman"/>
              </a:rPr>
              <a:t>arises </a:t>
            </a:r>
            <a:r>
              <a:rPr sz="2600" i="1" spc="-165" dirty="0">
                <a:latin typeface="Times New Roman"/>
                <a:cs typeface="Times New Roman"/>
              </a:rPr>
              <a:t>from </a:t>
            </a:r>
            <a:r>
              <a:rPr sz="2600" i="1" spc="-190" dirty="0">
                <a:latin typeface="Times New Roman"/>
                <a:cs typeface="Times New Roman"/>
              </a:rPr>
              <a:t>numerous </a:t>
            </a:r>
            <a:r>
              <a:rPr sz="2600" i="1" spc="-204" dirty="0">
                <a:latin typeface="Times New Roman"/>
                <a:cs typeface="Times New Roman"/>
              </a:rPr>
              <a:t>ethmoidal  </a:t>
            </a:r>
            <a:r>
              <a:rPr sz="2600" i="1" spc="-150" dirty="0">
                <a:latin typeface="Times New Roman"/>
                <a:cs typeface="Times New Roman"/>
              </a:rPr>
              <a:t>sinuses.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114" dirty="0">
                <a:latin typeface="Times New Roman"/>
                <a:cs typeface="Times New Roman"/>
              </a:rPr>
              <a:t>It </a:t>
            </a:r>
            <a:r>
              <a:rPr sz="2600" i="1" spc="-140" dirty="0">
                <a:latin typeface="Times New Roman"/>
                <a:cs typeface="Times New Roman"/>
              </a:rPr>
              <a:t>is </a:t>
            </a:r>
            <a:r>
              <a:rPr sz="2600" i="1" spc="-160" dirty="0">
                <a:latin typeface="Times New Roman"/>
                <a:cs typeface="Times New Roman"/>
              </a:rPr>
              <a:t>very </a:t>
            </a:r>
            <a:r>
              <a:rPr sz="2600" i="1" spc="-204" dirty="0">
                <a:latin typeface="Times New Roman"/>
                <a:cs typeface="Times New Roman"/>
              </a:rPr>
              <a:t>commonly</a:t>
            </a:r>
            <a:r>
              <a:rPr sz="2600" i="1" spc="-155" dirty="0">
                <a:latin typeface="Times New Roman"/>
                <a:cs typeface="Times New Roman"/>
              </a:rPr>
              <a:t> </a:t>
            </a:r>
            <a:r>
              <a:rPr sz="2600" i="1" spc="-105" dirty="0">
                <a:latin typeface="Times New Roman"/>
                <a:cs typeface="Times New Roman"/>
              </a:rPr>
              <a:t>found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19481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229" dirty="0">
                <a:latin typeface="Times New Roman"/>
                <a:cs typeface="Times New Roman"/>
              </a:rPr>
              <a:t>E</a:t>
            </a:r>
            <a:r>
              <a:rPr sz="5000" b="1" i="1" spc="-270" dirty="0">
                <a:latin typeface="Times New Roman"/>
                <a:cs typeface="Times New Roman"/>
              </a:rPr>
              <a:t>tiology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7882255" cy="28009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80" dirty="0">
                <a:latin typeface="Times New Roman"/>
                <a:cs typeface="Times New Roman"/>
              </a:rPr>
              <a:t>ANTROCHOANAL</a:t>
            </a:r>
            <a:r>
              <a:rPr sz="2600" i="1" spc="-120" dirty="0">
                <a:latin typeface="Times New Roman"/>
                <a:cs typeface="Times New Roman"/>
              </a:rPr>
              <a:t> </a:t>
            </a:r>
            <a:r>
              <a:rPr sz="2600" i="1" spc="-130" dirty="0">
                <a:latin typeface="Times New Roman"/>
                <a:cs typeface="Times New Roman"/>
              </a:rPr>
              <a:t>POLYP-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80" dirty="0">
                <a:latin typeface="Times New Roman"/>
                <a:cs typeface="Times New Roman"/>
              </a:rPr>
              <a:t>Exact </a:t>
            </a:r>
            <a:r>
              <a:rPr sz="2600" i="1" spc="-210" dirty="0">
                <a:latin typeface="Times New Roman"/>
                <a:cs typeface="Times New Roman"/>
              </a:rPr>
              <a:t>cause </a:t>
            </a:r>
            <a:r>
              <a:rPr sz="2600" i="1" spc="-140" dirty="0">
                <a:latin typeface="Times New Roman"/>
                <a:cs typeface="Times New Roman"/>
              </a:rPr>
              <a:t>is </a:t>
            </a:r>
            <a:r>
              <a:rPr sz="2600" i="1" spc="-85" dirty="0">
                <a:latin typeface="Times New Roman"/>
                <a:cs typeface="Times New Roman"/>
              </a:rPr>
              <a:t>not</a:t>
            </a:r>
            <a:r>
              <a:rPr sz="2600" i="1" spc="-325" dirty="0">
                <a:latin typeface="Times New Roman"/>
                <a:cs typeface="Times New Roman"/>
              </a:rPr>
              <a:t> </a:t>
            </a:r>
            <a:r>
              <a:rPr sz="2600" i="1" spc="-85" dirty="0">
                <a:latin typeface="Times New Roman"/>
                <a:cs typeface="Times New Roman"/>
              </a:rPr>
              <a:t>known.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00" dirty="0">
                <a:latin typeface="Times New Roman"/>
                <a:cs typeface="Times New Roman"/>
              </a:rPr>
              <a:t>AGE: </a:t>
            </a:r>
            <a:r>
              <a:rPr sz="2600" i="1" spc="-130" dirty="0">
                <a:latin typeface="Times New Roman"/>
                <a:cs typeface="Times New Roman"/>
              </a:rPr>
              <a:t>usually </a:t>
            </a:r>
            <a:r>
              <a:rPr sz="2600" i="1" spc="5" dirty="0">
                <a:latin typeface="Times New Roman"/>
                <a:cs typeface="Times New Roman"/>
              </a:rPr>
              <a:t>it </a:t>
            </a:r>
            <a:r>
              <a:rPr sz="2600" i="1" spc="-220" dirty="0">
                <a:latin typeface="Times New Roman"/>
                <a:cs typeface="Times New Roman"/>
              </a:rPr>
              <a:t>occurs </a:t>
            </a:r>
            <a:r>
              <a:rPr sz="2600" i="1" spc="-105" dirty="0">
                <a:latin typeface="Times New Roman"/>
                <a:cs typeface="Times New Roman"/>
              </a:rPr>
              <a:t>in </a:t>
            </a:r>
            <a:r>
              <a:rPr sz="2600" i="1" spc="-175" dirty="0">
                <a:latin typeface="Times New Roman"/>
                <a:cs typeface="Times New Roman"/>
              </a:rPr>
              <a:t>children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170" dirty="0">
                <a:latin typeface="Times New Roman"/>
                <a:cs typeface="Times New Roman"/>
              </a:rPr>
              <a:t>young</a:t>
            </a:r>
            <a:r>
              <a:rPr sz="2600" i="1" spc="-195" dirty="0">
                <a:latin typeface="Times New Roman"/>
                <a:cs typeface="Times New Roman"/>
              </a:rPr>
              <a:t> </a:t>
            </a:r>
            <a:r>
              <a:rPr sz="2600" i="1" spc="-105" dirty="0">
                <a:latin typeface="Times New Roman"/>
                <a:cs typeface="Times New Roman"/>
              </a:rPr>
              <a:t>adults.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0" dirty="0">
                <a:latin typeface="Times New Roman"/>
                <a:cs typeface="Times New Roman"/>
              </a:rPr>
              <a:t>NUMBER: </a:t>
            </a:r>
            <a:r>
              <a:rPr sz="2600" i="1" spc="-130" dirty="0">
                <a:latin typeface="Times New Roman"/>
                <a:cs typeface="Times New Roman"/>
              </a:rPr>
              <a:t>usually </a:t>
            </a:r>
            <a:r>
              <a:rPr sz="2600" i="1" spc="5" dirty="0">
                <a:latin typeface="Times New Roman"/>
                <a:cs typeface="Times New Roman"/>
              </a:rPr>
              <a:t>it </a:t>
            </a:r>
            <a:r>
              <a:rPr sz="2600" i="1" spc="-140" dirty="0">
                <a:latin typeface="Times New Roman"/>
                <a:cs typeface="Times New Roman"/>
              </a:rPr>
              <a:t>is</a:t>
            </a:r>
            <a:r>
              <a:rPr sz="2600" i="1" spc="-185" dirty="0">
                <a:latin typeface="Times New Roman"/>
                <a:cs typeface="Times New Roman"/>
              </a:rPr>
              <a:t> </a:t>
            </a:r>
            <a:r>
              <a:rPr sz="2600" i="1" spc="-160" dirty="0">
                <a:latin typeface="Times New Roman"/>
                <a:cs typeface="Times New Roman"/>
              </a:rPr>
              <a:t>single.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55" dirty="0">
                <a:latin typeface="Times New Roman"/>
                <a:cs typeface="Times New Roman"/>
              </a:rPr>
              <a:t>INFECTION </a:t>
            </a:r>
            <a:r>
              <a:rPr sz="2600" i="1" spc="-155" dirty="0">
                <a:latin typeface="Times New Roman"/>
                <a:cs typeface="Times New Roman"/>
              </a:rPr>
              <a:t>and </a:t>
            </a:r>
            <a:r>
              <a:rPr sz="2600" i="1" spc="-15" dirty="0">
                <a:latin typeface="Times New Roman"/>
                <a:cs typeface="Times New Roman"/>
              </a:rPr>
              <a:t>ALLERGY </a:t>
            </a:r>
            <a:r>
              <a:rPr sz="2600" i="1" spc="-195" dirty="0">
                <a:latin typeface="Times New Roman"/>
                <a:cs typeface="Times New Roman"/>
              </a:rPr>
              <a:t>may </a:t>
            </a:r>
            <a:r>
              <a:rPr sz="2600" i="1" spc="-130" dirty="0">
                <a:latin typeface="Times New Roman"/>
                <a:cs typeface="Times New Roman"/>
              </a:rPr>
              <a:t>result </a:t>
            </a:r>
            <a:r>
              <a:rPr sz="2600" i="1" spc="-105" dirty="0">
                <a:latin typeface="Times New Roman"/>
                <a:cs typeface="Times New Roman"/>
              </a:rPr>
              <a:t>in </a:t>
            </a:r>
            <a:r>
              <a:rPr sz="2600" i="1" spc="-135" dirty="0">
                <a:latin typeface="Times New Roman"/>
                <a:cs typeface="Times New Roman"/>
              </a:rPr>
              <a:t>ANTROCHOANAl  </a:t>
            </a:r>
            <a:r>
              <a:rPr sz="2600" i="1" spc="-120" dirty="0">
                <a:latin typeface="Times New Roman"/>
                <a:cs typeface="Times New Roman"/>
              </a:rPr>
              <a:t>POLYP.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88517"/>
            <a:ext cx="54654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i="1" spc="-295" dirty="0">
                <a:latin typeface="Times New Roman"/>
                <a:cs typeface="Times New Roman"/>
              </a:rPr>
              <a:t>ETHMOIDAL</a:t>
            </a:r>
            <a:r>
              <a:rPr sz="5000" b="1" i="1" spc="-270" dirty="0">
                <a:latin typeface="Times New Roman"/>
                <a:cs typeface="Times New Roman"/>
              </a:rPr>
              <a:t> </a:t>
            </a:r>
            <a:r>
              <a:rPr sz="5000" b="1" i="1" spc="-345" dirty="0">
                <a:latin typeface="Times New Roman"/>
                <a:cs typeface="Times New Roman"/>
              </a:rPr>
              <a:t>POLYP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5221"/>
            <a:ext cx="5081905" cy="3355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14" dirty="0">
                <a:latin typeface="Times New Roman"/>
                <a:cs typeface="Times New Roman"/>
              </a:rPr>
              <a:t>AGE; </a:t>
            </a:r>
            <a:r>
              <a:rPr sz="2600" i="1" spc="-160" dirty="0">
                <a:latin typeface="Times New Roman"/>
                <a:cs typeface="Times New Roman"/>
              </a:rPr>
              <a:t>ethmoidal </a:t>
            </a:r>
            <a:r>
              <a:rPr sz="2600" i="1" spc="-165" dirty="0">
                <a:latin typeface="Times New Roman"/>
                <a:cs typeface="Times New Roman"/>
              </a:rPr>
              <a:t>polyps </a:t>
            </a:r>
            <a:r>
              <a:rPr sz="2600" i="1" spc="-220" dirty="0">
                <a:latin typeface="Times New Roman"/>
                <a:cs typeface="Times New Roman"/>
              </a:rPr>
              <a:t>occurs </a:t>
            </a:r>
            <a:r>
              <a:rPr sz="2600" i="1" spc="-50" dirty="0">
                <a:latin typeface="Times New Roman"/>
                <a:cs typeface="Times New Roman"/>
              </a:rPr>
              <a:t>at </a:t>
            </a:r>
            <a:r>
              <a:rPr sz="2600" i="1" spc="-140" dirty="0">
                <a:latin typeface="Times New Roman"/>
                <a:cs typeface="Times New Roman"/>
              </a:rPr>
              <a:t>any</a:t>
            </a:r>
            <a:r>
              <a:rPr sz="2600" i="1" spc="-204" dirty="0">
                <a:latin typeface="Times New Roman"/>
                <a:cs typeface="Times New Roman"/>
              </a:rPr>
              <a:t> </a:t>
            </a:r>
            <a:r>
              <a:rPr sz="2600" i="1" spc="-330" dirty="0">
                <a:latin typeface="Times New Roman"/>
                <a:cs typeface="Times New Roman"/>
              </a:rPr>
              <a:t>age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00" dirty="0">
                <a:latin typeface="Times New Roman"/>
                <a:cs typeface="Times New Roman"/>
              </a:rPr>
              <a:t>SEX: </a:t>
            </a:r>
            <a:r>
              <a:rPr sz="2600" i="1" spc="-130" dirty="0">
                <a:latin typeface="Times New Roman"/>
                <a:cs typeface="Times New Roman"/>
              </a:rPr>
              <a:t>both </a:t>
            </a:r>
            <a:r>
              <a:rPr sz="2600" i="1" spc="-195" dirty="0">
                <a:latin typeface="Times New Roman"/>
                <a:cs typeface="Times New Roman"/>
              </a:rPr>
              <a:t>sexes </a:t>
            </a:r>
            <a:r>
              <a:rPr sz="2600" i="1" spc="-240" dirty="0">
                <a:latin typeface="Times New Roman"/>
                <a:cs typeface="Times New Roman"/>
              </a:rPr>
              <a:t>are </a:t>
            </a:r>
            <a:r>
              <a:rPr sz="2600" i="1" spc="-165" dirty="0">
                <a:latin typeface="Times New Roman"/>
                <a:cs typeface="Times New Roman"/>
              </a:rPr>
              <a:t>equally</a:t>
            </a:r>
            <a:r>
              <a:rPr sz="2600" i="1" spc="-175" dirty="0">
                <a:latin typeface="Times New Roman"/>
                <a:cs typeface="Times New Roman"/>
              </a:rPr>
              <a:t> </a:t>
            </a:r>
            <a:r>
              <a:rPr sz="2600" i="1" spc="-110" dirty="0">
                <a:latin typeface="Times New Roman"/>
                <a:cs typeface="Times New Roman"/>
              </a:rPr>
              <a:t>affected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75" dirty="0">
                <a:latin typeface="Times New Roman"/>
                <a:cs typeface="Times New Roman"/>
              </a:rPr>
              <a:t>PREDISPOSING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155" dirty="0">
                <a:latin typeface="Times New Roman"/>
                <a:cs typeface="Times New Roman"/>
              </a:rPr>
              <a:t>FACTOTRS: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55" dirty="0">
                <a:latin typeface="Times New Roman"/>
                <a:cs typeface="Times New Roman"/>
              </a:rPr>
              <a:t>Allergy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70" dirty="0">
                <a:latin typeface="Times New Roman"/>
                <a:cs typeface="Times New Roman"/>
              </a:rPr>
              <a:t>Vasomotor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85" dirty="0">
                <a:latin typeface="Times New Roman"/>
                <a:cs typeface="Times New Roman"/>
              </a:rPr>
              <a:t>Infection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i="1" spc="-114" dirty="0">
                <a:latin typeface="Times New Roman"/>
                <a:cs typeface="Times New Roman"/>
              </a:rPr>
              <a:t>Mixed</a:t>
            </a:r>
            <a:r>
              <a:rPr sz="2600" i="1" spc="-85" dirty="0">
                <a:latin typeface="Times New Roman"/>
                <a:cs typeface="Times New Roman"/>
              </a:rPr>
              <a:t> </a:t>
            </a:r>
            <a:r>
              <a:rPr sz="2600" i="1" spc="-110" dirty="0">
                <a:latin typeface="Times New Roman"/>
                <a:cs typeface="Times New Roman"/>
              </a:rPr>
              <a:t>infection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853563"/>
            <a:ext cx="8044180" cy="408559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400" spc="-30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i="1" spc="-300" dirty="0">
                <a:latin typeface="Times New Roman"/>
                <a:cs typeface="Times New Roman"/>
              </a:rPr>
              <a:t>Polysaccharide</a:t>
            </a:r>
            <a:r>
              <a:rPr sz="3600" i="1" spc="-110" dirty="0">
                <a:latin typeface="Times New Roman"/>
                <a:cs typeface="Times New Roman"/>
              </a:rPr>
              <a:t> </a:t>
            </a:r>
            <a:r>
              <a:rPr sz="3600" i="1" spc="-290" dirty="0">
                <a:latin typeface="Times New Roman"/>
                <a:cs typeface="Times New Roman"/>
              </a:rPr>
              <a:t>changes</a:t>
            </a:r>
            <a:endParaRPr sz="3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865"/>
              </a:spcBef>
            </a:pPr>
            <a:r>
              <a:rPr sz="3400" spc="-24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i="1" spc="-240" dirty="0">
                <a:latin typeface="Times New Roman"/>
                <a:cs typeface="Times New Roman"/>
              </a:rPr>
              <a:t>Bernouillis </a:t>
            </a:r>
            <a:r>
              <a:rPr sz="3600" i="1" spc="-270" dirty="0">
                <a:latin typeface="Times New Roman"/>
                <a:cs typeface="Times New Roman"/>
              </a:rPr>
              <a:t>phenomenon: </a:t>
            </a:r>
            <a:r>
              <a:rPr sz="3600" i="1" spc="-175" dirty="0">
                <a:latin typeface="Times New Roman"/>
                <a:cs typeface="Times New Roman"/>
              </a:rPr>
              <a:t>when </a:t>
            </a:r>
            <a:r>
              <a:rPr sz="3600" i="1" spc="-250" dirty="0">
                <a:latin typeface="Times New Roman"/>
                <a:cs typeface="Times New Roman"/>
              </a:rPr>
              <a:t>air </a:t>
            </a:r>
            <a:r>
              <a:rPr sz="3600" i="1" spc="-275" dirty="0">
                <a:latin typeface="Times New Roman"/>
                <a:cs typeface="Times New Roman"/>
              </a:rPr>
              <a:t>passes  </a:t>
            </a:r>
            <a:r>
              <a:rPr sz="3600" i="1" spc="-210" dirty="0">
                <a:latin typeface="Times New Roman"/>
                <a:cs typeface="Times New Roman"/>
              </a:rPr>
              <a:t>through </a:t>
            </a:r>
            <a:r>
              <a:rPr sz="3600" i="1" spc="-290" dirty="0">
                <a:latin typeface="Times New Roman"/>
                <a:cs typeface="Times New Roman"/>
              </a:rPr>
              <a:t>a </a:t>
            </a:r>
            <a:r>
              <a:rPr sz="3600" i="1" spc="-235" dirty="0">
                <a:latin typeface="Times New Roman"/>
                <a:cs typeface="Times New Roman"/>
              </a:rPr>
              <a:t>narrow </a:t>
            </a:r>
            <a:r>
              <a:rPr sz="3600" i="1" spc="-320" dirty="0">
                <a:latin typeface="Times New Roman"/>
                <a:cs typeface="Times New Roman"/>
              </a:rPr>
              <a:t>area </a:t>
            </a:r>
            <a:r>
              <a:rPr sz="3600" i="1" spc="-145" dirty="0">
                <a:latin typeface="Times New Roman"/>
                <a:cs typeface="Times New Roman"/>
              </a:rPr>
              <a:t>in </a:t>
            </a:r>
            <a:r>
              <a:rPr sz="3600" i="1" spc="-150" dirty="0">
                <a:latin typeface="Times New Roman"/>
                <a:cs typeface="Times New Roman"/>
              </a:rPr>
              <a:t>the </a:t>
            </a:r>
            <a:r>
              <a:rPr sz="3600" i="1" spc="-285" dirty="0">
                <a:latin typeface="Times New Roman"/>
                <a:cs typeface="Times New Roman"/>
              </a:rPr>
              <a:t>nose </a:t>
            </a:r>
            <a:r>
              <a:rPr sz="3600" i="1" spc="-210" dirty="0">
                <a:latin typeface="Times New Roman"/>
                <a:cs typeface="Times New Roman"/>
              </a:rPr>
              <a:t>negativre  </a:t>
            </a:r>
            <a:r>
              <a:rPr sz="3600" i="1" spc="-285" dirty="0">
                <a:latin typeface="Times New Roman"/>
                <a:cs typeface="Times New Roman"/>
              </a:rPr>
              <a:t>pressure </a:t>
            </a:r>
            <a:r>
              <a:rPr sz="3600" i="1" spc="-245" dirty="0">
                <a:latin typeface="Times New Roman"/>
                <a:cs typeface="Times New Roman"/>
              </a:rPr>
              <a:t>develops </a:t>
            </a:r>
            <a:r>
              <a:rPr sz="3600" i="1" spc="-145" dirty="0">
                <a:latin typeface="Times New Roman"/>
                <a:cs typeface="Times New Roman"/>
              </a:rPr>
              <a:t>in </a:t>
            </a:r>
            <a:r>
              <a:rPr sz="3600" i="1" spc="-150" dirty="0">
                <a:latin typeface="Times New Roman"/>
                <a:cs typeface="Times New Roman"/>
              </a:rPr>
              <a:t>the </a:t>
            </a:r>
            <a:r>
              <a:rPr sz="3600" i="1" spc="-135" dirty="0">
                <a:latin typeface="Times New Roman"/>
                <a:cs typeface="Times New Roman"/>
              </a:rPr>
              <a:t>viscinity </a:t>
            </a:r>
            <a:r>
              <a:rPr sz="3600" i="1" spc="-145" dirty="0">
                <a:latin typeface="Times New Roman"/>
                <a:cs typeface="Times New Roman"/>
              </a:rPr>
              <a:t>in </a:t>
            </a:r>
            <a:r>
              <a:rPr sz="3600" i="1" spc="-150" dirty="0">
                <a:latin typeface="Times New Roman"/>
                <a:cs typeface="Times New Roman"/>
              </a:rPr>
              <a:t>the  </a:t>
            </a:r>
            <a:r>
              <a:rPr sz="3600" i="1" spc="-250" dirty="0">
                <a:latin typeface="Times New Roman"/>
                <a:cs typeface="Times New Roman"/>
              </a:rPr>
              <a:t>paranasal </a:t>
            </a:r>
            <a:r>
              <a:rPr sz="3600" i="1" spc="-225" dirty="0">
                <a:latin typeface="Times New Roman"/>
                <a:cs typeface="Times New Roman"/>
              </a:rPr>
              <a:t>sinuses </a:t>
            </a:r>
            <a:r>
              <a:rPr sz="3600" i="1" spc="-240" dirty="0">
                <a:latin typeface="Times New Roman"/>
                <a:cs typeface="Times New Roman"/>
              </a:rPr>
              <a:t>leading </a:t>
            </a:r>
            <a:r>
              <a:rPr sz="3600" i="1" spc="-105" dirty="0">
                <a:latin typeface="Times New Roman"/>
                <a:cs typeface="Times New Roman"/>
              </a:rPr>
              <a:t>to </a:t>
            </a:r>
            <a:r>
              <a:rPr sz="3600" i="1" spc="-275" dirty="0">
                <a:latin typeface="Times New Roman"/>
                <a:cs typeface="Times New Roman"/>
              </a:rPr>
              <a:t>increased </a:t>
            </a:r>
            <a:r>
              <a:rPr sz="3600" i="1" spc="-190" dirty="0">
                <a:latin typeface="Times New Roman"/>
                <a:cs typeface="Times New Roman"/>
              </a:rPr>
              <a:t>formation  </a:t>
            </a:r>
            <a:r>
              <a:rPr sz="3600" i="1" spc="-105" dirty="0">
                <a:latin typeface="Times New Roman"/>
                <a:cs typeface="Times New Roman"/>
              </a:rPr>
              <a:t>of </a:t>
            </a:r>
            <a:r>
              <a:rPr sz="3600" i="1" spc="-170" dirty="0">
                <a:latin typeface="Times New Roman"/>
                <a:cs typeface="Times New Roman"/>
              </a:rPr>
              <a:t>tissue </a:t>
            </a:r>
            <a:r>
              <a:rPr sz="3600" i="1" spc="-125" dirty="0">
                <a:latin typeface="Times New Roman"/>
                <a:cs typeface="Times New Roman"/>
              </a:rPr>
              <a:t>fluids </a:t>
            </a:r>
            <a:r>
              <a:rPr sz="3600" i="1" spc="-114" dirty="0">
                <a:latin typeface="Times New Roman"/>
                <a:cs typeface="Times New Roman"/>
              </a:rPr>
              <a:t>this </a:t>
            </a:r>
            <a:r>
              <a:rPr sz="3600" i="1" spc="-275" dirty="0">
                <a:latin typeface="Times New Roman"/>
                <a:cs typeface="Times New Roman"/>
              </a:rPr>
              <a:t>may </a:t>
            </a:r>
            <a:r>
              <a:rPr sz="3600" i="1" spc="-305" dirty="0">
                <a:latin typeface="Times New Roman"/>
                <a:cs typeface="Times New Roman"/>
              </a:rPr>
              <a:t>encourage </a:t>
            </a:r>
            <a:r>
              <a:rPr sz="3600" i="1" spc="-220" dirty="0">
                <a:latin typeface="Times New Roman"/>
                <a:cs typeface="Times New Roman"/>
              </a:rPr>
              <a:t>polyp  </a:t>
            </a:r>
            <a:r>
              <a:rPr sz="3600" i="1" spc="-180" dirty="0">
                <a:latin typeface="Times New Roman"/>
                <a:cs typeface="Times New Roman"/>
              </a:rPr>
              <a:t>formation.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798447"/>
            <a:ext cx="8016875" cy="134239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400" spc="-225" dirty="0">
                <a:solidFill>
                  <a:srgbClr val="0AD0D9"/>
                </a:solidFill>
              </a:rPr>
              <a:t></a:t>
            </a:r>
            <a:r>
              <a:rPr sz="3600" i="1" spc="-225" dirty="0">
                <a:solidFill>
                  <a:srgbClr val="000000"/>
                </a:solidFill>
                <a:latin typeface="Times New Roman"/>
                <a:cs typeface="Times New Roman"/>
              </a:rPr>
              <a:t>Asthma </a:t>
            </a:r>
            <a:r>
              <a:rPr sz="3600" i="1" spc="-270" dirty="0">
                <a:solidFill>
                  <a:srgbClr val="000000"/>
                </a:solidFill>
                <a:latin typeface="Times New Roman"/>
                <a:cs typeface="Times New Roman"/>
              </a:rPr>
              <a:t>can </a:t>
            </a:r>
            <a:r>
              <a:rPr sz="3600" i="1" spc="-335" dirty="0">
                <a:solidFill>
                  <a:srgbClr val="000000"/>
                </a:solidFill>
                <a:latin typeface="Times New Roman"/>
                <a:cs typeface="Times New Roman"/>
              </a:rPr>
              <a:t>be </a:t>
            </a:r>
            <a:r>
              <a:rPr sz="3600" i="1" spc="-240" dirty="0">
                <a:solidFill>
                  <a:srgbClr val="000000"/>
                </a:solidFill>
                <a:latin typeface="Times New Roman"/>
                <a:cs typeface="Times New Roman"/>
              </a:rPr>
              <a:t>associated </a:t>
            </a:r>
            <a:r>
              <a:rPr sz="360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sz="3600" i="1" spc="-220" dirty="0">
                <a:solidFill>
                  <a:srgbClr val="000000"/>
                </a:solidFill>
                <a:latin typeface="Times New Roman"/>
                <a:cs typeface="Times New Roman"/>
              </a:rPr>
              <a:t>ethmoidal</a:t>
            </a:r>
            <a:r>
              <a:rPr sz="360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1" spc="-720" dirty="0">
                <a:solidFill>
                  <a:srgbClr val="000000"/>
                </a:solidFill>
                <a:latin typeface="Times New Roman"/>
                <a:cs typeface="Times New Roman"/>
              </a:rPr>
              <a:t>polyp.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-229" dirty="0">
                <a:solidFill>
                  <a:srgbClr val="0AD0D9"/>
                </a:solidFill>
              </a:rPr>
              <a:t></a:t>
            </a:r>
            <a:r>
              <a:rPr sz="3600" i="1" spc="-229" dirty="0">
                <a:solidFill>
                  <a:srgbClr val="000000"/>
                </a:solidFill>
                <a:latin typeface="Times New Roman"/>
                <a:cs typeface="Times New Roman"/>
              </a:rPr>
              <a:t>Aspirin</a:t>
            </a:r>
            <a:r>
              <a:rPr sz="360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1" spc="-120" dirty="0">
                <a:solidFill>
                  <a:srgbClr val="000000"/>
                </a:solidFill>
                <a:latin typeface="Times New Roman"/>
                <a:cs typeface="Times New Roman"/>
              </a:rPr>
              <a:t>sensitivity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</TotalTime>
  <Words>474</Words>
  <Application>Microsoft Office PowerPoint</Application>
  <PresentationFormat>On-screen Show (4:3)</PresentationFormat>
  <Paragraphs>154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Algerian</vt:lpstr>
      <vt:lpstr>Arial</vt:lpstr>
      <vt:lpstr>Georgia</vt:lpstr>
      <vt:lpstr>Times New Roman</vt:lpstr>
      <vt:lpstr>Trebuchet MS</vt:lpstr>
      <vt:lpstr>Wingdings 3</vt:lpstr>
      <vt:lpstr>Facet</vt:lpstr>
      <vt:lpstr>Dr.Varun.S  Dept.of. Surgery  skhmc </vt:lpstr>
      <vt:lpstr>There are two types of nasal polyp</vt:lpstr>
      <vt:lpstr>PowerPoint Presentation</vt:lpstr>
      <vt:lpstr>PowerPoint Presentation</vt:lpstr>
      <vt:lpstr>Ethmoidal</vt:lpstr>
      <vt:lpstr>Etiology</vt:lpstr>
      <vt:lpstr>ETHMOIDAL POLYP</vt:lpstr>
      <vt:lpstr>PowerPoint Presentation</vt:lpstr>
      <vt:lpstr>Asthma can be associated with ethmoidal polyp. Aspirin sensitivity</vt:lpstr>
      <vt:lpstr>Pathology</vt:lpstr>
      <vt:lpstr>PowerPoint Presentation</vt:lpstr>
      <vt:lpstr>antrochoanal polyp showing  choanal (c)nasal (n) antral (a) parts</vt:lpstr>
      <vt:lpstr>Microscopic</vt:lpstr>
      <vt:lpstr>DIAGRAM OF NASAL POLYPI</vt:lpstr>
      <vt:lpstr>Clinical features</vt:lpstr>
      <vt:lpstr>PowerPoint Presentation</vt:lpstr>
      <vt:lpstr>PowerPoint Presentation</vt:lpstr>
      <vt:lpstr>Signs</vt:lpstr>
      <vt:lpstr>PowerPoint Presentation</vt:lpstr>
      <vt:lpstr>Investigation</vt:lpstr>
      <vt:lpstr>DIFFERENTIAL DIAGNOSIS</vt:lpstr>
      <vt:lpstr>Treatment</vt:lpstr>
      <vt:lpstr>ETHOMOIDAL POLYP</vt:lpstr>
      <vt:lpstr>HOMOEOPATHIC TREATMENT</vt:lpstr>
      <vt:lpstr>DNS</vt:lpstr>
      <vt:lpstr>ETIOLOGY</vt:lpstr>
      <vt:lpstr>PowerPoint Presentation</vt:lpstr>
      <vt:lpstr>PATHOLOGY</vt:lpstr>
      <vt:lpstr>PowerPoint Presentation</vt:lpstr>
      <vt:lpstr>SYMPTOMS</vt:lpstr>
      <vt:lpstr>INVESTIGATION</vt:lpstr>
      <vt:lpstr>COMPLICATION</vt:lpstr>
      <vt:lpstr>DIFFERENTIAL DIAGNOSIS</vt:lpstr>
      <vt:lpstr>HAEMATOMA</vt:lpstr>
      <vt:lpstr>TREATMENT</vt:lpstr>
      <vt:lpstr>HOMOEOPATHIC TREATMENT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Dr.Varun.S  Dept.of. Surgery  skhmc </dc:title>
  <cp:lastModifiedBy>lions</cp:lastModifiedBy>
  <cp:revision>3</cp:revision>
  <dcterms:created xsi:type="dcterms:W3CDTF">2019-08-06T06:15:37Z</dcterms:created>
  <dcterms:modified xsi:type="dcterms:W3CDTF">2019-08-06T06:22:06Z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2019-08-06T00:00:00Z</vt:filetime>
  </property>
</Properties>
</file>