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82" r:id="rId8"/>
    <p:sldId id="261" r:id="rId9"/>
    <p:sldId id="280" r:id="rId10"/>
    <p:sldId id="274" r:id="rId11"/>
    <p:sldId id="262" r:id="rId12"/>
    <p:sldId id="275" r:id="rId13"/>
    <p:sldId id="279" r:id="rId14"/>
    <p:sldId id="277" r:id="rId15"/>
    <p:sldId id="278" r:id="rId16"/>
    <p:sldId id="263" r:id="rId17"/>
    <p:sldId id="276" r:id="rId18"/>
    <p:sldId id="265" r:id="rId19"/>
    <p:sldId id="266" r:id="rId20"/>
    <p:sldId id="267" r:id="rId21"/>
    <p:sldId id="300" r:id="rId22"/>
    <p:sldId id="268" r:id="rId23"/>
    <p:sldId id="269" r:id="rId24"/>
    <p:sldId id="299" r:id="rId25"/>
    <p:sldId id="270" r:id="rId26"/>
    <p:sldId id="271" r:id="rId27"/>
    <p:sldId id="272" r:id="rId28"/>
    <p:sldId id="273" r:id="rId29"/>
    <p:sldId id="306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8" r:id="rId39"/>
    <p:sldId id="293" r:id="rId40"/>
    <p:sldId id="294" r:id="rId41"/>
    <p:sldId id="301" r:id="rId42"/>
    <p:sldId id="302" r:id="rId43"/>
    <p:sldId id="295" r:id="rId44"/>
    <p:sldId id="296" r:id="rId45"/>
    <p:sldId id="297" r:id="rId46"/>
    <p:sldId id="305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871" autoAdjust="0"/>
  </p:normalViewPr>
  <p:slideViewPr>
    <p:cSldViewPr>
      <p:cViewPr>
        <p:scale>
          <a:sx n="60" d="100"/>
          <a:sy n="60" d="100"/>
        </p:scale>
        <p:origin x="-16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00B050"/>
                </a:solidFill>
                <a:latin typeface="Algerian" pitchFamily="82" charset="0"/>
              </a:rPr>
              <a:t>ophidia</a:t>
            </a:r>
            <a:endParaRPr lang="en-US" sz="80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DR.SANJU.S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ASSISTANT  PROFESSOR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DEPT. OF  FORENSIC MEDICINE  AND TOXICOLOGY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391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0"/>
          <a:ext cx="82296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7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Trait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Poisonous snakes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Non-poisonous snakes </a:t>
                      </a:r>
                    </a:p>
                  </a:txBody>
                  <a:tcPr horzOverflow="overflow"/>
                </a:tc>
              </a:tr>
              <a:tr h="1304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Tail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Rounded or flattened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Always rounded</a:t>
                      </a:r>
                    </a:p>
                  </a:txBody>
                  <a:tcPr horzOverflow="overflow"/>
                </a:tc>
              </a:tr>
              <a:tr h="2199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Fangs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Present; Grooved or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channellised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All teeth uniform ,not grooved or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channellised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67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Saliva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(Venom)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Contains toxic peptides and enzymes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Saliva is non-toxic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pt. FM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6867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pt. FM\Desktop\how-to-identify-poisonous-and-nonpoisonous-snake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pt. FM\Desktop\snak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8001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</a:rPr>
              <a:t>COBRA &amp; VIPER</a:t>
            </a:r>
            <a:endParaRPr lang="en-US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Trait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Cobra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Viper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Body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Long and cylindrical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Short,narrow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neck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Head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Small, seldom broader than the body covered with large scales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Larger,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triangular.and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covered mostly with smaller scales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Pupils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Circular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Vertical,slit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-like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Neck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Not prominent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Narrow, prominent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398"/>
          <a:ext cx="82296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Trait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Cobra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Viper</a:t>
                      </a:r>
                    </a:p>
                  </a:txBody>
                  <a:tcPr horzOverflow="overflow"/>
                </a:tc>
              </a:tr>
              <a:tr h="8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Tail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Less tapering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More tapering</a:t>
                      </a:r>
                    </a:p>
                  </a:txBody>
                  <a:tcPr horzOverflow="overflow"/>
                </a:tc>
              </a:tr>
              <a:tr h="1508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Fangs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Shorter and grooved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Longer and channellised</a:t>
                      </a:r>
                    </a:p>
                  </a:txBody>
                  <a:tcPr horzOverflow="overflow"/>
                </a:tc>
              </a:tr>
              <a:tr h="1508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Other teeth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Present in the upper jaw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Absent</a:t>
                      </a:r>
                    </a:p>
                  </a:txBody>
                  <a:tcPr horzOverflow="overflow"/>
                </a:tc>
              </a:tr>
              <a:tr h="8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Reproductions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Oviparous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Viviparous</a:t>
                      </a:r>
                    </a:p>
                  </a:txBody>
                  <a:tcPr horzOverflow="overflow"/>
                </a:tc>
              </a:tr>
              <a:tr h="8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Venom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Neurotoxic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Haemolytic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SNAKE VENOM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Neurotoxin</a:t>
            </a: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Haemolysin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Proteolysin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Fibrinolysin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Cholinesterase</a:t>
            </a: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Coagulase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Cardiotoxin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Nucleotidase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Hyaluronidase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RNA </a:t>
            </a:r>
            <a:r>
              <a:rPr lang="en-US" sz="3600" b="1" dirty="0" err="1" smtClean="0">
                <a:solidFill>
                  <a:srgbClr val="FFFF00"/>
                </a:solidFill>
              </a:rPr>
              <a:t>ase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</a:rPr>
              <a:t>DNAase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Histamines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Serotonin</a:t>
            </a:r>
          </a:p>
          <a:p>
            <a:r>
              <a:rPr lang="en-US" sz="3600" b="1" dirty="0" err="1" smtClean="0">
                <a:solidFill>
                  <a:srgbClr val="FFFF00"/>
                </a:solidFill>
              </a:rPr>
              <a:t>Phospholipidase</a:t>
            </a:r>
            <a:r>
              <a:rPr lang="en-US" sz="3600" b="1" dirty="0" smtClean="0">
                <a:solidFill>
                  <a:srgbClr val="FFFF00"/>
                </a:solidFill>
              </a:rPr>
              <a:t>-A etc</a:t>
            </a:r>
          </a:p>
          <a:p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Common krait.(</a:t>
            </a:r>
            <a:r>
              <a:rPr lang="en-US" b="1" u="sng" dirty="0" err="1" smtClean="0">
                <a:solidFill>
                  <a:srgbClr val="FFC000"/>
                </a:solidFill>
              </a:rPr>
              <a:t>Bengarus</a:t>
            </a:r>
            <a:r>
              <a:rPr lang="en-US" b="1" u="sng" dirty="0" smtClean="0">
                <a:solidFill>
                  <a:srgbClr val="FFC000"/>
                </a:solidFill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</a:rPr>
              <a:t>caerulus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3 to4 to5 feet in length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Shining steel black </a:t>
            </a:r>
            <a:r>
              <a:rPr lang="en-US" b="1" dirty="0" err="1" smtClean="0">
                <a:solidFill>
                  <a:srgbClr val="FFFF00"/>
                </a:solidFill>
              </a:rPr>
              <a:t>colour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Narrow single or double bands across the back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Belly creamy white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Head is covered with large shields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Four shields on either side of lower lip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Scales on the central row on back are hexagonal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Tail is round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Plates under belly undivided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Venom is </a:t>
            </a:r>
            <a:r>
              <a:rPr lang="en-US" b="1" u="sng" dirty="0" smtClean="0">
                <a:solidFill>
                  <a:srgbClr val="C00000"/>
                </a:solidFill>
              </a:rPr>
              <a:t>NEUROTOXIC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Five families of poisonous snakes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Viperidae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Elapidae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Hydrophidae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Colubridae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Atractaspididae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RAIT_H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4501" y="304800"/>
            <a:ext cx="8034997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5145" y="1600200"/>
            <a:ext cx="63337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Common Cobra (</a:t>
            </a:r>
            <a:r>
              <a:rPr lang="en-US" b="1" u="sng" dirty="0" err="1" smtClean="0">
                <a:solidFill>
                  <a:srgbClr val="FFC000"/>
                </a:solidFill>
              </a:rPr>
              <a:t>Naja</a:t>
            </a:r>
            <a:r>
              <a:rPr lang="en-US" b="1" u="sng" dirty="0" smtClean="0">
                <a:solidFill>
                  <a:srgbClr val="FFC000"/>
                </a:solidFill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</a:rPr>
              <a:t>naja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5-6 feet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variable </a:t>
            </a:r>
            <a:r>
              <a:rPr lang="en-US" b="1" dirty="0" err="1" smtClean="0">
                <a:solidFill>
                  <a:srgbClr val="FFFF00"/>
                </a:solidFill>
              </a:rPr>
              <a:t>colour</a:t>
            </a:r>
            <a:r>
              <a:rPr lang="en-US" b="1" dirty="0" smtClean="0">
                <a:solidFill>
                  <a:srgbClr val="FFFF00"/>
                </a:solidFill>
              </a:rPr>
              <a:t>-usually black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Well marked hood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Double or single spectacle </a:t>
            </a:r>
            <a:r>
              <a:rPr lang="en-US" b="1" dirty="0" err="1" smtClean="0">
                <a:solidFill>
                  <a:srgbClr val="FFFF00"/>
                </a:solidFill>
              </a:rPr>
              <a:t>markon</a:t>
            </a:r>
            <a:r>
              <a:rPr lang="en-US" b="1" dirty="0" smtClean="0">
                <a:solidFill>
                  <a:srgbClr val="FFFF00"/>
                </a:solidFill>
              </a:rPr>
              <a:t> the dorsal side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Area surrounding spectacle mark is speckled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Hood cannot be seen in dead cobra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A tiny triangular shield –wedge shield-between 4and5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FFFF00"/>
                </a:solidFill>
              </a:rPr>
              <a:t>Infralabials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Caudal scales are double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Venom is </a:t>
            </a:r>
            <a:r>
              <a:rPr lang="en-US" b="1" dirty="0" smtClean="0">
                <a:solidFill>
                  <a:srgbClr val="FF0000"/>
                </a:solidFill>
              </a:rPr>
              <a:t>NEUROTOXIC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Naja%20naja%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FFFF99"/>
                </a:solidFill>
              </a:rPr>
              <a:t>Russels</a:t>
            </a:r>
            <a:r>
              <a:rPr lang="en-US" u="sng" dirty="0" smtClean="0">
                <a:solidFill>
                  <a:srgbClr val="FFFF99"/>
                </a:solidFill>
              </a:rPr>
              <a:t> viper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Buff or </a:t>
            </a:r>
            <a:r>
              <a:rPr lang="en-US" b="1" dirty="0" err="1" smtClean="0">
                <a:solidFill>
                  <a:srgbClr val="66FF66"/>
                </a:solidFill>
                <a:latin typeface="Times New Roman" pitchFamily="18" charset="0"/>
              </a:rPr>
              <a:t>ljght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 brown </a:t>
            </a:r>
            <a:r>
              <a:rPr lang="en-US" b="1" dirty="0" err="1" smtClean="0">
                <a:solidFill>
                  <a:srgbClr val="66FF66"/>
                </a:solidFill>
                <a:latin typeface="Times New Roman" pitchFamily="18" charset="0"/>
              </a:rPr>
              <a:t>colour</a:t>
            </a:r>
            <a:endParaRPr lang="en-US" b="1" dirty="0" smtClean="0">
              <a:solidFill>
                <a:srgbClr val="66FF6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4-51/2 feet in length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stouter than other poisonous snakes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Narrows towards tail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Head flat heavy triangular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White V shaped mark with apex pointing forwards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Nostrils bigger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Three rows of brown or black spots along its back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Outer 2 rows-spots ringed with white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Entire broad plates on the belly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Small scales on head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Shields beneath tail divided into two rows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SFULL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8610600" cy="6324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Saw scaled viper (</a:t>
            </a:r>
            <a:r>
              <a:rPr lang="en-US" u="sng" dirty="0" err="1" smtClean="0">
                <a:solidFill>
                  <a:schemeClr val="accent2"/>
                </a:solidFill>
              </a:rPr>
              <a:t>echis</a:t>
            </a:r>
            <a:r>
              <a:rPr lang="en-US" u="sng" dirty="0" smtClean="0">
                <a:solidFill>
                  <a:schemeClr val="accent2"/>
                </a:solidFill>
              </a:rPr>
              <a:t> </a:t>
            </a:r>
            <a:r>
              <a:rPr lang="en-US" u="sng" dirty="0" err="1" smtClean="0">
                <a:solidFill>
                  <a:schemeClr val="accent2"/>
                </a:solidFill>
              </a:rPr>
              <a:t>carinata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Length of 1 1 /2 feet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Brown or brownish grey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Head triangular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Upper surface of head-small white mark resembling bird’s foot print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Diamond shaped areas of darker </a:t>
            </a:r>
            <a:r>
              <a:rPr lang="en-US" b="1" dirty="0" err="1" smtClean="0">
                <a:solidFill>
                  <a:srgbClr val="FFFF99"/>
                </a:solidFill>
                <a:latin typeface="Times New Roman" pitchFamily="18" charset="0"/>
              </a:rPr>
              <a:t>colourbetwwen</a:t>
            </a: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 the upper curves of two wavy lines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Back covered with rough scales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Ridge on the middle of each scale dented like a saw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Broad plates on the belly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Small scales on head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</a:rPr>
              <a:t>Entire shields beneath tail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DSCN983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3820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OPHITOXAEMIA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smtClean="0">
                <a:latin typeface="Cooper Black" pitchFamily="18" charset="0"/>
              </a:rPr>
              <a:t>POISONING  BY SNAKE BITE </a:t>
            </a:r>
            <a:endParaRPr lang="en-US" sz="96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Dept. FM\Desktop\CLASSIFICATION+Snakes+are+classified+into+two+groups.+i.+Poisono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9153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SYMPTOMATOLOGY OF SNAKE BITE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Cobra and krait</a:t>
            </a:r>
          </a:p>
          <a:p>
            <a:r>
              <a:rPr lang="en-US" sz="3600" b="1" dirty="0" smtClean="0"/>
              <a:t>   Local-</a:t>
            </a:r>
          </a:p>
          <a:p>
            <a:r>
              <a:rPr lang="en-US" sz="3600" b="1" dirty="0" smtClean="0"/>
              <a:t>Burning or tingling pain</a:t>
            </a:r>
          </a:p>
          <a:p>
            <a:r>
              <a:rPr lang="en-US" sz="3600" b="1" dirty="0" smtClean="0"/>
              <a:t>Redness</a:t>
            </a:r>
          </a:p>
          <a:p>
            <a:r>
              <a:rPr lang="en-US" sz="3600" b="1" dirty="0" smtClean="0"/>
              <a:t>Irritation </a:t>
            </a:r>
          </a:p>
          <a:p>
            <a:r>
              <a:rPr lang="en-US" sz="3600" b="1" dirty="0" smtClean="0"/>
              <a:t>Swelling </a:t>
            </a:r>
          </a:p>
          <a:p>
            <a:r>
              <a:rPr lang="en-US" sz="3600" b="1" dirty="0" smtClean="0"/>
              <a:t>Inflammation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Constitutional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  <a:r>
              <a:rPr lang="en-US" dirty="0" smtClean="0">
                <a:solidFill>
                  <a:srgbClr val="66FF66"/>
                </a:solidFill>
              </a:rPr>
              <a:t>15 mins-1to2 hrs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giddiness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lethargy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Muscular weakness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Drowsiness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Intoxicated feeling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Nausea and vomiting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Weakness of muscles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Develops into paralysis of lower limbs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Staggers or falls on attempt  to stand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Paralysis spreads to trunks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Affects the head-droops</a:t>
            </a:r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</a:rPr>
              <a:t>Ptosis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</a:rPr>
              <a:t>Dysphagia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 and difficulty in talking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Breathing-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</a:rPr>
              <a:t>laboured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Death due to respiratory paralysis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Conscious till end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Krait-convulsions and violent abdominal pain sometimes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Drowsiness more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Pain –lesser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Albumin in urine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RUSSELS VIPER AND ECHIS CARINATE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FF66"/>
                </a:solidFill>
              </a:rPr>
              <a:t>50% symptomless as little or no venom is injected </a:t>
            </a:r>
          </a:p>
          <a:p>
            <a:r>
              <a:rPr lang="en-US" b="1" dirty="0" smtClean="0">
                <a:solidFill>
                  <a:srgbClr val="66FF66"/>
                </a:solidFill>
              </a:rPr>
              <a:t>spot develops severe pain</a:t>
            </a:r>
          </a:p>
          <a:p>
            <a:r>
              <a:rPr lang="en-US" b="1" dirty="0" smtClean="0">
                <a:solidFill>
                  <a:srgbClr val="66FF66"/>
                </a:solidFill>
              </a:rPr>
              <a:t>area around bite is red and painful</a:t>
            </a:r>
          </a:p>
          <a:p>
            <a:r>
              <a:rPr lang="en-US" b="1" dirty="0" smtClean="0">
                <a:solidFill>
                  <a:srgbClr val="66FF66"/>
                </a:solidFill>
              </a:rPr>
              <a:t>swelling starts within 15 minutes</a:t>
            </a:r>
          </a:p>
          <a:p>
            <a:r>
              <a:rPr lang="en-US" b="1" dirty="0" smtClean="0">
                <a:solidFill>
                  <a:srgbClr val="66FF66"/>
                </a:solidFill>
              </a:rPr>
              <a:t>blood stained discharge from wound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u="sng" dirty="0" smtClean="0">
                <a:solidFill>
                  <a:srgbClr val="FFFF00"/>
                </a:solidFill>
              </a:rPr>
              <a:t>In moderate poisoning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Marked feeling of intense pain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Vomiting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Giddiness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Sweating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Abdominal pain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66FF66"/>
                </a:solidFill>
                <a:latin typeface="Times New Roman" pitchFamily="18" charset="0"/>
              </a:rPr>
              <a:t>Dialatation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 of pupils-get insensitive to light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Marked collapse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Complete loss of consciousness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Skin temperature-raised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Tingling and numbness of tongue mouth or scalp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66FF66"/>
                </a:solidFill>
                <a:latin typeface="Times New Roman" pitchFamily="18" charset="0"/>
              </a:rPr>
              <a:t>Paraesthesia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 around wound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Local </a:t>
            </a:r>
            <a:r>
              <a:rPr lang="en-US" b="1" dirty="0" err="1" smtClean="0">
                <a:solidFill>
                  <a:srgbClr val="66FF66"/>
                </a:solidFill>
                <a:latin typeface="Times New Roman" pitchFamily="18" charset="0"/>
              </a:rPr>
              <a:t>extravasation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 of blood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 severe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6FF66"/>
                </a:solidFill>
              </a:rPr>
              <a:t>Main feature is persisting shock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Blood </a:t>
            </a:r>
            <a:r>
              <a:rPr lang="en-US" b="1" dirty="0" smtClean="0">
                <a:solidFill>
                  <a:srgbClr val="66FF66"/>
                </a:solidFill>
              </a:rPr>
              <a:t>–early </a:t>
            </a:r>
            <a:r>
              <a:rPr lang="en-US" b="1" dirty="0" err="1" smtClean="0">
                <a:solidFill>
                  <a:srgbClr val="66FF66"/>
                </a:solidFill>
              </a:rPr>
              <a:t>haemoconcentration</a:t>
            </a:r>
            <a:endParaRPr lang="en-US" b="1" dirty="0" smtClean="0">
              <a:solidFill>
                <a:srgbClr val="66FF66"/>
              </a:solidFill>
            </a:endParaRPr>
          </a:p>
          <a:p>
            <a:r>
              <a:rPr lang="en-US" b="1" dirty="0" smtClean="0">
                <a:solidFill>
                  <a:srgbClr val="66FF66"/>
                </a:solidFill>
              </a:rPr>
              <a:t>          -then decrease in RBC and platelets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Urine </a:t>
            </a:r>
            <a:r>
              <a:rPr lang="en-US" b="1" dirty="0" smtClean="0">
                <a:solidFill>
                  <a:srgbClr val="66FF66"/>
                </a:solidFill>
              </a:rPr>
              <a:t>contains blood, </a:t>
            </a:r>
            <a:r>
              <a:rPr lang="en-US" b="1" dirty="0" err="1" smtClean="0">
                <a:solidFill>
                  <a:srgbClr val="66FF66"/>
                </a:solidFill>
              </a:rPr>
              <a:t>sugar,proteins</a:t>
            </a:r>
            <a:endParaRPr lang="en-US" b="1" dirty="0" smtClean="0">
              <a:solidFill>
                <a:srgbClr val="66FF66"/>
              </a:solidFill>
            </a:endParaRPr>
          </a:p>
          <a:p>
            <a:r>
              <a:rPr lang="en-US" b="1" dirty="0" smtClean="0">
                <a:solidFill>
                  <a:srgbClr val="66FF66"/>
                </a:solidFill>
              </a:rPr>
              <a:t>Bleeding and clotting time-prolonged</a:t>
            </a:r>
          </a:p>
          <a:p>
            <a:r>
              <a:rPr lang="en-US" b="1" dirty="0" err="1" smtClean="0">
                <a:solidFill>
                  <a:srgbClr val="66FF66"/>
                </a:solidFill>
              </a:rPr>
              <a:t>Hges</a:t>
            </a:r>
            <a:r>
              <a:rPr lang="en-US" b="1" dirty="0" smtClean="0">
                <a:solidFill>
                  <a:srgbClr val="66FF66"/>
                </a:solidFill>
              </a:rPr>
              <a:t> from gum, rectum, site of bite</a:t>
            </a:r>
          </a:p>
          <a:p>
            <a:r>
              <a:rPr lang="en-US" b="1" dirty="0" err="1" smtClean="0">
                <a:solidFill>
                  <a:srgbClr val="66FF66"/>
                </a:solidFill>
              </a:rPr>
              <a:t>Haemoptysis</a:t>
            </a:r>
            <a:endParaRPr lang="en-US" b="1" dirty="0" smtClean="0">
              <a:solidFill>
                <a:srgbClr val="66FF66"/>
              </a:solidFill>
            </a:endParaRPr>
          </a:p>
          <a:p>
            <a:r>
              <a:rPr lang="en-US" b="1" dirty="0" err="1" smtClean="0">
                <a:solidFill>
                  <a:srgbClr val="66FF66"/>
                </a:solidFill>
              </a:rPr>
              <a:t>Haemoglobinuria</a:t>
            </a:r>
            <a:r>
              <a:rPr lang="en-US" b="1" dirty="0" smtClean="0">
                <a:solidFill>
                  <a:srgbClr val="66FF66"/>
                </a:solidFill>
              </a:rPr>
              <a:t> and renal failure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IN SYSTEMIC POISONING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</a:rPr>
              <a:t>Blood becomes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</a:rPr>
              <a:t>defibrinated</a:t>
            </a:r>
            <a:endParaRPr lang="en-US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</a:rPr>
              <a:t>Will not clot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</a:rPr>
              <a:t>Increasing respiratory depression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</a:rPr>
              <a:t>Giddiness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</a:rPr>
              <a:t>Headache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</a:rPr>
              <a:t>Weakness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</a:rPr>
              <a:t>Towards the end-extensive suppuration and sloughing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</a:rPr>
              <a:t>Malignant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</a:rPr>
              <a:t>oedema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</a:rPr>
              <a:t> of bitten area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DEATH due to SHOCK and HAEMORRHAGE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SEA SNAKES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Bites cause little or no local reaction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     </a:t>
            </a:r>
            <a:r>
              <a:rPr lang="en-US" sz="3600" b="1" u="sng" dirty="0" smtClean="0">
                <a:solidFill>
                  <a:srgbClr val="FF66CC"/>
                </a:solidFill>
                <a:latin typeface="Times New Roman" pitchFamily="18" charset="0"/>
              </a:rPr>
              <a:t>½ to1 hr-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pain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stiffness and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weakness of skeletal muscles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66FF66"/>
                </a:solidFill>
                <a:latin typeface="Times New Roman" pitchFamily="18" charset="0"/>
              </a:rPr>
              <a:t>polymyositis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 with limb girdle distribution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muscle enzymes increased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plasma potassium increased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66FF66"/>
                </a:solidFill>
                <a:latin typeface="Times New Roman" pitchFamily="18" charset="0"/>
              </a:rPr>
              <a:t>Myoglobinuria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 with renal failure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weakness of skeletal muscles persist for months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philippines_tapilon_sea_snak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343400" cy="6629400"/>
          </a:xfrm>
          <a:prstGeom prst="rect">
            <a:avLst/>
          </a:prstGeom>
          <a:noFill/>
        </p:spPr>
      </p:pic>
      <p:pic>
        <p:nvPicPr>
          <p:cNvPr id="5" name="Picture 10" descr="Painting of the tail of the Yellow-lipped sea snake, Laticauda colubrina. Note the characteristically flattened tail. Illustration by David Kirshner from 'Encyclopedia of Reptiles and Amphibians'. Colpyright Weldon Owen Prt Ltd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4419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FD,FP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66CC"/>
                </a:solidFill>
                <a:latin typeface="Times New Roman" pitchFamily="18" charset="0"/>
              </a:rPr>
              <a:t>FATAL DOSE :-</a:t>
            </a:r>
            <a:r>
              <a:rPr lang="fr-FR" b="1" dirty="0" smtClean="0">
                <a:latin typeface="Times New Roman" pitchFamily="18" charset="0"/>
              </a:rPr>
              <a:t> </a:t>
            </a:r>
            <a:r>
              <a:rPr lang="fr-FR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</a:rPr>
              <a:t>Cobra</a:t>
            </a:r>
            <a:r>
              <a:rPr lang="fr-FR" b="1" dirty="0" smtClean="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fr-FR" b="1" dirty="0" smtClean="0">
                <a:latin typeface="Times New Roman" pitchFamily="18" charset="0"/>
              </a:rPr>
              <a:t>12mg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>
                <a:latin typeface="Times New Roman" pitchFamily="18" charset="0"/>
              </a:rPr>
              <a:t>                                 </a:t>
            </a:r>
            <a:r>
              <a:rPr lang="fr-FR" b="1" dirty="0" err="1" smtClean="0">
                <a:solidFill>
                  <a:srgbClr val="66FF66"/>
                </a:solidFill>
                <a:latin typeface="Times New Roman" pitchFamily="18" charset="0"/>
              </a:rPr>
              <a:t>Russel’s</a:t>
            </a:r>
            <a:r>
              <a:rPr lang="fr-FR" b="1" dirty="0" smtClean="0">
                <a:solidFill>
                  <a:srgbClr val="66FF66"/>
                </a:solidFill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66FF66"/>
                </a:solidFill>
                <a:latin typeface="Times New Roman" pitchFamily="18" charset="0"/>
              </a:rPr>
              <a:t>viper</a:t>
            </a:r>
            <a:r>
              <a:rPr lang="fr-FR" b="1" dirty="0" smtClean="0">
                <a:latin typeface="Times New Roman" pitchFamily="18" charset="0"/>
              </a:rPr>
              <a:t> 15mg 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>
                <a:latin typeface="Times New Roman" pitchFamily="18" charset="0"/>
              </a:rPr>
              <a:t>                                 </a:t>
            </a:r>
            <a:r>
              <a:rPr lang="fr-FR" b="1" dirty="0" err="1" smtClean="0">
                <a:solidFill>
                  <a:srgbClr val="66FF66"/>
                </a:solidFill>
                <a:latin typeface="Times New Roman" pitchFamily="18" charset="0"/>
              </a:rPr>
              <a:t>Echis</a:t>
            </a:r>
            <a:r>
              <a:rPr lang="fr-FR" b="1" dirty="0" smtClean="0">
                <a:latin typeface="Times New Roman" pitchFamily="18" charset="0"/>
              </a:rPr>
              <a:t>-8mg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>
                <a:latin typeface="Times New Roman" pitchFamily="18" charset="0"/>
              </a:rPr>
              <a:t>                                 </a:t>
            </a:r>
            <a:r>
              <a:rPr lang="fr-FR" b="1" dirty="0" err="1" smtClean="0">
                <a:solidFill>
                  <a:srgbClr val="66FF66"/>
                </a:solidFill>
                <a:latin typeface="Times New Roman" pitchFamily="18" charset="0"/>
              </a:rPr>
              <a:t>Krait</a:t>
            </a:r>
            <a:r>
              <a:rPr lang="fr-FR" b="1" dirty="0" smtClean="0">
                <a:latin typeface="Times New Roman" pitchFamily="18" charset="0"/>
              </a:rPr>
              <a:t>-6mg</a:t>
            </a:r>
          </a:p>
          <a:p>
            <a:pPr>
              <a:buFont typeface="Wingdings" pitchFamily="2" charset="2"/>
              <a:buNone/>
            </a:pPr>
            <a:endParaRPr lang="en-US" b="1" dirty="0" smtClean="0">
              <a:latin typeface="Times New Roman" pitchFamily="18" charset="0"/>
            </a:endParaRPr>
          </a:p>
          <a:p>
            <a:r>
              <a:rPr lang="en-US" b="1" dirty="0" smtClean="0">
                <a:solidFill>
                  <a:srgbClr val="FF66CC"/>
                </a:solidFill>
                <a:latin typeface="Times New Roman" pitchFamily="18" charset="0"/>
              </a:rPr>
              <a:t>FATAL PERIOD</a:t>
            </a:r>
            <a:r>
              <a:rPr lang="en-US" b="1" dirty="0" smtClean="0">
                <a:latin typeface="Times New Roman" pitchFamily="18" charset="0"/>
              </a:rPr>
              <a:t> –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cobra and krait-</a:t>
            </a:r>
            <a:r>
              <a:rPr lang="en-US" b="1" dirty="0" smtClean="0">
                <a:latin typeface="Times New Roman" pitchFamily="18" charset="0"/>
              </a:rPr>
              <a:t>1/2 -6hrs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</a:rPr>
              <a:t>                                  -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viper</a:t>
            </a:r>
            <a:r>
              <a:rPr lang="en-US" b="1" dirty="0" smtClean="0">
                <a:latin typeface="Times New Roman" pitchFamily="18" charset="0"/>
              </a:rPr>
              <a:t>-1-2 days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Sense organs of snakes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</a:rPr>
              <a:t>Vision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C000"/>
                </a:solidFill>
              </a:rPr>
              <a:t>Eyes without eyelids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For moving objects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</a:rPr>
              <a:t>Touch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FFC000"/>
                </a:solidFill>
              </a:rPr>
              <a:t>Quite effective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</a:rPr>
              <a:t>Hearing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 No external ear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 So doubtful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99"/>
                </a:solidFill>
              </a:rPr>
              <a:t>Smell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C000"/>
                </a:solidFill>
              </a:rPr>
              <a:t>Strong smell sensation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rgbClr val="FFFF00"/>
                </a:solidFill>
              </a:rPr>
              <a:t>FIRST AID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Reassure the patient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apply firm pressure over bitten area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Sutherland wrap</a:t>
            </a:r>
          </a:p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Immobilise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the bitten limb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Make parallel incisions through fang marks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Clean the wound with sterile saline or 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pt. FM\Desktop\Dos-Donts-of-First-Aid-in-Snake-bite-victi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5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FF00"/>
                </a:solidFill>
              </a:rPr>
              <a:t>TREATMENT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Polyvalent anti snake venom serum(4 hrs)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20ml given IV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Repeated 1 hr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</a:rPr>
              <a:t>Furthur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 doses every 6 hrs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If not available-antivenin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In viper bite-inject around site also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</a:rPr>
              <a:t>Neostigmine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 if there is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</a:rPr>
              <a:t>neuroparalysis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In severe poisoning-normal saline or transfusion of blood and plasma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</a:rPr>
              <a:t>Haemodialysis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 or peritoneal dialysis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6000" b="1" u="sng" dirty="0" smtClean="0">
                <a:solidFill>
                  <a:srgbClr val="FFFF00"/>
                </a:solidFill>
              </a:rPr>
              <a:t>PM APPEARENCES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One or two fang marks</a:t>
            </a:r>
          </a:p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Colubrine bite-site-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</a:rPr>
              <a:t>haemolysed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 blood</a:t>
            </a:r>
          </a:p>
          <a:p>
            <a:pPr>
              <a:lnSpc>
                <a:spcPct val="80000"/>
              </a:lnSpc>
            </a:pP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</a:rPr>
              <a:t>Viperine-discolouration</a:t>
            </a:r>
            <a:endParaRPr lang="en-US" sz="35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                swelling</a:t>
            </a:r>
          </a:p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               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</a:rPr>
              <a:t>cellulitis</a:t>
            </a:r>
            <a:endParaRPr lang="en-US" sz="35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                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</a:rPr>
              <a:t>hges</a:t>
            </a:r>
            <a:endParaRPr lang="en-US" sz="35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</a:rPr>
              <a:t>Hges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 into bowel</a:t>
            </a:r>
          </a:p>
          <a:p>
            <a:pPr>
              <a:lnSpc>
                <a:spcPct val="80000"/>
              </a:lnSpc>
            </a:pP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</a:rPr>
              <a:t>Purpuric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 spots on pericardium</a:t>
            </a:r>
          </a:p>
          <a:p>
            <a:pPr>
              <a:lnSpc>
                <a:spcPct val="80000"/>
              </a:lnSpc>
            </a:pP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</a:rPr>
              <a:t>Hges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 into lungs</a:t>
            </a:r>
          </a:p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Kidneys inflamed</a:t>
            </a:r>
          </a:p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Internal organs-congested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CIRCUMSTANCES OF POISONING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</a:rPr>
              <a:t>Accidental</a:t>
            </a:r>
          </a:p>
          <a:p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</a:rPr>
              <a:t>Occasionally murder</a:t>
            </a:r>
          </a:p>
          <a:p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</a:rPr>
              <a:t>Occasionally cattle poison</a:t>
            </a:r>
          </a:p>
          <a:p>
            <a:endParaRPr lang="en-US" sz="60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FFFF00"/>
                </a:solidFill>
              </a:rPr>
              <a:t>NON  POISONOUS SNAKES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30663" y="3136900"/>
          <a:ext cx="1081087" cy="582613"/>
        </p:xfrm>
        <a:graphic>
          <a:graphicData uri="http://schemas.openxmlformats.org/presentationml/2006/ole">
            <p:oleObj spid="_x0000_s2050" name="Packager Shell Object" showAsIcon="1" r:id="rId3" imgW="1080360" imgH="582120" progId="Package">
              <p:embed/>
            </p:oleObj>
          </a:graphicData>
        </a:graphic>
      </p:graphicFrame>
      <p:pic>
        <p:nvPicPr>
          <p:cNvPr id="2051" name="Picture 3" descr="C:\Users\Dept. FM\Desktop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pt. FM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66FF66"/>
                </a:solidFill>
              </a:rPr>
              <a:t>Vibration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Jacobson’s sense organs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Special sensitive cells in the palate</a:t>
            </a:r>
          </a:p>
          <a:p>
            <a:r>
              <a:rPr lang="en-US" b="1" u="sng" dirty="0" smtClean="0">
                <a:solidFill>
                  <a:srgbClr val="66FF66"/>
                </a:solidFill>
              </a:rPr>
              <a:t>Temperature variation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Pit vipers have pits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 On each side of the head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 Sensitive to temperature variation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  Pythons-on the lips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Poison glands</a:t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66FF66"/>
                </a:solidFill>
              </a:rPr>
              <a:t>Salivary glands of snakes</a:t>
            </a:r>
          </a:p>
          <a:p>
            <a:r>
              <a:rPr lang="en-US" sz="4800" b="1" dirty="0" smtClean="0">
                <a:solidFill>
                  <a:srgbClr val="66FF66"/>
                </a:solidFill>
              </a:rPr>
              <a:t>Situated behind the eyes</a:t>
            </a:r>
          </a:p>
          <a:p>
            <a:r>
              <a:rPr lang="en-US" sz="4800" b="1" dirty="0" smtClean="0">
                <a:solidFill>
                  <a:srgbClr val="66FF66"/>
                </a:solidFill>
              </a:rPr>
              <a:t>Above the upper jaw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snake-veno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1"/>
          <a:ext cx="8229600" cy="631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49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Trait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Poisonous snakes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Non-poisonous snakes </a:t>
                      </a:r>
                    </a:p>
                  </a:txBody>
                  <a:tcPr horzOverflow="overflow"/>
                </a:tc>
              </a:tr>
              <a:tr h="1049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General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Stout, dull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coloured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Slender,bright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coloured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</a:txBody>
                  <a:tcPr horzOverflow="overflow"/>
                </a:tc>
              </a:tr>
              <a:tr h="151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Head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Usually triangular in shape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Usually rounded or oval</a:t>
                      </a:r>
                    </a:p>
                  </a:txBody>
                  <a:tcPr horzOverflow="overflow"/>
                </a:tc>
              </a:tr>
              <a:tr h="58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Head scales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Small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Large </a:t>
                      </a:r>
                    </a:p>
                  </a:txBody>
                  <a:tcPr horzOverflow="overflow"/>
                </a:tc>
              </a:tr>
              <a:tr h="151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Belly scales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Broad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Small, does not extend across entire width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pt. FM\Desktop\poisoni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948</Words>
  <Application>Microsoft Office PowerPoint</Application>
  <PresentationFormat>On-screen Show (4:3)</PresentationFormat>
  <Paragraphs>279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Packager Shell Object</vt:lpstr>
      <vt:lpstr>ophidia</vt:lpstr>
      <vt:lpstr>Five families of poisonous snakes</vt:lpstr>
      <vt:lpstr>Slide 3</vt:lpstr>
      <vt:lpstr>Sense organs of snakes</vt:lpstr>
      <vt:lpstr>Slide 5</vt:lpstr>
      <vt:lpstr>Poison glands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COBRA &amp; VIPER</vt:lpstr>
      <vt:lpstr>Slide 17</vt:lpstr>
      <vt:lpstr>SNAKE VENOM</vt:lpstr>
      <vt:lpstr>Common krait.(Bengarus caerulus</vt:lpstr>
      <vt:lpstr>Slide 20</vt:lpstr>
      <vt:lpstr>Slide 21</vt:lpstr>
      <vt:lpstr>Common Cobra (Naja naja</vt:lpstr>
      <vt:lpstr>Slide 23</vt:lpstr>
      <vt:lpstr>Slide 24</vt:lpstr>
      <vt:lpstr>Russels viper</vt:lpstr>
      <vt:lpstr>Slide 26</vt:lpstr>
      <vt:lpstr>Saw scaled viper (echis carinata</vt:lpstr>
      <vt:lpstr>Slide 28</vt:lpstr>
      <vt:lpstr>OPHITOXAEMIA</vt:lpstr>
      <vt:lpstr>SYMPTOMATOLOGY OF SNAKE BITE</vt:lpstr>
      <vt:lpstr>Constitutional</vt:lpstr>
      <vt:lpstr>Slide 32</vt:lpstr>
      <vt:lpstr>RUSSELS VIPER AND ECHIS CARINATE</vt:lpstr>
      <vt:lpstr> In moderate poisoning</vt:lpstr>
      <vt:lpstr>In severe cases</vt:lpstr>
      <vt:lpstr>IN SYSTEMIC POISONING</vt:lpstr>
      <vt:lpstr>SEA SNAKES </vt:lpstr>
      <vt:lpstr>Slide 38</vt:lpstr>
      <vt:lpstr>FD,FP</vt:lpstr>
      <vt:lpstr>FIRST AID</vt:lpstr>
      <vt:lpstr>Slide 41</vt:lpstr>
      <vt:lpstr>Slide 42</vt:lpstr>
      <vt:lpstr>TREATMENT</vt:lpstr>
      <vt:lpstr> PM APPEARENCES</vt:lpstr>
      <vt:lpstr>CIRCUMSTANCES OF POISONING</vt:lpstr>
      <vt:lpstr>Slide 46</vt:lpstr>
      <vt:lpstr>Slide 47</vt:lpstr>
      <vt:lpstr>Slide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SNAKES</dc:title>
  <dc:creator>Dept. FM</dc:creator>
  <cp:lastModifiedBy>Dept. FM</cp:lastModifiedBy>
  <cp:revision>41</cp:revision>
  <dcterms:created xsi:type="dcterms:W3CDTF">2006-08-16T00:00:00Z</dcterms:created>
  <dcterms:modified xsi:type="dcterms:W3CDTF">2021-11-13T08:03:53Z</dcterms:modified>
</cp:coreProperties>
</file>