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media/audio2" ContentType="audio/x-wav"/>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media/audio1" ContentType="audio/x-wav"/>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06F4960-6DD5-46FD-A30A-AD64C2781CF2}" type="datetimeFigureOut">
              <a:rPr lang="en-US" smtClean="0"/>
              <a:t>08-03-2021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571B156-9D9F-4869-ADBA-D7FF0F971689}"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6F4960-6DD5-46FD-A30A-AD64C2781CF2}" type="datetimeFigureOut">
              <a:rPr lang="en-US" smtClean="0"/>
              <a:t>08-03-2021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156-9D9F-4869-ADBA-D7FF0F9716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6F4960-6DD5-46FD-A30A-AD64C2781CF2}" type="datetimeFigureOut">
              <a:rPr lang="en-US" smtClean="0"/>
              <a:t>08-03-2021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156-9D9F-4869-ADBA-D7FF0F9716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6F4960-6DD5-46FD-A30A-AD64C2781CF2}" type="datetimeFigureOut">
              <a:rPr lang="en-US" smtClean="0"/>
              <a:t>08-03-2021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156-9D9F-4869-ADBA-D7FF0F9716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06F4960-6DD5-46FD-A30A-AD64C2781CF2}" type="datetimeFigureOut">
              <a:rPr lang="en-US" smtClean="0"/>
              <a:t>08-03-2021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571B156-9D9F-4869-ADBA-D7FF0F9716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6F4960-6DD5-46FD-A30A-AD64C2781CF2}" type="datetimeFigureOut">
              <a:rPr lang="en-US" smtClean="0"/>
              <a:t>08-03-2021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156-9D9F-4869-ADBA-D7FF0F9716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06F4960-6DD5-46FD-A30A-AD64C2781CF2}" type="datetimeFigureOut">
              <a:rPr lang="en-US" smtClean="0"/>
              <a:t>08-03-2021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71B156-9D9F-4869-ADBA-D7FF0F9716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6F4960-6DD5-46FD-A30A-AD64C2781CF2}" type="datetimeFigureOut">
              <a:rPr lang="en-US" smtClean="0"/>
              <a:t>08-03-2021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71B156-9D9F-4869-ADBA-D7FF0F9716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F4960-6DD5-46FD-A30A-AD64C2781CF2}" type="datetimeFigureOut">
              <a:rPr lang="en-US" smtClean="0"/>
              <a:t>08-03-2021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1B156-9D9F-4869-ADBA-D7FF0F9716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6F4960-6DD5-46FD-A30A-AD64C2781CF2}" type="datetimeFigureOut">
              <a:rPr lang="en-US" smtClean="0"/>
              <a:t>08-03-2021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156-9D9F-4869-ADBA-D7FF0F9716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06F4960-6DD5-46FD-A30A-AD64C2781CF2}" type="datetimeFigureOut">
              <a:rPr lang="en-US" smtClean="0"/>
              <a:t>08-03-2021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156-9D9F-4869-ADBA-D7FF0F9716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06F4960-6DD5-46FD-A30A-AD64C2781CF2}" type="datetimeFigureOut">
              <a:rPr lang="en-US" smtClean="0"/>
              <a:t>08-03-2021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71B156-9D9F-4869-ADBA-D7FF0F97168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radiographics.rsnajnls.org/content/vol20/issue5/images/large/g00se17c3c.jpe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orthoteers.co.uk/Nrujp~ij33lm/Images7/osteochondroma1.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radiographics.rsnajnls.org/content/vol20/issue5/images/large/g00se17g14a.jpeg" TargetMode="External"/><Relationship Id="rId1" Type="http://schemas.openxmlformats.org/officeDocument/2006/relationships/slideLayout" Target="../slideLayouts/slideLayout7.xml"/><Relationship Id="rId6" Type="http://schemas.openxmlformats.org/officeDocument/2006/relationships/hyperlink" Target="http://radiographics.rsnajnls.org/content/vol20/issue5/images/large/g00se17g7a.jpeg" TargetMode="External"/><Relationship Id="rId5" Type="http://schemas.openxmlformats.org/officeDocument/2006/relationships/image" Target="../media/image7.png"/><Relationship Id="rId4" Type="http://schemas.openxmlformats.org/officeDocument/2006/relationships/hyperlink" Target="http://radiographics.rsnajnls.org/content/vol20/issue5/images/large/g00se17g5a.jpe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radiographics.rsnajnls.org/content/vol20/issue5/images/large/g00se17g5c.jpe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orthoteers.co.uk/Nrujp~ij33lm/Imagestum/MAPEXOSTOSIS.JPG"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audio" Target="../media/audio2"/><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133600"/>
            <a:ext cx="7772400" cy="1143000"/>
          </a:xfrm>
        </p:spPr>
        <p:txBody>
          <a:bodyPr/>
          <a:lstStyle/>
          <a:p>
            <a:r>
              <a:rPr lang="en-US" sz="4800" dirty="0">
                <a:solidFill>
                  <a:srgbClr val="FF3300"/>
                </a:solidFill>
                <a:effectLst>
                  <a:outerShdw blurRad="38100" dist="38100" dir="2700000" algn="tl">
                    <a:srgbClr val="000000"/>
                  </a:outerShdw>
                </a:effectLst>
              </a:rPr>
              <a:t>OSTEOCHONDROMA</a:t>
            </a:r>
          </a:p>
        </p:txBody>
      </p:sp>
      <p:sp>
        <p:nvSpPr>
          <p:cNvPr id="2052" name="Rectangle 4"/>
          <p:cNvSpPr>
            <a:spLocks noGrp="1" noChangeArrowheads="1"/>
          </p:cNvSpPr>
          <p:nvPr>
            <p:ph type="subTitle" idx="4294967295"/>
          </p:nvPr>
        </p:nvSpPr>
        <p:spPr>
          <a:xfrm>
            <a:off x="0" y="838200"/>
            <a:ext cx="7924800" cy="1752600"/>
          </a:xfrm>
        </p:spPr>
        <p:txBody>
          <a:bodyPr/>
          <a:lstStyle/>
          <a:p>
            <a:pPr marL="0" indent="0" algn="ctr">
              <a:buFontTx/>
              <a:buNone/>
            </a:pPr>
            <a:r>
              <a:rPr lang="en-US" sz="5400"/>
              <a:t>CASE PRESENTATION</a:t>
            </a:r>
          </a:p>
        </p:txBody>
      </p:sp>
      <p:sp>
        <p:nvSpPr>
          <p:cNvPr id="2053" name="Line 5"/>
          <p:cNvSpPr>
            <a:spLocks noChangeShapeType="1"/>
          </p:cNvSpPr>
          <p:nvPr/>
        </p:nvSpPr>
        <p:spPr bwMode="auto">
          <a:xfrm>
            <a:off x="0" y="3124200"/>
            <a:ext cx="9372600" cy="0"/>
          </a:xfrm>
          <a:prstGeom prst="line">
            <a:avLst/>
          </a:prstGeom>
          <a:noFill/>
          <a:ln w="9525">
            <a:solidFill>
              <a:schemeClr val="tx1"/>
            </a:solidFill>
            <a:round/>
            <a:headEnd/>
            <a:tailEnd/>
          </a:ln>
          <a:effectLst/>
        </p:spPr>
        <p:txBody>
          <a:bodyPr wrap="none"/>
          <a:lstStyle/>
          <a:p>
            <a:endParaRPr lang="en-US"/>
          </a:p>
        </p:txBody>
      </p:sp>
      <p:sp>
        <p:nvSpPr>
          <p:cNvPr id="2054" name="Line 6"/>
          <p:cNvSpPr>
            <a:spLocks noChangeShapeType="1"/>
          </p:cNvSpPr>
          <p:nvPr/>
        </p:nvSpPr>
        <p:spPr bwMode="auto">
          <a:xfrm>
            <a:off x="0" y="2133600"/>
            <a:ext cx="9144000" cy="0"/>
          </a:xfrm>
          <a:prstGeom prst="line">
            <a:avLst/>
          </a:prstGeom>
          <a:noFill/>
          <a:ln w="9525">
            <a:solidFill>
              <a:schemeClr val="tx1"/>
            </a:solidFill>
            <a:round/>
            <a:headEnd/>
            <a:tailEnd/>
          </a:ln>
          <a:effectLst/>
        </p:spPr>
        <p:txBody>
          <a:bodyPr wrap="none"/>
          <a:lstStyle/>
          <a:p>
            <a:endParaRPr lang="en-US"/>
          </a:p>
        </p:txBody>
      </p:sp>
      <p:sp>
        <p:nvSpPr>
          <p:cNvPr id="2055" name="Rectangle 7"/>
          <p:cNvSpPr>
            <a:spLocks noChangeArrowheads="1"/>
          </p:cNvSpPr>
          <p:nvPr/>
        </p:nvSpPr>
        <p:spPr bwMode="auto">
          <a:xfrm>
            <a:off x="2209800" y="3810000"/>
            <a:ext cx="4495800" cy="1189038"/>
          </a:xfrm>
          <a:prstGeom prst="rect">
            <a:avLst/>
          </a:prstGeom>
          <a:noFill/>
          <a:ln w="9525">
            <a:noFill/>
            <a:miter lim="800000"/>
            <a:headEnd/>
            <a:tailEnd/>
          </a:ln>
          <a:effectLst/>
        </p:spPr>
        <p:txBody>
          <a:bodyPr>
            <a:spAutoFit/>
          </a:bodyPr>
          <a:lstStyle/>
          <a:p>
            <a:r>
              <a:rPr lang="en-US" sz="1200">
                <a:cs typeface="Times New Roman" pitchFamily="18" charset="0"/>
              </a:rPr>
              <a:t>           </a:t>
            </a:r>
            <a:r>
              <a:rPr lang="en-US" b="1">
                <a:solidFill>
                  <a:srgbClr val="990000"/>
                </a:solidFill>
                <a:cs typeface="Times New Roman" pitchFamily="18" charset="0"/>
              </a:rPr>
              <a:t>DR. T. AJAYAN</a:t>
            </a:r>
          </a:p>
          <a:p>
            <a:pPr eaLnBrk="0" hangingPunct="0"/>
            <a:r>
              <a:rPr lang="en-US" sz="1200">
                <a:cs typeface="Times New Roman" pitchFamily="18" charset="0"/>
              </a:rPr>
              <a:t>   </a:t>
            </a:r>
            <a:r>
              <a:rPr lang="en-US" sz="2000">
                <a:cs typeface="Times New Roman" pitchFamily="18" charset="0"/>
              </a:rPr>
              <a:t>(HOD-, DEPT. OF MEDICINE)</a:t>
            </a:r>
          </a:p>
          <a:p>
            <a:pPr eaLnBrk="0" hangingPunct="0"/>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box(out)">
                                      <p:cBhvr>
                                        <p:cTn id="7" dur="500"/>
                                        <p:tgtEl>
                                          <p:spTgt spid="205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2053"/>
                                        </p:tgtEl>
                                        <p:attrNameLst>
                                          <p:attrName>style.visibility</p:attrName>
                                        </p:attrNameLst>
                                      </p:cBhvr>
                                      <p:to>
                                        <p:strVal val="visible"/>
                                      </p:to>
                                    </p:set>
                                    <p:anim calcmode="lin" valueType="num">
                                      <p:cBhvr additive="base">
                                        <p:cTn id="11" dur="500" fill="hold"/>
                                        <p:tgtEl>
                                          <p:spTgt spid="2053"/>
                                        </p:tgtEl>
                                        <p:attrNameLst>
                                          <p:attrName>ppt_x</p:attrName>
                                        </p:attrNameLst>
                                      </p:cBhvr>
                                      <p:tavLst>
                                        <p:tav tm="0">
                                          <p:val>
                                            <p:strVal val="0-#ppt_w/2"/>
                                          </p:val>
                                        </p:tav>
                                        <p:tav tm="100000">
                                          <p:val>
                                            <p:strVal val="#ppt_x"/>
                                          </p:val>
                                        </p:tav>
                                      </p:tavLst>
                                    </p:anim>
                                    <p:anim calcmode="lin" valueType="num">
                                      <p:cBhvr additive="base">
                                        <p:cTn id="12" dur="500" fill="hold"/>
                                        <p:tgtEl>
                                          <p:spTgt spid="205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1000"/>
                                  </p:stCondLst>
                                  <p:childTnLst>
                                    <p:set>
                                      <p:cBhvr>
                                        <p:cTn id="15" dur="1" fill="hold">
                                          <p:stCondLst>
                                            <p:cond delay="0"/>
                                          </p:stCondLst>
                                        </p:cTn>
                                        <p:tgtEl>
                                          <p:spTgt spid="2054"/>
                                        </p:tgtEl>
                                        <p:attrNameLst>
                                          <p:attrName>style.visibility</p:attrName>
                                        </p:attrNameLst>
                                      </p:cBhvr>
                                      <p:to>
                                        <p:strVal val="visible"/>
                                      </p:to>
                                    </p:set>
                                    <p:anim calcmode="lin" valueType="num">
                                      <p:cBhvr additive="base">
                                        <p:cTn id="16" dur="500" fill="hold"/>
                                        <p:tgtEl>
                                          <p:spTgt spid="2054"/>
                                        </p:tgtEl>
                                        <p:attrNameLst>
                                          <p:attrName>ppt_x</p:attrName>
                                        </p:attrNameLst>
                                      </p:cBhvr>
                                      <p:tavLst>
                                        <p:tav tm="0">
                                          <p:val>
                                            <p:strVal val="0-#ppt_w/2"/>
                                          </p:val>
                                        </p:tav>
                                        <p:tav tm="100000">
                                          <p:val>
                                            <p:strVal val="#ppt_x"/>
                                          </p:val>
                                        </p:tav>
                                      </p:tavLst>
                                    </p:anim>
                                    <p:anim calcmode="lin" valueType="num">
                                      <p:cBhvr additive="base">
                                        <p:cTn id="17" dur="500" fill="hold"/>
                                        <p:tgtEl>
                                          <p:spTgt spid="2054"/>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2" presetClass="entr" presetSubtype="8" fill="hold" grpId="0" nodeType="afterEffect">
                                  <p:stCondLst>
                                    <p:cond delay="1000"/>
                                  </p:stCondLst>
                                  <p:iterate type="lt">
                                    <p:tmPct val="100000"/>
                                  </p:iterate>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75" fill="hold"/>
                                        <p:tgtEl>
                                          <p:spTgt spid="2050"/>
                                        </p:tgtEl>
                                        <p:attrNameLst>
                                          <p:attrName>ppt_x</p:attrName>
                                        </p:attrNameLst>
                                      </p:cBhvr>
                                      <p:tavLst>
                                        <p:tav tm="0">
                                          <p:val>
                                            <p:strVal val="0-#ppt_w/2"/>
                                          </p:val>
                                        </p:tav>
                                        <p:tav tm="100000">
                                          <p:val>
                                            <p:strVal val="#ppt_x"/>
                                          </p:val>
                                        </p:tav>
                                      </p:tavLst>
                                    </p:anim>
                                    <p:anim calcmode="lin" valueType="num">
                                      <p:cBhvr additive="base">
                                        <p:cTn id="22" dur="75" fill="hold"/>
                                        <p:tgtEl>
                                          <p:spTgt spid="2050"/>
                                        </p:tgtEl>
                                        <p:attrNameLst>
                                          <p:attrName>ppt_y</p:attrName>
                                        </p:attrNameLst>
                                      </p:cBhvr>
                                      <p:tavLst>
                                        <p:tav tm="0">
                                          <p:val>
                                            <p:strVal val="#ppt_y"/>
                                          </p:val>
                                        </p:tav>
                                        <p:tav tm="100000">
                                          <p:val>
                                            <p:strVal val="#ppt_y"/>
                                          </p:val>
                                        </p:tav>
                                      </p:tavLst>
                                    </p:anim>
                                  </p:childTnLst>
                                </p:cTn>
                              </p:par>
                            </p:childTnLst>
                          </p:cTn>
                        </p:par>
                        <p:par>
                          <p:cTn id="23" fill="hold">
                            <p:stCondLst>
                              <p:cond delay="5550"/>
                            </p:stCondLst>
                            <p:childTnLst>
                              <p:par>
                                <p:cTn id="24" presetID="22" presetClass="entr" presetSubtype="1" fill="hold" grpId="0" nodeType="afterEffect">
                                  <p:stCondLst>
                                    <p:cond delay="1000"/>
                                  </p:stCondLst>
                                  <p:iterate type="lt">
                                    <p:tmPct val="100000"/>
                                  </p:iterate>
                                  <p:childTnLst>
                                    <p:set>
                                      <p:cBhvr>
                                        <p:cTn id="25" dur="1" fill="hold">
                                          <p:stCondLst>
                                            <p:cond delay="0"/>
                                          </p:stCondLst>
                                        </p:cTn>
                                        <p:tgtEl>
                                          <p:spTgt spid="2055">
                                            <p:txEl>
                                              <p:pRg st="0" end="0"/>
                                            </p:txEl>
                                          </p:spTgt>
                                        </p:tgtEl>
                                        <p:attrNameLst>
                                          <p:attrName>style.visibility</p:attrName>
                                        </p:attrNameLst>
                                      </p:cBhvr>
                                      <p:to>
                                        <p:strVal val="visible"/>
                                      </p:to>
                                    </p:set>
                                    <p:animEffect transition="in" filter="wipe(up)">
                                      <p:cBhvr>
                                        <p:cTn id="26" dur="75"/>
                                        <p:tgtEl>
                                          <p:spTgt spid="2055">
                                            <p:txEl>
                                              <p:pRg st="0" end="0"/>
                                            </p:txEl>
                                          </p:spTgt>
                                        </p:tgtEl>
                                      </p:cBhvr>
                                    </p:animEffect>
                                  </p:childTnLst>
                                </p:cTn>
                              </p:par>
                            </p:childTnLst>
                          </p:cTn>
                        </p:par>
                        <p:par>
                          <p:cTn id="27" fill="hold">
                            <p:stCondLst>
                              <p:cond delay="7375"/>
                            </p:stCondLst>
                            <p:childTnLst>
                              <p:par>
                                <p:cTn id="28" presetID="22" presetClass="entr" presetSubtype="1" fill="hold" grpId="0" nodeType="afterEffect">
                                  <p:stCondLst>
                                    <p:cond delay="1000"/>
                                  </p:stCondLst>
                                  <p:iterate type="lt">
                                    <p:tmPct val="100000"/>
                                  </p:iterate>
                                  <p:childTnLst>
                                    <p:set>
                                      <p:cBhvr>
                                        <p:cTn id="29" dur="1" fill="hold">
                                          <p:stCondLst>
                                            <p:cond delay="0"/>
                                          </p:stCondLst>
                                        </p:cTn>
                                        <p:tgtEl>
                                          <p:spTgt spid="2055">
                                            <p:txEl>
                                              <p:pRg st="1" end="1"/>
                                            </p:txEl>
                                          </p:spTgt>
                                        </p:tgtEl>
                                        <p:attrNameLst>
                                          <p:attrName>style.visibility</p:attrName>
                                        </p:attrNameLst>
                                      </p:cBhvr>
                                      <p:to>
                                        <p:strVal val="visible"/>
                                      </p:to>
                                    </p:set>
                                    <p:animEffect transition="in" filter="wipe(up)">
                                      <p:cBhvr>
                                        <p:cTn id="30" dur="75"/>
                                        <p:tgtEl>
                                          <p:spTgt spid="20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2" grpId="0" build="p" autoUpdateAnimBg="0"/>
      <p:bldP spid="2053" grpId="0" animBg="1"/>
      <p:bldP spid="2054" grpId="0" animBg="1"/>
      <p:bldP spid="205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009650"/>
            <a:ext cx="9144000" cy="4473575"/>
          </a:xfrm>
          <a:prstGeom prst="rect">
            <a:avLst/>
          </a:prstGeom>
          <a:noFill/>
          <a:ln w="9525">
            <a:noFill/>
            <a:miter lim="800000"/>
            <a:headEnd/>
            <a:tailEnd/>
          </a:ln>
          <a:effectLst/>
        </p:spPr>
        <p:txBody>
          <a:bodyPr>
            <a:spAutoFit/>
          </a:bodyPr>
          <a:lstStyle/>
          <a:p>
            <a:r>
              <a:rPr lang="en-US" sz="2400"/>
              <a:t>        The cartilage cap appears to merge</a:t>
            </a:r>
            <a:r>
              <a:rPr lang="en-US" sz="2400" baseline="30000"/>
              <a:t> </a:t>
            </a:r>
            <a:r>
              <a:rPr lang="en-US" sz="2400"/>
              <a:t>with the underlying bone and is covered with a thin layer of</a:t>
            </a:r>
            <a:r>
              <a:rPr lang="en-US" sz="2400" baseline="30000"/>
              <a:t> </a:t>
            </a:r>
            <a:r>
              <a:rPr lang="en-US" sz="2400"/>
              <a:t>fibrous capsule that functions as a perichondrium. The cartilage cap resembles a growth plate with columns</a:t>
            </a:r>
            <a:r>
              <a:rPr lang="en-US" sz="2400" baseline="30000"/>
              <a:t> </a:t>
            </a:r>
            <a:r>
              <a:rPr lang="en-US" sz="2400"/>
              <a:t>or clusters of chondrocytes evenly distributed and maturing</a:t>
            </a:r>
            <a:r>
              <a:rPr lang="en-US" sz="2400" baseline="30000"/>
              <a:t> </a:t>
            </a:r>
            <a:r>
              <a:rPr lang="en-US" sz="2400"/>
              <a:t>in an enchondral process. These chondrocytes can be</a:t>
            </a:r>
            <a:r>
              <a:rPr lang="en-US" sz="2400" baseline="30000"/>
              <a:t> </a:t>
            </a:r>
            <a:r>
              <a:rPr lang="en-US" sz="2400"/>
              <a:t>mildly increased in number with binucleate forms (caused by</a:t>
            </a:r>
            <a:r>
              <a:rPr lang="en-US" sz="2400" baseline="30000"/>
              <a:t> </a:t>
            </a:r>
            <a:r>
              <a:rPr lang="en-US" sz="2400"/>
              <a:t>mechanical or traumatic forces) that, in certain instances,</a:t>
            </a:r>
            <a:r>
              <a:rPr lang="en-US" sz="2400" baseline="30000"/>
              <a:t> </a:t>
            </a:r>
            <a:r>
              <a:rPr lang="en-US" sz="2400"/>
              <a:t>may be mistaken for a more histologically aggressive process. The process of enchondral ossification leads to medullary</a:t>
            </a:r>
            <a:r>
              <a:rPr lang="en-US" sz="2400" baseline="30000"/>
              <a:t> </a:t>
            </a:r>
            <a:r>
              <a:rPr lang="en-US" sz="2400"/>
              <a:t>bone, typically with yellow rather than hematopoietic marrow, and large calcified areas or calcific debris. Examination</a:t>
            </a:r>
            <a:r>
              <a:rPr lang="en-US" sz="2400" baseline="30000"/>
              <a:t> </a:t>
            </a:r>
            <a:r>
              <a:rPr lang="en-US" sz="2400"/>
              <a:t>by electron microscopy reveals proliferating and degenerating</a:t>
            </a:r>
            <a:r>
              <a:rPr lang="en-US" sz="2400" baseline="30000"/>
              <a:t> </a:t>
            </a:r>
            <a:r>
              <a:rPr lang="en-US" sz="2400"/>
              <a:t>chondrocytes that are indistinguishable from normal chondrocytes.</a:t>
            </a:r>
            <a:r>
              <a:rPr lang="en-US" sz="2400" baseline="30000"/>
              <a:t> </a:t>
            </a:r>
            <a:endParaRPr lang="en-US" sz="2400"/>
          </a:p>
        </p:txBody>
      </p:sp>
      <p:sp>
        <p:nvSpPr>
          <p:cNvPr id="21507" name="Rectangle 3"/>
          <p:cNvSpPr>
            <a:spLocks noGrp="1" noChangeArrowheads="1"/>
          </p:cNvSpPr>
          <p:nvPr>
            <p:ph type="title"/>
          </p:nvPr>
        </p:nvSpPr>
        <p:spPr>
          <a:xfrm>
            <a:off x="685800" y="0"/>
            <a:ext cx="7772400" cy="1143000"/>
          </a:xfrm>
        </p:spPr>
        <p:txBody>
          <a:bodyPr/>
          <a:lstStyle/>
          <a:p>
            <a:r>
              <a:rPr lang="en-US" sz="2800" b="1" u="sng">
                <a:solidFill>
                  <a:schemeClr val="tx1"/>
                </a:solidFill>
              </a:rPr>
              <a:t>MICROSCOPIC EXAMINATION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lide(fromLeft)">
                                      <p:cBhvr>
                                        <p:cTn id="7" dur="500"/>
                                        <p:tgtEl>
                                          <p:spTgt spid="21507"/>
                                        </p:tgtEl>
                                      </p:cBhvr>
                                    </p:animEffect>
                                  </p:childTnLst>
                                </p:cTn>
                              </p:par>
                            </p:childTnLst>
                          </p:cTn>
                        </p:par>
                        <p:par>
                          <p:cTn id="8" fill="hold">
                            <p:stCondLst>
                              <p:cond delay="500"/>
                            </p:stCondLst>
                            <p:childTnLst>
                              <p:par>
                                <p:cTn id="9" presetID="14" presetClass="entr" presetSubtype="10" fill="hold" grpId="0" nodeType="afterEffect">
                                  <p:stCondLst>
                                    <p:cond delay="1000"/>
                                  </p:stCondLst>
                                  <p:childTnLst>
                                    <p:set>
                                      <p:cBhvr>
                                        <p:cTn id="10" dur="1" fill="hold">
                                          <p:stCondLst>
                                            <p:cond delay="0"/>
                                          </p:stCondLst>
                                        </p:cTn>
                                        <p:tgtEl>
                                          <p:spTgt spid="21506"/>
                                        </p:tgtEl>
                                        <p:attrNameLst>
                                          <p:attrName>style.visibility</p:attrName>
                                        </p:attrNameLst>
                                      </p:cBhvr>
                                      <p:to>
                                        <p:strVal val="visible"/>
                                      </p:to>
                                    </p:set>
                                    <p:animEffect transition="in" filter="randombar(horizontal)">
                                      <p:cBhvr>
                                        <p:cTn id="11"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2287588"/>
            <a:ext cx="9144000" cy="822325"/>
          </a:xfrm>
          <a:prstGeom prst="rect">
            <a:avLst/>
          </a:prstGeom>
          <a:noFill/>
          <a:ln w="9525">
            <a:noFill/>
            <a:miter lim="800000"/>
            <a:headEnd/>
            <a:tailEnd/>
          </a:ln>
          <a:effectLst/>
        </p:spPr>
        <p:txBody>
          <a:bodyPr>
            <a:spAutoFit/>
          </a:bodyPr>
          <a:lstStyle/>
          <a:p>
            <a:endParaRPr lang="en-US" sz="2400"/>
          </a:p>
          <a:p>
            <a:pPr eaLnBrk="0" hangingPunct="0"/>
            <a:endParaRPr lang="en-US" sz="2400"/>
          </a:p>
        </p:txBody>
      </p:sp>
      <p:pic>
        <p:nvPicPr>
          <p:cNvPr id="9220" name="Picture 4" descr=" ">
            <a:hlinkClick r:id="rId2"/>
          </p:cNvPr>
          <p:cNvPicPr>
            <a:picLocks noChangeAspect="1" noChangeArrowheads="1"/>
          </p:cNvPicPr>
          <p:nvPr/>
        </p:nvPicPr>
        <p:blipFill>
          <a:blip r:embed="rId3"/>
          <a:srcRect/>
          <a:stretch>
            <a:fillRect/>
          </a:stretch>
        </p:blipFill>
        <p:spPr bwMode="auto">
          <a:xfrm>
            <a:off x="4770438" y="990600"/>
            <a:ext cx="4373562" cy="4495800"/>
          </a:xfrm>
          <a:prstGeom prst="rect">
            <a:avLst/>
          </a:prstGeom>
          <a:noFill/>
        </p:spPr>
      </p:pic>
      <p:sp>
        <p:nvSpPr>
          <p:cNvPr id="9221" name="Rectangle 5"/>
          <p:cNvSpPr>
            <a:spLocks noChangeArrowheads="1"/>
          </p:cNvSpPr>
          <p:nvPr/>
        </p:nvSpPr>
        <p:spPr bwMode="auto">
          <a:xfrm>
            <a:off x="0" y="1374775"/>
            <a:ext cx="9144000" cy="0"/>
          </a:xfrm>
          <a:prstGeom prst="rect">
            <a:avLst/>
          </a:prstGeom>
          <a:noFill/>
          <a:ln w="9525">
            <a:noFill/>
            <a:miter lim="800000"/>
            <a:headEnd/>
            <a:tailEnd/>
          </a:ln>
          <a:effectLst/>
        </p:spPr>
        <p:txBody>
          <a:bodyPr>
            <a:spAutoFit/>
          </a:bodyPr>
          <a:lstStyle/>
          <a:p>
            <a:endParaRPr lang="en-US"/>
          </a:p>
        </p:txBody>
      </p:sp>
      <p:sp>
        <p:nvSpPr>
          <p:cNvPr id="9222" name="Rectangle 6"/>
          <p:cNvSpPr>
            <a:spLocks noChangeArrowheads="1"/>
          </p:cNvSpPr>
          <p:nvPr/>
        </p:nvSpPr>
        <p:spPr bwMode="auto">
          <a:xfrm>
            <a:off x="228600" y="1371600"/>
            <a:ext cx="4572000" cy="4419600"/>
          </a:xfrm>
          <a:prstGeom prst="rect">
            <a:avLst/>
          </a:prstGeom>
          <a:noFill/>
          <a:ln w="9525">
            <a:noFill/>
            <a:miter lim="800000"/>
            <a:headEnd/>
            <a:tailEnd/>
          </a:ln>
          <a:effectLst/>
        </p:spPr>
        <p:txBody>
          <a:bodyPr anchor="ctr"/>
          <a:lstStyle/>
          <a:p>
            <a:r>
              <a:rPr lang="en-US" sz="2000"/>
              <a:t>Resected solitary benign osteochondroma. Coronally sectioned whole mount specimen (hematoxylin-eosin [H-E] stain) There is undulation of the hyaline cartilage that invaginates in several areas into the medullary component (straight arrows) of the osteochondroma. Photomicrograph (original magnification, </a:t>
            </a:r>
            <a:r>
              <a:rPr lang="en-US" sz="2000">
                <a:latin typeface="Helvetica" pitchFamily="34" charset="0"/>
              </a:rPr>
              <a:t>x</a:t>
            </a:r>
            <a:r>
              <a:rPr lang="en-US" sz="2000"/>
              <a:t>250; H-E stain) reveals yellow marrow (*) and trabeculae (straight arrows) within the osteochondroma, the hyaline cartilage cap with columns of cartilage cells (arrowheads), and fibrous capsule or perichondrium.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slide(fromBottom)">
                                      <p:cBhvr>
                                        <p:cTn id="7" dur="500"/>
                                        <p:tgtEl>
                                          <p:spTgt spid="9222"/>
                                        </p:tgtEl>
                                      </p:cBhvr>
                                    </p:animEffect>
                                  </p:childTnLst>
                                </p:cTn>
                              </p:par>
                            </p:childTnLst>
                          </p:cTn>
                        </p:par>
                        <p:par>
                          <p:cTn id="8" fill="hold">
                            <p:stCondLst>
                              <p:cond delay="500"/>
                            </p:stCondLst>
                            <p:childTnLst>
                              <p:par>
                                <p:cTn id="9" presetID="12" presetClass="entr" presetSubtype="4" fill="hold" grpId="0" nodeType="afterEffect" nodePh="1">
                                  <p:stCondLst>
                                    <p:cond delay="0"/>
                                  </p:stCondLst>
                                  <p:endCondLst>
                                    <p:cond evt="begin" delay="0">
                                      <p:tn val="9"/>
                                    </p:cond>
                                  </p:endCondLst>
                                  <p:childTnLst>
                                    <p:set>
                                      <p:cBhvr>
                                        <p:cTn id="10" dur="1" fill="hold">
                                          <p:stCondLst>
                                            <p:cond delay="0"/>
                                          </p:stCondLst>
                                        </p:cTn>
                                        <p:tgtEl>
                                          <p:spTgt spid="9218"/>
                                        </p:tgtEl>
                                        <p:attrNameLst>
                                          <p:attrName>style.visibility</p:attrName>
                                        </p:attrNameLst>
                                      </p:cBhvr>
                                      <p:to>
                                        <p:strVal val="visible"/>
                                      </p:to>
                                    </p:set>
                                    <p:animEffect transition="in" filter="slide(fromBottom)">
                                      <p:cBhvr>
                                        <p:cTn id="11" dur="500"/>
                                        <p:tgtEl>
                                          <p:spTgt spid="9218"/>
                                        </p:tgtEl>
                                      </p:cBhvr>
                                    </p:animEffect>
                                  </p:childTnLst>
                                </p:cTn>
                              </p:par>
                            </p:childTnLst>
                          </p:cTn>
                        </p:par>
                        <p:par>
                          <p:cTn id="12" fill="hold">
                            <p:stCondLst>
                              <p:cond delay="1000"/>
                            </p:stCondLst>
                            <p:childTnLst>
                              <p:par>
                                <p:cTn id="13" presetID="12" presetClass="entr" presetSubtype="4" fill="hold" grpId="0" nodeType="afterEffect" nodePh="1">
                                  <p:stCondLst>
                                    <p:cond delay="0"/>
                                  </p:stCondLst>
                                  <p:endCondLst>
                                    <p:cond evt="begin" delay="0">
                                      <p:tn val="13"/>
                                    </p:cond>
                                  </p:endCondLst>
                                  <p:childTnLst>
                                    <p:set>
                                      <p:cBhvr>
                                        <p:cTn id="14" dur="1" fill="hold">
                                          <p:stCondLst>
                                            <p:cond delay="0"/>
                                          </p:stCondLst>
                                        </p:cTn>
                                        <p:tgtEl>
                                          <p:spTgt spid="9221"/>
                                        </p:tgtEl>
                                        <p:attrNameLst>
                                          <p:attrName>style.visibility</p:attrName>
                                        </p:attrNameLst>
                                      </p:cBhvr>
                                      <p:to>
                                        <p:strVal val="visible"/>
                                      </p:to>
                                    </p:set>
                                    <p:animEffect transition="in" filter="slide(fromBottom)">
                                      <p:cBhvr>
                                        <p:cTn id="15" dur="500"/>
                                        <p:tgtEl>
                                          <p:spTgt spid="9221"/>
                                        </p:tgtEl>
                                      </p:cBhvr>
                                    </p:animEffect>
                                  </p:childTnLst>
                                </p:cTn>
                              </p:par>
                            </p:childTnLst>
                          </p:cTn>
                        </p:par>
                        <p:par>
                          <p:cTn id="16" fill="hold">
                            <p:stCondLst>
                              <p:cond delay="1500"/>
                            </p:stCondLst>
                            <p:childTnLst>
                              <p:par>
                                <p:cTn id="17" presetID="16" presetClass="entr" presetSubtype="26" fill="hold" nodeType="afterEffect">
                                  <p:stCondLst>
                                    <p:cond delay="1000"/>
                                  </p:stCondLst>
                                  <p:childTnLst>
                                    <p:set>
                                      <p:cBhvr>
                                        <p:cTn id="18" dur="1" fill="hold">
                                          <p:stCondLst>
                                            <p:cond delay="0"/>
                                          </p:stCondLst>
                                        </p:cTn>
                                        <p:tgtEl>
                                          <p:spTgt spid="9220"/>
                                        </p:tgtEl>
                                        <p:attrNameLst>
                                          <p:attrName>style.visibility</p:attrName>
                                        </p:attrNameLst>
                                      </p:cBhvr>
                                      <p:to>
                                        <p:strVal val="visible"/>
                                      </p:to>
                                    </p:set>
                                    <p:animEffect transition="in" filter="barn(inHorizontal)">
                                      <p:cBhvr>
                                        <p:cTn id="1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21" grpId="0" animBg="1"/>
      <p:bldP spid="922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1676400"/>
            <a:ext cx="9144000" cy="4108450"/>
          </a:xfrm>
          <a:prstGeom prst="rect">
            <a:avLst/>
          </a:prstGeom>
          <a:noFill/>
          <a:ln w="9525">
            <a:noFill/>
            <a:miter lim="800000"/>
            <a:headEnd/>
            <a:tailEnd/>
          </a:ln>
          <a:effectLst/>
        </p:spPr>
        <p:txBody>
          <a:bodyPr>
            <a:spAutoFit/>
          </a:bodyPr>
          <a:lstStyle/>
          <a:p>
            <a:r>
              <a:rPr lang="en-US" sz="2400"/>
              <a:t>The most common symptom related to osteochondroma is a nontender,</a:t>
            </a:r>
            <a:r>
              <a:rPr lang="en-US" sz="2400" baseline="30000"/>
              <a:t> </a:t>
            </a:r>
            <a:r>
              <a:rPr lang="en-US" sz="2400"/>
              <a:t>painless cosmetic deformity related to the slowly enlarging</a:t>
            </a:r>
            <a:r>
              <a:rPr lang="en-US" sz="2400" baseline="30000"/>
              <a:t> </a:t>
            </a:r>
            <a:r>
              <a:rPr lang="en-US" sz="2400"/>
              <a:t>exophytic mass. Additional complications that cause symptoms</a:t>
            </a:r>
            <a:r>
              <a:rPr lang="en-US" sz="2400" baseline="30000"/>
              <a:t> </a:t>
            </a:r>
            <a:r>
              <a:rPr lang="en-US" sz="2400"/>
              <a:t>include osseous deformity, fracture, vascular compromise, neurologic</a:t>
            </a:r>
            <a:r>
              <a:rPr lang="en-US" sz="2400" baseline="30000"/>
              <a:t> </a:t>
            </a:r>
            <a:r>
              <a:rPr lang="en-US" sz="2400"/>
              <a:t>sequelae, overlying bursa formation, and malignant transformation.</a:t>
            </a:r>
          </a:p>
          <a:p>
            <a:r>
              <a:rPr lang="en-US" sz="2400"/>
              <a:t>    [</a:t>
            </a:r>
            <a:r>
              <a:rPr lang="en-US" sz="2400" baseline="30000"/>
              <a:t> </a:t>
            </a:r>
            <a:r>
              <a:rPr lang="en-US" sz="2400"/>
              <a:t>The vast majority of solitary osteochondromas are asymptomatic</a:t>
            </a:r>
            <a:r>
              <a:rPr lang="en-US" sz="2400" baseline="30000"/>
              <a:t> </a:t>
            </a:r>
            <a:r>
              <a:rPr lang="en-US" sz="2400"/>
              <a:t>and, if detected, are found incidentally. Symptomatic</a:t>
            </a:r>
            <a:r>
              <a:rPr lang="en-US" sz="2400" baseline="30000"/>
              <a:t> </a:t>
            </a:r>
            <a:r>
              <a:rPr lang="en-US" sz="2400"/>
              <a:t>lesions usually occur in younger patients, with 75%–80%</a:t>
            </a:r>
            <a:r>
              <a:rPr lang="en-US" sz="2400" baseline="30000"/>
              <a:t> </a:t>
            </a:r>
            <a:r>
              <a:rPr lang="en-US" sz="2400"/>
              <a:t>of such cases being discovered before the age of 20 years]</a:t>
            </a:r>
          </a:p>
          <a:p>
            <a:endParaRPr lang="en-US" sz="2400"/>
          </a:p>
          <a:p>
            <a:pPr eaLnBrk="0" hangingPunct="0"/>
            <a:endParaRPr lang="en-US" sz="2400"/>
          </a:p>
        </p:txBody>
      </p:sp>
      <p:sp>
        <p:nvSpPr>
          <p:cNvPr id="11267" name="Rectangle 3"/>
          <p:cNvSpPr>
            <a:spLocks noGrp="1" noChangeArrowheads="1"/>
          </p:cNvSpPr>
          <p:nvPr>
            <p:ph type="title"/>
          </p:nvPr>
        </p:nvSpPr>
        <p:spPr/>
        <p:txBody>
          <a:bodyPr/>
          <a:lstStyle/>
          <a:p>
            <a:r>
              <a:rPr lang="en-US" u="sng"/>
              <a:t>CLINICAL FEAUTURES.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par>
                          <p:cTn id="8" fill="hold">
                            <p:stCondLst>
                              <p:cond delay="500"/>
                            </p:stCondLst>
                            <p:childTnLst>
                              <p:par>
                                <p:cTn id="9" presetID="5" presetClass="entr" presetSubtype="10" fill="hold" grpId="0" nodeType="afterEffect">
                                  <p:stCondLst>
                                    <p:cond delay="1000"/>
                                  </p:stCondLst>
                                  <p:childTnLst>
                                    <p:set>
                                      <p:cBhvr>
                                        <p:cTn id="10" dur="1" fill="hold">
                                          <p:stCondLst>
                                            <p:cond delay="0"/>
                                          </p:stCondLst>
                                        </p:cTn>
                                        <p:tgtEl>
                                          <p:spTgt spid="11266"/>
                                        </p:tgtEl>
                                        <p:attrNameLst>
                                          <p:attrName>style.visibility</p:attrName>
                                        </p:attrNameLst>
                                      </p:cBhvr>
                                      <p:to>
                                        <p:strVal val="visible"/>
                                      </p:to>
                                    </p:set>
                                    <p:animEffect transition="in" filter="checkerboard(across)">
                                      <p:cBhvr>
                                        <p:cTn id="11"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990600"/>
            <a:ext cx="9144000" cy="5216525"/>
          </a:xfrm>
          <a:prstGeom prst="rect">
            <a:avLst/>
          </a:prstGeom>
          <a:noFill/>
          <a:ln w="9525">
            <a:noFill/>
            <a:miter lim="800000"/>
            <a:headEnd/>
            <a:tailEnd/>
          </a:ln>
          <a:effectLst/>
        </p:spPr>
        <p:txBody>
          <a:bodyPr>
            <a:spAutoFit/>
          </a:bodyPr>
          <a:lstStyle/>
          <a:p>
            <a:r>
              <a:rPr lang="en-US" b="1"/>
              <a:t>Clinically</a:t>
            </a:r>
            <a:endParaRPr lang="en-US"/>
          </a:p>
          <a:p>
            <a:pPr lvl="1" eaLnBrk="0" hangingPunct="0">
              <a:buFontTx/>
              <a:buChar char="•"/>
            </a:pPr>
            <a:r>
              <a:rPr lang="en-US"/>
              <a:t>Present with lump or interference of tendon function </a:t>
            </a:r>
          </a:p>
          <a:p>
            <a:pPr lvl="1" eaLnBrk="0" hangingPunct="0">
              <a:buFontTx/>
              <a:buChar char="•"/>
            </a:pPr>
            <a:r>
              <a:rPr lang="en-US"/>
              <a:t>Excise if troublesome in second decade </a:t>
            </a:r>
          </a:p>
          <a:p>
            <a:pPr lvl="1" eaLnBrk="0" hangingPunct="0">
              <a:buFontTx/>
              <a:buChar char="•"/>
            </a:pPr>
            <a:r>
              <a:rPr lang="en-US"/>
              <a:t>50% are distal femur, upper tibia or proximal humerus </a:t>
            </a:r>
          </a:p>
          <a:p>
            <a:pPr lvl="1" eaLnBrk="0" hangingPunct="0">
              <a:buFontTx/>
              <a:buChar char="•"/>
            </a:pPr>
            <a:r>
              <a:rPr lang="en-US"/>
              <a:t>May be sessile or pedunculated </a:t>
            </a:r>
          </a:p>
          <a:p>
            <a:pPr lvl="1" eaLnBrk="0" hangingPunct="0">
              <a:buFontTx/>
              <a:buChar char="•"/>
            </a:pPr>
            <a:r>
              <a:rPr lang="en-US"/>
              <a:t>Active growth during skeletal growth -&gt;become latent </a:t>
            </a:r>
          </a:p>
          <a:p>
            <a:pPr lvl="1" eaLnBrk="0" hangingPunct="0">
              <a:buFontTx/>
              <a:buChar char="•"/>
            </a:pPr>
            <a:r>
              <a:rPr lang="en-US"/>
              <a:t>Move towards the diaphysis with growth and usually angle away from the growth plate </a:t>
            </a:r>
          </a:p>
          <a:p>
            <a:pPr lvl="1" eaLnBrk="0" hangingPunct="0">
              <a:buFontTx/>
              <a:buChar char="•"/>
            </a:pPr>
            <a:r>
              <a:rPr lang="en-US"/>
              <a:t>During growth period bone scan -&gt;activity at the tip </a:t>
            </a:r>
          </a:p>
          <a:p>
            <a:pPr lvl="1" eaLnBrk="0" hangingPunct="0">
              <a:buFontTx/>
              <a:buChar char="•"/>
            </a:pPr>
            <a:r>
              <a:rPr lang="en-US" b="1"/>
              <a:t>Increased activity on bone scan after maturity suggests malignant change</a:t>
            </a:r>
            <a:endParaRPr lang="en-US"/>
          </a:p>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heckerboard(across)">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182813" y="1477963"/>
            <a:ext cx="4778375" cy="2987675"/>
          </a:xfrm>
          <a:prstGeom prst="rect">
            <a:avLst/>
          </a:prstGeom>
          <a:noFill/>
          <a:ln w="9525">
            <a:noFill/>
            <a:miter lim="800000"/>
            <a:headEnd/>
            <a:tailEnd/>
          </a:ln>
          <a:effectLst/>
        </p:spPr>
        <p:txBody>
          <a:bodyPr>
            <a:spAutoFit/>
          </a:bodyPr>
          <a:lstStyle/>
          <a:p>
            <a:r>
              <a:rPr lang="en-US" sz="18000"/>
              <a:t> </a:t>
            </a:r>
            <a:r>
              <a:rPr lang="en-US" sz="1000"/>
              <a:t>                                                                                 </a:t>
            </a:r>
          </a:p>
          <a:p>
            <a:pPr eaLnBrk="0" hangingPunct="0"/>
            <a:endParaRPr lang="en-US" sz="1000"/>
          </a:p>
        </p:txBody>
      </p:sp>
      <p:pic>
        <p:nvPicPr>
          <p:cNvPr id="28675" name="Picture 3" descr="http://www.orthoteers.co.uk/Nrujp~ij33lm/Images7/osteochondroma1.jpg">
            <a:hlinkClick r:id="rId2"/>
          </p:cNvPr>
          <p:cNvPicPr>
            <a:picLocks noChangeAspect="1" noChangeArrowheads="1"/>
          </p:cNvPicPr>
          <p:nvPr/>
        </p:nvPicPr>
        <p:blipFill>
          <a:blip r:embed="rId3"/>
          <a:srcRect/>
          <a:stretch>
            <a:fillRect/>
          </a:stretch>
        </p:blipFill>
        <p:spPr bwMode="auto">
          <a:xfrm>
            <a:off x="5473700" y="914400"/>
            <a:ext cx="3670300" cy="4038600"/>
          </a:xfrm>
          <a:prstGeom prst="rect">
            <a:avLst/>
          </a:prstGeom>
          <a:noFill/>
        </p:spPr>
      </p:pic>
      <p:sp>
        <p:nvSpPr>
          <p:cNvPr id="28676" name="Rectangle 4"/>
          <p:cNvSpPr>
            <a:spLocks noChangeArrowheads="1"/>
          </p:cNvSpPr>
          <p:nvPr/>
        </p:nvSpPr>
        <p:spPr bwMode="auto">
          <a:xfrm>
            <a:off x="457200" y="457200"/>
            <a:ext cx="4572000" cy="6116638"/>
          </a:xfrm>
          <a:prstGeom prst="rect">
            <a:avLst/>
          </a:prstGeom>
          <a:noFill/>
          <a:ln w="9525">
            <a:noFill/>
            <a:miter lim="800000"/>
            <a:headEnd/>
            <a:tailEnd/>
          </a:ln>
          <a:effectLst/>
        </p:spPr>
        <p:txBody>
          <a:bodyPr>
            <a:spAutoFit/>
          </a:bodyPr>
          <a:lstStyle/>
          <a:p>
            <a:pPr>
              <a:spcBef>
                <a:spcPct val="50000"/>
              </a:spcBef>
            </a:pPr>
            <a:r>
              <a:rPr lang="en-US" sz="2400" b="1"/>
              <a:t>Radiology</a:t>
            </a:r>
            <a:endParaRPr lang="en-US" sz="2400"/>
          </a:p>
          <a:p>
            <a:pPr lvl="1" eaLnBrk="0" hangingPunct="0">
              <a:spcBef>
                <a:spcPct val="50000"/>
              </a:spcBef>
              <a:buFontTx/>
              <a:buChar char="•"/>
            </a:pPr>
            <a:r>
              <a:rPr lang="en-US" sz="2400"/>
              <a:t>x-ray hallmark is </a:t>
            </a:r>
            <a:r>
              <a:rPr lang="en-US" sz="2400" b="1"/>
              <a:t>blending of tumour into underlying metaphysis</a:t>
            </a:r>
            <a:r>
              <a:rPr lang="en-US" sz="2400"/>
              <a:t> </a:t>
            </a:r>
          </a:p>
          <a:p>
            <a:pPr lvl="1" eaLnBrk="0" hangingPunct="0">
              <a:spcBef>
                <a:spcPct val="50000"/>
              </a:spcBef>
              <a:buFontTx/>
              <a:buChar char="•"/>
            </a:pPr>
            <a:r>
              <a:rPr lang="en-US" sz="2400"/>
              <a:t>flat, sessile lesion or a peduculated (stalk like) process </a:t>
            </a:r>
          </a:p>
          <a:p>
            <a:pPr lvl="1" eaLnBrk="0" hangingPunct="0">
              <a:spcBef>
                <a:spcPct val="50000"/>
              </a:spcBef>
              <a:buFontTx/>
              <a:buChar char="•"/>
            </a:pPr>
            <a:r>
              <a:rPr lang="en-US" sz="2400"/>
              <a:t>pedunculated osteochondromas are oriented in proximal direction </a:t>
            </a:r>
          </a:p>
          <a:p>
            <a:pPr lvl="1" eaLnBrk="0" hangingPunct="0">
              <a:spcBef>
                <a:spcPct val="50000"/>
              </a:spcBef>
              <a:buFontTx/>
              <a:buChar char="•"/>
            </a:pPr>
            <a:r>
              <a:rPr lang="en-US" sz="2400"/>
              <a:t>look for a well defined metaphyseal excrescence of bone with a mottled density </a:t>
            </a:r>
          </a:p>
          <a:p>
            <a:pPr lvl="1" eaLnBrk="0" hangingPunct="0">
              <a:spcBef>
                <a:spcPct val="50000"/>
              </a:spcBef>
              <a:buFontTx/>
              <a:buChar char="•"/>
            </a:pPr>
            <a:r>
              <a:rPr lang="en-US" sz="2400"/>
              <a:t>Cartilaginous cap displays irregular areas of calcification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0-#ppt_w/2"/>
                                          </p:val>
                                        </p:tav>
                                        <p:tav tm="100000">
                                          <p:val>
                                            <p:strVal val="#ppt_x"/>
                                          </p:val>
                                        </p:tav>
                                      </p:tavLst>
                                    </p:anim>
                                    <p:anim calcmode="lin" valueType="num">
                                      <p:cBhvr additive="base">
                                        <p:cTn id="8" dur="500" fill="hold"/>
                                        <p:tgtEl>
                                          <p:spTgt spid="286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additive="base">
                                        <p:cTn id="12" dur="500" fill="hold"/>
                                        <p:tgtEl>
                                          <p:spTgt spid="28674"/>
                                        </p:tgtEl>
                                        <p:attrNameLst>
                                          <p:attrName>ppt_x</p:attrName>
                                        </p:attrNameLst>
                                      </p:cBhvr>
                                      <p:tavLst>
                                        <p:tav tm="0">
                                          <p:val>
                                            <p:strVal val="0-#ppt_w/2"/>
                                          </p:val>
                                        </p:tav>
                                        <p:tav tm="100000">
                                          <p:val>
                                            <p:strVal val="#ppt_x"/>
                                          </p:val>
                                        </p:tav>
                                      </p:tavLst>
                                    </p:anim>
                                    <p:anim calcmode="lin" valueType="num">
                                      <p:cBhvr additive="base">
                                        <p:cTn id="13" dur="500" fill="hold"/>
                                        <p:tgtEl>
                                          <p:spTgt spid="2867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28675"/>
                                        </p:tgtEl>
                                        <p:attrNameLst>
                                          <p:attrName>style.visibility</p:attrName>
                                        </p:attrNameLst>
                                      </p:cBhvr>
                                      <p:to>
                                        <p:strVal val="visible"/>
                                      </p:to>
                                    </p:set>
                                    <p:animEffect transition="in" filter="dissolve">
                                      <p:cBhvr>
                                        <p:cTn id="1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3200400"/>
            <a:ext cx="9144000" cy="0"/>
          </a:xfrm>
          <a:prstGeom prst="rect">
            <a:avLst/>
          </a:prstGeom>
          <a:noFill/>
          <a:ln w="9525">
            <a:noFill/>
            <a:miter lim="800000"/>
            <a:headEnd/>
            <a:tailEnd/>
          </a:ln>
          <a:effectLst/>
        </p:spPr>
        <p:txBody>
          <a:bodyPr>
            <a:spAutoFit/>
          </a:bodyPr>
          <a:lstStyle/>
          <a:p>
            <a:endParaRPr lang="en-US"/>
          </a:p>
        </p:txBody>
      </p:sp>
      <p:sp>
        <p:nvSpPr>
          <p:cNvPr id="17411" name="Rectangle 3"/>
          <p:cNvSpPr>
            <a:spLocks noChangeArrowheads="1"/>
          </p:cNvSpPr>
          <p:nvPr/>
        </p:nvSpPr>
        <p:spPr bwMode="auto">
          <a:xfrm>
            <a:off x="228600" y="3200400"/>
            <a:ext cx="8686800" cy="457200"/>
          </a:xfrm>
          <a:prstGeom prst="rect">
            <a:avLst/>
          </a:prstGeom>
          <a:noFill/>
          <a:ln w="9525">
            <a:noFill/>
            <a:miter lim="800000"/>
            <a:headEnd/>
            <a:tailEnd/>
          </a:ln>
          <a:effectLst/>
        </p:spPr>
        <p:txBody>
          <a:bodyPr anchor="ctr"/>
          <a:lstStyle/>
          <a:p>
            <a:r>
              <a:rPr lang="en-US" sz="2400"/>
              <a:t> </a:t>
            </a:r>
          </a:p>
        </p:txBody>
      </p:sp>
      <p:sp>
        <p:nvSpPr>
          <p:cNvPr id="17412" name="Rectangle 4"/>
          <p:cNvSpPr>
            <a:spLocks noChangeArrowheads="1"/>
          </p:cNvSpPr>
          <p:nvPr/>
        </p:nvSpPr>
        <p:spPr bwMode="auto">
          <a:xfrm>
            <a:off x="0" y="3200400"/>
            <a:ext cx="9144000" cy="0"/>
          </a:xfrm>
          <a:prstGeom prst="rect">
            <a:avLst/>
          </a:prstGeom>
          <a:noFill/>
          <a:ln w="9525">
            <a:noFill/>
            <a:miter lim="800000"/>
            <a:headEnd/>
            <a:tailEnd/>
          </a:ln>
          <a:effectLst/>
        </p:spPr>
        <p:txBody>
          <a:bodyPr>
            <a:spAutoFit/>
          </a:bodyPr>
          <a:lstStyle/>
          <a:p>
            <a:endParaRPr lang="en-US"/>
          </a:p>
        </p:txBody>
      </p:sp>
      <p:sp>
        <p:nvSpPr>
          <p:cNvPr id="17413" name="Rectangle 5"/>
          <p:cNvSpPr>
            <a:spLocks noChangeArrowheads="1"/>
          </p:cNvSpPr>
          <p:nvPr/>
        </p:nvSpPr>
        <p:spPr bwMode="auto">
          <a:xfrm>
            <a:off x="228600" y="3200400"/>
            <a:ext cx="8686800" cy="457200"/>
          </a:xfrm>
          <a:prstGeom prst="rect">
            <a:avLst/>
          </a:prstGeom>
          <a:noFill/>
          <a:ln w="9525">
            <a:noFill/>
            <a:miter lim="800000"/>
            <a:headEnd/>
            <a:tailEnd/>
          </a:ln>
          <a:effectLst/>
        </p:spPr>
        <p:txBody>
          <a:bodyPr anchor="ctr"/>
          <a:lstStyle/>
          <a:p>
            <a:endParaRPr lang="en-US" sz="2400"/>
          </a:p>
        </p:txBody>
      </p:sp>
      <p:pic>
        <p:nvPicPr>
          <p:cNvPr id="17415" name="Picture 7" descr=" ">
            <a:hlinkClick r:id="rId2"/>
          </p:cNvPr>
          <p:cNvPicPr>
            <a:picLocks noChangeAspect="1" noChangeArrowheads="1"/>
          </p:cNvPicPr>
          <p:nvPr/>
        </p:nvPicPr>
        <p:blipFill>
          <a:blip r:embed="rId3"/>
          <a:srcRect/>
          <a:stretch>
            <a:fillRect/>
          </a:stretch>
        </p:blipFill>
        <p:spPr bwMode="auto">
          <a:xfrm>
            <a:off x="0" y="0"/>
            <a:ext cx="4389438" cy="5029200"/>
          </a:xfrm>
          <a:prstGeom prst="rect">
            <a:avLst/>
          </a:prstGeom>
          <a:noFill/>
        </p:spPr>
      </p:pic>
      <p:pic>
        <p:nvPicPr>
          <p:cNvPr id="17416" name="Picture 8" descr=" ">
            <a:hlinkClick r:id="rId4"/>
          </p:cNvPr>
          <p:cNvPicPr>
            <a:picLocks noChangeAspect="1" noChangeArrowheads="1"/>
          </p:cNvPicPr>
          <p:nvPr/>
        </p:nvPicPr>
        <p:blipFill>
          <a:blip r:embed="rId5"/>
          <a:srcRect/>
          <a:stretch>
            <a:fillRect/>
          </a:stretch>
        </p:blipFill>
        <p:spPr bwMode="auto">
          <a:xfrm>
            <a:off x="6378575" y="0"/>
            <a:ext cx="2765425" cy="5029200"/>
          </a:xfrm>
          <a:prstGeom prst="rect">
            <a:avLst/>
          </a:prstGeom>
          <a:noFill/>
        </p:spPr>
      </p:pic>
      <p:pic>
        <p:nvPicPr>
          <p:cNvPr id="17418" name="Picture 10" descr=" ">
            <a:hlinkClick r:id="rId6"/>
          </p:cNvPr>
          <p:cNvPicPr>
            <a:picLocks noChangeAspect="1" noChangeArrowheads="1"/>
          </p:cNvPicPr>
          <p:nvPr/>
        </p:nvPicPr>
        <p:blipFill>
          <a:blip r:embed="rId7"/>
          <a:srcRect/>
          <a:stretch>
            <a:fillRect/>
          </a:stretch>
        </p:blipFill>
        <p:spPr bwMode="auto">
          <a:xfrm>
            <a:off x="2514600" y="3875088"/>
            <a:ext cx="4114800" cy="29829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 ">
            <a:hlinkClick r:id="rId2"/>
          </p:cNvPr>
          <p:cNvPicPr>
            <a:picLocks noChangeAspect="1" noChangeArrowheads="1"/>
          </p:cNvPicPr>
          <p:nvPr/>
        </p:nvPicPr>
        <p:blipFill>
          <a:blip r:embed="rId3"/>
          <a:srcRect/>
          <a:stretch>
            <a:fillRect/>
          </a:stretch>
        </p:blipFill>
        <p:spPr bwMode="auto">
          <a:xfrm>
            <a:off x="0" y="0"/>
            <a:ext cx="4176713" cy="4953000"/>
          </a:xfrm>
          <a:prstGeom prst="rect">
            <a:avLst/>
          </a:prstGeom>
          <a:noFill/>
        </p:spPr>
      </p:pic>
      <p:sp>
        <p:nvSpPr>
          <p:cNvPr id="18435" name="Rectangle 3"/>
          <p:cNvSpPr>
            <a:spLocks noChangeArrowheads="1"/>
          </p:cNvSpPr>
          <p:nvPr/>
        </p:nvSpPr>
        <p:spPr bwMode="auto">
          <a:xfrm>
            <a:off x="0" y="2470150"/>
            <a:ext cx="9144000" cy="0"/>
          </a:xfrm>
          <a:prstGeom prst="rect">
            <a:avLst/>
          </a:prstGeom>
          <a:noFill/>
          <a:ln w="9525">
            <a:noFill/>
            <a:miter lim="800000"/>
            <a:headEnd/>
            <a:tailEnd/>
          </a:ln>
          <a:effectLst/>
        </p:spPr>
        <p:txBody>
          <a:bodyPr>
            <a:spAutoFit/>
          </a:bodyPr>
          <a:lstStyle/>
          <a:p>
            <a:endParaRPr lang="en-US"/>
          </a:p>
        </p:txBody>
      </p:sp>
      <p:sp>
        <p:nvSpPr>
          <p:cNvPr id="18436" name="Rectangle 4"/>
          <p:cNvSpPr>
            <a:spLocks noChangeArrowheads="1"/>
          </p:cNvSpPr>
          <p:nvPr/>
        </p:nvSpPr>
        <p:spPr bwMode="auto">
          <a:xfrm>
            <a:off x="4343400" y="838200"/>
            <a:ext cx="4572000" cy="5562600"/>
          </a:xfrm>
          <a:prstGeom prst="rect">
            <a:avLst/>
          </a:prstGeom>
          <a:noFill/>
          <a:ln w="9525">
            <a:noFill/>
            <a:miter lim="800000"/>
            <a:headEnd/>
            <a:tailEnd/>
          </a:ln>
          <a:effectLst/>
        </p:spPr>
        <p:txBody>
          <a:bodyPr anchor="ctr"/>
          <a:lstStyle/>
          <a:p>
            <a:r>
              <a:rPr lang="en-US" sz="2400"/>
              <a:t>The various degrees of maturity and calcification in the areas of enchondral mineralization cause a heterogeneous appearance on CT and MR images and can be seen in the photograph of the axially sectioned gross specimen. Mature areas of bone formation contain yellow marrow architecture (*). </a:t>
            </a:r>
          </a:p>
        </p:txBody>
      </p:sp>
    </p:spTree>
  </p:cSld>
  <p:clrMapOvr>
    <a:masterClrMapping/>
  </p:clrMapOvr>
  <p:transition>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762000"/>
            <a:ext cx="8763000" cy="5273675"/>
          </a:xfrm>
          <a:prstGeom prst="rect">
            <a:avLst/>
          </a:prstGeom>
          <a:noFill/>
          <a:ln w="9525">
            <a:noFill/>
            <a:miter lim="800000"/>
            <a:headEnd/>
            <a:tailEnd/>
          </a:ln>
          <a:effectLst/>
        </p:spPr>
        <p:txBody>
          <a:bodyPr>
            <a:spAutoFit/>
          </a:bodyPr>
          <a:lstStyle/>
          <a:p>
            <a:r>
              <a:rPr lang="en-US" sz="2000" u="sng"/>
              <a:t>The radiographic appearance</a:t>
            </a:r>
            <a:r>
              <a:rPr lang="en-US" sz="2000"/>
              <a:t> of solitary osteochondroma, particularly</a:t>
            </a:r>
            <a:r>
              <a:rPr lang="en-US" sz="2000" baseline="30000"/>
              <a:t> </a:t>
            </a:r>
            <a:r>
              <a:rPr lang="en-US" sz="2000"/>
              <a:t>in long bones, is frequently pathognomonic. The lesion is composed</a:t>
            </a:r>
            <a:r>
              <a:rPr lang="en-US" sz="2000" baseline="30000"/>
              <a:t> </a:t>
            </a:r>
            <a:r>
              <a:rPr lang="en-US" sz="2000"/>
              <a:t>of cortical and medullary bone protruding from and continuous</a:t>
            </a:r>
            <a:r>
              <a:rPr lang="en-US" sz="2000" baseline="30000"/>
              <a:t> </a:t>
            </a:r>
            <a:r>
              <a:rPr lang="en-US" sz="2000"/>
              <a:t>with the underlying bone. The areas of osseous continuity</a:t>
            </a:r>
            <a:r>
              <a:rPr lang="en-US" sz="2000" baseline="30000"/>
              <a:t> </a:t>
            </a:r>
            <a:r>
              <a:rPr lang="en-US" sz="2000"/>
              <a:t>between parent bone and osteochondroma may be broad, involving</a:t>
            </a:r>
            <a:r>
              <a:rPr lang="en-US" sz="2000" baseline="30000"/>
              <a:t> </a:t>
            </a:r>
            <a:r>
              <a:rPr lang="en-US" sz="2000"/>
              <a:t>a large portion of the bone circumference (dimension of the</a:t>
            </a:r>
            <a:r>
              <a:rPr lang="en-US" sz="2000" baseline="30000"/>
              <a:t> </a:t>
            </a:r>
            <a:r>
              <a:rPr lang="en-US" sz="2000"/>
              <a:t>lesion base exceeding its length—sessile osteochondroma),</a:t>
            </a:r>
            <a:r>
              <a:rPr lang="en-US" sz="2000" baseline="30000"/>
              <a:t> </a:t>
            </a:r>
            <a:r>
              <a:rPr lang="en-US" sz="2000"/>
              <a:t>or narrow, with a bulbous tip (pedunculated osteochondroma).</a:t>
            </a:r>
            <a:r>
              <a:rPr lang="en-US" sz="2000" baseline="30000"/>
              <a:t> </a:t>
            </a:r>
            <a:r>
              <a:rPr lang="en-US" sz="2000"/>
              <a:t>Identifying the characteristic cortical and medullary continuity</a:t>
            </a:r>
            <a:r>
              <a:rPr lang="en-US" sz="2000" baseline="30000"/>
              <a:t> </a:t>
            </a:r>
            <a:r>
              <a:rPr lang="en-US" sz="2000"/>
              <a:t>between lesion and parent bone on radiographs is dependent on</a:t>
            </a:r>
            <a:r>
              <a:rPr lang="en-US" sz="2000" baseline="30000"/>
              <a:t> </a:t>
            </a:r>
            <a:r>
              <a:rPr lang="en-US" sz="2000"/>
              <a:t>lesion type (sessile or pedunculated), location, and image projection.</a:t>
            </a:r>
            <a:r>
              <a:rPr lang="en-US" sz="2000" baseline="30000"/>
              <a:t> </a:t>
            </a:r>
            <a:r>
              <a:rPr lang="en-US" sz="2000"/>
              <a:t>This relationship is usually well delineated in lesions of long</a:t>
            </a:r>
            <a:r>
              <a:rPr lang="en-US" sz="2000" baseline="30000"/>
              <a:t> </a:t>
            </a:r>
            <a:r>
              <a:rPr lang="en-US" sz="2000"/>
              <a:t>bones, particularly pedunculated osteochondromas, with standard</a:t>
            </a:r>
            <a:r>
              <a:rPr lang="en-US" sz="2000" baseline="30000"/>
              <a:t> </a:t>
            </a:r>
            <a:r>
              <a:rPr lang="en-US" sz="2000"/>
              <a:t>radiographic projections (although often only on one view).</a:t>
            </a:r>
            <a:r>
              <a:rPr lang="en-US" sz="2000" baseline="30000"/>
              <a:t> </a:t>
            </a:r>
            <a:r>
              <a:rPr lang="en-US" sz="2000"/>
              <a:t>However, in osteochondromas of flat bones with complex anatomy</a:t>
            </a:r>
            <a:r>
              <a:rPr lang="en-US" sz="2000" baseline="30000"/>
              <a:t> </a:t>
            </a:r>
            <a:r>
              <a:rPr lang="en-US" sz="2000"/>
              <a:t>(ie, pelvis, spine, scapula) and sessile lesions, the continuity</a:t>
            </a:r>
            <a:r>
              <a:rPr lang="en-US" sz="2000" baseline="30000"/>
              <a:t> </a:t>
            </a:r>
            <a:r>
              <a:rPr lang="en-US" sz="2000"/>
              <a:t>and thus the diagnosis may not be apparent on radiographs alone. Pedunculated lesions usually point away from the nearest</a:t>
            </a:r>
            <a:r>
              <a:rPr lang="en-US" sz="2000" baseline="30000"/>
              <a:t> </a:t>
            </a:r>
            <a:r>
              <a:rPr lang="en-US" sz="2000"/>
              <a:t>joint owing to the forces of the overlying tendons and ligaments</a:t>
            </a:r>
            <a:r>
              <a:rPr lang="en-US" sz="2000" baseline="30000"/>
              <a:t> </a:t>
            </a:r>
            <a:r>
              <a:rPr lang="en-US" sz="2000"/>
              <a:t>(although not typically attached to the osteochondroma).</a:t>
            </a:r>
            <a:r>
              <a:rPr lang="en-US" sz="2000" baseline="30000"/>
              <a:t> </a:t>
            </a:r>
            <a:endParaRPr lang="en-US" sz="2000"/>
          </a:p>
          <a:p>
            <a:pPr eaLnBrk="0" hangingPunct="0"/>
            <a:endParaRPr lang="en-US" sz="2000"/>
          </a:p>
        </p:txBody>
      </p:sp>
    </p:spTree>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COMPLICATIONS</a:t>
            </a:r>
          </a:p>
        </p:txBody>
      </p:sp>
      <p:sp>
        <p:nvSpPr>
          <p:cNvPr id="23555" name="Rectangle 3"/>
          <p:cNvSpPr>
            <a:spLocks noChangeArrowheads="1"/>
          </p:cNvSpPr>
          <p:nvPr/>
        </p:nvSpPr>
        <p:spPr bwMode="auto">
          <a:xfrm>
            <a:off x="0" y="1922463"/>
            <a:ext cx="9144000" cy="3013075"/>
          </a:xfrm>
          <a:prstGeom prst="rect">
            <a:avLst/>
          </a:prstGeom>
          <a:noFill/>
          <a:ln w="9525">
            <a:noFill/>
            <a:miter lim="800000"/>
            <a:headEnd/>
            <a:tailEnd/>
          </a:ln>
          <a:effectLst/>
        </p:spPr>
        <p:txBody>
          <a:bodyPr>
            <a:spAutoFit/>
          </a:bodyPr>
          <a:lstStyle/>
          <a:p>
            <a:r>
              <a:rPr lang="en-US" sz="2400"/>
              <a:t>Complications</a:t>
            </a:r>
            <a:r>
              <a:rPr lang="en-US" sz="2400" baseline="30000"/>
              <a:t> </a:t>
            </a:r>
            <a:r>
              <a:rPr lang="en-US" sz="2400"/>
              <a:t>are commonly associated with these exophytic masses and include</a:t>
            </a:r>
            <a:r>
              <a:rPr lang="en-US" sz="2400" baseline="30000"/>
              <a:t> </a:t>
            </a:r>
            <a:r>
              <a:rPr lang="en-US" sz="2400"/>
              <a:t>cosmetic and osseous deformity, fracture, vascular compromise,</a:t>
            </a:r>
            <a:r>
              <a:rPr lang="en-US" sz="2400" baseline="30000"/>
              <a:t> </a:t>
            </a:r>
            <a:r>
              <a:rPr lang="en-US" sz="2400"/>
              <a:t>neurologic sequelae, overlying bursa formation, and malignant</a:t>
            </a:r>
            <a:r>
              <a:rPr lang="en-US" sz="2400" baseline="30000"/>
              <a:t> </a:t>
            </a:r>
            <a:r>
              <a:rPr lang="en-US" sz="2400"/>
              <a:t>transformation. Variants of osteochondroma include subungual</a:t>
            </a:r>
            <a:r>
              <a:rPr lang="en-US" sz="2400" baseline="30000"/>
              <a:t> </a:t>
            </a:r>
            <a:r>
              <a:rPr lang="en-US" sz="2400"/>
              <a:t>exostosis, dysplasia epiphysealis hemimelica, turret exostosis,</a:t>
            </a:r>
            <a:r>
              <a:rPr lang="en-US" sz="2400" baseline="30000"/>
              <a:t> </a:t>
            </a:r>
            <a:r>
              <a:rPr lang="en-US" sz="2400"/>
              <a:t>traction exostosis, bizarre parosteal osteochondromatous proliferation,</a:t>
            </a:r>
            <a:r>
              <a:rPr lang="en-US" sz="2400" baseline="30000"/>
              <a:t> </a:t>
            </a:r>
            <a:r>
              <a:rPr lang="en-US" sz="2400"/>
              <a:t>and florid reactive periostitis. </a:t>
            </a:r>
          </a:p>
          <a:p>
            <a:pPr eaLnBrk="0" hangingPunct="0"/>
            <a:endParaRPr lang="en-US" sz="2400"/>
          </a:p>
        </p:txBody>
      </p:sp>
    </p:spTree>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762000"/>
            <a:ext cx="9144000" cy="5643563"/>
          </a:xfrm>
          <a:prstGeom prst="rect">
            <a:avLst/>
          </a:prstGeom>
          <a:noFill/>
          <a:ln w="9525">
            <a:noFill/>
            <a:miter lim="800000"/>
            <a:headEnd/>
            <a:tailEnd/>
          </a:ln>
          <a:effectLst/>
        </p:spPr>
        <p:txBody>
          <a:bodyPr>
            <a:spAutoFit/>
          </a:bodyPr>
          <a:lstStyle/>
          <a:p>
            <a:r>
              <a:rPr lang="en-US" b="1" u="sng"/>
              <a:t>Treatment</a:t>
            </a:r>
            <a:endParaRPr lang="en-US" u="sng"/>
          </a:p>
          <a:p>
            <a:pPr lvl="1" eaLnBrk="0" hangingPunct="0">
              <a:buFontTx/>
              <a:buChar char="•"/>
            </a:pPr>
            <a:r>
              <a:rPr lang="en-US"/>
              <a:t>Nil required unless symptomatic (persistent irritation (from bursitis or tendon) or neurovascular compromise) </a:t>
            </a:r>
          </a:p>
          <a:p>
            <a:pPr lvl="1" eaLnBrk="0" hangingPunct="0">
              <a:buFontTx/>
              <a:buChar char="•"/>
            </a:pPr>
            <a:r>
              <a:rPr lang="en-US"/>
              <a:t>Extra capsular marginal excision </a:t>
            </a:r>
          </a:p>
          <a:p>
            <a:pPr lvl="2" eaLnBrk="0" hangingPunct="0">
              <a:buFontTx/>
              <a:buChar char="•"/>
            </a:pPr>
            <a:r>
              <a:rPr lang="en-US"/>
              <a:t>Including the cartilaginous cap &amp; overlying perichondrium </a:t>
            </a:r>
          </a:p>
          <a:p>
            <a:pPr lvl="2" eaLnBrk="0" hangingPunct="0">
              <a:buFontTx/>
              <a:buChar char="•"/>
            </a:pPr>
            <a:r>
              <a:rPr lang="en-US"/>
              <a:t>Deep bony base has minimal activity &amp; may be removed piecemeal </a:t>
            </a:r>
          </a:p>
          <a:p>
            <a:pPr lvl="2" eaLnBrk="0" hangingPunct="0">
              <a:buFontTx/>
              <a:buChar char="•"/>
            </a:pPr>
            <a:r>
              <a:rPr lang="en-US"/>
              <a:t>The cartilaginous cap should not be traumatised during removal </a:t>
            </a:r>
          </a:p>
          <a:p>
            <a:pPr lvl="2" eaLnBrk="0" hangingPunct="0">
              <a:buFontTx/>
              <a:buChar char="•"/>
            </a:pPr>
            <a:r>
              <a:rPr lang="en-US" i="1"/>
              <a:t>Recurrence = &lt; 5% </a:t>
            </a:r>
            <a:r>
              <a:rPr lang="en-US"/>
              <a:t> </a:t>
            </a:r>
          </a:p>
          <a:p>
            <a:pPr lvl="2" eaLnBrk="0" hangingPunct="0">
              <a:buFontTx/>
              <a:buChar char="•"/>
            </a:pPr>
            <a:r>
              <a:rPr lang="en-US"/>
              <a:t>Decreased risk of recurrence if excised after maturity </a:t>
            </a:r>
          </a:p>
          <a:p>
            <a:pPr eaLnBrk="0" hangingPunct="0"/>
            <a:endParaRPr lang="en-US"/>
          </a:p>
        </p:txBody>
      </p:sp>
    </p:spTree>
  </p:cSld>
  <p:clrMapOvr>
    <a:masterClrMapping/>
  </p:clrMapOvr>
  <p:transition>
    <p:cover dir="u"/>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0" y="3124200"/>
            <a:ext cx="5486400" cy="1143000"/>
          </a:xfrm>
          <a:noFill/>
          <a:ln/>
        </p:spPr>
        <p:txBody>
          <a:bodyPr>
            <a:normAutofit fontScale="90000"/>
          </a:bodyPr>
          <a:lstStyle/>
          <a:p>
            <a:pPr algn="l"/>
            <a:r>
              <a:rPr lang="en-US" sz="2400" dirty="0" err="1">
                <a:solidFill>
                  <a:schemeClr val="tx1"/>
                </a:solidFill>
              </a:rPr>
              <a:t>Osteochondroma</a:t>
            </a:r>
            <a:r>
              <a:rPr lang="en-US" sz="2400" dirty="0">
                <a:solidFill>
                  <a:schemeClr val="tx1"/>
                </a:solidFill>
              </a:rPr>
              <a:t> represents the most common bone tumor and is</a:t>
            </a:r>
            <a:r>
              <a:rPr lang="en-US" sz="2400" baseline="30000" dirty="0">
                <a:solidFill>
                  <a:schemeClr val="tx1"/>
                </a:solidFill>
              </a:rPr>
              <a:t> </a:t>
            </a:r>
            <a:r>
              <a:rPr lang="en-US" sz="2400" dirty="0">
                <a:solidFill>
                  <a:schemeClr val="tx1"/>
                </a:solidFill>
              </a:rPr>
              <a:t>a developmental lesion rather than a true neoplasm. </a:t>
            </a:r>
            <a:br>
              <a:rPr lang="en-US" sz="2400" dirty="0">
                <a:solidFill>
                  <a:schemeClr val="tx1"/>
                </a:solidFill>
              </a:rPr>
            </a:br>
            <a:endParaRPr lang="en-US" sz="2400" dirty="0">
              <a:solidFill>
                <a:schemeClr val="tx1"/>
              </a:solidFill>
            </a:endParaRPr>
          </a:p>
        </p:txBody>
      </p:sp>
      <p:sp>
        <p:nvSpPr>
          <p:cNvPr id="4101" name="Rectangle 5"/>
          <p:cNvSpPr>
            <a:spLocks noChangeArrowheads="1"/>
          </p:cNvSpPr>
          <p:nvPr/>
        </p:nvSpPr>
        <p:spPr bwMode="auto">
          <a:xfrm>
            <a:off x="0" y="4648200"/>
            <a:ext cx="5638800" cy="1552575"/>
          </a:xfrm>
          <a:prstGeom prst="rect">
            <a:avLst/>
          </a:prstGeom>
          <a:noFill/>
          <a:ln w="9525">
            <a:noFill/>
            <a:miter lim="800000"/>
            <a:headEnd/>
            <a:tailEnd/>
          </a:ln>
          <a:effectLst/>
        </p:spPr>
        <p:txBody>
          <a:bodyPr>
            <a:spAutoFit/>
          </a:bodyPr>
          <a:lstStyle/>
          <a:p>
            <a:r>
              <a:rPr lang="en-US" sz="2400"/>
              <a:t>   It constitutes</a:t>
            </a:r>
            <a:r>
              <a:rPr lang="en-US" sz="2400" baseline="30000"/>
              <a:t> </a:t>
            </a:r>
            <a:r>
              <a:rPr lang="en-US" sz="2400"/>
              <a:t>20%–50% of all benign bone tumors and </a:t>
            </a:r>
          </a:p>
          <a:p>
            <a:r>
              <a:rPr lang="en-US" sz="2400"/>
              <a:t>       10%–15% of all bone tumors</a:t>
            </a:r>
          </a:p>
          <a:p>
            <a:pPr eaLnBrk="0" hangingPunct="0"/>
            <a:r>
              <a:rPr lang="en-US" sz="2400"/>
              <a:t>    It arises from the precartilagenous cells</a:t>
            </a:r>
          </a:p>
        </p:txBody>
      </p:sp>
      <p:sp>
        <p:nvSpPr>
          <p:cNvPr id="4102" name="Rectangle 6"/>
          <p:cNvSpPr>
            <a:spLocks noChangeArrowheads="1"/>
          </p:cNvSpPr>
          <p:nvPr/>
        </p:nvSpPr>
        <p:spPr bwMode="auto">
          <a:xfrm>
            <a:off x="0" y="1828800"/>
            <a:ext cx="9144000" cy="457200"/>
          </a:xfrm>
          <a:prstGeom prst="rect">
            <a:avLst/>
          </a:prstGeom>
          <a:noFill/>
          <a:ln w="9525">
            <a:noFill/>
            <a:miter lim="800000"/>
            <a:headEnd/>
            <a:tailEnd/>
          </a:ln>
          <a:effectLst/>
        </p:spPr>
        <p:txBody>
          <a:bodyPr>
            <a:spAutoFit/>
          </a:bodyPr>
          <a:lstStyle/>
          <a:p>
            <a:pPr eaLnBrk="0" hangingPunct="0"/>
            <a:endParaRPr lang="en-US" sz="2400"/>
          </a:p>
        </p:txBody>
      </p:sp>
      <p:sp>
        <p:nvSpPr>
          <p:cNvPr id="4103" name="Rectangle 7"/>
          <p:cNvSpPr>
            <a:spLocks noChangeArrowheads="1"/>
          </p:cNvSpPr>
          <p:nvPr/>
        </p:nvSpPr>
        <p:spPr bwMode="auto">
          <a:xfrm>
            <a:off x="0" y="4495800"/>
            <a:ext cx="9144000" cy="822325"/>
          </a:xfrm>
          <a:prstGeom prst="rect">
            <a:avLst/>
          </a:prstGeom>
          <a:noFill/>
          <a:ln w="9525">
            <a:noFill/>
            <a:miter lim="800000"/>
            <a:headEnd/>
            <a:tailEnd/>
          </a:ln>
          <a:effectLst/>
        </p:spPr>
        <p:txBody>
          <a:bodyPr>
            <a:spAutoFit/>
          </a:bodyPr>
          <a:lstStyle/>
          <a:p>
            <a:r>
              <a:rPr lang="en-US" sz="2400" baseline="30000"/>
              <a:t>  </a:t>
            </a:r>
            <a:endParaRPr lang="en-US" sz="2400"/>
          </a:p>
          <a:p>
            <a:pPr eaLnBrk="0" hangingPunct="0"/>
            <a:endParaRPr lang="en-US" sz="2400"/>
          </a:p>
        </p:txBody>
      </p:sp>
      <p:pic>
        <p:nvPicPr>
          <p:cNvPr id="4106" name="Picture 10" descr="MAPEXOSTOSIS.JPG">
            <a:hlinkClick r:id="rId2"/>
          </p:cNvPr>
          <p:cNvPicPr>
            <a:picLocks noChangeAspect="1" noChangeArrowheads="1"/>
          </p:cNvPicPr>
          <p:nvPr/>
        </p:nvPicPr>
        <p:blipFill>
          <a:blip r:embed="rId3"/>
          <a:srcRect/>
          <a:stretch>
            <a:fillRect/>
          </a:stretch>
        </p:blipFill>
        <p:spPr bwMode="auto">
          <a:xfrm>
            <a:off x="5783263" y="-68263"/>
            <a:ext cx="3360737" cy="6926263"/>
          </a:xfrm>
          <a:prstGeom prst="rect">
            <a:avLst/>
          </a:prstGeom>
          <a:noFill/>
        </p:spPr>
      </p:pic>
      <p:sp>
        <p:nvSpPr>
          <p:cNvPr id="4107" name="Rectangle 11"/>
          <p:cNvSpPr>
            <a:spLocks noChangeArrowheads="1"/>
          </p:cNvSpPr>
          <p:nvPr/>
        </p:nvSpPr>
        <p:spPr bwMode="auto">
          <a:xfrm>
            <a:off x="0" y="304800"/>
            <a:ext cx="5867400" cy="2282825"/>
          </a:xfrm>
          <a:prstGeom prst="rect">
            <a:avLst/>
          </a:prstGeom>
          <a:noFill/>
          <a:ln w="9525">
            <a:noFill/>
            <a:miter lim="800000"/>
            <a:headEnd/>
            <a:tailEnd/>
          </a:ln>
          <a:effectLst/>
        </p:spPr>
        <p:txBody>
          <a:bodyPr>
            <a:spAutoFit/>
          </a:bodyPr>
          <a:lstStyle/>
          <a:p>
            <a:r>
              <a:rPr lang="en-US" sz="2400" b="1"/>
              <a:t>Osteochondroma</a:t>
            </a:r>
            <a:endParaRPr lang="en-US" sz="2400"/>
          </a:p>
          <a:p>
            <a:pPr eaLnBrk="0" hangingPunct="0"/>
            <a:r>
              <a:rPr lang="en-US" sz="2400"/>
              <a:t>-Cartilage capped bony projection / exostosis</a:t>
            </a:r>
            <a:br>
              <a:rPr lang="en-US" sz="2400"/>
            </a:br>
            <a:r>
              <a:rPr lang="en-US" sz="2400"/>
              <a:t>-Commonest benign tumour of bone</a:t>
            </a:r>
            <a:br>
              <a:rPr lang="en-US" sz="2400"/>
            </a:br>
            <a:r>
              <a:rPr lang="en-US" sz="2400"/>
              <a:t>-Developmental abnormality of the   </a:t>
            </a:r>
          </a:p>
          <a:p>
            <a:pPr eaLnBrk="0" hangingPunct="0"/>
            <a:r>
              <a:rPr lang="en-US" sz="2400"/>
              <a:t>     metaphyseal area of any bone formed in </a:t>
            </a:r>
          </a:p>
          <a:p>
            <a:pPr eaLnBrk="0" hangingPunct="0"/>
            <a:r>
              <a:rPr lang="en-US" sz="2400"/>
              <a:t>          cartilage (endochondral ossification)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0"/>
                                  </p:iterate>
                                  <p:childTnLst>
                                    <p:set>
                                      <p:cBhvr>
                                        <p:cTn id="6" dur="1" fill="hold">
                                          <p:stCondLst>
                                            <p:cond delay="0"/>
                                          </p:stCondLst>
                                        </p:cTn>
                                        <p:tgtEl>
                                          <p:spTgt spid="4107"/>
                                        </p:tgtEl>
                                        <p:attrNameLst>
                                          <p:attrName>style.visibility</p:attrName>
                                        </p:attrNameLst>
                                      </p:cBhvr>
                                      <p:to>
                                        <p:strVal val="visible"/>
                                      </p:to>
                                    </p:set>
                                    <p:animEffect transition="in" filter="dissolve">
                                      <p:cBhvr>
                                        <p:cTn id="7" dur="300"/>
                                        <p:tgtEl>
                                          <p:spTgt spid="4107"/>
                                        </p:tgtEl>
                                      </p:cBhvr>
                                    </p:animEffect>
                                  </p:childTnLst>
                                </p:cTn>
                              </p:par>
                            </p:childTnLst>
                          </p:cTn>
                        </p:par>
                        <p:par>
                          <p:cTn id="8" fill="hold">
                            <p:stCondLst>
                              <p:cond delay="9300"/>
                            </p:stCondLst>
                            <p:childTnLst>
                              <p:par>
                                <p:cTn id="9" presetID="5" presetClass="entr" presetSubtype="5" fill="hold" grpId="0" nodeType="afterEffect" nodePh="1">
                                  <p:stCondLst>
                                    <p:cond delay="1000"/>
                                  </p:stCondLst>
                                  <p:endCondLst>
                                    <p:cond evt="begin" delay="0">
                                      <p:tn val="9"/>
                                    </p:cond>
                                  </p:endCondLst>
                                  <p:childTnLst>
                                    <p:set>
                                      <p:cBhvr>
                                        <p:cTn id="10" dur="1" fill="hold">
                                          <p:stCondLst>
                                            <p:cond delay="0"/>
                                          </p:stCondLst>
                                        </p:cTn>
                                        <p:tgtEl>
                                          <p:spTgt spid="4102"/>
                                        </p:tgtEl>
                                        <p:attrNameLst>
                                          <p:attrName>style.visibility</p:attrName>
                                        </p:attrNameLst>
                                      </p:cBhvr>
                                      <p:to>
                                        <p:strVal val="visible"/>
                                      </p:to>
                                    </p:set>
                                    <p:animEffect transition="in" filter="checkerboard(down)">
                                      <p:cBhvr>
                                        <p:cTn id="11" dur="500"/>
                                        <p:tgtEl>
                                          <p:spTgt spid="4102"/>
                                        </p:tgtEl>
                                      </p:cBhvr>
                                    </p:animEffect>
                                  </p:childTnLst>
                                </p:cTn>
                              </p:par>
                            </p:childTnLst>
                          </p:cTn>
                        </p:par>
                        <p:par>
                          <p:cTn id="12" fill="hold">
                            <p:stCondLst>
                              <p:cond delay="10800"/>
                            </p:stCondLst>
                            <p:childTnLst>
                              <p:par>
                                <p:cTn id="13" presetID="5" presetClass="entr" presetSubtype="5" fill="hold" grpId="0" nodeType="afterEffect">
                                  <p:stCondLst>
                                    <p:cond delay="1000"/>
                                  </p:stCondLst>
                                  <p:iterate type="wd">
                                    <p:tmPct val="100000"/>
                                  </p:iterate>
                                  <p:childTnLst>
                                    <p:set>
                                      <p:cBhvr>
                                        <p:cTn id="14" dur="1" fill="hold">
                                          <p:stCondLst>
                                            <p:cond delay="0"/>
                                          </p:stCondLst>
                                        </p:cTn>
                                        <p:tgtEl>
                                          <p:spTgt spid="4100"/>
                                        </p:tgtEl>
                                        <p:attrNameLst>
                                          <p:attrName>style.visibility</p:attrName>
                                        </p:attrNameLst>
                                      </p:cBhvr>
                                      <p:to>
                                        <p:strVal val="visible"/>
                                      </p:to>
                                    </p:set>
                                    <p:animEffect transition="in" filter="checkerboard(down)">
                                      <p:cBhvr>
                                        <p:cTn id="15" dur="300"/>
                                        <p:tgtEl>
                                          <p:spTgt spid="4100"/>
                                        </p:tgtEl>
                                      </p:cBhvr>
                                    </p:animEffect>
                                  </p:childTnLst>
                                </p:cTn>
                              </p:par>
                            </p:childTnLst>
                          </p:cTn>
                        </p:par>
                        <p:par>
                          <p:cTn id="16" fill="hold">
                            <p:stCondLst>
                              <p:cond delay="17200"/>
                            </p:stCondLst>
                            <p:childTnLst>
                              <p:par>
                                <p:cTn id="17" presetID="7" presetClass="entr" presetSubtype="8" fill="hold" grpId="0" nodeType="afterEffect">
                                  <p:stCondLst>
                                    <p:cond delay="1000"/>
                                  </p:stCondLst>
                                  <p:iterate type="wd">
                                    <p:tmPct val="100000"/>
                                  </p:iterate>
                                  <p:childTnLst>
                                    <p:set>
                                      <p:cBhvr>
                                        <p:cTn id="18" dur="1" fill="hold">
                                          <p:stCondLst>
                                            <p:cond delay="0"/>
                                          </p:stCondLst>
                                        </p:cTn>
                                        <p:tgtEl>
                                          <p:spTgt spid="4103"/>
                                        </p:tgtEl>
                                        <p:attrNameLst>
                                          <p:attrName>style.visibility</p:attrName>
                                        </p:attrNameLst>
                                      </p:cBhvr>
                                      <p:to>
                                        <p:strVal val="visible"/>
                                      </p:to>
                                    </p:set>
                                    <p:anim calcmode="lin" valueType="num">
                                      <p:cBhvr additive="base">
                                        <p:cTn id="19" dur="1000" fill="hold"/>
                                        <p:tgtEl>
                                          <p:spTgt spid="4103"/>
                                        </p:tgtEl>
                                        <p:attrNameLst>
                                          <p:attrName>ppt_x</p:attrName>
                                        </p:attrNameLst>
                                      </p:cBhvr>
                                      <p:tavLst>
                                        <p:tav tm="0">
                                          <p:val>
                                            <p:strVal val="0-#ppt_w/2"/>
                                          </p:val>
                                        </p:tav>
                                        <p:tav tm="100000">
                                          <p:val>
                                            <p:strVal val="#ppt_x"/>
                                          </p:val>
                                        </p:tav>
                                      </p:tavLst>
                                    </p:anim>
                                    <p:anim calcmode="lin" valueType="num">
                                      <p:cBhvr additive="base">
                                        <p:cTn id="20" dur="1000" fill="hold"/>
                                        <p:tgtEl>
                                          <p:spTgt spid="4103"/>
                                        </p:tgtEl>
                                        <p:attrNameLst>
                                          <p:attrName>ppt_y</p:attrName>
                                        </p:attrNameLst>
                                      </p:cBhvr>
                                      <p:tavLst>
                                        <p:tav tm="0">
                                          <p:val>
                                            <p:strVal val="#ppt_y"/>
                                          </p:val>
                                        </p:tav>
                                        <p:tav tm="100000">
                                          <p:val>
                                            <p:strVal val="#ppt_y"/>
                                          </p:val>
                                        </p:tav>
                                      </p:tavLst>
                                    </p:anim>
                                  </p:childTnLst>
                                </p:cTn>
                              </p:par>
                            </p:childTnLst>
                          </p:cTn>
                        </p:par>
                        <p:par>
                          <p:cTn id="21" fill="hold">
                            <p:stCondLst>
                              <p:cond delay="18200"/>
                            </p:stCondLst>
                            <p:childTnLst>
                              <p:par>
                                <p:cTn id="22" presetID="3" presetClass="entr" presetSubtype="5" fill="hold" grpId="0" nodeType="afterEffect">
                                  <p:stCondLst>
                                    <p:cond delay="1000"/>
                                  </p:stCondLst>
                                  <p:iterate type="wd">
                                    <p:tmPct val="100000"/>
                                  </p:iterate>
                                  <p:childTnLst>
                                    <p:set>
                                      <p:cBhvr>
                                        <p:cTn id="23" dur="1" fill="hold">
                                          <p:stCondLst>
                                            <p:cond delay="0"/>
                                          </p:stCondLst>
                                        </p:cTn>
                                        <p:tgtEl>
                                          <p:spTgt spid="4101"/>
                                        </p:tgtEl>
                                        <p:attrNameLst>
                                          <p:attrName>style.visibility</p:attrName>
                                        </p:attrNameLst>
                                      </p:cBhvr>
                                      <p:to>
                                        <p:strVal val="visible"/>
                                      </p:to>
                                    </p:set>
                                    <p:animEffect transition="in" filter="blinds(vertical)">
                                      <p:cBhvr>
                                        <p:cTn id="24" dur="300"/>
                                        <p:tgtEl>
                                          <p:spTgt spid="4101"/>
                                        </p:tgtEl>
                                      </p:cBhvr>
                                    </p:animEffect>
                                  </p:childTnLst>
                                </p:cTn>
                              </p:par>
                            </p:childTnLst>
                          </p:cTn>
                        </p:par>
                        <p:par>
                          <p:cTn id="25" fill="hold">
                            <p:stCondLst>
                              <p:cond delay="27000"/>
                            </p:stCondLst>
                            <p:childTnLst>
                              <p:par>
                                <p:cTn id="26" presetID="19" presetClass="entr" presetSubtype="10" fill="hold" nodeType="afterEffect">
                                  <p:stCondLst>
                                    <p:cond delay="1000"/>
                                  </p:stCondLst>
                                  <p:childTnLst>
                                    <p:set>
                                      <p:cBhvr>
                                        <p:cTn id="27" dur="1" fill="hold">
                                          <p:stCondLst>
                                            <p:cond delay="0"/>
                                          </p:stCondLst>
                                        </p:cTn>
                                        <p:tgtEl>
                                          <p:spTgt spid="4106"/>
                                        </p:tgtEl>
                                        <p:attrNameLst>
                                          <p:attrName>style.visibility</p:attrName>
                                        </p:attrNameLst>
                                      </p:cBhvr>
                                      <p:to>
                                        <p:strVal val="visible"/>
                                      </p:to>
                                    </p:set>
                                    <p:anim calcmode="lin" valueType="num">
                                      <p:cBhvr>
                                        <p:cTn id="28" dur="5000" fill="hold"/>
                                        <p:tgtEl>
                                          <p:spTgt spid="4106"/>
                                        </p:tgtEl>
                                        <p:attrNameLst>
                                          <p:attrName>ppt_w</p:attrName>
                                        </p:attrNameLst>
                                      </p:cBhvr>
                                      <p:tavLst>
                                        <p:tav tm="0" fmla="#ppt_w*sin(2.5*pi*$)">
                                          <p:val>
                                            <p:fltVal val="0"/>
                                          </p:val>
                                        </p:tav>
                                        <p:tav tm="100000">
                                          <p:val>
                                            <p:fltVal val="1"/>
                                          </p:val>
                                        </p:tav>
                                      </p:tavLst>
                                    </p:anim>
                                    <p:anim calcmode="lin" valueType="num">
                                      <p:cBhvr>
                                        <p:cTn id="29" dur="5000" fill="hold"/>
                                        <p:tgtEl>
                                          <p:spTgt spid="4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utoUpdateAnimBg="0"/>
      <p:bldP spid="4102" grpId="0" autoUpdateAnimBg="0"/>
      <p:bldP spid="4103" grpId="0" autoUpdateAnimBg="0"/>
      <p:bldP spid="410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609600"/>
            <a:ext cx="9144000" cy="5643563"/>
          </a:xfrm>
          <a:prstGeom prst="rect">
            <a:avLst/>
          </a:prstGeom>
          <a:noFill/>
          <a:ln w="9525">
            <a:noFill/>
            <a:miter lim="800000"/>
            <a:headEnd/>
            <a:tailEnd/>
          </a:ln>
          <a:effectLst/>
        </p:spPr>
        <p:txBody>
          <a:bodyPr>
            <a:spAutoFit/>
          </a:bodyPr>
          <a:lstStyle/>
          <a:p>
            <a:r>
              <a:rPr lang="en-US" b="1"/>
              <a:t>Prognosis</a:t>
            </a:r>
            <a:endParaRPr lang="en-US"/>
          </a:p>
          <a:p>
            <a:pPr lvl="1" eaLnBrk="0" hangingPunct="0">
              <a:buFontTx/>
              <a:buChar char="•"/>
            </a:pPr>
            <a:r>
              <a:rPr lang="en-US"/>
              <a:t>Risk of malignant change ~ 0.2% in a solitary lesion </a:t>
            </a:r>
          </a:p>
          <a:p>
            <a:pPr lvl="1" eaLnBrk="0" hangingPunct="0">
              <a:buFontTx/>
              <a:buChar char="•"/>
            </a:pPr>
            <a:r>
              <a:rPr lang="en-US"/>
              <a:t>Risk of malignant change in diaphyseal aclasis 20% </a:t>
            </a:r>
          </a:p>
          <a:p>
            <a:pPr lvl="1" eaLnBrk="0" hangingPunct="0">
              <a:buFontTx/>
              <a:buChar char="•"/>
            </a:pPr>
            <a:r>
              <a:rPr lang="en-US"/>
              <a:t>Sarcomatous change usually -&gt;low grade </a:t>
            </a:r>
          </a:p>
          <a:p>
            <a:pPr lvl="1" eaLnBrk="0" hangingPunct="0">
              <a:buFontTx/>
              <a:buChar char="•"/>
            </a:pPr>
            <a:r>
              <a:rPr lang="en-US"/>
              <a:t>Evidence of transformation to </a:t>
            </a:r>
            <a:r>
              <a:rPr lang="en-US" b="1"/>
              <a:t>Chondrosarcoma:</a:t>
            </a:r>
            <a:r>
              <a:rPr lang="en-US"/>
              <a:t>  </a:t>
            </a:r>
          </a:p>
          <a:p>
            <a:pPr lvl="2" eaLnBrk="0" hangingPunct="0">
              <a:buFontTx/>
              <a:buAutoNum type="arabicPeriod"/>
            </a:pPr>
            <a:r>
              <a:rPr lang="en-US"/>
              <a:t>Cartilaginous cap thicker than 1 cm in an adult (in child may be 2-3 cm thick)  </a:t>
            </a:r>
          </a:p>
          <a:p>
            <a:pPr lvl="2" eaLnBrk="0" hangingPunct="0">
              <a:buFontTx/>
              <a:buAutoNum type="arabicPeriod"/>
            </a:pPr>
            <a:r>
              <a:rPr lang="en-US"/>
              <a:t>Cartilage cap &gt; 8cm diameter </a:t>
            </a:r>
          </a:p>
          <a:p>
            <a:pPr lvl="2" eaLnBrk="0" hangingPunct="0">
              <a:buFontTx/>
              <a:buAutoNum type="arabicPeriod"/>
            </a:pPr>
            <a:r>
              <a:rPr lang="en-US"/>
              <a:t>Fluffy outline </a:t>
            </a:r>
          </a:p>
          <a:p>
            <a:pPr lvl="2" eaLnBrk="0" hangingPunct="0">
              <a:buFontTx/>
              <a:buAutoNum type="arabicPeriod"/>
            </a:pPr>
            <a:r>
              <a:rPr lang="en-US"/>
              <a:t>Bone scan - Marked increase in uptake in an adult  </a:t>
            </a:r>
          </a:p>
          <a:p>
            <a:pPr lvl="2" eaLnBrk="0" hangingPunct="0">
              <a:buFontTx/>
              <a:buAutoNum type="arabicPeriod"/>
            </a:pPr>
            <a:r>
              <a:rPr lang="en-US"/>
              <a:t>CT/MRI - soft tissue mass or displacement of a major neurovascular bundle </a:t>
            </a:r>
          </a:p>
          <a:p>
            <a:pPr eaLnBrk="0" hangingPunct="0"/>
            <a:endParaRPr lang="en-US"/>
          </a:p>
        </p:txBody>
      </p:sp>
    </p:spTree>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2895600"/>
            <a:ext cx="7772400" cy="1143000"/>
          </a:xfrm>
        </p:spPr>
        <p:txBody>
          <a:bodyPr/>
          <a:lstStyle/>
          <a:p>
            <a:r>
              <a:rPr lang="en-US" sz="8000"/>
              <a:t>CASE</a:t>
            </a:r>
            <a:br>
              <a:rPr lang="en-US" sz="8000"/>
            </a:br>
            <a:r>
              <a:rPr lang="en-US" sz="8000"/>
              <a:t>ANALYSIS</a:t>
            </a: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2" name="Object 1024">
            <a:hlinkClick r:id="" action="ppaction://ole?verb=0"/>
          </p:cNvPr>
          <p:cNvGraphicFramePr>
            <a:graphicFrameLocks noChangeAspect="1"/>
          </p:cNvGraphicFramePr>
          <p:nvPr/>
        </p:nvGraphicFramePr>
        <p:xfrm>
          <a:off x="0" y="0"/>
          <a:ext cx="9144000" cy="8183563"/>
        </p:xfrm>
        <a:graphic>
          <a:graphicData uri="http://schemas.openxmlformats.org/presentationml/2006/ole">
            <p:oleObj spid="_x0000_s1026" name="Media Clip" r:id="rId3" imgW="3352381" imgH="3000000" progId="mplayer">
              <p:embed/>
            </p:oleObj>
          </a:graphicData>
        </a:graphic>
      </p:graphicFrame>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1" name="Object 3">
            <a:hlinkClick r:id="" action="ppaction://ole?verb=0"/>
          </p:cNvPr>
          <p:cNvGraphicFramePr>
            <a:graphicFrameLocks noChangeAspect="1"/>
          </p:cNvGraphicFramePr>
          <p:nvPr/>
        </p:nvGraphicFramePr>
        <p:xfrm>
          <a:off x="0" y="0"/>
          <a:ext cx="9144000" cy="8183563"/>
        </p:xfrm>
        <a:graphic>
          <a:graphicData uri="http://schemas.openxmlformats.org/presentationml/2006/ole">
            <p:oleObj spid="_x0000_s2050" name="Media Clip" r:id="rId3" imgW="3352381" imgH="3000000" progId="mplayer">
              <p:embed/>
            </p:oleObj>
          </a:graphicData>
        </a:graphic>
      </p:graphicFrame>
    </p:spTree>
  </p:cSld>
  <p:clrMapOvr>
    <a:masterClrMapping/>
  </p:clrMapOvr>
  <p:transition>
    <p:cover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6" name="Object 1024">
            <a:hlinkClick r:id="" action="ppaction://ole?verb=0"/>
          </p:cNvPr>
          <p:cNvGraphicFramePr>
            <a:graphicFrameLocks noChangeAspect="1"/>
          </p:cNvGraphicFramePr>
          <p:nvPr/>
        </p:nvGraphicFramePr>
        <p:xfrm>
          <a:off x="0" y="0"/>
          <a:ext cx="9144000" cy="8181975"/>
        </p:xfrm>
        <a:graphic>
          <a:graphicData uri="http://schemas.openxmlformats.org/presentationml/2006/ole">
            <p:oleObj spid="_x0000_s3074" name="Media Clip" r:id="rId3" imgW="3352381" imgH="3000000" progId="mplayer">
              <p:embed/>
            </p:oleObj>
          </a:graphicData>
        </a:graphic>
      </p:graphicFrame>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0" name="Object 2048">
            <a:hlinkClick r:id="" action="ppaction://ole?verb=0"/>
          </p:cNvPr>
          <p:cNvGraphicFramePr>
            <a:graphicFrameLocks noChangeAspect="1"/>
          </p:cNvGraphicFramePr>
          <p:nvPr/>
        </p:nvGraphicFramePr>
        <p:xfrm>
          <a:off x="0" y="0"/>
          <a:ext cx="9144000" cy="8183563"/>
        </p:xfrm>
        <a:graphic>
          <a:graphicData uri="http://schemas.openxmlformats.org/presentationml/2006/ole">
            <p:oleObj spid="_x0000_s4098" name="Media Clip" r:id="rId3" imgW="3352381" imgH="3000000" progId="mplayer">
              <p:embed/>
            </p:oleObj>
          </a:graphicData>
        </a:graphic>
      </p:graphicFrame>
    </p:spTree>
  </p:cSld>
  <p:clrMapOvr>
    <a:masterClrMapping/>
  </p:clrMapOvr>
  <p:transition>
    <p:check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4" name="Object 2048">
            <a:hlinkClick r:id="" action="ppaction://ole?verb=0"/>
          </p:cNvPr>
          <p:cNvGraphicFramePr>
            <a:graphicFrameLocks noChangeAspect="1"/>
          </p:cNvGraphicFramePr>
          <p:nvPr/>
        </p:nvGraphicFramePr>
        <p:xfrm>
          <a:off x="0" y="0"/>
          <a:ext cx="9144000" cy="8183563"/>
        </p:xfrm>
        <a:graphic>
          <a:graphicData uri="http://schemas.openxmlformats.org/presentationml/2006/ole">
            <p:oleObj spid="_x0000_s5122" name="Media Clip" r:id="rId3" imgW="3352381" imgH="3000000" progId="mplayer">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584"/>
                                        </p:tgtEl>
                                        <p:attrNameLst>
                                          <p:attrName>style.visibility</p:attrName>
                                        </p:attrNameLst>
                                      </p:cBhvr>
                                      <p:to>
                                        <p:strVal val="visible"/>
                                      </p:to>
                                    </p:set>
                                    <p:anim calcmode="lin" valueType="num">
                                      <p:cBhvr additive="base">
                                        <p:cTn id="7" dur="500" fill="hold"/>
                                        <p:tgtEl>
                                          <p:spTgt spid="67584"/>
                                        </p:tgtEl>
                                        <p:attrNameLst>
                                          <p:attrName>ppt_x</p:attrName>
                                        </p:attrNameLst>
                                      </p:cBhvr>
                                      <p:tavLst>
                                        <p:tav tm="0">
                                          <p:val>
                                            <p:strVal val="0-#ppt_w/2"/>
                                          </p:val>
                                        </p:tav>
                                        <p:tav tm="100000">
                                          <p:val>
                                            <p:strVal val="#ppt_x"/>
                                          </p:val>
                                        </p:tav>
                                      </p:tavLst>
                                    </p:anim>
                                    <p:anim calcmode="lin" valueType="num">
                                      <p:cBhvr additive="base">
                                        <p:cTn id="8" dur="500" fill="hold"/>
                                        <p:tgtEl>
                                          <p:spTgt spid="67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08" name="Object 2048">
            <a:hlinkClick r:id="" action="ppaction://ole?verb=0"/>
          </p:cNvPr>
          <p:cNvGraphicFramePr>
            <a:graphicFrameLocks noChangeAspect="1"/>
          </p:cNvGraphicFramePr>
          <p:nvPr/>
        </p:nvGraphicFramePr>
        <p:xfrm>
          <a:off x="0" y="0"/>
          <a:ext cx="9144000" cy="8183563"/>
        </p:xfrm>
        <a:graphic>
          <a:graphicData uri="http://schemas.openxmlformats.org/presentationml/2006/ole">
            <p:oleObj spid="_x0000_s6146" name="Media Clip" r:id="rId3" imgW="3352381" imgH="3000000" progId="mplayer">
              <p:embed/>
            </p:oleObj>
          </a:graphicData>
        </a:graphic>
      </p:graphicFrame>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066800" y="1295400"/>
            <a:ext cx="9144000" cy="4056063"/>
          </a:xfrm>
          <a:prstGeom prst="rect">
            <a:avLst/>
          </a:prstGeom>
          <a:noFill/>
          <a:ln w="9525">
            <a:noFill/>
            <a:miter lim="800000"/>
            <a:headEnd/>
            <a:tailEnd/>
          </a:ln>
          <a:effectLst/>
        </p:spPr>
        <p:txBody>
          <a:bodyPr>
            <a:spAutoFit/>
          </a:bodyPr>
          <a:lstStyle/>
          <a:p>
            <a:r>
              <a:rPr lang="en-US" sz="3200" u="sng">
                <a:cs typeface="Times New Roman" pitchFamily="18" charset="0"/>
              </a:rPr>
              <a:t>Built </a:t>
            </a:r>
            <a:r>
              <a:rPr lang="en-US">
                <a:cs typeface="Times New Roman" pitchFamily="18" charset="0"/>
              </a:rPr>
              <a:t>   tall lean</a:t>
            </a:r>
          </a:p>
          <a:p>
            <a:r>
              <a:rPr lang="en-US">
                <a:cs typeface="Times New Roman" pitchFamily="18" charset="0"/>
              </a:rPr>
              <a:t>             Delayed mile stones</a:t>
            </a:r>
          </a:p>
          <a:p>
            <a:r>
              <a:rPr lang="en-US" sz="3200" b="1" u="sng">
                <a:cs typeface="Times New Roman" pitchFamily="18" charset="0"/>
              </a:rPr>
              <a:t>Mental symptoms</a:t>
            </a:r>
          </a:p>
          <a:p>
            <a:pPr eaLnBrk="0" hangingPunct="0"/>
            <a:r>
              <a:rPr lang="en-US">
                <a:cs typeface="Times New Roman" pitchFamily="18" charset="0"/>
              </a:rPr>
              <a:t> </a:t>
            </a:r>
          </a:p>
          <a:p>
            <a:pPr eaLnBrk="0" hangingPunct="0"/>
            <a:r>
              <a:rPr lang="en-US">
                <a:cs typeface="Times New Roman" pitchFamily="18" charset="0"/>
              </a:rPr>
              <a:t>  -thinking of complaints &lt;</a:t>
            </a:r>
          </a:p>
          <a:p>
            <a:pPr eaLnBrk="0" hangingPunct="0"/>
            <a:r>
              <a:rPr lang="en-US">
                <a:cs typeface="Times New Roman" pitchFamily="18" charset="0"/>
              </a:rPr>
              <a:t>  -grief about her complaints</a:t>
            </a:r>
          </a:p>
          <a:p>
            <a:pPr eaLnBrk="0" hangingPunct="0"/>
            <a:r>
              <a:rPr lang="en-US">
                <a:cs typeface="Times New Roman" pitchFamily="18" charset="0"/>
              </a:rPr>
              <a:t>  -forgetfulness</a:t>
            </a:r>
          </a:p>
          <a:p>
            <a:pPr eaLnBrk="0" hangingPunct="0"/>
            <a:r>
              <a:rPr lang="en-US">
                <a:cs typeface="Times New Roman" pitchFamily="18" charset="0"/>
              </a:rPr>
              <a:t>  </a:t>
            </a:r>
          </a:p>
          <a:p>
            <a:pPr eaLnBrk="0" hangingPunct="0"/>
            <a:endParaRPr lang="en-US"/>
          </a:p>
        </p:txBody>
      </p:sp>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838200"/>
            <a:ext cx="9144000" cy="4789488"/>
          </a:xfrm>
          <a:prstGeom prst="rect">
            <a:avLst/>
          </a:prstGeom>
          <a:noFill/>
          <a:ln w="9525">
            <a:noFill/>
            <a:miter lim="800000"/>
            <a:headEnd/>
            <a:tailEnd/>
          </a:ln>
          <a:effectLst/>
        </p:spPr>
        <p:txBody>
          <a:bodyPr>
            <a:spAutoFit/>
          </a:bodyPr>
          <a:lstStyle/>
          <a:p>
            <a:r>
              <a:rPr lang="en-US" b="1" u="sng">
                <a:cs typeface="Times New Roman" pitchFamily="18" charset="0"/>
              </a:rPr>
              <a:t>Physical symptoms</a:t>
            </a:r>
          </a:p>
          <a:p>
            <a:pPr eaLnBrk="0" hangingPunct="0"/>
            <a:r>
              <a:rPr lang="en-US">
                <a:cs typeface="Times New Roman" pitchFamily="18" charset="0"/>
              </a:rPr>
              <a:t> -head pain esp. forehead </a:t>
            </a:r>
          </a:p>
          <a:p>
            <a:pPr eaLnBrk="0" hangingPunct="0"/>
            <a:r>
              <a:rPr lang="en-US">
                <a:cs typeface="Times New Roman" pitchFamily="18" charset="0"/>
              </a:rPr>
              <a:t>            &lt; cold season </a:t>
            </a:r>
          </a:p>
          <a:p>
            <a:pPr eaLnBrk="0" hangingPunct="0"/>
            <a:r>
              <a:rPr lang="en-US">
                <a:cs typeface="Times New Roman" pitchFamily="18" charset="0"/>
              </a:rPr>
              <a:t>   leg pain ,</a:t>
            </a:r>
          </a:p>
          <a:p>
            <a:pPr eaLnBrk="0" hangingPunct="0"/>
            <a:r>
              <a:rPr lang="en-US">
                <a:cs typeface="Times New Roman" pitchFamily="18" charset="0"/>
              </a:rPr>
              <a:t>         Lf. Side , below knee  </a:t>
            </a:r>
          </a:p>
          <a:p>
            <a:pPr eaLnBrk="0" hangingPunct="0"/>
            <a:r>
              <a:rPr lang="en-US">
                <a:cs typeface="Times New Roman" pitchFamily="18" charset="0"/>
              </a:rPr>
              <a:t>                 associated with numbness &amp; coldness of  Foot.</a:t>
            </a:r>
          </a:p>
          <a:p>
            <a:pPr eaLnBrk="0" hangingPunct="0"/>
            <a:r>
              <a:rPr lang="en-US">
                <a:cs typeface="Times New Roman" pitchFamily="18" charset="0"/>
              </a:rPr>
              <a:t>                                   &lt;cold</a:t>
            </a:r>
          </a:p>
          <a:p>
            <a:pPr eaLnBrk="0" hangingPunct="0"/>
            <a:r>
              <a:rPr lang="en-US">
                <a:cs typeface="Times New Roman" pitchFamily="18" charset="0"/>
              </a:rPr>
              <a:t>   &gt;warmth application </a:t>
            </a:r>
          </a:p>
          <a:p>
            <a:pPr eaLnBrk="0" hangingPunct="0"/>
            <a:r>
              <a:rPr lang="en-US">
                <a:cs typeface="Times New Roman" pitchFamily="18" charset="0"/>
              </a:rPr>
              <a:t>  menses profuse associated with back pain.</a:t>
            </a:r>
          </a:p>
          <a:p>
            <a:pPr eaLnBrk="0" hangingPunct="0"/>
            <a:r>
              <a:rPr lang="en-US">
                <a:cs typeface="Times New Roman" pitchFamily="18" charset="0"/>
              </a:rPr>
              <a:t>  Desires- salt , Meat And Warm food</a:t>
            </a:r>
          </a:p>
          <a:p>
            <a:pPr eaLnBrk="0" hangingPunct="0"/>
            <a:endParaRPr lang="en-US"/>
          </a:p>
        </p:txBody>
      </p:sp>
    </p:spTree>
  </p:cSld>
  <p:clrMapOvr>
    <a:masterClrMapping/>
  </p:clrMapOvr>
  <p:transition>
    <p:pull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1295400"/>
            <a:ext cx="9144000" cy="3508375"/>
          </a:xfrm>
          <a:prstGeom prst="rect">
            <a:avLst/>
          </a:prstGeom>
          <a:noFill/>
          <a:ln w="9525">
            <a:noFill/>
            <a:miter lim="800000"/>
            <a:headEnd/>
            <a:tailEnd/>
          </a:ln>
          <a:effectLst/>
        </p:spPr>
        <p:txBody>
          <a:bodyPr>
            <a:spAutoFit/>
          </a:bodyPr>
          <a:lstStyle/>
          <a:p>
            <a:r>
              <a:rPr lang="en-US" b="1"/>
              <a:t>Incidence</a:t>
            </a:r>
            <a:endParaRPr lang="en-US"/>
          </a:p>
          <a:p>
            <a:pPr lvl="1" eaLnBrk="0" hangingPunct="0">
              <a:buFontTx/>
              <a:buChar char="•"/>
            </a:pPr>
            <a:r>
              <a:rPr lang="en-US"/>
              <a:t>Accounts for 45% of benign bone tumours </a:t>
            </a:r>
          </a:p>
          <a:p>
            <a:pPr lvl="1" eaLnBrk="0" hangingPunct="0">
              <a:buFontTx/>
              <a:buChar char="•"/>
            </a:pPr>
            <a:r>
              <a:rPr lang="en-US"/>
              <a:t>12% of all bone tumours </a:t>
            </a:r>
          </a:p>
          <a:p>
            <a:pPr lvl="1" eaLnBrk="0" hangingPunct="0">
              <a:buFontTx/>
              <a:buChar char="•"/>
            </a:pPr>
            <a:r>
              <a:rPr lang="en-US"/>
              <a:t>most become evident under 20 years </a:t>
            </a:r>
          </a:p>
          <a:p>
            <a:pPr lvl="1" eaLnBrk="0" hangingPunct="0">
              <a:buFontTx/>
              <a:buChar char="•"/>
            </a:pPr>
            <a:r>
              <a:rPr lang="en-US"/>
              <a:t>May be solitary or multiple (diaphyseal aclasis) </a:t>
            </a:r>
          </a:p>
          <a:p>
            <a:pPr lvl="1" eaLnBrk="0" hangingPunct="0">
              <a:buFontTx/>
              <a:buChar char="•"/>
            </a:pPr>
            <a:r>
              <a:rPr lang="en-US"/>
              <a:t>Any bone developing by endochondral ossification may be involved </a:t>
            </a:r>
          </a:p>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xfrm>
            <a:off x="914400" y="3124200"/>
            <a:ext cx="6858000" cy="304800"/>
          </a:xfrm>
          <a:effectLst>
            <a:outerShdw dist="28398" dir="3806097" algn="ctr" rotWithShape="0">
              <a:schemeClr val="bg2"/>
            </a:outerShdw>
          </a:effectLst>
        </p:spPr>
        <p:txBody>
          <a:bodyPr/>
          <a:lstStyle/>
          <a:p>
            <a:r>
              <a:rPr lang="en-US" u="sng">
                <a:cs typeface="Times New Roman" pitchFamily="18" charset="0"/>
              </a:rPr>
              <a:t>SECOND PRESCRIPTION</a:t>
            </a:r>
            <a:r>
              <a:rPr lang="en-US">
                <a:cs typeface="Times New Roman" pitchFamily="18" charset="0"/>
              </a:rPr>
              <a:t/>
            </a:r>
            <a:br>
              <a:rPr lang="en-US">
                <a:cs typeface="Times New Roman" pitchFamily="18" charset="0"/>
              </a:rPr>
            </a:br>
            <a:endParaRPr lang="en-US">
              <a:cs typeface="Times New Roman" pitchFamily="18" charset="0"/>
            </a:endParaRPr>
          </a:p>
        </p:txBody>
      </p:sp>
    </p:spTree>
  </p:cSld>
  <p:clrMapOvr>
    <a:masterClrMapping/>
  </p:clrMapOvr>
  <p:transition>
    <p:strip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1676400"/>
            <a:ext cx="9144000" cy="2559050"/>
          </a:xfrm>
          <a:prstGeom prst="rect">
            <a:avLst/>
          </a:prstGeom>
          <a:noFill/>
          <a:ln w="9525">
            <a:noFill/>
            <a:miter lim="800000"/>
            <a:headEnd/>
            <a:tailEnd/>
          </a:ln>
          <a:effectLst/>
        </p:spPr>
        <p:txBody>
          <a:bodyPr>
            <a:spAutoFit/>
          </a:bodyPr>
          <a:lstStyle/>
          <a:p>
            <a:r>
              <a:rPr lang="en-US" sz="5400">
                <a:cs typeface="Times New Roman" pitchFamily="18" charset="0"/>
              </a:rPr>
              <a:t>A Second prescription is the </a:t>
            </a:r>
          </a:p>
          <a:p>
            <a:r>
              <a:rPr lang="en-US" sz="5400">
                <a:cs typeface="Times New Roman" pitchFamily="18" charset="0"/>
              </a:rPr>
              <a:t>  prescription after the one, that </a:t>
            </a:r>
          </a:p>
          <a:p>
            <a:r>
              <a:rPr lang="en-US" sz="5400">
                <a:cs typeface="Times New Roman" pitchFamily="18" charset="0"/>
              </a:rPr>
              <a:t>     has acted</a:t>
            </a:r>
            <a:r>
              <a:rPr lang="en-US" sz="5400"/>
              <a:t> </a:t>
            </a:r>
          </a:p>
        </p:txBody>
      </p:sp>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066800"/>
            <a:ext cx="9144000" cy="4478338"/>
          </a:xfrm>
          <a:prstGeom prst="rect">
            <a:avLst/>
          </a:prstGeom>
          <a:noFill/>
          <a:ln w="9525">
            <a:noFill/>
            <a:miter lim="800000"/>
            <a:headEnd/>
            <a:tailEnd/>
          </a:ln>
          <a:effectLst/>
        </p:spPr>
        <p:txBody>
          <a:bodyPr>
            <a:spAutoFit/>
          </a:bodyPr>
          <a:lstStyle/>
          <a:p>
            <a:r>
              <a:rPr lang="en-US" sz="3200">
                <a:cs typeface="Times New Roman" pitchFamily="18" charset="0"/>
              </a:rPr>
              <a:t>A second prescription may be –</a:t>
            </a:r>
          </a:p>
          <a:p>
            <a:pPr lvl="1" eaLnBrk="0" hangingPunct="0">
              <a:buFontTx/>
              <a:buAutoNum type="arabicPeriod"/>
            </a:pPr>
            <a:r>
              <a:rPr lang="en-US" sz="3200"/>
              <a:t>A repetition of the first prescription</a:t>
            </a:r>
          </a:p>
          <a:p>
            <a:pPr lvl="1" eaLnBrk="0" hangingPunct="0">
              <a:buFontTx/>
              <a:buAutoNum type="arabicPeriod"/>
            </a:pPr>
            <a:r>
              <a:rPr lang="en-US" sz="3200"/>
              <a:t>An antidote of the first prescription</a:t>
            </a:r>
          </a:p>
          <a:p>
            <a:pPr lvl="1" eaLnBrk="0" hangingPunct="0">
              <a:buFontTx/>
              <a:buAutoNum type="arabicPeriod"/>
            </a:pPr>
            <a:r>
              <a:rPr lang="en-US" sz="3200"/>
              <a:t>A change of remedy</a:t>
            </a:r>
          </a:p>
          <a:p>
            <a:pPr eaLnBrk="0" hangingPunct="0"/>
            <a:r>
              <a:rPr lang="en-US" sz="3200">
                <a:cs typeface="Times New Roman" pitchFamily="18" charset="0"/>
              </a:rPr>
              <a:t>              </a:t>
            </a:r>
            <a:r>
              <a:rPr lang="en-US" sz="3200">
                <a:cs typeface="Times New Roman" pitchFamily="18" charset="0"/>
                <a:sym typeface="Symbol" pitchFamily="18" charset="2"/>
              </a:rPr>
              <a:t></a:t>
            </a:r>
            <a:r>
              <a:rPr lang="en-US" sz="3200">
                <a:cs typeface="Times New Roman" pitchFamily="18" charset="0"/>
              </a:rPr>
              <a:t> A complementary</a:t>
            </a:r>
            <a:endParaRPr lang="en-US" sz="3200">
              <a:cs typeface="Times New Roman" pitchFamily="18" charset="0"/>
              <a:sym typeface="Symbol" pitchFamily="18" charset="2"/>
            </a:endParaRPr>
          </a:p>
          <a:p>
            <a:pPr eaLnBrk="0" hangingPunct="0"/>
            <a:r>
              <a:rPr lang="en-US" sz="3200">
                <a:cs typeface="Times New Roman" pitchFamily="18" charset="0"/>
                <a:sym typeface="Symbol" pitchFamily="18" charset="2"/>
              </a:rPr>
              <a:t>	     </a:t>
            </a:r>
            <a:r>
              <a:rPr lang="en-US" sz="3200">
                <a:cs typeface="Times New Roman" pitchFamily="18" charset="0"/>
              </a:rPr>
              <a:t> A cognate remedy</a:t>
            </a:r>
            <a:endParaRPr lang="en-US" sz="3200">
              <a:cs typeface="Times New Roman" pitchFamily="18" charset="0"/>
              <a:sym typeface="Symbol" pitchFamily="18" charset="2"/>
            </a:endParaRPr>
          </a:p>
          <a:p>
            <a:pPr eaLnBrk="0" hangingPunct="0"/>
            <a:r>
              <a:rPr lang="en-US" sz="3200">
                <a:cs typeface="Times New Roman" pitchFamily="18" charset="0"/>
                <a:sym typeface="Symbol" pitchFamily="18" charset="2"/>
              </a:rPr>
              <a:t>	     </a:t>
            </a:r>
            <a:r>
              <a:rPr lang="en-US" sz="3200">
                <a:cs typeface="Times New Roman" pitchFamily="18" charset="0"/>
              </a:rPr>
              <a:t> A new remedy itself for the change of plan  </a:t>
            </a:r>
          </a:p>
          <a:p>
            <a:pPr eaLnBrk="0" hangingPunct="0"/>
            <a:r>
              <a:rPr lang="en-US" sz="3200">
                <a:cs typeface="Times New Roman" pitchFamily="18" charset="0"/>
              </a:rPr>
              <a:t>                        of treatment.</a:t>
            </a:r>
            <a:endParaRPr lang="en-US" sz="3200">
              <a:cs typeface="Times New Roman" pitchFamily="18" charset="0"/>
              <a:sym typeface="Symbol" pitchFamily="18" charset="2"/>
            </a:endParaRPr>
          </a:p>
          <a:p>
            <a:pPr eaLnBrk="0" hangingPunct="0"/>
            <a:endParaRPr lang="en-US" sz="3200">
              <a:cs typeface="Times New Roman" pitchFamily="18" charset="0"/>
              <a:sym typeface="Symbol" pitchFamily="18" charset="2"/>
            </a:endParaRPr>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2590800"/>
            <a:ext cx="9144000" cy="701675"/>
          </a:xfrm>
          <a:prstGeom prst="rect">
            <a:avLst/>
          </a:prstGeom>
          <a:noFill/>
          <a:ln w="9525">
            <a:noFill/>
            <a:miter lim="800000"/>
            <a:headEnd/>
            <a:tailEnd/>
          </a:ln>
          <a:effectLst/>
        </p:spPr>
        <p:txBody>
          <a:bodyPr>
            <a:spAutoFit/>
          </a:bodyPr>
          <a:lstStyle/>
          <a:p>
            <a:r>
              <a:rPr lang="en-US" sz="4000" u="sng">
                <a:cs typeface="Times New Roman" pitchFamily="18" charset="0"/>
              </a:rPr>
              <a:t>Importance of a second prescription</a:t>
            </a:r>
            <a:r>
              <a:rPr lang="en-US" sz="4000" u="sng"/>
              <a:t> </a:t>
            </a:r>
          </a:p>
        </p:txBody>
      </p:sp>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1905000"/>
            <a:ext cx="9144000" cy="2041525"/>
          </a:xfrm>
          <a:prstGeom prst="rect">
            <a:avLst/>
          </a:prstGeom>
          <a:noFill/>
          <a:ln w="9525">
            <a:noFill/>
            <a:miter lim="800000"/>
            <a:headEnd/>
            <a:tailEnd/>
          </a:ln>
          <a:effectLst/>
        </p:spPr>
        <p:txBody>
          <a:bodyPr>
            <a:spAutoFit/>
          </a:bodyPr>
          <a:lstStyle/>
          <a:p>
            <a:r>
              <a:rPr lang="en-US" sz="3200">
                <a:cs typeface="Times New Roman" pitchFamily="18" charset="0"/>
              </a:rPr>
              <a:t>In order to make a rational second prescription the first </a:t>
            </a:r>
          </a:p>
          <a:p>
            <a:r>
              <a:rPr lang="en-US" sz="3200">
                <a:cs typeface="Times New Roman" pitchFamily="18" charset="0"/>
              </a:rPr>
              <a:t>    prescription should act curatively or it has been </a:t>
            </a:r>
          </a:p>
          <a:p>
            <a:r>
              <a:rPr lang="en-US" sz="3200">
                <a:cs typeface="Times New Roman" pitchFamily="18" charset="0"/>
              </a:rPr>
              <a:t>                 permitted to act the full time.</a:t>
            </a:r>
          </a:p>
          <a:p>
            <a:pPr eaLnBrk="0" hangingPunct="0"/>
            <a:endParaRPr lang="en-US" sz="3200"/>
          </a:p>
        </p:txBody>
      </p:sp>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52400" y="1828800"/>
            <a:ext cx="9144000" cy="3503613"/>
          </a:xfrm>
          <a:prstGeom prst="rect">
            <a:avLst/>
          </a:prstGeom>
          <a:noFill/>
          <a:ln w="9525">
            <a:noFill/>
            <a:miter lim="800000"/>
            <a:headEnd/>
            <a:tailEnd/>
          </a:ln>
          <a:effectLst/>
        </p:spPr>
        <p:txBody>
          <a:bodyPr>
            <a:spAutoFit/>
          </a:bodyPr>
          <a:lstStyle/>
          <a:p>
            <a:r>
              <a:rPr lang="en-US" sz="3200">
                <a:cs typeface="Times New Roman" pitchFamily="18" charset="0"/>
              </a:rPr>
              <a:t>We cannot make a second prescription with out getting a through knowledge of the case before the first medicine has administered, the changes it has made on the patient,  the order  of disappearance of symptoms or the appearance of new symptoms or its stand still state etc.</a:t>
            </a:r>
          </a:p>
          <a:p>
            <a:pPr eaLnBrk="0" hangingPunct="0"/>
            <a:endParaRPr lang="en-US" sz="3200"/>
          </a:p>
        </p:txBody>
      </p:sp>
    </p:spTree>
  </p:cSld>
  <p:clrMapOvr>
    <a:masterClrMapping/>
  </p:clrMapOvr>
  <p:transition>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1905000"/>
            <a:ext cx="9144000" cy="3016250"/>
          </a:xfrm>
          <a:prstGeom prst="rect">
            <a:avLst/>
          </a:prstGeom>
          <a:noFill/>
          <a:ln w="9525">
            <a:noFill/>
            <a:miter lim="800000"/>
            <a:headEnd/>
            <a:tailEnd/>
          </a:ln>
          <a:effectLst/>
        </p:spPr>
        <p:txBody>
          <a:bodyPr>
            <a:spAutoFit/>
          </a:bodyPr>
          <a:lstStyle/>
          <a:p>
            <a:r>
              <a:rPr lang="en-US" sz="3200">
                <a:cs typeface="Times New Roman" pitchFamily="18" charset="0"/>
              </a:rPr>
              <a:t>So, the best second prescription can be done only by that physician who has done the first prescription.</a:t>
            </a:r>
          </a:p>
          <a:p>
            <a:pPr eaLnBrk="0" hangingPunct="0"/>
            <a:r>
              <a:rPr lang="en-US" sz="3200">
                <a:cs typeface="Times New Roman" pitchFamily="18" charset="0"/>
              </a:rPr>
              <a:t>	The mere keen observation and careful case study by the Homoeopath based on organon of medicine can make a successful second prescription.</a:t>
            </a:r>
          </a:p>
          <a:p>
            <a:pPr eaLnBrk="0" hangingPunct="0"/>
            <a:endParaRPr lang="en-US" sz="3200"/>
          </a:p>
        </p:txBody>
      </p:sp>
    </p:spTree>
  </p:cSld>
  <p:clrMapOvr>
    <a:masterClrMapping/>
  </p:clrMapOvr>
  <p:transition>
    <p:cut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09600" y="2971800"/>
            <a:ext cx="9144000" cy="1144588"/>
          </a:xfrm>
          <a:prstGeom prst="rect">
            <a:avLst/>
          </a:prstGeom>
          <a:noFill/>
          <a:ln w="9525">
            <a:noFill/>
            <a:miter lim="800000"/>
            <a:headEnd/>
            <a:tailEnd/>
          </a:ln>
          <a:effectLst/>
        </p:spPr>
        <p:txBody>
          <a:bodyPr bIns="0">
            <a:spAutoFit/>
          </a:bodyPr>
          <a:lstStyle/>
          <a:p>
            <a:r>
              <a:rPr lang="en-US" sz="3600" b="1" u="sng">
                <a:cs typeface="Times New Roman" pitchFamily="18" charset="0"/>
              </a:rPr>
              <a:t>Requisites for a second prescription</a:t>
            </a:r>
          </a:p>
          <a:p>
            <a:pPr eaLnBrk="0" hangingPunct="0"/>
            <a:endParaRPr lang="en-US" sz="3600"/>
          </a:p>
        </p:txBody>
      </p:sp>
    </p:spTree>
  </p:cSld>
  <p:clrMapOvr>
    <a:masterClrMapping/>
  </p:clrMapOvr>
  <p:transition>
    <p:strips dir="l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52400" y="1295400"/>
            <a:ext cx="9144000" cy="4656138"/>
          </a:xfrm>
          <a:prstGeom prst="rect">
            <a:avLst/>
          </a:prstGeom>
          <a:noFill/>
          <a:ln w="9525">
            <a:noFill/>
            <a:miter lim="800000"/>
            <a:headEnd/>
            <a:tailEnd/>
          </a:ln>
          <a:effectLst/>
        </p:spPr>
        <p:txBody>
          <a:bodyPr>
            <a:spAutoFit/>
          </a:bodyPr>
          <a:lstStyle/>
          <a:p>
            <a:r>
              <a:rPr lang="en-US" sz="2400">
                <a:cs typeface="Times New Roman" pitchFamily="18" charset="0"/>
              </a:rPr>
              <a:t>-First prescription should act curatively</a:t>
            </a:r>
          </a:p>
          <a:p>
            <a:pPr eaLnBrk="0" hangingPunct="0"/>
            <a:r>
              <a:rPr lang="en-US" sz="2400">
                <a:cs typeface="Times New Roman" pitchFamily="18" charset="0"/>
              </a:rPr>
              <a:t>-It should cease its action completely in its full extent </a:t>
            </a:r>
          </a:p>
          <a:p>
            <a:pPr eaLnBrk="0" hangingPunct="0"/>
            <a:r>
              <a:rPr lang="en-US" sz="2400">
                <a:cs typeface="Times New Roman" pitchFamily="18" charset="0"/>
              </a:rPr>
              <a:t>-The changes it has made on the patient should be able to perceive.</a:t>
            </a:r>
          </a:p>
          <a:p>
            <a:pPr eaLnBrk="0" hangingPunct="0"/>
            <a:r>
              <a:rPr lang="en-US" sz="2400">
                <a:cs typeface="Times New Roman" pitchFamily="18" charset="0"/>
              </a:rPr>
              <a:t>-Through restudy of the case in each visit should be done.</a:t>
            </a:r>
          </a:p>
          <a:p>
            <a:pPr eaLnBrk="0" hangingPunct="0"/>
            <a:r>
              <a:rPr lang="en-US" sz="2400">
                <a:cs typeface="Times New Roman" pitchFamily="18" charset="0"/>
              </a:rPr>
              <a:t>-The full detailed history of the patient should be enquired.</a:t>
            </a:r>
          </a:p>
          <a:p>
            <a:pPr eaLnBrk="0" hangingPunct="0"/>
            <a:r>
              <a:rPr lang="en-US" sz="2400">
                <a:cs typeface="Times New Roman" pitchFamily="18" charset="0"/>
              </a:rPr>
              <a:t>-Don’t leave a constitiutional remedy that has proven the best similimum for a considerable period, until it has contributed all its benefits to that </a:t>
            </a:r>
          </a:p>
          <a:p>
            <a:pPr eaLnBrk="0" hangingPunct="0"/>
            <a:r>
              <a:rPr lang="en-US" sz="2400">
                <a:cs typeface="Times New Roman" pitchFamily="18" charset="0"/>
              </a:rPr>
              <a:t>      case.</a:t>
            </a:r>
          </a:p>
          <a:p>
            <a:pPr eaLnBrk="0" hangingPunct="0"/>
            <a:r>
              <a:rPr lang="en-US" sz="2400">
                <a:cs typeface="Times New Roman" pitchFamily="18" charset="0"/>
              </a:rPr>
              <a:t>-Apply the rule – “ WAIT IN DOUBT OR GIVE OUR SECOND BEST MEDICINE.  NEVER DO A HASTY OR HURRY SECOND </a:t>
            </a:r>
          </a:p>
          <a:p>
            <a:pPr eaLnBrk="0" hangingPunct="0"/>
            <a:r>
              <a:rPr lang="en-US" sz="2400">
                <a:cs typeface="Times New Roman" pitchFamily="18" charset="0"/>
              </a:rPr>
              <a:t>                               PRESCRIPTION.”</a:t>
            </a:r>
          </a:p>
          <a:p>
            <a:pPr eaLnBrk="0" hangingPunct="0"/>
            <a:r>
              <a:rPr lang="en-US" sz="1200">
                <a:cs typeface="Times New Roman" pitchFamily="18" charset="0"/>
              </a:rPr>
              <a:t> </a:t>
            </a:r>
          </a:p>
          <a:p>
            <a:pPr eaLnBrk="0" hangingPunct="0"/>
            <a:endParaRPr lang="en-US" sz="2400"/>
          </a:p>
        </p:txBody>
      </p:sp>
    </p:spTree>
  </p:cSld>
  <p:clrMapOvr>
    <a:masterClrMapping/>
  </p:clrMapOvr>
  <p:transition>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52400" y="2590800"/>
            <a:ext cx="9144000" cy="944563"/>
          </a:xfrm>
          <a:prstGeom prst="rect">
            <a:avLst/>
          </a:prstGeom>
          <a:noFill/>
          <a:ln w="9525">
            <a:noFill/>
            <a:miter lim="800000"/>
            <a:headEnd/>
            <a:tailEnd/>
          </a:ln>
          <a:effectLst/>
        </p:spPr>
        <p:txBody>
          <a:bodyPr>
            <a:spAutoFit/>
          </a:bodyPr>
          <a:lstStyle/>
          <a:p>
            <a:r>
              <a:rPr lang="en-US" sz="3200" u="sng">
                <a:cs typeface="Times New Roman" pitchFamily="18" charset="0"/>
              </a:rPr>
              <a:t>Conditions where the second prescription is made </a:t>
            </a:r>
            <a:r>
              <a:rPr lang="en-US" sz="1200" u="sng">
                <a:cs typeface="Times New Roman" pitchFamily="18" charset="0"/>
              </a:rPr>
              <a:t>    </a:t>
            </a:r>
            <a:endParaRPr lang="en-US" sz="1200">
              <a:cs typeface="Times New Roman" pitchFamily="18" charset="0"/>
            </a:endParaRPr>
          </a:p>
          <a:p>
            <a:pPr eaLnBrk="0" hangingPunct="0"/>
            <a:endParaRPr lang="en-US" sz="2400"/>
          </a:p>
        </p:txBody>
      </p:sp>
    </p:spTree>
  </p:cSld>
  <p:clrMapOvr>
    <a:masterClrMapping/>
  </p:clrMapOvr>
  <p:transition>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1447800"/>
            <a:ext cx="9144000" cy="4473575"/>
          </a:xfrm>
          <a:prstGeom prst="rect">
            <a:avLst/>
          </a:prstGeom>
          <a:noFill/>
          <a:ln w="9525">
            <a:noFill/>
            <a:miter lim="800000"/>
            <a:headEnd/>
            <a:tailEnd/>
          </a:ln>
          <a:effectLst/>
        </p:spPr>
        <p:txBody>
          <a:bodyPr>
            <a:spAutoFit/>
          </a:bodyPr>
          <a:lstStyle/>
          <a:p>
            <a:r>
              <a:rPr lang="en-US" sz="2400" b="1"/>
              <a:t>Diaphysial Aclasis</a:t>
            </a:r>
            <a:r>
              <a:rPr lang="en-US" sz="2400"/>
              <a:t>: (osteochondroma-herditary related)</a:t>
            </a:r>
          </a:p>
          <a:p>
            <a:pPr lvl="1" eaLnBrk="0" hangingPunct="0">
              <a:buFontTx/>
              <a:buChar char="•"/>
            </a:pPr>
            <a:r>
              <a:rPr lang="en-US" sz="2400"/>
              <a:t>Autosomal dominant </a:t>
            </a:r>
          </a:p>
          <a:p>
            <a:pPr lvl="1" eaLnBrk="0" hangingPunct="0">
              <a:buFontTx/>
              <a:buChar char="•"/>
            </a:pPr>
            <a:r>
              <a:rPr lang="en-US" sz="2400"/>
              <a:t>Disordered endochondral growth </a:t>
            </a:r>
          </a:p>
          <a:p>
            <a:pPr lvl="1" eaLnBrk="0" hangingPunct="0">
              <a:buFontTx/>
              <a:buChar char="•"/>
            </a:pPr>
            <a:r>
              <a:rPr lang="en-US" sz="2400"/>
              <a:t>Multiple osteochondromas and disordered metaphyseal growth </a:t>
            </a:r>
          </a:p>
          <a:p>
            <a:pPr lvl="1" eaLnBrk="0" hangingPunct="0">
              <a:buFontTx/>
              <a:buChar char="•"/>
            </a:pPr>
            <a:r>
              <a:rPr lang="en-US" sz="2400"/>
              <a:t>Short stature and bowing of limbs </a:t>
            </a:r>
          </a:p>
          <a:p>
            <a:pPr lvl="1" eaLnBrk="0" hangingPunct="0">
              <a:buFontTx/>
              <a:buChar char="•"/>
            </a:pPr>
            <a:r>
              <a:rPr lang="en-US" sz="2400"/>
              <a:t>Treat individual lesions as necessary and observe for malignant change </a:t>
            </a:r>
          </a:p>
          <a:p>
            <a:pPr lvl="1" eaLnBrk="0" hangingPunct="0">
              <a:buFontTx/>
              <a:buChar char="•"/>
            </a:pPr>
            <a:r>
              <a:rPr lang="en-US" sz="2400" b="1"/>
              <a:t>Malignancy Risk = ~ 20% overall or 0.2% per lesion</a:t>
            </a:r>
            <a:r>
              <a:rPr lang="en-US" sz="2400"/>
              <a:t> </a:t>
            </a:r>
          </a:p>
          <a:p>
            <a:pPr eaLnBrk="0" hangingPunct="0"/>
            <a:r>
              <a:rPr lang="en-US" sz="2400" b="1" i="1"/>
              <a:t>Trevor's Disease: </a:t>
            </a:r>
            <a:r>
              <a:rPr lang="en-US" sz="2400"/>
              <a:t>Osteochondroma on epiphyseal side of the growth plate</a:t>
            </a:r>
            <a:br>
              <a:rPr lang="en-US" sz="2400"/>
            </a:br>
            <a:endParaRPr lang="en-US" sz="2400"/>
          </a:p>
          <a:p>
            <a:pPr eaLnBrk="0" hangingPunct="0"/>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arn(outHorizontal)">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1295400"/>
            <a:ext cx="9144000" cy="3990975"/>
          </a:xfrm>
          <a:prstGeom prst="rect">
            <a:avLst/>
          </a:prstGeom>
          <a:noFill/>
          <a:ln w="9525">
            <a:noFill/>
            <a:miter lim="800000"/>
            <a:headEnd/>
            <a:tailEnd/>
          </a:ln>
          <a:effectLst/>
        </p:spPr>
        <p:txBody>
          <a:bodyPr>
            <a:spAutoFit/>
          </a:bodyPr>
          <a:lstStyle/>
          <a:p>
            <a:r>
              <a:rPr lang="en-US" sz="3200" b="1" u="sng">
                <a:cs typeface="Times New Roman" pitchFamily="18" charset="0"/>
              </a:rPr>
              <a:t>Return of the original symptoms</a:t>
            </a:r>
            <a:r>
              <a:rPr lang="en-US" sz="3200" b="1">
                <a:cs typeface="Times New Roman" pitchFamily="18" charset="0"/>
              </a:rPr>
              <a:t> :</a:t>
            </a:r>
          </a:p>
          <a:p>
            <a:pPr eaLnBrk="0" hangingPunct="0"/>
            <a:r>
              <a:rPr lang="en-US" sz="3200">
                <a:cs typeface="Times New Roman" pitchFamily="18" charset="0"/>
              </a:rPr>
              <a:t>The fact that the return of the original symptom is the indication that the first prescription was a correct one and it has acted in its full extent and the case is curable.  When the patient has the same generals and the particular as formerly then the second prescriptions must be the repetitions of the first prescription.</a:t>
            </a:r>
          </a:p>
          <a:p>
            <a:pPr eaLnBrk="0" hangingPunct="0"/>
            <a:endParaRPr lang="en-US" sz="3200"/>
          </a:p>
        </p:txBody>
      </p:sp>
    </p:spTree>
  </p:cSld>
  <p:clrMapOvr>
    <a:masterClrMapping/>
  </p:clrMapOvr>
  <p:transition>
    <p:check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685800"/>
            <a:ext cx="9144000" cy="4478338"/>
          </a:xfrm>
          <a:prstGeom prst="rect">
            <a:avLst/>
          </a:prstGeom>
          <a:noFill/>
          <a:ln w="9525">
            <a:noFill/>
            <a:miter lim="800000"/>
            <a:headEnd/>
            <a:tailEnd/>
          </a:ln>
          <a:effectLst/>
        </p:spPr>
        <p:txBody>
          <a:bodyPr>
            <a:spAutoFit/>
          </a:bodyPr>
          <a:lstStyle/>
          <a:p>
            <a:r>
              <a:rPr lang="en-US" sz="3200" b="1" u="sng">
                <a:cs typeface="Times New Roman" pitchFamily="18" charset="0"/>
              </a:rPr>
              <a:t>Appearance of a lot of new symptoms taking the  </a:t>
            </a:r>
          </a:p>
          <a:p>
            <a:r>
              <a:rPr lang="en-US" sz="3200" b="1">
                <a:cs typeface="Times New Roman" pitchFamily="18" charset="0"/>
              </a:rPr>
              <a:t>                    </a:t>
            </a:r>
            <a:r>
              <a:rPr lang="en-US" sz="3200" b="1" u="sng">
                <a:cs typeface="Times New Roman" pitchFamily="18" charset="0"/>
              </a:rPr>
              <a:t>place of old symptoms</a:t>
            </a:r>
            <a:r>
              <a:rPr lang="en-US" sz="3200">
                <a:cs typeface="Times New Roman" pitchFamily="18" charset="0"/>
              </a:rPr>
              <a:t>:</a:t>
            </a:r>
          </a:p>
          <a:p>
            <a:pPr eaLnBrk="0" hangingPunct="0"/>
            <a:r>
              <a:rPr lang="en-US" sz="3200">
                <a:cs typeface="Times New Roman" pitchFamily="18" charset="0"/>
              </a:rPr>
              <a:t> </a:t>
            </a:r>
          </a:p>
          <a:p>
            <a:pPr eaLnBrk="0" hangingPunct="0"/>
            <a:r>
              <a:rPr lang="en-US" sz="3200">
                <a:cs typeface="Times New Roman" pitchFamily="18" charset="0"/>
              </a:rPr>
              <a:t>              Which have no relation to the history of or the pathogenesis of the first prescription they must be antidoted.  After that a second remedy should be prescribed which should correspond more particularly to the new symptoms combining with the old ones.</a:t>
            </a:r>
          </a:p>
          <a:p>
            <a:pPr eaLnBrk="0" hangingPunct="0"/>
            <a:endParaRPr lang="en-US" sz="3200"/>
          </a:p>
        </p:txBody>
      </p:sp>
    </p:spTree>
  </p:cSld>
  <p:clrMapOvr>
    <a:masterClrMapping/>
  </p:clrMapOvr>
  <p:transition>
    <p:checke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09600"/>
            <a:ext cx="9144000" cy="5584825"/>
          </a:xfrm>
          <a:prstGeom prst="rect">
            <a:avLst/>
          </a:prstGeom>
          <a:noFill/>
          <a:ln w="9525">
            <a:noFill/>
            <a:miter lim="800000"/>
            <a:headEnd/>
            <a:tailEnd/>
          </a:ln>
          <a:effectLst/>
        </p:spPr>
        <p:txBody>
          <a:bodyPr>
            <a:spAutoFit/>
          </a:bodyPr>
          <a:lstStyle/>
          <a:p>
            <a:r>
              <a:rPr lang="en-US" sz="3600" b="1" u="sng">
                <a:cs typeface="Times New Roman" pitchFamily="18" charset="0"/>
              </a:rPr>
              <a:t>The patient comes to a stand still :</a:t>
            </a:r>
          </a:p>
          <a:p>
            <a:pPr eaLnBrk="0" hangingPunct="0"/>
            <a:r>
              <a:rPr lang="en-US" sz="3600">
                <a:cs typeface="Times New Roman" pitchFamily="18" charset="0"/>
              </a:rPr>
              <a:t> </a:t>
            </a:r>
          </a:p>
          <a:p>
            <a:pPr eaLnBrk="0" hangingPunct="0"/>
            <a:r>
              <a:rPr lang="en-US" sz="3600">
                <a:cs typeface="Times New Roman" pitchFamily="18" charset="0"/>
              </a:rPr>
              <a:t>Then the physician should wait a long time until we are quite sure that the remedy has ceased to act.  Then the another dose of the same med can be considered and no other medium can fill in became there are no strong indication for another remedy &amp; no marked new symptoms have arisen which guide another remedy.</a:t>
            </a:r>
          </a:p>
          <a:p>
            <a:pPr eaLnBrk="0" hangingPunct="0"/>
            <a:endParaRPr lang="en-US" sz="3600"/>
          </a:p>
        </p:txBody>
      </p:sp>
    </p:spTree>
  </p:cSld>
  <p:clrMapOvr>
    <a:masterClrMapping/>
  </p:clrMapOvr>
  <p:transition>
    <p:checke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09600" y="2590800"/>
            <a:ext cx="9144000" cy="1311275"/>
          </a:xfrm>
          <a:prstGeom prst="rect">
            <a:avLst/>
          </a:prstGeom>
          <a:noFill/>
          <a:ln w="9525">
            <a:noFill/>
            <a:miter lim="800000"/>
            <a:headEnd/>
            <a:tailEnd/>
          </a:ln>
          <a:effectLst/>
        </p:spPr>
        <p:txBody>
          <a:bodyPr>
            <a:spAutoFit/>
          </a:bodyPr>
          <a:lstStyle/>
          <a:p>
            <a:r>
              <a:rPr lang="en-US" sz="4000" b="1" u="sng">
                <a:cs typeface="Times New Roman" pitchFamily="18" charset="0"/>
              </a:rPr>
              <a:t>Condition to change a Remedy</a:t>
            </a:r>
          </a:p>
          <a:p>
            <a:pPr eaLnBrk="0" hangingPunct="0"/>
            <a:endParaRPr lang="en-US" sz="4000" b="1" u="sng"/>
          </a:p>
        </p:txBody>
      </p:sp>
    </p:spTree>
  </p:cSld>
  <p:clrMapOvr>
    <a:masterClrMapping/>
  </p:clrMapOvr>
  <p:transition>
    <p:checke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447800" y="2743200"/>
            <a:ext cx="5486400" cy="944563"/>
          </a:xfrm>
          <a:prstGeom prst="rect">
            <a:avLst/>
          </a:prstGeom>
          <a:noFill/>
          <a:ln w="9525">
            <a:noFill/>
            <a:miter lim="800000"/>
            <a:headEnd/>
            <a:tailEnd/>
          </a:ln>
          <a:effectLst/>
        </p:spPr>
        <p:txBody>
          <a:bodyPr>
            <a:spAutoFit/>
          </a:bodyPr>
          <a:lstStyle/>
          <a:p>
            <a:r>
              <a:rPr lang="en-US" sz="3200" u="sng">
                <a:cs typeface="Times New Roman" pitchFamily="18" charset="0"/>
              </a:rPr>
              <a:t>BASIS OF PRISCRIPTION</a:t>
            </a:r>
            <a:r>
              <a:rPr lang="en-US" sz="1200">
                <a:cs typeface="Times New Roman" pitchFamily="18" charset="0"/>
              </a:rPr>
              <a:t> </a:t>
            </a:r>
          </a:p>
          <a:p>
            <a:pPr eaLnBrk="0" hangingPunct="0"/>
            <a:endParaRPr lang="en-US" sz="2400"/>
          </a:p>
        </p:txBody>
      </p:sp>
    </p:spTree>
  </p:cSld>
  <p:clrMapOvr>
    <a:masterClrMapping/>
  </p:clrMapOvr>
  <p:transition>
    <p:blinds/>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685800"/>
            <a:ext cx="9144000" cy="5203825"/>
          </a:xfrm>
          <a:prstGeom prst="rect">
            <a:avLst/>
          </a:prstGeom>
          <a:noFill/>
          <a:ln w="9525">
            <a:noFill/>
            <a:miter lim="800000"/>
            <a:headEnd/>
            <a:tailEnd/>
          </a:ln>
          <a:effectLst/>
        </p:spPr>
        <p:txBody>
          <a:bodyPr>
            <a:spAutoFit/>
          </a:bodyPr>
          <a:lstStyle/>
          <a:p>
            <a:pPr indent="-228600">
              <a:tabLst>
                <a:tab pos="914400" algn="l"/>
              </a:tabLst>
            </a:pPr>
            <a:r>
              <a:rPr lang="en-US" sz="1200">
                <a:cs typeface="Times New Roman" pitchFamily="18" charset="0"/>
              </a:rPr>
              <a:t> </a:t>
            </a:r>
            <a:r>
              <a:rPr lang="en-US" sz="1200">
                <a:cs typeface="Times New Roman" pitchFamily="18" charset="0"/>
                <a:sym typeface="Symbol" pitchFamily="18" charset="2"/>
              </a:rPr>
              <a:t></a:t>
            </a:r>
            <a:r>
              <a:rPr lang="en-US" sz="1200">
                <a:cs typeface="Times New Roman" pitchFamily="18" charset="0"/>
              </a:rPr>
              <a:t>  </a:t>
            </a:r>
            <a:r>
              <a:rPr lang="en-US" sz="2400">
                <a:cs typeface="Times New Roman" pitchFamily="18" charset="0"/>
                <a:sym typeface="Symbol" pitchFamily="18" charset="2"/>
              </a:rPr>
              <a:t>New symptoms with no relation to the former history of patient.</a:t>
            </a:r>
          </a:p>
          <a:p>
            <a:pPr indent="-228600" eaLnBrk="0" hangingPunct="0">
              <a:tabLst>
                <a:tab pos="914400" algn="l"/>
              </a:tabLst>
            </a:pPr>
            <a:r>
              <a:rPr lang="en-US" sz="2400">
                <a:cs typeface="Times New Roman" pitchFamily="18" charset="0"/>
                <a:sym typeface="Symbol" pitchFamily="18" charset="2"/>
              </a:rPr>
              <a:t> </a:t>
            </a:r>
          </a:p>
          <a:p>
            <a:pPr indent="-228600" eaLnBrk="0" hangingPunct="0">
              <a:tabLst>
                <a:tab pos="914400" algn="l"/>
              </a:tabLst>
            </a:pPr>
            <a:r>
              <a:rPr lang="en-US" sz="2400">
                <a:latin typeface="Times New Roman"/>
                <a:cs typeface="Times New Roman" pitchFamily="18" charset="0"/>
                <a:sym typeface="Symbol" pitchFamily="18" charset="2"/>
              </a:rPr>
              <a:t>®</a:t>
            </a:r>
            <a:r>
              <a:rPr lang="en-US" sz="2400">
                <a:cs typeface="Times New Roman" pitchFamily="18" charset="0"/>
                <a:sym typeface="Symbol" pitchFamily="18" charset="2"/>
              </a:rPr>
              <a:t>    In  c/c constitutional treatment when the case has came is a stand still and the repetition  becomes useless, retake the case and a second prescription is done.</a:t>
            </a:r>
          </a:p>
          <a:p>
            <a:pPr indent="-228600" eaLnBrk="0" hangingPunct="0">
              <a:tabLst>
                <a:tab pos="914400" algn="l"/>
              </a:tabLst>
            </a:pPr>
            <a:r>
              <a:rPr lang="en-US" sz="2400">
                <a:cs typeface="Times New Roman" pitchFamily="18" charset="0"/>
                <a:sym typeface="Symbol" pitchFamily="18" charset="2"/>
              </a:rPr>
              <a:t> </a:t>
            </a:r>
          </a:p>
          <a:p>
            <a:pPr indent="-228600" eaLnBrk="0" hangingPunct="0">
              <a:tabLst>
                <a:tab pos="914400" algn="l"/>
              </a:tabLst>
            </a:pPr>
            <a:r>
              <a:rPr lang="en-US" sz="2400">
                <a:cs typeface="Times New Roman" pitchFamily="18" charset="0"/>
                <a:sym typeface="Symbol" pitchFamily="18" charset="2"/>
              </a:rPr>
              <a:t></a:t>
            </a:r>
            <a:r>
              <a:rPr lang="en-US" sz="2400">
                <a:cs typeface="Times New Roman" pitchFamily="18" charset="0"/>
              </a:rPr>
              <a:t>  </a:t>
            </a:r>
            <a:r>
              <a:rPr lang="en-US" sz="2400">
                <a:cs typeface="Times New Roman" pitchFamily="18" charset="0"/>
                <a:sym typeface="Symbol" pitchFamily="18" charset="2"/>
              </a:rPr>
              <a:t>A/C exacerbation of  a c/e condition   </a:t>
            </a:r>
            <a:r>
              <a:rPr lang="en-US" sz="2400">
                <a:cs typeface="Times New Roman" pitchFamily="18" charset="0"/>
              </a:rPr>
              <a:t>  </a:t>
            </a:r>
            <a:r>
              <a:rPr lang="en-US" sz="2400">
                <a:cs typeface="Times New Roman" pitchFamily="18" charset="0"/>
                <a:sym typeface="Symbol" pitchFamily="18" charset="2"/>
              </a:rPr>
              <a:t>a complementary or cognate remedy is used as second prescription </a:t>
            </a:r>
          </a:p>
          <a:p>
            <a:pPr indent="-228600" eaLnBrk="0" hangingPunct="0">
              <a:tabLst>
                <a:tab pos="914400" algn="l"/>
              </a:tabLst>
            </a:pPr>
            <a:r>
              <a:rPr lang="en-US" sz="2400">
                <a:cs typeface="Times New Roman" pitchFamily="18" charset="0"/>
                <a:sym typeface="Symbol" pitchFamily="18" charset="2"/>
              </a:rPr>
              <a:t> </a:t>
            </a:r>
          </a:p>
          <a:p>
            <a:pPr indent="-228600" eaLnBrk="0" hangingPunct="0">
              <a:tabLst>
                <a:tab pos="914400" algn="l"/>
              </a:tabLst>
            </a:pPr>
            <a:r>
              <a:rPr lang="en-US" sz="2400">
                <a:latin typeface="Times New Roman"/>
                <a:cs typeface="Times New Roman" pitchFamily="18" charset="0"/>
                <a:sym typeface="Symbol" pitchFamily="18" charset="2"/>
              </a:rPr>
              <a:t>®</a:t>
            </a:r>
            <a:r>
              <a:rPr lang="en-US" sz="2400">
                <a:cs typeface="Times New Roman" pitchFamily="18" charset="0"/>
                <a:sym typeface="Symbol" pitchFamily="18" charset="2"/>
              </a:rPr>
              <a:t>    for change of plan of treatment – esply in anti miasmatic remedies, after one remedy, other may show another miasmatic background which has to be treated with the another miasmatic remedy as second prescription.</a:t>
            </a:r>
          </a:p>
          <a:p>
            <a:pPr indent="-228600" eaLnBrk="0" hangingPunct="0">
              <a:tabLst>
                <a:tab pos="914400" algn="l"/>
              </a:tabLst>
            </a:pPr>
            <a:endParaRPr lang="en-US" sz="2400">
              <a:cs typeface="Times New Roman" pitchFamily="18" charset="0"/>
              <a:sym typeface="Symbol" pitchFamily="18" charset="2"/>
            </a:endParaRPr>
          </a:p>
        </p:txBody>
      </p:sp>
    </p:spTree>
  </p:cSld>
  <p:clrMapOvr>
    <a:masterClrMapping/>
  </p:clrMapOvr>
  <p:transition>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1905000"/>
            <a:ext cx="9144000" cy="3937000"/>
          </a:xfrm>
          <a:prstGeom prst="rect">
            <a:avLst/>
          </a:prstGeom>
          <a:noFill/>
          <a:ln w="9525">
            <a:noFill/>
            <a:miter lim="800000"/>
            <a:headEnd/>
            <a:tailEnd/>
          </a:ln>
          <a:effectLst/>
        </p:spPr>
        <p:txBody>
          <a:bodyPr>
            <a:spAutoFit/>
          </a:bodyPr>
          <a:lstStyle/>
          <a:p>
            <a:r>
              <a:rPr lang="en-US" sz="3600">
                <a:cs typeface="Times New Roman" pitchFamily="18" charset="0"/>
              </a:rPr>
              <a:t>No prescription can be made for any patient, except after a careful &amp; prolonged study of the case, to know what it promises in the symptom &amp; everything that has existed previously.  This is the fact of </a:t>
            </a:r>
            <a:r>
              <a:rPr lang="en-US" sz="3600">
                <a:solidFill>
                  <a:srgbClr val="FF3300"/>
                </a:solidFill>
                <a:cs typeface="Times New Roman" pitchFamily="18" charset="0"/>
              </a:rPr>
              <a:t>Homoeopathic prescription</a:t>
            </a:r>
            <a:r>
              <a:rPr lang="en-US" sz="3600">
                <a:cs typeface="Times New Roman" pitchFamily="18" charset="0"/>
              </a:rPr>
              <a:t>.  </a:t>
            </a:r>
          </a:p>
          <a:p>
            <a:pPr eaLnBrk="0" hangingPunct="0"/>
            <a:r>
              <a:rPr lang="en-US" sz="3600">
                <a:cs typeface="Times New Roman" pitchFamily="18" charset="0"/>
              </a:rPr>
              <a:t> </a:t>
            </a:r>
          </a:p>
          <a:p>
            <a:pPr eaLnBrk="0" hangingPunct="0"/>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0" fill="hold"/>
                                        <p:tgtEl>
                                          <p:spTgt spid="58370"/>
                                        </p:tgtEl>
                                        <p:attrNameLst>
                                          <p:attrName>ppt_x</p:attrName>
                                        </p:attrNameLst>
                                      </p:cBhvr>
                                      <p:tavLst>
                                        <p:tav tm="0">
                                          <p:val>
                                            <p:strVal val="#ppt_x"/>
                                          </p:val>
                                        </p:tav>
                                        <p:tav tm="100000">
                                          <p:val>
                                            <p:strVal val="#ppt_x"/>
                                          </p:val>
                                        </p:tav>
                                      </p:tavLst>
                                    </p:anim>
                                    <p:anim calcmode="lin" valueType="num">
                                      <p:cBhvr additive="base">
                                        <p:cTn id="8" dur="5000" fill="hold"/>
                                        <p:tgtEl>
                                          <p:spTgt spid="58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2">
            <a:hlinkClick r:id="" action="ppaction://noaction">
              <a:snd r:embed="rId2" name="clap.wav" builtIn="1"/>
            </a:hlinkClick>
          </p:cNvPr>
          <p:cNvSpPr>
            <a:spLocks noChangeArrowheads="1" noChangeShapeType="1" noTextEdit="1"/>
          </p:cNvSpPr>
          <p:nvPr/>
        </p:nvSpPr>
        <p:spPr bwMode="auto">
          <a:xfrm>
            <a:off x="533400" y="2362200"/>
            <a:ext cx="7391400" cy="139065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THANK YOU</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0" fill="hold"/>
                                        <p:tgtEl>
                                          <p:spTgt spid="59394"/>
                                        </p:tgtEl>
                                        <p:attrNameLst>
                                          <p:attrName>ppt_w</p:attrName>
                                        </p:attrNameLst>
                                      </p:cBhvr>
                                      <p:tavLst>
                                        <p:tav tm="0" fmla="#ppt_w*sin(2.5*pi*$)">
                                          <p:val>
                                            <p:fltVal val="0"/>
                                          </p:val>
                                        </p:tav>
                                        <p:tav tm="100000">
                                          <p:val>
                                            <p:fltVal val="1"/>
                                          </p:val>
                                        </p:tav>
                                      </p:tavLst>
                                    </p:anim>
                                    <p:anim calcmode="lin" valueType="num">
                                      <p:cBhvr>
                                        <p:cTn id="8" dur="5000" fill="hold"/>
                                        <p:tgtEl>
                                          <p:spTgt spid="5939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1000" y="990600"/>
            <a:ext cx="8153400" cy="6305550"/>
          </a:xfrm>
          <a:prstGeom prst="rect">
            <a:avLst/>
          </a:prstGeom>
          <a:noFill/>
          <a:ln w="9525">
            <a:noFill/>
            <a:miter lim="800000"/>
            <a:headEnd/>
            <a:tailEnd/>
          </a:ln>
          <a:effectLst/>
        </p:spPr>
        <p:txBody>
          <a:bodyPr>
            <a:spAutoFit/>
          </a:bodyPr>
          <a:lstStyle/>
          <a:p>
            <a:pPr>
              <a:spcBef>
                <a:spcPct val="50000"/>
              </a:spcBef>
            </a:pPr>
            <a:r>
              <a:rPr lang="en-US" sz="3200"/>
              <a:t>Osteochondromas</a:t>
            </a:r>
            <a:r>
              <a:rPr lang="en-US" sz="3200" baseline="30000"/>
              <a:t> </a:t>
            </a:r>
            <a:r>
              <a:rPr lang="en-US" sz="3200"/>
              <a:t>are composed of cortical and medullary bone with an overlying</a:t>
            </a:r>
            <a:r>
              <a:rPr lang="en-US" sz="3200" baseline="30000"/>
              <a:t> </a:t>
            </a:r>
            <a:r>
              <a:rPr lang="en-US" sz="3200"/>
              <a:t>hyaline cartilage cap and must demonstrate continuity with the</a:t>
            </a:r>
            <a:r>
              <a:rPr lang="en-US" sz="3200" baseline="30000"/>
              <a:t> </a:t>
            </a:r>
            <a:r>
              <a:rPr lang="en-US" sz="3200"/>
              <a:t>underlying parent bone cortex and medullary canal.</a:t>
            </a:r>
          </a:p>
          <a:p>
            <a:pPr>
              <a:spcBef>
                <a:spcPct val="50000"/>
              </a:spcBef>
            </a:pPr>
            <a:r>
              <a:rPr lang="en-US" sz="3200"/>
              <a:t> </a:t>
            </a:r>
            <a:r>
              <a:rPr lang="en-US" sz="2400"/>
              <a:t>Osteochondromas</a:t>
            </a:r>
            <a:r>
              <a:rPr lang="en-US" sz="2400" baseline="30000"/>
              <a:t> </a:t>
            </a:r>
            <a:r>
              <a:rPr lang="en-US" sz="2400"/>
              <a:t>may be solitary or multiple, the latter being associated   </a:t>
            </a:r>
          </a:p>
          <a:p>
            <a:r>
              <a:rPr lang="en-US" sz="2400"/>
              <a:t>  with</a:t>
            </a:r>
            <a:r>
              <a:rPr lang="en-US" sz="2400" baseline="30000"/>
              <a:t> </a:t>
            </a:r>
            <a:r>
              <a:rPr lang="en-US" sz="2400"/>
              <a:t>the autosomal dominant syndrome, hereditary multiple exostoses</a:t>
            </a:r>
          </a:p>
          <a:p>
            <a:r>
              <a:rPr lang="en-US" sz="2400"/>
              <a:t> Grow away from the epiphysis on abony pedicle and become hooked structures</a:t>
            </a:r>
            <a:r>
              <a:rPr lang="en-US" sz="2400" baseline="30000"/>
              <a:t> </a:t>
            </a:r>
          </a:p>
          <a:p>
            <a:endParaRPr lang="en-US" sz="3200"/>
          </a:p>
          <a:p>
            <a:pPr eaLnBrk="0" hangingPunct="0">
              <a:spcBef>
                <a:spcPct val="50000"/>
              </a:spcBef>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143000"/>
            <a:ext cx="9144000" cy="3508375"/>
          </a:xfrm>
          <a:prstGeom prst="rect">
            <a:avLst/>
          </a:prstGeom>
          <a:noFill/>
          <a:ln w="9525">
            <a:noFill/>
            <a:miter lim="800000"/>
            <a:headEnd/>
            <a:tailEnd/>
          </a:ln>
          <a:effectLst/>
        </p:spPr>
        <p:txBody>
          <a:bodyPr>
            <a:spAutoFit/>
          </a:bodyPr>
          <a:lstStyle/>
          <a:p>
            <a:r>
              <a:rPr lang="en-US" b="1"/>
              <a:t>Pathology</a:t>
            </a:r>
            <a:endParaRPr lang="en-US"/>
          </a:p>
          <a:p>
            <a:pPr lvl="1" eaLnBrk="0" hangingPunct="0">
              <a:buFontTx/>
              <a:buChar char="•"/>
            </a:pPr>
            <a:r>
              <a:rPr lang="en-US"/>
              <a:t>Normal bone covered by a cap of normal cartilage </a:t>
            </a:r>
          </a:p>
          <a:p>
            <a:pPr lvl="1" eaLnBrk="0" hangingPunct="0">
              <a:buFontTx/>
              <a:buChar char="•"/>
            </a:pPr>
            <a:r>
              <a:rPr lang="en-US"/>
              <a:t>Cartilage cap </a:t>
            </a:r>
            <a:r>
              <a:rPr lang="en-US" b="1"/>
              <a:t>resembles layers of the normal growth plate</a:t>
            </a:r>
            <a:r>
              <a:rPr lang="en-US"/>
              <a:t> </a:t>
            </a:r>
          </a:p>
          <a:p>
            <a:pPr lvl="1" eaLnBrk="0" hangingPunct="0">
              <a:buFontTx/>
              <a:buChar char="•"/>
            </a:pPr>
            <a:r>
              <a:rPr lang="en-US"/>
              <a:t>The cartilage is </a:t>
            </a:r>
            <a:r>
              <a:rPr lang="en-US" b="1"/>
              <a:t>more disorganized</a:t>
            </a:r>
            <a:r>
              <a:rPr lang="en-US"/>
              <a:t> than normal </a:t>
            </a:r>
          </a:p>
          <a:p>
            <a:pPr lvl="1" eaLnBrk="0" hangingPunct="0">
              <a:buFontTx/>
              <a:buChar char="•"/>
            </a:pPr>
            <a:r>
              <a:rPr lang="en-US"/>
              <a:t>Binucleate chondrocytes in lacunae </a:t>
            </a:r>
          </a:p>
          <a:p>
            <a:pPr lvl="1" eaLnBrk="0" hangingPunct="0">
              <a:buFontTx/>
              <a:buChar char="•"/>
            </a:pPr>
            <a:r>
              <a:rPr lang="en-US"/>
              <a:t>Covered with a thin layer of </a:t>
            </a:r>
            <a:r>
              <a:rPr lang="en-US" b="1"/>
              <a:t>periosteum</a:t>
            </a:r>
            <a:r>
              <a:rPr lang="en-US"/>
              <a:t>.  </a:t>
            </a:r>
          </a:p>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ppt_x</p:attrName>
                                        </p:attrNameLst>
                                      </p:cBhvr>
                                      <p:tavLst>
                                        <p:tav tm="0">
                                          <p:val>
                                            <p:fltVal val="0.5"/>
                                          </p:val>
                                        </p:tav>
                                        <p:tav tm="100000">
                                          <p:val>
                                            <p:strVal val="#ppt_x"/>
                                          </p:val>
                                        </p:tav>
                                      </p:tavLst>
                                    </p:anim>
                                    <p:anim calcmode="lin" valueType="num">
                                      <p:cBhvr>
                                        <p:cTn id="10" dur="500" fill="hold"/>
                                        <p:tgtEl>
                                          <p:spTgt spid="266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3260725"/>
            <a:ext cx="9144000" cy="0"/>
          </a:xfrm>
          <a:prstGeom prst="rect">
            <a:avLst/>
          </a:prstGeom>
          <a:noFill/>
          <a:ln w="9525">
            <a:noFill/>
            <a:miter lim="800000"/>
            <a:headEnd/>
            <a:tailEnd/>
          </a:ln>
          <a:effectLst/>
        </p:spPr>
        <p:txBody>
          <a:bodyPr>
            <a:spAutoFit/>
          </a:bodyPr>
          <a:lstStyle/>
          <a:p>
            <a:endParaRPr lang="en-US"/>
          </a:p>
        </p:txBody>
      </p:sp>
      <p:sp>
        <p:nvSpPr>
          <p:cNvPr id="8195" name="Rectangle 3"/>
          <p:cNvSpPr>
            <a:spLocks noChangeArrowheads="1"/>
          </p:cNvSpPr>
          <p:nvPr/>
        </p:nvSpPr>
        <p:spPr bwMode="auto">
          <a:xfrm>
            <a:off x="0" y="304800"/>
            <a:ext cx="9144000" cy="336550"/>
          </a:xfrm>
          <a:prstGeom prst="rect">
            <a:avLst/>
          </a:prstGeom>
          <a:noFill/>
          <a:ln w="9525">
            <a:noFill/>
            <a:miter lim="800000"/>
            <a:headEnd/>
            <a:tailEnd/>
          </a:ln>
          <a:effectLst/>
        </p:spPr>
        <p:txBody>
          <a:bodyPr anchor="ctr"/>
          <a:lstStyle/>
          <a:p>
            <a:r>
              <a:rPr lang="en-US" b="1" u="sng"/>
              <a:t>PATHOLOGIC CHARACTERISTICS</a:t>
            </a:r>
            <a:r>
              <a:rPr lang="en-US" sz="1600" b="1"/>
              <a:t> </a:t>
            </a:r>
            <a:endParaRPr lang="en-US" sz="2400"/>
          </a:p>
        </p:txBody>
      </p:sp>
      <p:sp>
        <p:nvSpPr>
          <p:cNvPr id="8196" name="Rectangle 4"/>
          <p:cNvSpPr>
            <a:spLocks noChangeArrowheads="1"/>
          </p:cNvSpPr>
          <p:nvPr/>
        </p:nvSpPr>
        <p:spPr bwMode="auto">
          <a:xfrm>
            <a:off x="0" y="914400"/>
            <a:ext cx="9144000" cy="7762875"/>
          </a:xfrm>
          <a:prstGeom prst="rect">
            <a:avLst/>
          </a:prstGeom>
          <a:noFill/>
          <a:ln w="9525">
            <a:noFill/>
            <a:miter lim="800000"/>
            <a:headEnd/>
            <a:tailEnd/>
          </a:ln>
          <a:effectLst/>
        </p:spPr>
        <p:txBody>
          <a:bodyPr>
            <a:spAutoFit/>
          </a:bodyPr>
          <a:lstStyle/>
          <a:p>
            <a:r>
              <a:rPr lang="en-US" sz="2400"/>
              <a:t>Osteochondromas are developmental lesions rather than true neoplasms</a:t>
            </a:r>
            <a:r>
              <a:rPr lang="en-US" sz="2400" baseline="30000"/>
              <a:t> </a:t>
            </a:r>
            <a:r>
              <a:rPr lang="en-US" sz="2400"/>
              <a:t>and are often referred to as an osteocartilaginous exostosis</a:t>
            </a:r>
            <a:r>
              <a:rPr lang="en-US" sz="2400" baseline="30000"/>
              <a:t> </a:t>
            </a:r>
            <a:r>
              <a:rPr lang="en-US" sz="2400"/>
              <a:t>(or simply exostosis). These lesions result from the separation</a:t>
            </a:r>
            <a:r>
              <a:rPr lang="en-US" sz="2400" baseline="30000"/>
              <a:t> </a:t>
            </a:r>
            <a:r>
              <a:rPr lang="en-US" sz="2400"/>
              <a:t>of a fragment of epiphyseal growth plate cartilage, which subsequently</a:t>
            </a:r>
            <a:r>
              <a:rPr lang="en-US" sz="2400" baseline="30000"/>
              <a:t> </a:t>
            </a:r>
            <a:r>
              <a:rPr lang="en-US" sz="2400"/>
              <a:t>herniates through the periosteal bone cuff that normally surrounds</a:t>
            </a:r>
            <a:r>
              <a:rPr lang="en-US" sz="2400" baseline="30000"/>
              <a:t> </a:t>
            </a:r>
            <a:r>
              <a:rPr lang="en-US" sz="2400"/>
              <a:t>the growth plate (encoche of Ranvier) . The</a:t>
            </a:r>
            <a:r>
              <a:rPr lang="en-US" sz="2400" baseline="30000"/>
              <a:t> </a:t>
            </a:r>
            <a:r>
              <a:rPr lang="en-US" sz="2400"/>
              <a:t>mechanism for this separation is not entirely clear, although</a:t>
            </a:r>
            <a:r>
              <a:rPr lang="en-US" sz="2400" baseline="30000"/>
              <a:t> </a:t>
            </a:r>
            <a:r>
              <a:rPr lang="en-US" sz="2400"/>
              <a:t>it likely results from the "cut-back" remodeling during growth</a:t>
            </a:r>
            <a:r>
              <a:rPr lang="en-US" sz="2400" baseline="30000"/>
              <a:t> </a:t>
            </a:r>
            <a:r>
              <a:rPr lang="en-US" sz="2400"/>
              <a:t>of the long bone. Persistent growth of this cartilaginous fragment</a:t>
            </a:r>
            <a:r>
              <a:rPr lang="en-US" sz="2400" baseline="30000"/>
              <a:t> </a:t>
            </a:r>
            <a:r>
              <a:rPr lang="en-US" sz="2400"/>
              <a:t>and its subsequent enchondral ossification (maturation) result</a:t>
            </a:r>
            <a:r>
              <a:rPr lang="en-US" sz="2400" baseline="30000"/>
              <a:t> </a:t>
            </a:r>
            <a:r>
              <a:rPr lang="en-US" sz="2400"/>
              <a:t>in a subperiosteal osseous excrescence with a cartilage cap</a:t>
            </a:r>
            <a:r>
              <a:rPr lang="en-US" sz="2400" baseline="30000"/>
              <a:t> </a:t>
            </a:r>
            <a:r>
              <a:rPr lang="en-US" sz="2400"/>
              <a:t>that projects from the bone surface. The stalk of the osseous</a:t>
            </a:r>
            <a:r>
              <a:rPr lang="en-US" sz="2400" baseline="30000"/>
              <a:t> </a:t>
            </a:r>
            <a:r>
              <a:rPr lang="en-US" sz="2400"/>
              <a:t>protuberance must be in direct continuity with the underlying</a:t>
            </a:r>
            <a:r>
              <a:rPr lang="en-US" sz="2400" baseline="30000"/>
              <a:t> </a:t>
            </a:r>
            <a:r>
              <a:rPr lang="en-US" sz="2400"/>
              <a:t>cortex and medullary canal to be considered a true osteochondroma.</a:t>
            </a:r>
          </a:p>
          <a:p>
            <a:r>
              <a:rPr lang="en-US" sz="2400"/>
              <a:t>      </a:t>
            </a:r>
            <a:r>
              <a:rPr lang="en-US" sz="3600" baseline="30000"/>
              <a:t>Osteochondromas enlarge from growth at the cartilage cap, identical to a normal physeal plate. After adolescence and skeletal maturity, osteochondromas usually exhibit no further growth. </a:t>
            </a:r>
          </a:p>
          <a:p>
            <a:r>
              <a:rPr lang="en-US" sz="2400" baseline="30000"/>
              <a:t/>
            </a:r>
            <a:br>
              <a:rPr lang="en-US" sz="2400" baseline="30000"/>
            </a:br>
            <a:endParaRPr lang="en-US" sz="2400" baseline="30000"/>
          </a:p>
          <a:p>
            <a:endParaRPr lang="en-US" sz="2400" baseline="30000"/>
          </a:p>
          <a:p>
            <a:endParaRPr lang="en-US" sz="2400"/>
          </a:p>
          <a:p>
            <a:endParaRPr lang="en-US" sz="2400"/>
          </a:p>
          <a:p>
            <a:pPr eaLnBrk="0" hangingPunct="0"/>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up)">
                                      <p:cBhvr>
                                        <p:cTn id="7" dur="500"/>
                                        <p:tgtEl>
                                          <p:spTgt spid="819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wipe(up)">
                                      <p:cBhvr>
                                        <p:cTn id="11" dur="500"/>
                                        <p:tgtEl>
                                          <p:spTgt spid="8196"/>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8194"/>
                                        </p:tgtEl>
                                        <p:attrNameLst>
                                          <p:attrName>style.visibility</p:attrName>
                                        </p:attrNameLst>
                                      </p:cBhvr>
                                      <p:to>
                                        <p:strVal val="visible"/>
                                      </p:to>
                                    </p:set>
                                    <p:animEffect transition="in" filter="wipe(up)">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utoUpdateAnimBg="0"/>
      <p:bldP spid="819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ttp://radiographics.rsnajnls.org/content/vol20/issue5/images/large/g00se17c1x.jpeg"/>
          <p:cNvPicPr>
            <a:picLocks noChangeAspect="1" noChangeArrowheads="1"/>
          </p:cNvPicPr>
          <p:nvPr/>
        </p:nvPicPr>
        <p:blipFill>
          <a:blip r:embed="rId2" cstate="print"/>
          <a:srcRect/>
          <a:stretch>
            <a:fillRect/>
          </a:stretch>
        </p:blipFill>
        <p:spPr bwMode="auto">
          <a:xfrm>
            <a:off x="5726113" y="990600"/>
            <a:ext cx="3417887" cy="4572000"/>
          </a:xfrm>
          <a:prstGeom prst="rect">
            <a:avLst/>
          </a:prstGeom>
          <a:noFill/>
        </p:spPr>
      </p:pic>
      <p:sp>
        <p:nvSpPr>
          <p:cNvPr id="7172" name="Rectangle 4"/>
          <p:cNvSpPr>
            <a:spLocks noChangeArrowheads="1"/>
          </p:cNvSpPr>
          <p:nvPr/>
        </p:nvSpPr>
        <p:spPr bwMode="auto">
          <a:xfrm>
            <a:off x="0" y="1922463"/>
            <a:ext cx="9144000" cy="0"/>
          </a:xfrm>
          <a:prstGeom prst="rect">
            <a:avLst/>
          </a:prstGeom>
          <a:noFill/>
          <a:ln w="9525">
            <a:noFill/>
            <a:miter lim="800000"/>
            <a:headEnd/>
            <a:tailEnd/>
          </a:ln>
          <a:effectLst/>
        </p:spPr>
        <p:txBody>
          <a:bodyPr>
            <a:spAutoFit/>
          </a:bodyPr>
          <a:lstStyle/>
          <a:p>
            <a:endParaRPr lang="en-US"/>
          </a:p>
        </p:txBody>
      </p:sp>
      <p:sp>
        <p:nvSpPr>
          <p:cNvPr id="7173" name="Rectangle 5"/>
          <p:cNvSpPr>
            <a:spLocks noChangeArrowheads="1"/>
          </p:cNvSpPr>
          <p:nvPr/>
        </p:nvSpPr>
        <p:spPr bwMode="auto">
          <a:xfrm>
            <a:off x="0" y="685800"/>
            <a:ext cx="5943600" cy="6705600"/>
          </a:xfrm>
          <a:prstGeom prst="rect">
            <a:avLst/>
          </a:prstGeom>
          <a:noFill/>
          <a:ln w="9525">
            <a:noFill/>
            <a:miter lim="800000"/>
            <a:headEnd/>
            <a:tailEnd/>
          </a:ln>
          <a:effectLst/>
        </p:spPr>
        <p:txBody>
          <a:bodyPr anchor="ctr"/>
          <a:lstStyle/>
          <a:p>
            <a:r>
              <a:rPr lang="en-US" sz="2400" b="1" u="sng"/>
              <a:t>OSTEOCHONDROMA DEVELOPMENT</a:t>
            </a:r>
            <a:r>
              <a:rPr lang="en-US" sz="2400"/>
              <a:t>. </a:t>
            </a:r>
          </a:p>
          <a:p>
            <a:r>
              <a:rPr lang="en-US" sz="2400"/>
              <a:t>Diagram illustrates the normal long bone with the epiphysis (tan), epiphyseal plate (blue), and "cut back" zone of remodeling (yellow). Periosteal bone cuff or encoche of Ranvier (large arrowhead) is shown with herniation of a small amount of physeal tissue (small arrowhead). This tissue migrates into the metaphysis from patient growth (arrows). The intracortical location of this physeal tissue and subsequent growth results in osteochondroma 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nodePh="1">
                                  <p:stCondLst>
                                    <p:cond delay="0"/>
                                  </p:stCondLst>
                                  <p:endCondLst>
                                    <p:cond evt="begin" delay="0">
                                      <p:tn val="5"/>
                                    </p:cond>
                                  </p:endCondLst>
                                  <p:childTnLst>
                                    <p:set>
                                      <p:cBhvr>
                                        <p:cTn id="6" dur="1" fill="hold">
                                          <p:stCondLst>
                                            <p:cond delay="0"/>
                                          </p:stCondLst>
                                        </p:cTn>
                                        <p:tgtEl>
                                          <p:spTgt spid="7172"/>
                                        </p:tgtEl>
                                        <p:attrNameLst>
                                          <p:attrName>style.visibility</p:attrName>
                                        </p:attrNameLst>
                                      </p:cBhvr>
                                      <p:to>
                                        <p:strVal val="visible"/>
                                      </p:to>
                                    </p:set>
                                    <p:animEffect transition="in" filter="strips(downLeft)">
                                      <p:cBhvr>
                                        <p:cTn id="7" dur="500"/>
                                        <p:tgtEl>
                                          <p:spTgt spid="717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7173"/>
                                        </p:tgtEl>
                                        <p:attrNameLst>
                                          <p:attrName>style.visibility</p:attrName>
                                        </p:attrNameLst>
                                      </p:cBhvr>
                                      <p:to>
                                        <p:strVal val="visible"/>
                                      </p:to>
                                    </p:set>
                                    <p:anim calcmode="lin" valueType="num">
                                      <p:cBhvr>
                                        <p:cTn id="11" dur="500" fill="hold"/>
                                        <p:tgtEl>
                                          <p:spTgt spid="7173"/>
                                        </p:tgtEl>
                                        <p:attrNameLst>
                                          <p:attrName>ppt_w</p:attrName>
                                        </p:attrNameLst>
                                      </p:cBhvr>
                                      <p:tavLst>
                                        <p:tav tm="0">
                                          <p:val>
                                            <p:fltVal val="0"/>
                                          </p:val>
                                        </p:tav>
                                        <p:tav tm="100000">
                                          <p:val>
                                            <p:strVal val="#ppt_w"/>
                                          </p:val>
                                        </p:tav>
                                      </p:tavLst>
                                    </p:anim>
                                    <p:anim calcmode="lin" valueType="num">
                                      <p:cBhvr>
                                        <p:cTn id="12" dur="500" fill="hold"/>
                                        <p:tgtEl>
                                          <p:spTgt spid="717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5" presetClass="entr" presetSubtype="5" fill="hold" nodeType="afterEffect">
                                  <p:stCondLst>
                                    <p:cond delay="1000"/>
                                  </p:stCondLst>
                                  <p:childTnLst>
                                    <p:set>
                                      <p:cBhvr>
                                        <p:cTn id="15" dur="1" fill="hold">
                                          <p:stCondLst>
                                            <p:cond delay="0"/>
                                          </p:stCondLst>
                                        </p:cTn>
                                        <p:tgtEl>
                                          <p:spTgt spid="7171"/>
                                        </p:tgtEl>
                                        <p:attrNameLst>
                                          <p:attrName>style.visibility</p:attrName>
                                        </p:attrNameLst>
                                      </p:cBhvr>
                                      <p:to>
                                        <p:strVal val="visible"/>
                                      </p:to>
                                    </p:set>
                                    <p:animEffect transition="in" filter="checkerboard(down)">
                                      <p:cBhvr>
                                        <p:cTn id="16"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192213"/>
            <a:ext cx="9144000" cy="4108450"/>
          </a:xfrm>
          <a:prstGeom prst="rect">
            <a:avLst/>
          </a:prstGeom>
          <a:noFill/>
          <a:ln w="9525">
            <a:noFill/>
            <a:miter lim="800000"/>
            <a:headEnd/>
            <a:tailEnd/>
          </a:ln>
          <a:effectLst/>
        </p:spPr>
        <p:txBody>
          <a:bodyPr>
            <a:spAutoFit/>
          </a:bodyPr>
          <a:lstStyle/>
          <a:p>
            <a:r>
              <a:rPr lang="en-US" sz="2400"/>
              <a:t>At gross examination, the cartilage cap of an osteochondroma</a:t>
            </a:r>
            <a:r>
              <a:rPr lang="en-US" sz="2400" baseline="30000"/>
              <a:t> </a:t>
            </a:r>
            <a:r>
              <a:rPr lang="en-US" sz="2400"/>
              <a:t>has a bosselated, shiny, and glistening, bluish-gray surface,</a:t>
            </a:r>
            <a:r>
              <a:rPr lang="en-US" sz="2400" baseline="30000"/>
              <a:t> </a:t>
            </a:r>
            <a:r>
              <a:rPr lang="en-US" sz="2400"/>
              <a:t>reminiscent of cauliflower. Osteochondromas vary dramatically</a:t>
            </a:r>
            <a:r>
              <a:rPr lang="en-US" sz="2400" baseline="30000"/>
              <a:t> </a:t>
            </a:r>
            <a:r>
              <a:rPr lang="en-US" sz="2400"/>
              <a:t>in size but are usually between 1 and 10 cm. The thickness of</a:t>
            </a:r>
            <a:r>
              <a:rPr lang="en-US" sz="2400" baseline="30000"/>
              <a:t> </a:t>
            </a:r>
            <a:r>
              <a:rPr lang="en-US" sz="2400"/>
              <a:t>the cartilage cap is typically 1–3 cm in young patients,</a:t>
            </a:r>
            <a:r>
              <a:rPr lang="en-US" sz="2400" baseline="30000"/>
              <a:t> </a:t>
            </a:r>
            <a:r>
              <a:rPr lang="en-US" sz="2400"/>
              <a:t>whereas in adults it is often only a few millimeters thick or</a:t>
            </a:r>
            <a:r>
              <a:rPr lang="en-US" sz="2400" baseline="30000"/>
              <a:t> </a:t>
            </a:r>
            <a:r>
              <a:rPr lang="en-US" sz="2400"/>
              <a:t>entirely absent, leaving a surface composed of eburnated bone. The hyaline cartilage cap is also usually</a:t>
            </a:r>
            <a:r>
              <a:rPr lang="en-US" sz="2400" baseline="30000"/>
              <a:t> </a:t>
            </a:r>
            <a:r>
              <a:rPr lang="en-US" sz="2400"/>
              <a:t>undulating and lobulated, with areas that invaginate into the</a:t>
            </a:r>
            <a:r>
              <a:rPr lang="en-US" sz="2400" baseline="30000"/>
              <a:t> </a:t>
            </a:r>
            <a:r>
              <a:rPr lang="en-US" sz="2400"/>
              <a:t>underlying medullary component of the lesions.</a:t>
            </a:r>
            <a:r>
              <a:rPr lang="en-US" sz="2400" baseline="30000"/>
              <a:t> </a:t>
            </a:r>
            <a:r>
              <a:rPr lang="en-US" sz="2400"/>
              <a:t>On cut sections, the cartilage cap often appears with opaque</a:t>
            </a:r>
            <a:r>
              <a:rPr lang="en-US" sz="2400" baseline="30000"/>
              <a:t> </a:t>
            </a:r>
            <a:r>
              <a:rPr lang="en-US" sz="2400"/>
              <a:t>yellow-to-gray areas due to calcification within the cartilage</a:t>
            </a:r>
            <a:r>
              <a:rPr lang="en-US" sz="2400" baseline="30000"/>
              <a:t> </a:t>
            </a:r>
            <a:r>
              <a:rPr lang="en-US" sz="2400"/>
              <a:t>matrix.</a:t>
            </a:r>
            <a:r>
              <a:rPr lang="en-US" sz="2400" baseline="30000"/>
              <a:t> </a:t>
            </a:r>
            <a:endParaRPr lang="en-US" sz="2400"/>
          </a:p>
          <a:p>
            <a:pPr eaLnBrk="0" hangingPunct="0"/>
            <a:endParaRPr lang="en-US" sz="2400"/>
          </a:p>
        </p:txBody>
      </p:sp>
      <p:sp>
        <p:nvSpPr>
          <p:cNvPr id="13315" name="Rectangle 3"/>
          <p:cNvSpPr>
            <a:spLocks noGrp="1" noChangeArrowheads="1"/>
          </p:cNvSpPr>
          <p:nvPr>
            <p:ph type="title"/>
          </p:nvPr>
        </p:nvSpPr>
        <p:spPr>
          <a:xfrm>
            <a:off x="533400" y="228600"/>
            <a:ext cx="7772400" cy="1143000"/>
          </a:xfrm>
        </p:spPr>
        <p:txBody>
          <a:bodyPr/>
          <a:lstStyle/>
          <a:p>
            <a:r>
              <a:rPr lang="en-US" u="sng"/>
              <a:t>MACROSCOPIC FEAUTURES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fltVal val="0"/>
                                          </p:val>
                                        </p:tav>
                                        <p:tav tm="100000">
                                          <p:val>
                                            <p:strVal val="#ppt_w"/>
                                          </p:val>
                                        </p:tav>
                                      </p:tavLst>
                                    </p:anim>
                                    <p:anim calcmode="lin" valueType="num">
                                      <p:cBhvr>
                                        <p:cTn id="8" dur="1000" fill="hold"/>
                                        <p:tgtEl>
                                          <p:spTgt spid="13315"/>
                                        </p:tgtEl>
                                        <p:attrNameLst>
                                          <p:attrName>ppt_h</p:attrName>
                                        </p:attrNameLst>
                                      </p:cBhvr>
                                      <p:tavLst>
                                        <p:tav tm="0">
                                          <p:val>
                                            <p:fltVal val="0"/>
                                          </p:val>
                                        </p:tav>
                                        <p:tav tm="100000">
                                          <p:val>
                                            <p:strVal val="#ppt_h"/>
                                          </p:val>
                                        </p:tav>
                                      </p:tavLst>
                                    </p:anim>
                                    <p:anim calcmode="lin" valueType="num">
                                      <p:cBhvr>
                                        <p:cTn id="9" dur="1000" fill="hold"/>
                                        <p:tgtEl>
                                          <p:spTgt spid="133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6" presetClass="entr" presetSubtype="26" fill="hold" grpId="0" nodeType="afterEffect">
                                  <p:stCondLst>
                                    <p:cond delay="1000"/>
                                  </p:stCondLst>
                                  <p:childTnLst>
                                    <p:set>
                                      <p:cBhvr>
                                        <p:cTn id="13" dur="1" fill="hold">
                                          <p:stCondLst>
                                            <p:cond delay="0"/>
                                          </p:stCondLst>
                                        </p:cTn>
                                        <p:tgtEl>
                                          <p:spTgt spid="13314"/>
                                        </p:tgtEl>
                                        <p:attrNameLst>
                                          <p:attrName>style.visibility</p:attrName>
                                        </p:attrNameLst>
                                      </p:cBhvr>
                                      <p:to>
                                        <p:strVal val="visible"/>
                                      </p:to>
                                    </p:set>
                                    <p:animEffect transition="in" filter="barn(inHorizontal)">
                                      <p:cBhvr>
                                        <p:cTn id="14"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1924</Words>
  <Application>Microsoft Office PowerPoint</Application>
  <PresentationFormat>On-screen Show (4:3)</PresentationFormat>
  <Paragraphs>163</Paragraphs>
  <Slides>47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Apex</vt:lpstr>
      <vt:lpstr>Media Clip</vt:lpstr>
      <vt:lpstr>OSTEOCHONDROMA</vt:lpstr>
      <vt:lpstr>Osteochondroma represents the most common bone tumor and is a developmental lesion rather than a true neoplasm.  </vt:lpstr>
      <vt:lpstr>Slide 3</vt:lpstr>
      <vt:lpstr>Slide 4</vt:lpstr>
      <vt:lpstr>Slide 5</vt:lpstr>
      <vt:lpstr>Slide 6</vt:lpstr>
      <vt:lpstr>Slide 7</vt:lpstr>
      <vt:lpstr>Slide 8</vt:lpstr>
      <vt:lpstr>MACROSCOPIC FEAUTURES</vt:lpstr>
      <vt:lpstr>MICROSCOPIC EXAMINATION</vt:lpstr>
      <vt:lpstr>Slide 11</vt:lpstr>
      <vt:lpstr>CLINICAL FEAUTURES.</vt:lpstr>
      <vt:lpstr>Slide 13</vt:lpstr>
      <vt:lpstr>Slide 14</vt:lpstr>
      <vt:lpstr>Slide 15</vt:lpstr>
      <vt:lpstr>Slide 16</vt:lpstr>
      <vt:lpstr>Slide 17</vt:lpstr>
      <vt:lpstr>COMPLICATIONS</vt:lpstr>
      <vt:lpstr>Slide 19</vt:lpstr>
      <vt:lpstr>Slide 20</vt:lpstr>
      <vt:lpstr>CASE ANALYSIS</vt:lpstr>
      <vt:lpstr>Slide 22</vt:lpstr>
      <vt:lpstr>Slide 23</vt:lpstr>
      <vt:lpstr>Slide 24</vt:lpstr>
      <vt:lpstr>Slide 25</vt:lpstr>
      <vt:lpstr>Slide 26</vt:lpstr>
      <vt:lpstr>Slide 27</vt:lpstr>
      <vt:lpstr>Slide 28</vt:lpstr>
      <vt:lpstr>Slide 29</vt:lpstr>
      <vt:lpstr>SECOND PRESCRIPTION </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OSTEOCHONDROMA</dc:title>
  <dc:creator>New</dc:creator>
  <cp:lastModifiedBy>New</cp:lastModifiedBy>
  <cp:revision>1</cp:revision>
  <dcterms:created xsi:type="dcterms:W3CDTF">2021-03-08T09:49:50Z</dcterms:created>
  <dcterms:modified xsi:type="dcterms:W3CDTF">2021-03-08T09:50:25Z</dcterms:modified>
</cp:coreProperties>
</file>