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9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5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105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39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851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20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6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1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0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0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7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9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4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2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inghandsclinic.co.in/pilonidal-sinus-treatment-centr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inghandsclinic.co.in/pilonidal-sinus-treatment-centr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alinghandsclinic.co.in/constipation-treatment-centr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89832" y="2351532"/>
            <a:ext cx="6117336" cy="1670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7648" y="3265932"/>
            <a:ext cx="8840724" cy="1670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73704" y="2554681"/>
            <a:ext cx="78828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2565">
              <a:lnSpc>
                <a:spcPct val="100000"/>
              </a:lnSpc>
              <a:spcBef>
                <a:spcPts val="100"/>
              </a:spcBef>
            </a:pPr>
            <a:r>
              <a:rPr sz="6000" spc="-245" dirty="0">
                <a:solidFill>
                  <a:srgbClr val="7B230C"/>
                </a:solidFill>
                <a:latin typeface="Verdana"/>
                <a:cs typeface="Verdana"/>
              </a:rPr>
              <a:t>Pilonidal </a:t>
            </a:r>
            <a:r>
              <a:rPr sz="6000" spc="-490" dirty="0">
                <a:solidFill>
                  <a:srgbClr val="7B230C"/>
                </a:solidFill>
                <a:latin typeface="Verdana"/>
                <a:cs typeface="Verdana"/>
              </a:rPr>
              <a:t>Sinus  </a:t>
            </a:r>
            <a:r>
              <a:rPr sz="6000" spc="-400" dirty="0">
                <a:solidFill>
                  <a:srgbClr val="7B230C"/>
                </a:solidFill>
                <a:latin typeface="Verdana"/>
                <a:cs typeface="Verdana"/>
              </a:rPr>
              <a:t>Surgery </a:t>
            </a:r>
            <a:r>
              <a:rPr sz="6000" spc="-275" dirty="0">
                <a:solidFill>
                  <a:srgbClr val="7B230C"/>
                </a:solidFill>
                <a:latin typeface="Verdana"/>
                <a:cs typeface="Verdana"/>
              </a:rPr>
              <a:t>and</a:t>
            </a:r>
            <a:r>
              <a:rPr sz="6000" spc="-315" dirty="0">
                <a:solidFill>
                  <a:srgbClr val="7B230C"/>
                </a:solidFill>
                <a:latin typeface="Verdana"/>
                <a:cs typeface="Verdana"/>
              </a:rPr>
              <a:t> </a:t>
            </a:r>
            <a:r>
              <a:rPr sz="6000" spc="-505" dirty="0">
                <a:solidFill>
                  <a:srgbClr val="7B230C"/>
                </a:solidFill>
                <a:latin typeface="Verdana"/>
                <a:cs typeface="Verdana"/>
              </a:rPr>
              <a:t>Treatment</a:t>
            </a:r>
            <a:endParaRPr sz="6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0000" y="5120767"/>
            <a:ext cx="3805301" cy="133305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n-US" sz="2800" u="sng" spc="-65" dirty="0" smtClean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</a:rPr>
              <a:t>Dr. </a:t>
            </a:r>
            <a:r>
              <a:rPr lang="en-US" sz="2800" u="sng" spc="-65" dirty="0" err="1" smtClean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</a:rPr>
              <a:t>Varun.S</a:t>
            </a:r>
            <a:r>
              <a:rPr lang="en-US" sz="2800" u="sng" spc="-65" dirty="0" smtClean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n-US" sz="2800" u="sng" spc="-65" dirty="0" err="1" smtClean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</a:rPr>
              <a:t>Dept.of</a:t>
            </a:r>
            <a:r>
              <a:rPr lang="en-US" sz="2800" u="sng" spc="-65" dirty="0" smtClean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</a:rPr>
              <a:t> . Surgery </a:t>
            </a: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n-US" sz="2800" u="sng" spc="-65" dirty="0" err="1" smtClean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</a:rPr>
              <a:t>Skhmc</a:t>
            </a:r>
            <a:r>
              <a:rPr lang="en-US" sz="2800" u="sng" spc="-65" dirty="0" smtClean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</a:rPr>
              <a:t> 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5682" y="1374775"/>
            <a:ext cx="64433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60" dirty="0">
                <a:solidFill>
                  <a:srgbClr val="7B230C"/>
                </a:solidFill>
              </a:rPr>
              <a:t>What </a:t>
            </a:r>
            <a:r>
              <a:rPr sz="4800" spc="-370" dirty="0">
                <a:solidFill>
                  <a:srgbClr val="7B230C"/>
                </a:solidFill>
              </a:rPr>
              <a:t>is </a:t>
            </a:r>
            <a:r>
              <a:rPr sz="4800" spc="-195" dirty="0">
                <a:solidFill>
                  <a:srgbClr val="7B230C"/>
                </a:solidFill>
              </a:rPr>
              <a:t>Pilonidal</a:t>
            </a:r>
            <a:r>
              <a:rPr sz="4800" spc="-295" dirty="0">
                <a:solidFill>
                  <a:srgbClr val="7B230C"/>
                </a:solidFill>
              </a:rPr>
              <a:t> </a:t>
            </a:r>
            <a:r>
              <a:rPr sz="4800" spc="-395" dirty="0">
                <a:solidFill>
                  <a:srgbClr val="7B230C"/>
                </a:solidFill>
              </a:rPr>
              <a:t>Sinus?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2668270" y="2469006"/>
            <a:ext cx="8147684" cy="223393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95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5" dirty="0">
                <a:solidFill>
                  <a:srgbClr val="585858"/>
                </a:solidFill>
                <a:latin typeface="Verdana"/>
                <a:cs typeface="Verdana"/>
              </a:rPr>
              <a:t>Pilonidal </a:t>
            </a:r>
            <a:r>
              <a:rPr sz="2400" spc="-200" dirty="0">
                <a:solidFill>
                  <a:srgbClr val="585858"/>
                </a:solidFill>
                <a:latin typeface="Verdana"/>
                <a:cs typeface="Verdana"/>
              </a:rPr>
              <a:t>Sinus </a:t>
            </a:r>
            <a:r>
              <a:rPr sz="2400" spc="-190" dirty="0">
                <a:solidFill>
                  <a:srgbClr val="585858"/>
                </a:solidFill>
                <a:latin typeface="Verdana"/>
                <a:cs typeface="Verdana"/>
              </a:rPr>
              <a:t>is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an </a:t>
            </a:r>
            <a:r>
              <a:rPr sz="2400" spc="-195" dirty="0">
                <a:solidFill>
                  <a:srgbClr val="585858"/>
                </a:solidFill>
                <a:latin typeface="Verdana"/>
                <a:cs typeface="Verdana"/>
              </a:rPr>
              <a:t>Italian </a:t>
            </a:r>
            <a:r>
              <a:rPr sz="2400" spc="-175" dirty="0">
                <a:solidFill>
                  <a:srgbClr val="585858"/>
                </a:solidFill>
                <a:latin typeface="Verdana"/>
                <a:cs typeface="Verdana"/>
              </a:rPr>
              <a:t>term </a:t>
            </a:r>
            <a:r>
              <a:rPr sz="2400" spc="-140" dirty="0">
                <a:solidFill>
                  <a:srgbClr val="585858"/>
                </a:solidFill>
                <a:latin typeface="Verdana"/>
                <a:cs typeface="Verdana"/>
              </a:rPr>
              <a:t>which </a:t>
            </a:r>
            <a:r>
              <a:rPr sz="2400" spc="-175" dirty="0">
                <a:solidFill>
                  <a:srgbClr val="585858"/>
                </a:solidFill>
                <a:latin typeface="Verdana"/>
                <a:cs typeface="Verdana"/>
              </a:rPr>
              <a:t>means nest </a:t>
            </a:r>
            <a:r>
              <a:rPr sz="2400" spc="-105" dirty="0">
                <a:solidFill>
                  <a:srgbClr val="585858"/>
                </a:solidFill>
                <a:latin typeface="Verdana"/>
                <a:cs typeface="Verdana"/>
              </a:rPr>
              <a:t>of</a:t>
            </a:r>
            <a:r>
              <a:rPr sz="2400" spc="21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400" spc="-245" dirty="0">
                <a:solidFill>
                  <a:srgbClr val="585858"/>
                </a:solidFill>
                <a:latin typeface="Verdana"/>
                <a:cs typeface="Verdana"/>
              </a:rPr>
              <a:t>hair.</a:t>
            </a:r>
            <a:endParaRPr sz="2400">
              <a:latin typeface="Verdana"/>
              <a:cs typeface="Verdana"/>
            </a:endParaRPr>
          </a:p>
          <a:p>
            <a:pPr marL="299085" marR="611505" indent="-286385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u="heavy" spc="-105" dirty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  <a:hlinkClick r:id="rId2"/>
              </a:rPr>
              <a:t>Pilonidal </a:t>
            </a:r>
            <a:r>
              <a:rPr sz="2400" u="heavy" spc="-200" dirty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  <a:hlinkClick r:id="rId2"/>
              </a:rPr>
              <a:t>Sinus</a:t>
            </a:r>
            <a:r>
              <a:rPr sz="2400" spc="-200" dirty="0">
                <a:solidFill>
                  <a:srgbClr val="FA4917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2400" spc="-190" dirty="0">
                <a:solidFill>
                  <a:srgbClr val="585858"/>
                </a:solidFill>
                <a:latin typeface="Verdana"/>
                <a:cs typeface="Verdana"/>
              </a:rPr>
              <a:t>is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problem </a:t>
            </a:r>
            <a:r>
              <a:rPr sz="2400" spc="-90" dirty="0">
                <a:solidFill>
                  <a:srgbClr val="585858"/>
                </a:solidFill>
                <a:latin typeface="Verdana"/>
                <a:cs typeface="Verdana"/>
              </a:rPr>
              <a:t>or </a:t>
            </a:r>
            <a:r>
              <a:rPr sz="2400" spc="-125" dirty="0">
                <a:solidFill>
                  <a:srgbClr val="585858"/>
                </a:solidFill>
                <a:latin typeface="Verdana"/>
                <a:cs typeface="Verdana"/>
              </a:rPr>
              <a:t>infection </a:t>
            </a:r>
            <a:r>
              <a:rPr sz="2400" spc="-130" dirty="0">
                <a:solidFill>
                  <a:srgbClr val="585858"/>
                </a:solidFill>
                <a:latin typeface="Verdana"/>
                <a:cs typeface="Verdana"/>
              </a:rPr>
              <a:t>in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2400" spc="-170" dirty="0">
                <a:solidFill>
                  <a:srgbClr val="585858"/>
                </a:solidFill>
                <a:latin typeface="Verdana"/>
                <a:cs typeface="Verdana"/>
              </a:rPr>
              <a:t>area  </a:t>
            </a:r>
            <a:r>
              <a:rPr sz="2400" spc="-135" dirty="0">
                <a:solidFill>
                  <a:srgbClr val="585858"/>
                </a:solidFill>
                <a:latin typeface="Verdana"/>
                <a:cs typeface="Verdana"/>
              </a:rPr>
              <a:t>between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the</a:t>
            </a:r>
            <a:r>
              <a:rPr sz="2400" spc="-12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400" spc="-160" dirty="0">
                <a:solidFill>
                  <a:srgbClr val="585858"/>
                </a:solidFill>
                <a:latin typeface="Verdana"/>
                <a:cs typeface="Verdana"/>
              </a:rPr>
              <a:t>buttocks.</a:t>
            </a:r>
            <a:endParaRPr sz="2400">
              <a:latin typeface="Verdana"/>
              <a:cs typeface="Verdana"/>
            </a:endParaRPr>
          </a:p>
          <a:p>
            <a:pPr marL="299085" marR="143510" indent="-286385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40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2400" spc="-155" dirty="0">
                <a:solidFill>
                  <a:srgbClr val="585858"/>
                </a:solidFill>
                <a:latin typeface="Verdana"/>
                <a:cs typeface="Verdana"/>
              </a:rPr>
              <a:t>main cause </a:t>
            </a:r>
            <a:r>
              <a:rPr sz="2400" spc="-105" dirty="0">
                <a:solidFill>
                  <a:srgbClr val="585858"/>
                </a:solidFill>
                <a:latin typeface="Verdana"/>
                <a:cs typeface="Verdana"/>
              </a:rPr>
              <a:t>of </a:t>
            </a:r>
            <a:r>
              <a:rPr sz="2400" spc="-170" dirty="0">
                <a:solidFill>
                  <a:srgbClr val="585858"/>
                </a:solidFill>
                <a:latin typeface="Verdana"/>
                <a:cs typeface="Verdana"/>
              </a:rPr>
              <a:t>this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problem </a:t>
            </a:r>
            <a:r>
              <a:rPr sz="2400" spc="-195" dirty="0">
                <a:solidFill>
                  <a:srgbClr val="585858"/>
                </a:solidFill>
                <a:latin typeface="Verdana"/>
                <a:cs typeface="Verdana"/>
              </a:rPr>
              <a:t>is </a:t>
            </a:r>
            <a:r>
              <a:rPr sz="2400" spc="-125" dirty="0">
                <a:solidFill>
                  <a:srgbClr val="585858"/>
                </a:solidFill>
                <a:latin typeface="Verdana"/>
                <a:cs typeface="Verdana"/>
              </a:rPr>
              <a:t>ingrown 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hairs </a:t>
            </a:r>
            <a:r>
              <a:rPr sz="2400" spc="-114" dirty="0">
                <a:solidFill>
                  <a:srgbClr val="585858"/>
                </a:solidFill>
                <a:latin typeface="Verdana"/>
                <a:cs typeface="Verdana"/>
              </a:rPr>
              <a:t>and </a:t>
            </a:r>
            <a:r>
              <a:rPr sz="2400" spc="-155" dirty="0">
                <a:solidFill>
                  <a:srgbClr val="585858"/>
                </a:solidFill>
                <a:latin typeface="Verdana"/>
                <a:cs typeface="Verdana"/>
              </a:rPr>
              <a:t>it </a:t>
            </a:r>
            <a:r>
              <a:rPr sz="2400" spc="-190" dirty="0">
                <a:solidFill>
                  <a:srgbClr val="585858"/>
                </a:solidFill>
                <a:latin typeface="Verdana"/>
                <a:cs typeface="Verdana"/>
              </a:rPr>
              <a:t>is 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common </a:t>
            </a:r>
            <a:r>
              <a:rPr sz="2400" spc="-130" dirty="0">
                <a:solidFill>
                  <a:srgbClr val="585858"/>
                </a:solidFill>
                <a:latin typeface="Verdana"/>
                <a:cs typeface="Verdana"/>
              </a:rPr>
              <a:t>in </a:t>
            </a:r>
            <a:r>
              <a:rPr sz="2400" spc="-155" dirty="0">
                <a:solidFill>
                  <a:srgbClr val="585858"/>
                </a:solidFill>
                <a:latin typeface="Verdana"/>
                <a:cs typeface="Verdana"/>
              </a:rPr>
              <a:t>youngsters </a:t>
            </a:r>
            <a:r>
              <a:rPr sz="2400" spc="-105" dirty="0">
                <a:solidFill>
                  <a:srgbClr val="585858"/>
                </a:solidFill>
                <a:latin typeface="Verdana"/>
                <a:cs typeface="Verdana"/>
              </a:rPr>
              <a:t>of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age</a:t>
            </a:r>
            <a:r>
              <a:rPr sz="2400" spc="-18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585858"/>
                </a:solidFill>
                <a:latin typeface="Verdana"/>
                <a:cs typeface="Verdana"/>
              </a:rPr>
              <a:t>20-30.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4079" y="1104900"/>
            <a:ext cx="7098792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66213" y="1237615"/>
            <a:ext cx="64535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5" dirty="0">
                <a:solidFill>
                  <a:srgbClr val="7B230C"/>
                </a:solidFill>
              </a:rPr>
              <a:t>Symptoms </a:t>
            </a:r>
            <a:r>
              <a:rPr sz="4000" spc="-165" dirty="0">
                <a:solidFill>
                  <a:srgbClr val="7B230C"/>
                </a:solidFill>
              </a:rPr>
              <a:t>of Pilonidal</a:t>
            </a:r>
            <a:r>
              <a:rPr sz="4000" spc="-315" dirty="0">
                <a:solidFill>
                  <a:srgbClr val="7B230C"/>
                </a:solidFill>
              </a:rPr>
              <a:t> </a:t>
            </a:r>
            <a:r>
              <a:rPr sz="4000" spc="-330" dirty="0">
                <a:solidFill>
                  <a:srgbClr val="7B230C"/>
                </a:solidFill>
              </a:rPr>
              <a:t>Sinus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466213" y="2151175"/>
            <a:ext cx="8759825" cy="285432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90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50" dirty="0">
                <a:solidFill>
                  <a:srgbClr val="585858"/>
                </a:solidFill>
                <a:latin typeface="Verdana"/>
                <a:cs typeface="Verdana"/>
              </a:rPr>
              <a:t>Pain </a:t>
            </a:r>
            <a:r>
              <a:rPr sz="2400" spc="-90" dirty="0">
                <a:solidFill>
                  <a:srgbClr val="585858"/>
                </a:solidFill>
                <a:latin typeface="Verdana"/>
                <a:cs typeface="Verdana"/>
              </a:rPr>
              <a:t>or </a:t>
            </a:r>
            <a:r>
              <a:rPr sz="2400" spc="-150" dirty="0">
                <a:solidFill>
                  <a:srgbClr val="585858"/>
                </a:solidFill>
                <a:latin typeface="Verdana"/>
                <a:cs typeface="Verdana"/>
              </a:rPr>
              <a:t>swelling </a:t>
            </a:r>
            <a:r>
              <a:rPr sz="2400" spc="-130" dirty="0">
                <a:solidFill>
                  <a:srgbClr val="585858"/>
                </a:solidFill>
                <a:latin typeface="Verdana"/>
                <a:cs typeface="Verdana"/>
              </a:rPr>
              <a:t>in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2400" spc="-120" dirty="0">
                <a:solidFill>
                  <a:srgbClr val="585858"/>
                </a:solidFill>
                <a:latin typeface="Verdana"/>
                <a:cs typeface="Verdana"/>
              </a:rPr>
              <a:t>infected</a:t>
            </a:r>
            <a:r>
              <a:rPr sz="2400" spc="-7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585858"/>
                </a:solidFill>
                <a:latin typeface="Verdana"/>
                <a:cs typeface="Verdana"/>
              </a:rPr>
              <a:t>area.</a:t>
            </a:r>
            <a:endParaRPr sz="2400">
              <a:latin typeface="Verdana"/>
              <a:cs typeface="Verdana"/>
            </a:endParaRPr>
          </a:p>
          <a:p>
            <a:pPr marL="299085" indent="-286385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75" dirty="0">
                <a:solidFill>
                  <a:srgbClr val="585858"/>
                </a:solidFill>
                <a:latin typeface="Verdana"/>
                <a:cs typeface="Verdana"/>
              </a:rPr>
              <a:t>Yellowish </a:t>
            </a:r>
            <a:r>
              <a:rPr sz="2400" spc="-140" dirty="0">
                <a:solidFill>
                  <a:srgbClr val="585858"/>
                </a:solidFill>
                <a:latin typeface="Verdana"/>
                <a:cs typeface="Verdana"/>
              </a:rPr>
              <a:t>pus </a:t>
            </a:r>
            <a:r>
              <a:rPr sz="2400" spc="-85" dirty="0">
                <a:solidFill>
                  <a:srgbClr val="585858"/>
                </a:solidFill>
                <a:latin typeface="Verdana"/>
                <a:cs typeface="Verdana"/>
              </a:rPr>
              <a:t>or </a:t>
            </a:r>
            <a:r>
              <a:rPr sz="2400" spc="-135" dirty="0">
                <a:solidFill>
                  <a:srgbClr val="585858"/>
                </a:solidFill>
                <a:latin typeface="Verdana"/>
                <a:cs typeface="Verdana"/>
              </a:rPr>
              <a:t>discharge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of </a:t>
            </a:r>
            <a:r>
              <a:rPr sz="2400" spc="-45" dirty="0">
                <a:solidFill>
                  <a:srgbClr val="585858"/>
                </a:solidFill>
                <a:latin typeface="Verdana"/>
                <a:cs typeface="Verdana"/>
              </a:rPr>
              <a:t>blood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having </a:t>
            </a:r>
            <a:r>
              <a:rPr sz="2400" spc="-160" dirty="0">
                <a:solidFill>
                  <a:srgbClr val="585858"/>
                </a:solidFill>
                <a:latin typeface="Verdana"/>
                <a:cs typeface="Verdana"/>
              </a:rPr>
              <a:t>a </a:t>
            </a:r>
            <a:r>
              <a:rPr sz="2400" spc="-100" dirty="0">
                <a:solidFill>
                  <a:srgbClr val="585858"/>
                </a:solidFill>
                <a:latin typeface="Verdana"/>
                <a:cs typeface="Verdana"/>
              </a:rPr>
              <a:t>foul</a:t>
            </a:r>
            <a:r>
              <a:rPr sz="2400" spc="-21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585858"/>
                </a:solidFill>
                <a:latin typeface="Verdana"/>
                <a:cs typeface="Verdana"/>
              </a:rPr>
              <a:t>smell.</a:t>
            </a:r>
            <a:endParaRPr sz="2400">
              <a:latin typeface="Verdana"/>
              <a:cs typeface="Verdana"/>
            </a:endParaRPr>
          </a:p>
          <a:p>
            <a:pPr marL="299085" indent="-286385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Painful </a:t>
            </a:r>
            <a:r>
              <a:rPr sz="2400" spc="-130" dirty="0">
                <a:solidFill>
                  <a:srgbClr val="585858"/>
                </a:solidFill>
                <a:latin typeface="Verdana"/>
                <a:cs typeface="Verdana"/>
              </a:rPr>
              <a:t>lump </a:t>
            </a:r>
            <a:r>
              <a:rPr sz="2400" spc="-90" dirty="0">
                <a:solidFill>
                  <a:srgbClr val="585858"/>
                </a:solidFill>
                <a:latin typeface="Verdana"/>
                <a:cs typeface="Verdana"/>
              </a:rPr>
              <a:t>or </a:t>
            </a:r>
            <a:r>
              <a:rPr sz="2400" spc="-95" dirty="0">
                <a:solidFill>
                  <a:srgbClr val="585858"/>
                </a:solidFill>
                <a:latin typeface="Verdana"/>
                <a:cs typeface="Verdana"/>
              </a:rPr>
              <a:t>bulge </a:t>
            </a:r>
            <a:r>
              <a:rPr sz="2400" spc="-125" dirty="0">
                <a:solidFill>
                  <a:srgbClr val="585858"/>
                </a:solidFill>
                <a:latin typeface="Verdana"/>
                <a:cs typeface="Verdana"/>
              </a:rPr>
              <a:t>under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the</a:t>
            </a:r>
            <a:r>
              <a:rPr sz="2400" spc="-229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400" spc="-220" dirty="0">
                <a:solidFill>
                  <a:srgbClr val="585858"/>
                </a:solidFill>
                <a:latin typeface="Verdana"/>
                <a:cs typeface="Verdana"/>
              </a:rPr>
              <a:t>skin.</a:t>
            </a:r>
            <a:endParaRPr sz="2400">
              <a:latin typeface="Verdana"/>
              <a:cs typeface="Verdana"/>
            </a:endParaRPr>
          </a:p>
          <a:p>
            <a:pPr marL="299085" marR="5080" indent="-286385">
              <a:lnSpc>
                <a:spcPct val="100000"/>
              </a:lnSpc>
              <a:spcBef>
                <a:spcPts val="1010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55" dirty="0">
                <a:solidFill>
                  <a:srgbClr val="585858"/>
                </a:solidFill>
                <a:latin typeface="Verdana"/>
                <a:cs typeface="Verdana"/>
              </a:rPr>
              <a:t>Physical </a:t>
            </a:r>
            <a:r>
              <a:rPr sz="2400" spc="-150" dirty="0">
                <a:solidFill>
                  <a:srgbClr val="585858"/>
                </a:solidFill>
                <a:latin typeface="Verdana"/>
                <a:cs typeface="Verdana"/>
              </a:rPr>
              <a:t>Activities 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like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riding 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a </a:t>
            </a:r>
            <a:r>
              <a:rPr sz="2400" spc="-125" dirty="0">
                <a:solidFill>
                  <a:srgbClr val="585858"/>
                </a:solidFill>
                <a:latin typeface="Verdana"/>
                <a:cs typeface="Verdana"/>
              </a:rPr>
              <a:t>bicycle </a:t>
            </a:r>
            <a:r>
              <a:rPr sz="2400" spc="-90" dirty="0">
                <a:solidFill>
                  <a:srgbClr val="585858"/>
                </a:solidFill>
                <a:latin typeface="Verdana"/>
                <a:cs typeface="Verdana"/>
              </a:rPr>
              <a:t>or </a:t>
            </a:r>
            <a:r>
              <a:rPr sz="2400" spc="-75" dirty="0">
                <a:solidFill>
                  <a:srgbClr val="585858"/>
                </a:solidFill>
                <a:latin typeface="Verdana"/>
                <a:cs typeface="Verdana"/>
              </a:rPr>
              <a:t>doing </a:t>
            </a:r>
            <a:r>
              <a:rPr sz="2400" spc="-150" dirty="0">
                <a:solidFill>
                  <a:srgbClr val="585858"/>
                </a:solidFill>
                <a:latin typeface="Verdana"/>
                <a:cs typeface="Verdana"/>
              </a:rPr>
              <a:t>sit-ups </a:t>
            </a:r>
            <a:r>
              <a:rPr sz="2400" spc="-204" dirty="0">
                <a:solidFill>
                  <a:srgbClr val="585858"/>
                </a:solidFill>
                <a:latin typeface="Verdana"/>
                <a:cs typeface="Verdana"/>
              </a:rPr>
              <a:t>may </a:t>
            </a:r>
            <a:r>
              <a:rPr sz="2400" spc="-85" dirty="0">
                <a:solidFill>
                  <a:srgbClr val="585858"/>
                </a:solidFill>
                <a:latin typeface="Verdana"/>
                <a:cs typeface="Verdana"/>
              </a:rPr>
              <a:t>be  </a:t>
            </a:r>
            <a:r>
              <a:rPr sz="2400" spc="-125" dirty="0">
                <a:solidFill>
                  <a:srgbClr val="585858"/>
                </a:solidFill>
                <a:latin typeface="Verdana"/>
                <a:cs typeface="Verdana"/>
              </a:rPr>
              <a:t>uncomfortable.</a:t>
            </a:r>
            <a:endParaRPr sz="2400">
              <a:latin typeface="Verdana"/>
              <a:cs typeface="Verdana"/>
            </a:endParaRPr>
          </a:p>
          <a:p>
            <a:pPr marL="299085" indent="-286385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70" dirty="0">
                <a:solidFill>
                  <a:srgbClr val="585858"/>
                </a:solidFill>
                <a:latin typeface="Verdana"/>
                <a:cs typeface="Verdana"/>
              </a:rPr>
              <a:t>Fever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96806" y="6323525"/>
            <a:ext cx="1928495" cy="15324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n-US" sz="900" dirty="0" smtClean="0">
                <a:latin typeface="Verdana"/>
                <a:cs typeface="Verdana"/>
              </a:rPr>
              <a:t>\</a:t>
            </a:r>
            <a:endParaRPr sz="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25039" y="1316736"/>
            <a:ext cx="7627619" cy="1341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767" y="1478102"/>
            <a:ext cx="68580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95" dirty="0">
                <a:solidFill>
                  <a:srgbClr val="7B230C"/>
                </a:solidFill>
              </a:rPr>
              <a:t>Pilonidal </a:t>
            </a:r>
            <a:r>
              <a:rPr sz="4800" spc="-395" dirty="0">
                <a:solidFill>
                  <a:srgbClr val="7B230C"/>
                </a:solidFill>
              </a:rPr>
              <a:t>Sinus</a:t>
            </a:r>
            <a:r>
              <a:rPr sz="4800" spc="-425" dirty="0">
                <a:solidFill>
                  <a:srgbClr val="7B230C"/>
                </a:solidFill>
              </a:rPr>
              <a:t> </a:t>
            </a:r>
            <a:r>
              <a:rPr sz="4800" spc="-405" dirty="0">
                <a:solidFill>
                  <a:srgbClr val="7B230C"/>
                </a:solidFill>
              </a:rPr>
              <a:t>Treatment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2668270" y="2608579"/>
            <a:ext cx="8170545" cy="2107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614045" indent="-286385">
              <a:lnSpc>
                <a:spcPct val="100000"/>
              </a:lnSpc>
              <a:spcBef>
                <a:spcPts val="100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80" dirty="0">
                <a:solidFill>
                  <a:srgbClr val="585858"/>
                </a:solidFill>
                <a:latin typeface="Verdana"/>
                <a:cs typeface="Verdana"/>
              </a:rPr>
              <a:t>If </a:t>
            </a:r>
            <a:r>
              <a:rPr sz="2400" spc="-155" dirty="0">
                <a:solidFill>
                  <a:srgbClr val="585858"/>
                </a:solidFill>
                <a:latin typeface="Verdana"/>
                <a:cs typeface="Verdana"/>
              </a:rPr>
              <a:t>it </a:t>
            </a:r>
            <a:r>
              <a:rPr sz="2400" spc="-190" dirty="0">
                <a:solidFill>
                  <a:srgbClr val="585858"/>
                </a:solidFill>
                <a:latin typeface="Verdana"/>
                <a:cs typeface="Verdana"/>
              </a:rPr>
              <a:t>is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not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much </a:t>
            </a:r>
            <a:r>
              <a:rPr sz="2400" spc="-120" dirty="0">
                <a:solidFill>
                  <a:srgbClr val="585858"/>
                </a:solidFill>
                <a:latin typeface="Verdana"/>
                <a:cs typeface="Verdana"/>
              </a:rPr>
              <a:t>infected </a:t>
            </a:r>
            <a:r>
              <a:rPr sz="2400" spc="-140" dirty="0">
                <a:solidFill>
                  <a:srgbClr val="585858"/>
                </a:solidFill>
                <a:latin typeface="Verdana"/>
                <a:cs typeface="Verdana"/>
              </a:rPr>
              <a:t>then </a:t>
            </a:r>
            <a:r>
              <a:rPr sz="2400" spc="-155" dirty="0">
                <a:solidFill>
                  <a:srgbClr val="585858"/>
                </a:solidFill>
                <a:latin typeface="Verdana"/>
                <a:cs typeface="Verdana"/>
              </a:rPr>
              <a:t>it </a:t>
            </a:r>
            <a:r>
              <a:rPr sz="2400" spc="-85" dirty="0">
                <a:solidFill>
                  <a:srgbClr val="585858"/>
                </a:solidFill>
                <a:latin typeface="Verdana"/>
                <a:cs typeface="Verdana"/>
              </a:rPr>
              <a:t>could be </a:t>
            </a:r>
            <a:r>
              <a:rPr sz="2400" spc="-125" dirty="0">
                <a:solidFill>
                  <a:srgbClr val="585858"/>
                </a:solidFill>
                <a:latin typeface="Verdana"/>
                <a:cs typeface="Verdana"/>
              </a:rPr>
              <a:t>cured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using  medications.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A42F0F"/>
              </a:buClr>
              <a:buFont typeface="Arial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spcBef>
                <a:spcPts val="5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60" dirty="0">
                <a:solidFill>
                  <a:srgbClr val="585858"/>
                </a:solidFill>
                <a:latin typeface="Verdana"/>
                <a:cs typeface="Verdana"/>
              </a:rPr>
              <a:t>Surgical </a:t>
            </a:r>
            <a:r>
              <a:rPr sz="2400" spc="-170" dirty="0">
                <a:solidFill>
                  <a:srgbClr val="585858"/>
                </a:solidFill>
                <a:latin typeface="Verdana"/>
                <a:cs typeface="Verdana"/>
              </a:rPr>
              <a:t>treatment </a:t>
            </a:r>
            <a:r>
              <a:rPr sz="2400" spc="-160" dirty="0">
                <a:solidFill>
                  <a:srgbClr val="585858"/>
                </a:solidFill>
                <a:latin typeface="Verdana"/>
                <a:cs typeface="Verdana"/>
              </a:rPr>
              <a:t>involves </a:t>
            </a:r>
            <a:r>
              <a:rPr sz="2400" spc="-130" dirty="0">
                <a:solidFill>
                  <a:srgbClr val="585858"/>
                </a:solidFill>
                <a:latin typeface="Verdana"/>
                <a:cs typeface="Verdana"/>
              </a:rPr>
              <a:t>two </a:t>
            </a:r>
            <a:r>
              <a:rPr sz="2400" spc="-135" dirty="0">
                <a:solidFill>
                  <a:srgbClr val="585858"/>
                </a:solidFill>
                <a:latin typeface="Verdana"/>
                <a:cs typeface="Verdana"/>
              </a:rPr>
              <a:t>methods </a:t>
            </a:r>
            <a:r>
              <a:rPr sz="2400" spc="-229" dirty="0">
                <a:solidFill>
                  <a:srgbClr val="585858"/>
                </a:solidFill>
                <a:latin typeface="Verdana"/>
                <a:cs typeface="Verdana"/>
              </a:rPr>
              <a:t>– </a:t>
            </a:r>
            <a:r>
              <a:rPr sz="2400" spc="-60" dirty="0">
                <a:solidFill>
                  <a:srgbClr val="585858"/>
                </a:solidFill>
                <a:latin typeface="Verdana"/>
                <a:cs typeface="Verdana"/>
              </a:rPr>
              <a:t>Open 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Surgery 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and </a:t>
            </a:r>
            <a:r>
              <a:rPr sz="2400" spc="-125" dirty="0">
                <a:solidFill>
                  <a:srgbClr val="585858"/>
                </a:solidFill>
                <a:latin typeface="Verdana"/>
                <a:cs typeface="Verdana"/>
              </a:rPr>
              <a:t>close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585858"/>
                </a:solidFill>
                <a:latin typeface="Verdana"/>
                <a:cs typeface="Verdana"/>
              </a:rPr>
              <a:t>surgery.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5644" y="1117091"/>
            <a:ext cx="7673340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87523" y="1250696"/>
            <a:ext cx="70281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65" dirty="0">
                <a:solidFill>
                  <a:srgbClr val="7B230C"/>
                </a:solidFill>
              </a:rPr>
              <a:t>Pilonidal </a:t>
            </a:r>
            <a:r>
              <a:rPr sz="4000" spc="-330" dirty="0">
                <a:solidFill>
                  <a:srgbClr val="7B230C"/>
                </a:solidFill>
              </a:rPr>
              <a:t>Sinus </a:t>
            </a:r>
            <a:r>
              <a:rPr sz="4000" spc="-335" dirty="0">
                <a:solidFill>
                  <a:srgbClr val="7B230C"/>
                </a:solidFill>
              </a:rPr>
              <a:t>Treatment</a:t>
            </a:r>
            <a:r>
              <a:rPr sz="4000" spc="-260" dirty="0">
                <a:solidFill>
                  <a:srgbClr val="7B230C"/>
                </a:solidFill>
              </a:rPr>
              <a:t> </a:t>
            </a:r>
            <a:r>
              <a:rPr sz="4000" spc="-315" dirty="0">
                <a:solidFill>
                  <a:srgbClr val="7B230C"/>
                </a:solidFill>
              </a:rPr>
              <a:t>(LPP)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787523" y="2263597"/>
            <a:ext cx="8581390" cy="3227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55" dirty="0">
                <a:solidFill>
                  <a:srgbClr val="585858"/>
                </a:solidFill>
                <a:latin typeface="Verdana"/>
                <a:cs typeface="Verdana"/>
              </a:rPr>
              <a:t>LPP </a:t>
            </a:r>
            <a:r>
              <a:rPr sz="2000" spc="-300" dirty="0">
                <a:solidFill>
                  <a:srgbClr val="585858"/>
                </a:solidFill>
                <a:latin typeface="Verdana"/>
                <a:cs typeface="Verdana"/>
              </a:rPr>
              <a:t>( </a:t>
            </a:r>
            <a:r>
              <a:rPr sz="2000" spc="-140" dirty="0">
                <a:solidFill>
                  <a:srgbClr val="585858"/>
                </a:solidFill>
                <a:latin typeface="Verdana"/>
                <a:cs typeface="Verdana"/>
              </a:rPr>
              <a:t>Laser Pilonidalplasty): </a:t>
            </a:r>
            <a:r>
              <a:rPr sz="2000" spc="-229" dirty="0">
                <a:solidFill>
                  <a:srgbClr val="585858"/>
                </a:solidFill>
                <a:latin typeface="Verdana"/>
                <a:cs typeface="Verdana"/>
              </a:rPr>
              <a:t>In </a:t>
            </a:r>
            <a:r>
              <a:rPr sz="2000" spc="-140" dirty="0">
                <a:solidFill>
                  <a:srgbClr val="585858"/>
                </a:solidFill>
                <a:latin typeface="Verdana"/>
                <a:cs typeface="Verdana"/>
              </a:rPr>
              <a:t>this </a:t>
            </a:r>
            <a:r>
              <a:rPr sz="2000" spc="-135" dirty="0">
                <a:solidFill>
                  <a:srgbClr val="585858"/>
                </a:solidFill>
                <a:latin typeface="Verdana"/>
                <a:cs typeface="Verdana"/>
              </a:rPr>
              <a:t>a </a:t>
            </a:r>
            <a:r>
              <a:rPr sz="2000" spc="-145" dirty="0">
                <a:solidFill>
                  <a:srgbClr val="585858"/>
                </a:solidFill>
                <a:latin typeface="Verdana"/>
                <a:cs typeface="Verdana"/>
              </a:rPr>
              <a:t>small </a:t>
            </a:r>
            <a:r>
              <a:rPr sz="2000" spc="-114" dirty="0">
                <a:solidFill>
                  <a:srgbClr val="585858"/>
                </a:solidFill>
                <a:latin typeface="Verdana"/>
                <a:cs typeface="Verdana"/>
              </a:rPr>
              <a:t>cut </a:t>
            </a:r>
            <a:r>
              <a:rPr sz="2000" spc="-155" dirty="0">
                <a:solidFill>
                  <a:srgbClr val="585858"/>
                </a:solidFill>
                <a:latin typeface="Verdana"/>
                <a:cs typeface="Verdana"/>
              </a:rPr>
              <a:t>is </a:t>
            </a:r>
            <a:r>
              <a:rPr sz="2000" spc="-110" dirty="0">
                <a:solidFill>
                  <a:srgbClr val="585858"/>
                </a:solidFill>
                <a:latin typeface="Verdana"/>
                <a:cs typeface="Verdana"/>
              </a:rPr>
              <a:t>made </a:t>
            </a:r>
            <a:r>
              <a:rPr sz="2000" spc="-90" dirty="0">
                <a:solidFill>
                  <a:srgbClr val="585858"/>
                </a:solidFill>
                <a:latin typeface="Verdana"/>
                <a:cs typeface="Verdana"/>
              </a:rPr>
              <a:t>and </a:t>
            </a:r>
            <a:r>
              <a:rPr sz="2000" spc="-114" dirty="0">
                <a:solidFill>
                  <a:srgbClr val="585858"/>
                </a:solidFill>
                <a:latin typeface="Verdana"/>
                <a:cs typeface="Verdana"/>
              </a:rPr>
              <a:t>pus </a:t>
            </a:r>
            <a:r>
              <a:rPr sz="2000" spc="-155" dirty="0">
                <a:solidFill>
                  <a:srgbClr val="585858"/>
                </a:solidFill>
                <a:latin typeface="Verdana"/>
                <a:cs typeface="Verdana"/>
              </a:rPr>
              <a:t>is</a:t>
            </a:r>
            <a:r>
              <a:rPr sz="2000" spc="-30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585858"/>
                </a:solidFill>
                <a:latin typeface="Verdana"/>
                <a:cs typeface="Verdana"/>
              </a:rPr>
              <a:t>drained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000" spc="-85" dirty="0">
                <a:solidFill>
                  <a:srgbClr val="585858"/>
                </a:solidFill>
                <a:latin typeface="Verdana"/>
                <a:cs typeface="Verdana"/>
              </a:rPr>
              <a:t>out </a:t>
            </a:r>
            <a:r>
              <a:rPr sz="2000" spc="-95" dirty="0">
                <a:solidFill>
                  <a:srgbClr val="585858"/>
                </a:solidFill>
                <a:latin typeface="Verdana"/>
                <a:cs typeface="Verdana"/>
              </a:rPr>
              <a:t>and </a:t>
            </a:r>
            <a:r>
              <a:rPr sz="2000" spc="-120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2000" spc="-125" dirty="0">
                <a:solidFill>
                  <a:srgbClr val="585858"/>
                </a:solidFill>
                <a:latin typeface="Verdana"/>
                <a:cs typeface="Verdana"/>
              </a:rPr>
              <a:t>entire </a:t>
            </a:r>
            <a:r>
              <a:rPr sz="2000" spc="-150" dirty="0">
                <a:solidFill>
                  <a:srgbClr val="585858"/>
                </a:solidFill>
                <a:latin typeface="Verdana"/>
                <a:cs typeface="Verdana"/>
              </a:rPr>
              <a:t>sinus </a:t>
            </a:r>
            <a:r>
              <a:rPr sz="2000" spc="-130" dirty="0">
                <a:solidFill>
                  <a:srgbClr val="585858"/>
                </a:solidFill>
                <a:latin typeface="Verdana"/>
                <a:cs typeface="Verdana"/>
              </a:rPr>
              <a:t>tract </a:t>
            </a:r>
            <a:r>
              <a:rPr sz="2000" spc="-155" dirty="0">
                <a:solidFill>
                  <a:srgbClr val="585858"/>
                </a:solidFill>
                <a:latin typeface="Verdana"/>
                <a:cs typeface="Verdana"/>
              </a:rPr>
              <a:t>is </a:t>
            </a:r>
            <a:r>
              <a:rPr sz="2000" spc="-95" dirty="0">
                <a:solidFill>
                  <a:srgbClr val="585858"/>
                </a:solidFill>
                <a:latin typeface="Verdana"/>
                <a:cs typeface="Verdana"/>
              </a:rPr>
              <a:t>closed </a:t>
            </a:r>
            <a:r>
              <a:rPr sz="2000" spc="-135" dirty="0">
                <a:solidFill>
                  <a:srgbClr val="585858"/>
                </a:solidFill>
                <a:latin typeface="Verdana"/>
                <a:cs typeface="Verdana"/>
              </a:rPr>
              <a:t>with a </a:t>
            </a:r>
            <a:r>
              <a:rPr sz="2000" u="heavy" spc="-140" dirty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  <a:hlinkClick r:id="rId3"/>
              </a:rPr>
              <a:t>laser</a:t>
            </a:r>
            <a:r>
              <a:rPr sz="2000" u="heavy" spc="-204" dirty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  <a:hlinkClick r:id="rId3"/>
              </a:rPr>
              <a:t> </a:t>
            </a:r>
            <a:r>
              <a:rPr sz="2000" u="heavy" spc="-170" dirty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  <a:hlinkClick r:id="rId3"/>
              </a:rPr>
              <a:t>fiber</a:t>
            </a:r>
            <a:r>
              <a:rPr sz="2000" spc="-170" dirty="0">
                <a:solidFill>
                  <a:srgbClr val="585858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1530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100" dirty="0">
                <a:solidFill>
                  <a:srgbClr val="585858"/>
                </a:solidFill>
                <a:latin typeface="Verdana"/>
                <a:cs typeface="Verdana"/>
              </a:rPr>
              <a:t>Advantage </a:t>
            </a:r>
            <a:r>
              <a:rPr sz="2000" spc="-80" dirty="0">
                <a:solidFill>
                  <a:srgbClr val="585858"/>
                </a:solidFill>
                <a:latin typeface="Verdana"/>
                <a:cs typeface="Verdana"/>
              </a:rPr>
              <a:t>of</a:t>
            </a:r>
            <a:r>
              <a:rPr sz="2000" spc="-19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000" spc="-155" dirty="0">
                <a:solidFill>
                  <a:srgbClr val="585858"/>
                </a:solidFill>
                <a:latin typeface="Verdana"/>
                <a:cs typeface="Verdana"/>
              </a:rPr>
              <a:t>LPP: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70" dirty="0">
                <a:solidFill>
                  <a:srgbClr val="585858"/>
                </a:solidFill>
                <a:latin typeface="Verdana"/>
                <a:cs typeface="Verdana"/>
              </a:rPr>
              <a:t>Negligible </a:t>
            </a:r>
            <a:r>
              <a:rPr sz="2000" spc="-125" dirty="0">
                <a:solidFill>
                  <a:srgbClr val="585858"/>
                </a:solidFill>
                <a:latin typeface="Verdana"/>
                <a:cs typeface="Verdana"/>
              </a:rPr>
              <a:t>recurrence</a:t>
            </a:r>
            <a:r>
              <a:rPr sz="2000" spc="-229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000" spc="-155" dirty="0">
                <a:solidFill>
                  <a:srgbClr val="585858"/>
                </a:solidFill>
                <a:latin typeface="Verdana"/>
                <a:cs typeface="Verdana"/>
              </a:rPr>
              <a:t>rate.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A42F0F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120" dirty="0">
                <a:solidFill>
                  <a:srgbClr val="585858"/>
                </a:solidFill>
                <a:latin typeface="Verdana"/>
                <a:cs typeface="Verdana"/>
              </a:rPr>
              <a:t>Shorter </a:t>
            </a:r>
            <a:r>
              <a:rPr sz="2000" spc="-105" dirty="0">
                <a:solidFill>
                  <a:srgbClr val="585858"/>
                </a:solidFill>
                <a:latin typeface="Verdana"/>
                <a:cs typeface="Verdana"/>
              </a:rPr>
              <a:t>hospital</a:t>
            </a:r>
            <a:r>
              <a:rPr sz="2000" spc="-180" dirty="0">
                <a:solidFill>
                  <a:srgbClr val="585858"/>
                </a:solidFill>
                <a:latin typeface="Verdana"/>
                <a:cs typeface="Verdana"/>
              </a:rPr>
              <a:t> stays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110" dirty="0">
                <a:solidFill>
                  <a:srgbClr val="585858"/>
                </a:solidFill>
                <a:latin typeface="Verdana"/>
                <a:cs typeface="Verdana"/>
              </a:rPr>
              <a:t>Recovery </a:t>
            </a:r>
            <a:r>
              <a:rPr sz="2000" spc="-155" dirty="0">
                <a:solidFill>
                  <a:srgbClr val="585858"/>
                </a:solidFill>
                <a:latin typeface="Verdana"/>
                <a:cs typeface="Verdana"/>
              </a:rPr>
              <a:t>is </a:t>
            </a:r>
            <a:r>
              <a:rPr sz="2000" spc="-125" dirty="0">
                <a:solidFill>
                  <a:srgbClr val="585858"/>
                </a:solidFill>
                <a:latin typeface="Verdana"/>
                <a:cs typeface="Verdana"/>
              </a:rPr>
              <a:t>much </a:t>
            </a:r>
            <a:r>
              <a:rPr sz="2000" spc="-140" dirty="0">
                <a:solidFill>
                  <a:srgbClr val="585858"/>
                </a:solidFill>
                <a:latin typeface="Verdana"/>
                <a:cs typeface="Verdana"/>
              </a:rPr>
              <a:t>faster </a:t>
            </a:r>
            <a:r>
              <a:rPr sz="2000" spc="-170" dirty="0">
                <a:solidFill>
                  <a:srgbClr val="585858"/>
                </a:solidFill>
                <a:latin typeface="Verdana"/>
                <a:cs typeface="Verdana"/>
              </a:rPr>
              <a:t>as </a:t>
            </a:r>
            <a:r>
              <a:rPr sz="2000" spc="-95" dirty="0">
                <a:solidFill>
                  <a:srgbClr val="585858"/>
                </a:solidFill>
                <a:latin typeface="Verdana"/>
                <a:cs typeface="Verdana"/>
              </a:rPr>
              <a:t>compared </a:t>
            </a:r>
            <a:r>
              <a:rPr sz="2000" spc="-75" dirty="0">
                <a:solidFill>
                  <a:srgbClr val="585858"/>
                </a:solidFill>
                <a:latin typeface="Verdana"/>
                <a:cs typeface="Verdana"/>
              </a:rPr>
              <a:t>to </a:t>
            </a:r>
            <a:r>
              <a:rPr sz="2000" spc="-100" dirty="0">
                <a:solidFill>
                  <a:srgbClr val="585858"/>
                </a:solidFill>
                <a:latin typeface="Verdana"/>
                <a:cs typeface="Verdana"/>
              </a:rPr>
              <a:t>other </a:t>
            </a:r>
            <a:r>
              <a:rPr sz="2000" spc="-105" dirty="0">
                <a:solidFill>
                  <a:srgbClr val="585858"/>
                </a:solidFill>
                <a:latin typeface="Verdana"/>
                <a:cs typeface="Verdana"/>
              </a:rPr>
              <a:t>conventional</a:t>
            </a:r>
            <a:r>
              <a:rPr sz="2000" spc="-19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585858"/>
                </a:solidFill>
                <a:latin typeface="Verdana"/>
                <a:cs typeface="Verdana"/>
              </a:rPr>
              <a:t>methods.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125" dirty="0">
                <a:solidFill>
                  <a:srgbClr val="585858"/>
                </a:solidFill>
                <a:latin typeface="Verdana"/>
                <a:cs typeface="Verdana"/>
              </a:rPr>
              <a:t>Patient </a:t>
            </a:r>
            <a:r>
              <a:rPr sz="2000" spc="-110" dirty="0">
                <a:solidFill>
                  <a:srgbClr val="585858"/>
                </a:solidFill>
                <a:latin typeface="Verdana"/>
                <a:cs typeface="Verdana"/>
              </a:rPr>
              <a:t>can </a:t>
            </a:r>
            <a:r>
              <a:rPr sz="2000" spc="-140" dirty="0">
                <a:solidFill>
                  <a:srgbClr val="585858"/>
                </a:solidFill>
                <a:latin typeface="Verdana"/>
                <a:cs typeface="Verdana"/>
              </a:rPr>
              <a:t>start </a:t>
            </a:r>
            <a:r>
              <a:rPr sz="2000" spc="-110" dirty="0">
                <a:solidFill>
                  <a:srgbClr val="585858"/>
                </a:solidFill>
                <a:latin typeface="Verdana"/>
                <a:cs typeface="Verdana"/>
              </a:rPr>
              <a:t>normal </a:t>
            </a:r>
            <a:r>
              <a:rPr sz="2000" spc="-135" dirty="0">
                <a:solidFill>
                  <a:srgbClr val="585858"/>
                </a:solidFill>
                <a:latin typeface="Verdana"/>
                <a:cs typeface="Verdana"/>
              </a:rPr>
              <a:t>work </a:t>
            </a:r>
            <a:r>
              <a:rPr sz="2000" spc="-110" dirty="0">
                <a:solidFill>
                  <a:srgbClr val="585858"/>
                </a:solidFill>
                <a:latin typeface="Verdana"/>
                <a:cs typeface="Verdana"/>
              </a:rPr>
              <a:t>routine </a:t>
            </a:r>
            <a:r>
              <a:rPr sz="2000" spc="-120" dirty="0">
                <a:solidFill>
                  <a:srgbClr val="585858"/>
                </a:solidFill>
                <a:latin typeface="Verdana"/>
                <a:cs typeface="Verdana"/>
              </a:rPr>
              <a:t>by </a:t>
            </a:r>
            <a:r>
              <a:rPr sz="2000" spc="-100" dirty="0">
                <a:solidFill>
                  <a:srgbClr val="585858"/>
                </a:solidFill>
                <a:latin typeface="Verdana"/>
                <a:cs typeface="Verdana"/>
              </a:rPr>
              <a:t>5</a:t>
            </a:r>
            <a:r>
              <a:rPr sz="1950" spc="-150" baseline="25641" dirty="0">
                <a:solidFill>
                  <a:srgbClr val="585858"/>
                </a:solidFill>
                <a:latin typeface="Verdana"/>
                <a:cs typeface="Verdana"/>
              </a:rPr>
              <a:t>th </a:t>
            </a:r>
            <a:r>
              <a:rPr sz="2000" spc="-125" dirty="0">
                <a:solidFill>
                  <a:srgbClr val="585858"/>
                </a:solidFill>
                <a:latin typeface="Verdana"/>
                <a:cs typeface="Verdana"/>
              </a:rPr>
              <a:t>day </a:t>
            </a:r>
            <a:r>
              <a:rPr sz="2000" spc="-90" dirty="0">
                <a:solidFill>
                  <a:srgbClr val="585858"/>
                </a:solidFill>
                <a:latin typeface="Verdana"/>
                <a:cs typeface="Verdana"/>
              </a:rPr>
              <a:t>of</a:t>
            </a:r>
            <a:r>
              <a:rPr sz="2000" spc="-35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585858"/>
                </a:solidFill>
                <a:latin typeface="Verdana"/>
                <a:cs typeface="Verdana"/>
              </a:rPr>
              <a:t>surgery.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4183" y="1223772"/>
            <a:ext cx="8913876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34183" y="1833372"/>
            <a:ext cx="2601468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35682" y="1356486"/>
            <a:ext cx="811784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45" dirty="0">
                <a:solidFill>
                  <a:srgbClr val="7B230C"/>
                </a:solidFill>
              </a:rPr>
              <a:t>How </a:t>
            </a:r>
            <a:r>
              <a:rPr sz="4000" spc="-45" dirty="0">
                <a:solidFill>
                  <a:srgbClr val="7B230C"/>
                </a:solidFill>
              </a:rPr>
              <a:t>do </a:t>
            </a:r>
            <a:r>
              <a:rPr sz="4000" spc="-705" dirty="0">
                <a:solidFill>
                  <a:srgbClr val="7B230C"/>
                </a:solidFill>
              </a:rPr>
              <a:t>I </a:t>
            </a:r>
            <a:r>
              <a:rPr sz="4000" spc="-204" dirty="0">
                <a:solidFill>
                  <a:srgbClr val="7B230C"/>
                </a:solidFill>
              </a:rPr>
              <a:t>feel </a:t>
            </a:r>
            <a:r>
              <a:rPr sz="4000" spc="-254" dirty="0">
                <a:solidFill>
                  <a:srgbClr val="7B230C"/>
                </a:solidFill>
              </a:rPr>
              <a:t>immediately </a:t>
            </a:r>
            <a:r>
              <a:rPr sz="4000" spc="-225" dirty="0">
                <a:solidFill>
                  <a:srgbClr val="7B230C"/>
                </a:solidFill>
              </a:rPr>
              <a:t>after </a:t>
            </a:r>
            <a:r>
              <a:rPr sz="4000" spc="-235" dirty="0">
                <a:solidFill>
                  <a:srgbClr val="7B230C"/>
                </a:solidFill>
              </a:rPr>
              <a:t>the  </a:t>
            </a:r>
            <a:r>
              <a:rPr sz="4000" spc="-280" dirty="0">
                <a:solidFill>
                  <a:srgbClr val="7B230C"/>
                </a:solidFill>
              </a:rPr>
              <a:t>surgery?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2668270" y="3221482"/>
            <a:ext cx="87591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30" dirty="0">
                <a:solidFill>
                  <a:srgbClr val="585858"/>
                </a:solidFill>
                <a:latin typeface="Verdana"/>
                <a:cs typeface="Verdana"/>
              </a:rPr>
              <a:t>As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anaesthesia </a:t>
            </a:r>
            <a:r>
              <a:rPr sz="2400" spc="-180" dirty="0">
                <a:solidFill>
                  <a:srgbClr val="585858"/>
                </a:solidFill>
                <a:latin typeface="Verdana"/>
                <a:cs typeface="Verdana"/>
              </a:rPr>
              <a:t>wears </a:t>
            </a:r>
            <a:r>
              <a:rPr sz="2400" spc="-175" dirty="0">
                <a:solidFill>
                  <a:srgbClr val="585858"/>
                </a:solidFill>
                <a:latin typeface="Verdana"/>
                <a:cs typeface="Verdana"/>
              </a:rPr>
              <a:t>off; </a:t>
            </a:r>
            <a:r>
              <a:rPr sz="2400" spc="-150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2400" spc="-135" dirty="0">
                <a:solidFill>
                  <a:srgbClr val="585858"/>
                </a:solidFill>
                <a:latin typeface="Verdana"/>
                <a:cs typeface="Verdana"/>
              </a:rPr>
              <a:t>patient </a:t>
            </a:r>
            <a:r>
              <a:rPr sz="2400" spc="-150" dirty="0">
                <a:solidFill>
                  <a:srgbClr val="585858"/>
                </a:solidFill>
                <a:latin typeface="Verdana"/>
                <a:cs typeface="Verdana"/>
              </a:rPr>
              <a:t>feels some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discomfort  </a:t>
            </a:r>
            <a:r>
              <a:rPr sz="2400" spc="-120" dirty="0">
                <a:solidFill>
                  <a:srgbClr val="585858"/>
                </a:solidFill>
                <a:latin typeface="Verdana"/>
                <a:cs typeface="Verdana"/>
              </a:rPr>
              <a:t>but </a:t>
            </a:r>
            <a:r>
              <a:rPr sz="2400" spc="-150" dirty="0">
                <a:solidFill>
                  <a:srgbClr val="585858"/>
                </a:solidFill>
                <a:latin typeface="Verdana"/>
                <a:cs typeface="Verdana"/>
              </a:rPr>
              <a:t>it </a:t>
            </a:r>
            <a:r>
              <a:rPr sz="2400" spc="-85" dirty="0">
                <a:solidFill>
                  <a:srgbClr val="585858"/>
                </a:solidFill>
                <a:latin typeface="Verdana"/>
                <a:cs typeface="Verdana"/>
              </a:rPr>
              <a:t>could be </a:t>
            </a:r>
            <a:r>
              <a:rPr sz="2400" spc="-114" dirty="0">
                <a:solidFill>
                  <a:srgbClr val="585858"/>
                </a:solidFill>
                <a:latin typeface="Verdana"/>
                <a:cs typeface="Verdana"/>
              </a:rPr>
              <a:t>handled 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with </a:t>
            </a:r>
            <a:r>
              <a:rPr sz="2400" spc="-160" dirty="0">
                <a:solidFill>
                  <a:srgbClr val="585858"/>
                </a:solidFill>
                <a:latin typeface="Verdana"/>
                <a:cs typeface="Verdana"/>
              </a:rPr>
              <a:t>painkillers. </a:t>
            </a:r>
            <a:r>
              <a:rPr sz="2400" spc="-110" dirty="0">
                <a:solidFill>
                  <a:srgbClr val="585858"/>
                </a:solidFill>
                <a:latin typeface="Verdana"/>
                <a:cs typeface="Verdana"/>
              </a:rPr>
              <a:t>After 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a </a:t>
            </a:r>
            <a:r>
              <a:rPr sz="2400" spc="-95" dirty="0">
                <a:solidFill>
                  <a:srgbClr val="585858"/>
                </a:solidFill>
                <a:latin typeface="Verdana"/>
                <a:cs typeface="Verdana"/>
              </a:rPr>
              <a:t>couple </a:t>
            </a:r>
            <a:r>
              <a:rPr sz="2400" spc="-105" dirty="0">
                <a:solidFill>
                  <a:srgbClr val="585858"/>
                </a:solidFill>
                <a:latin typeface="Verdana"/>
                <a:cs typeface="Verdana"/>
              </a:rPr>
              <a:t>of 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hours,  </a:t>
            </a:r>
            <a:r>
              <a:rPr sz="2400" spc="-130" dirty="0">
                <a:solidFill>
                  <a:srgbClr val="585858"/>
                </a:solidFill>
                <a:latin typeface="Verdana"/>
                <a:cs typeface="Verdana"/>
              </a:rPr>
              <a:t>you can </a:t>
            </a:r>
            <a:r>
              <a:rPr sz="2400" spc="-170" dirty="0">
                <a:solidFill>
                  <a:srgbClr val="585858"/>
                </a:solidFill>
                <a:latin typeface="Verdana"/>
                <a:cs typeface="Verdana"/>
              </a:rPr>
              <a:t>have </a:t>
            </a:r>
            <a:r>
              <a:rPr sz="2400" spc="-165" dirty="0">
                <a:solidFill>
                  <a:srgbClr val="585858"/>
                </a:solidFill>
                <a:latin typeface="Verdana"/>
                <a:cs typeface="Verdana"/>
              </a:rPr>
              <a:t>sips </a:t>
            </a:r>
            <a:r>
              <a:rPr sz="2400" spc="-105" dirty="0">
                <a:solidFill>
                  <a:srgbClr val="585858"/>
                </a:solidFill>
                <a:latin typeface="Verdana"/>
                <a:cs typeface="Verdana"/>
              </a:rPr>
              <a:t>of </a:t>
            </a:r>
            <a:r>
              <a:rPr sz="2400" spc="-170" dirty="0">
                <a:solidFill>
                  <a:srgbClr val="585858"/>
                </a:solidFill>
                <a:latin typeface="Verdana"/>
                <a:cs typeface="Verdana"/>
              </a:rPr>
              <a:t>water </a:t>
            </a:r>
            <a:r>
              <a:rPr sz="2400" spc="-114" dirty="0">
                <a:solidFill>
                  <a:srgbClr val="585858"/>
                </a:solidFill>
                <a:latin typeface="Verdana"/>
                <a:cs typeface="Verdana"/>
              </a:rPr>
              <a:t>and </a:t>
            </a:r>
            <a:r>
              <a:rPr sz="2400" spc="-140" dirty="0">
                <a:solidFill>
                  <a:srgbClr val="585858"/>
                </a:solidFill>
                <a:latin typeface="Verdana"/>
                <a:cs typeface="Verdana"/>
              </a:rPr>
              <a:t>after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an </a:t>
            </a:r>
            <a:r>
              <a:rPr sz="2400" spc="-114" dirty="0">
                <a:solidFill>
                  <a:srgbClr val="585858"/>
                </a:solidFill>
                <a:latin typeface="Verdana"/>
                <a:cs typeface="Verdana"/>
              </a:rPr>
              <a:t>hour </a:t>
            </a:r>
            <a:r>
              <a:rPr sz="2400" spc="-150" dirty="0">
                <a:solidFill>
                  <a:srgbClr val="585858"/>
                </a:solidFill>
                <a:latin typeface="Verdana"/>
                <a:cs typeface="Verdana"/>
              </a:rPr>
              <a:t>thereafter </a:t>
            </a:r>
            <a:r>
              <a:rPr sz="2400" spc="-145" dirty="0">
                <a:solidFill>
                  <a:srgbClr val="585858"/>
                </a:solidFill>
                <a:latin typeface="Verdana"/>
                <a:cs typeface="Verdana"/>
              </a:rPr>
              <a:t>regular  </a:t>
            </a:r>
            <a:r>
              <a:rPr sz="2400" spc="-120" dirty="0">
                <a:solidFill>
                  <a:srgbClr val="585858"/>
                </a:solidFill>
                <a:latin typeface="Verdana"/>
                <a:cs typeface="Verdana"/>
              </a:rPr>
              <a:t>diet </a:t>
            </a:r>
            <a:r>
              <a:rPr sz="2400" spc="-85" dirty="0">
                <a:solidFill>
                  <a:srgbClr val="585858"/>
                </a:solidFill>
                <a:latin typeface="Verdana"/>
                <a:cs typeface="Verdana"/>
              </a:rPr>
              <a:t>could be</a:t>
            </a:r>
            <a:r>
              <a:rPr sz="2400" spc="-175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585858"/>
                </a:solidFill>
                <a:latin typeface="Verdana"/>
                <a:cs typeface="Verdana"/>
              </a:rPr>
              <a:t>taken.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4183" y="998219"/>
            <a:ext cx="9142476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34183" y="1607819"/>
            <a:ext cx="1869947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35682" y="1131188"/>
            <a:ext cx="834961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45" dirty="0">
                <a:solidFill>
                  <a:srgbClr val="7B230C"/>
                </a:solidFill>
              </a:rPr>
              <a:t>How </a:t>
            </a:r>
            <a:r>
              <a:rPr sz="4000" spc="-45" dirty="0">
                <a:solidFill>
                  <a:srgbClr val="7B230C"/>
                </a:solidFill>
              </a:rPr>
              <a:t>do </a:t>
            </a:r>
            <a:r>
              <a:rPr sz="4000" spc="-705" dirty="0">
                <a:solidFill>
                  <a:srgbClr val="7B230C"/>
                </a:solidFill>
              </a:rPr>
              <a:t>I </a:t>
            </a:r>
            <a:r>
              <a:rPr sz="4000" spc="-270" dirty="0">
                <a:solidFill>
                  <a:srgbClr val="7B230C"/>
                </a:solidFill>
              </a:rPr>
              <a:t>ensure </a:t>
            </a:r>
            <a:r>
              <a:rPr sz="4000" spc="-190" dirty="0">
                <a:solidFill>
                  <a:srgbClr val="7B230C"/>
                </a:solidFill>
              </a:rPr>
              <a:t>appropriate </a:t>
            </a:r>
            <a:r>
              <a:rPr sz="4000" spc="-170" dirty="0">
                <a:solidFill>
                  <a:srgbClr val="7B230C"/>
                </a:solidFill>
              </a:rPr>
              <a:t>wound  </a:t>
            </a:r>
            <a:r>
              <a:rPr sz="4000" spc="-265" dirty="0">
                <a:solidFill>
                  <a:srgbClr val="7B230C"/>
                </a:solidFill>
              </a:rPr>
              <a:t>care?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2668270" y="2497073"/>
            <a:ext cx="8717280" cy="35312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95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75" dirty="0">
                <a:solidFill>
                  <a:srgbClr val="585858"/>
                </a:solidFill>
                <a:latin typeface="Verdana"/>
                <a:cs typeface="Verdana"/>
              </a:rPr>
              <a:t>Don’t </a:t>
            </a:r>
            <a:r>
              <a:rPr sz="1800" spc="-130" dirty="0">
                <a:solidFill>
                  <a:srgbClr val="585858"/>
                </a:solidFill>
                <a:latin typeface="Verdana"/>
                <a:cs typeface="Verdana"/>
              </a:rPr>
              <a:t>use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soap </a:t>
            </a:r>
            <a:r>
              <a:rPr sz="1800" spc="-55" dirty="0">
                <a:solidFill>
                  <a:srgbClr val="585858"/>
                </a:solidFill>
                <a:latin typeface="Verdana"/>
                <a:cs typeface="Verdana"/>
              </a:rPr>
              <a:t>on </a:t>
            </a:r>
            <a:r>
              <a:rPr sz="1800" spc="-110" dirty="0">
                <a:solidFill>
                  <a:srgbClr val="585858"/>
                </a:solidFill>
                <a:latin typeface="Verdana"/>
                <a:cs typeface="Verdana"/>
              </a:rPr>
              <a:t>an </a:t>
            </a:r>
            <a:r>
              <a:rPr sz="1800" spc="-55" dirty="0">
                <a:solidFill>
                  <a:srgbClr val="585858"/>
                </a:solidFill>
                <a:latin typeface="Verdana"/>
                <a:cs typeface="Verdana"/>
              </a:rPr>
              <a:t>open </a:t>
            </a:r>
            <a:r>
              <a:rPr sz="1800" spc="-80" dirty="0">
                <a:solidFill>
                  <a:srgbClr val="585858"/>
                </a:solidFill>
                <a:latin typeface="Verdana"/>
                <a:cs typeface="Verdana"/>
              </a:rPr>
              <a:t>wound 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as </a:t>
            </a:r>
            <a:r>
              <a:rPr sz="1800" spc="-120" dirty="0">
                <a:solidFill>
                  <a:srgbClr val="585858"/>
                </a:solidFill>
                <a:latin typeface="Verdana"/>
                <a:cs typeface="Verdana"/>
              </a:rPr>
              <a:t>it 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may </a:t>
            </a:r>
            <a:r>
              <a:rPr sz="1800" spc="-120" dirty="0">
                <a:solidFill>
                  <a:srgbClr val="585858"/>
                </a:solidFill>
                <a:latin typeface="Verdana"/>
                <a:cs typeface="Verdana"/>
              </a:rPr>
              <a:t>irritate </a:t>
            </a:r>
            <a:r>
              <a:rPr sz="1800" spc="-110" dirty="0">
                <a:solidFill>
                  <a:srgbClr val="585858"/>
                </a:solidFill>
                <a:latin typeface="Verdana"/>
                <a:cs typeface="Verdana"/>
              </a:rPr>
              <a:t>the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585858"/>
                </a:solidFill>
                <a:latin typeface="Verdana"/>
                <a:cs typeface="Verdana"/>
              </a:rPr>
              <a:t>wound.</a:t>
            </a:r>
            <a:endParaRPr sz="1800">
              <a:latin typeface="Verdana"/>
              <a:cs typeface="Verdana"/>
            </a:endParaRPr>
          </a:p>
          <a:p>
            <a:pPr marL="299085" marR="5080" indent="-286385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210" dirty="0">
                <a:solidFill>
                  <a:srgbClr val="585858"/>
                </a:solidFill>
                <a:latin typeface="Verdana"/>
                <a:cs typeface="Verdana"/>
              </a:rPr>
              <a:t>If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you </a:t>
            </a:r>
            <a:r>
              <a:rPr sz="1800" spc="-130" dirty="0">
                <a:solidFill>
                  <a:srgbClr val="585858"/>
                </a:solidFill>
                <a:latin typeface="Verdana"/>
                <a:cs typeface="Verdana"/>
              </a:rPr>
              <a:t>have </a:t>
            </a:r>
            <a:r>
              <a:rPr sz="1800" spc="-80" dirty="0">
                <a:solidFill>
                  <a:srgbClr val="585858"/>
                </a:solidFill>
                <a:latin typeface="Verdana"/>
                <a:cs typeface="Verdana"/>
              </a:rPr>
              <a:t>wound </a:t>
            </a:r>
            <a:r>
              <a:rPr sz="1800" spc="-85" dirty="0">
                <a:solidFill>
                  <a:srgbClr val="585858"/>
                </a:solidFill>
                <a:latin typeface="Verdana"/>
                <a:cs typeface="Verdana"/>
              </a:rPr>
              <a:t>closed </a:t>
            </a:r>
            <a:r>
              <a:rPr sz="1800" spc="-125" dirty="0">
                <a:solidFill>
                  <a:srgbClr val="585858"/>
                </a:solidFill>
                <a:latin typeface="Verdana"/>
                <a:cs typeface="Verdana"/>
              </a:rPr>
              <a:t>with </a:t>
            </a:r>
            <a:r>
              <a:rPr sz="1800" spc="-130" dirty="0">
                <a:solidFill>
                  <a:srgbClr val="585858"/>
                </a:solidFill>
                <a:latin typeface="Verdana"/>
                <a:cs typeface="Verdana"/>
              </a:rPr>
              <a:t>stitches </a:t>
            </a:r>
            <a:r>
              <a:rPr sz="1800" spc="-105" dirty="0">
                <a:solidFill>
                  <a:srgbClr val="585858"/>
                </a:solidFill>
                <a:latin typeface="Verdana"/>
                <a:cs typeface="Verdana"/>
              </a:rPr>
              <a:t>then </a:t>
            </a:r>
            <a:r>
              <a:rPr sz="1800" spc="-95" dirty="0">
                <a:solidFill>
                  <a:srgbClr val="585858"/>
                </a:solidFill>
                <a:latin typeface="Verdana"/>
                <a:cs typeface="Verdana"/>
              </a:rPr>
              <a:t>avoid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bath 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as </a:t>
            </a:r>
            <a:r>
              <a:rPr sz="1800" spc="-80" dirty="0">
                <a:solidFill>
                  <a:srgbClr val="585858"/>
                </a:solidFill>
                <a:latin typeface="Verdana"/>
                <a:cs typeface="Verdana"/>
              </a:rPr>
              <a:t>wound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needs </a:t>
            </a:r>
            <a:r>
              <a:rPr sz="1800" spc="-70" dirty="0">
                <a:solidFill>
                  <a:srgbClr val="585858"/>
                </a:solidFill>
                <a:latin typeface="Verdana"/>
                <a:cs typeface="Verdana"/>
              </a:rPr>
              <a:t>to </a:t>
            </a:r>
            <a:r>
              <a:rPr sz="1800" spc="-65" dirty="0">
                <a:solidFill>
                  <a:srgbClr val="585858"/>
                </a:solidFill>
                <a:latin typeface="Verdana"/>
                <a:cs typeface="Verdana"/>
              </a:rPr>
              <a:t>be </a:t>
            </a:r>
            <a:r>
              <a:rPr sz="1800" spc="-80" dirty="0">
                <a:solidFill>
                  <a:srgbClr val="585858"/>
                </a:solidFill>
                <a:latin typeface="Verdana"/>
                <a:cs typeface="Verdana"/>
              </a:rPr>
              <a:t>dry  </a:t>
            </a:r>
            <a:r>
              <a:rPr sz="1800" spc="-75" dirty="0">
                <a:solidFill>
                  <a:srgbClr val="585858"/>
                </a:solidFill>
                <a:latin typeface="Verdana"/>
                <a:cs typeface="Verdana"/>
              </a:rPr>
              <a:t>for </a:t>
            </a:r>
            <a:r>
              <a:rPr sz="1800" spc="-114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1800" spc="-125" dirty="0">
                <a:solidFill>
                  <a:srgbClr val="585858"/>
                </a:solidFill>
                <a:latin typeface="Verdana"/>
                <a:cs typeface="Verdana"/>
              </a:rPr>
              <a:t>first </a:t>
            </a:r>
            <a:r>
              <a:rPr sz="1800" spc="-114" dirty="0">
                <a:solidFill>
                  <a:srgbClr val="585858"/>
                </a:solidFill>
                <a:latin typeface="Verdana"/>
                <a:cs typeface="Verdana"/>
              </a:rPr>
              <a:t>few 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days. </a:t>
            </a:r>
            <a:r>
              <a:rPr sz="1800" spc="-140" dirty="0">
                <a:solidFill>
                  <a:srgbClr val="585858"/>
                </a:solidFill>
                <a:latin typeface="Verdana"/>
                <a:cs typeface="Verdana"/>
              </a:rPr>
              <a:t>But </a:t>
            </a:r>
            <a:r>
              <a:rPr sz="1800" spc="-105" dirty="0">
                <a:solidFill>
                  <a:srgbClr val="585858"/>
                </a:solidFill>
                <a:latin typeface="Verdana"/>
                <a:cs typeface="Verdana"/>
              </a:rPr>
              <a:t>if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you </a:t>
            </a:r>
            <a:r>
              <a:rPr sz="1800" spc="-130" dirty="0">
                <a:solidFill>
                  <a:srgbClr val="585858"/>
                </a:solidFill>
                <a:latin typeface="Verdana"/>
                <a:cs typeface="Verdana"/>
              </a:rPr>
              <a:t>have </a:t>
            </a:r>
            <a:r>
              <a:rPr sz="1800" spc="-110" dirty="0">
                <a:solidFill>
                  <a:srgbClr val="585858"/>
                </a:solidFill>
                <a:latin typeface="Verdana"/>
                <a:cs typeface="Verdana"/>
              </a:rPr>
              <a:t>an </a:t>
            </a:r>
            <a:r>
              <a:rPr sz="1800" spc="-60" dirty="0">
                <a:solidFill>
                  <a:srgbClr val="585858"/>
                </a:solidFill>
                <a:latin typeface="Verdana"/>
                <a:cs typeface="Verdana"/>
              </a:rPr>
              <a:t>open </a:t>
            </a:r>
            <a:r>
              <a:rPr sz="1800" spc="-80" dirty="0">
                <a:solidFill>
                  <a:srgbClr val="585858"/>
                </a:solidFill>
                <a:latin typeface="Verdana"/>
                <a:cs typeface="Verdana"/>
              </a:rPr>
              <a:t>wound </a:t>
            </a:r>
            <a:r>
              <a:rPr sz="1800" spc="-105" dirty="0">
                <a:solidFill>
                  <a:srgbClr val="585858"/>
                </a:solidFill>
                <a:latin typeface="Verdana"/>
                <a:cs typeface="Verdana"/>
              </a:rPr>
              <a:t>then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you </a:t>
            </a:r>
            <a:r>
              <a:rPr sz="1800" spc="-105" dirty="0">
                <a:solidFill>
                  <a:srgbClr val="585858"/>
                </a:solidFill>
                <a:latin typeface="Verdana"/>
                <a:cs typeface="Verdana"/>
              </a:rPr>
              <a:t>can </a:t>
            </a:r>
            <a:r>
              <a:rPr sz="1800" spc="-140" dirty="0">
                <a:solidFill>
                  <a:srgbClr val="585858"/>
                </a:solidFill>
                <a:latin typeface="Verdana"/>
                <a:cs typeface="Verdana"/>
              </a:rPr>
              <a:t>take </a:t>
            </a:r>
            <a:r>
              <a:rPr sz="1800" spc="-125" dirty="0">
                <a:solidFill>
                  <a:srgbClr val="585858"/>
                </a:solidFill>
                <a:latin typeface="Verdana"/>
                <a:cs typeface="Verdana"/>
              </a:rPr>
              <a:t>a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bath  </a:t>
            </a:r>
            <a:r>
              <a:rPr sz="1800" spc="-70" dirty="0">
                <a:solidFill>
                  <a:srgbClr val="585858"/>
                </a:solidFill>
                <a:latin typeface="Verdana"/>
                <a:cs typeface="Verdana"/>
              </a:rPr>
              <a:t>once </a:t>
            </a:r>
            <a:r>
              <a:rPr sz="1800" spc="-125" dirty="0">
                <a:solidFill>
                  <a:srgbClr val="585858"/>
                </a:solidFill>
                <a:latin typeface="Verdana"/>
                <a:cs typeface="Verdana"/>
              </a:rPr>
              <a:t>a</a:t>
            </a:r>
            <a:r>
              <a:rPr sz="1800" spc="-14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585858"/>
                </a:solidFill>
                <a:latin typeface="Verdana"/>
                <a:cs typeface="Verdana"/>
              </a:rPr>
              <a:t>day.</a:t>
            </a:r>
            <a:endParaRPr sz="1800">
              <a:latin typeface="Verdana"/>
              <a:cs typeface="Verdana"/>
            </a:endParaRPr>
          </a:p>
          <a:p>
            <a:pPr marL="299085" indent="-286385">
              <a:lnSpc>
                <a:spcPct val="100000"/>
              </a:lnSpc>
              <a:spcBef>
                <a:spcPts val="1010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75" dirty="0">
                <a:solidFill>
                  <a:srgbClr val="585858"/>
                </a:solidFill>
                <a:latin typeface="Verdana"/>
                <a:cs typeface="Verdana"/>
              </a:rPr>
              <a:t>Don’t </a:t>
            </a:r>
            <a:r>
              <a:rPr sz="1800" spc="-130" dirty="0">
                <a:solidFill>
                  <a:srgbClr val="585858"/>
                </a:solidFill>
                <a:latin typeface="Verdana"/>
                <a:cs typeface="Verdana"/>
              </a:rPr>
              <a:t>use </a:t>
            </a:r>
            <a:r>
              <a:rPr sz="1800" spc="-120" dirty="0">
                <a:solidFill>
                  <a:srgbClr val="585858"/>
                </a:solidFill>
                <a:latin typeface="Verdana"/>
                <a:cs typeface="Verdana"/>
              </a:rPr>
              <a:t>a </a:t>
            </a:r>
            <a:r>
              <a:rPr sz="1800" spc="-75" dirty="0">
                <a:solidFill>
                  <a:srgbClr val="585858"/>
                </a:solidFill>
                <a:latin typeface="Verdana"/>
                <a:cs typeface="Verdana"/>
              </a:rPr>
              <a:t>powder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in </a:t>
            </a:r>
            <a:r>
              <a:rPr sz="1800" spc="-110" dirty="0">
                <a:solidFill>
                  <a:srgbClr val="585858"/>
                </a:solidFill>
                <a:latin typeface="Verdana"/>
                <a:cs typeface="Verdana"/>
              </a:rPr>
              <a:t>the surgery</a:t>
            </a:r>
            <a:r>
              <a:rPr sz="1800" spc="-14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585858"/>
                </a:solidFill>
                <a:latin typeface="Verdana"/>
                <a:cs typeface="Verdana"/>
              </a:rPr>
              <a:t>area.</a:t>
            </a:r>
            <a:endParaRPr sz="1800">
              <a:latin typeface="Verdana"/>
              <a:cs typeface="Verdana"/>
            </a:endParaRPr>
          </a:p>
          <a:p>
            <a:pPr marL="299085" indent="-286385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14" dirty="0">
                <a:solidFill>
                  <a:srgbClr val="585858"/>
                </a:solidFill>
                <a:latin typeface="Verdana"/>
                <a:cs typeface="Verdana"/>
              </a:rPr>
              <a:t>Use </a:t>
            </a:r>
            <a:r>
              <a:rPr sz="1800" spc="-125" dirty="0">
                <a:solidFill>
                  <a:srgbClr val="585858"/>
                </a:solidFill>
                <a:latin typeface="Verdana"/>
                <a:cs typeface="Verdana"/>
              </a:rPr>
              <a:t>a </a:t>
            </a:r>
            <a:r>
              <a:rPr sz="1800" spc="-105" dirty="0">
                <a:solidFill>
                  <a:srgbClr val="585858"/>
                </a:solidFill>
                <a:latin typeface="Verdana"/>
                <a:cs typeface="Verdana"/>
              </a:rPr>
              <a:t>soft </a:t>
            </a:r>
            <a:r>
              <a:rPr sz="1800" spc="-95" dirty="0">
                <a:solidFill>
                  <a:srgbClr val="585858"/>
                </a:solidFill>
                <a:latin typeface="Verdana"/>
                <a:cs typeface="Verdana"/>
              </a:rPr>
              <a:t>towel </a:t>
            </a:r>
            <a:r>
              <a:rPr sz="1800" spc="-65" dirty="0">
                <a:solidFill>
                  <a:srgbClr val="585858"/>
                </a:solidFill>
                <a:latin typeface="Verdana"/>
                <a:cs typeface="Verdana"/>
              </a:rPr>
              <a:t>or </a:t>
            </a:r>
            <a:r>
              <a:rPr sz="1800" spc="-85" dirty="0">
                <a:solidFill>
                  <a:srgbClr val="585858"/>
                </a:solidFill>
                <a:latin typeface="Verdana"/>
                <a:cs typeface="Verdana"/>
              </a:rPr>
              <a:t>cloth </a:t>
            </a:r>
            <a:r>
              <a:rPr sz="1800" spc="-70" dirty="0">
                <a:solidFill>
                  <a:srgbClr val="585858"/>
                </a:solidFill>
                <a:latin typeface="Verdana"/>
                <a:cs typeface="Verdana"/>
              </a:rPr>
              <a:t>to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clean </a:t>
            </a:r>
            <a:r>
              <a:rPr sz="1800" spc="-110" dirty="0">
                <a:solidFill>
                  <a:srgbClr val="585858"/>
                </a:solidFill>
                <a:latin typeface="Verdana"/>
                <a:cs typeface="Verdana"/>
              </a:rPr>
              <a:t>the</a:t>
            </a:r>
            <a:r>
              <a:rPr sz="1800" spc="-150" dirty="0">
                <a:solidFill>
                  <a:srgbClr val="585858"/>
                </a:solidFill>
                <a:latin typeface="Verdana"/>
                <a:cs typeface="Verdana"/>
              </a:rPr>
              <a:t> area.</a:t>
            </a:r>
            <a:endParaRPr sz="1800">
              <a:latin typeface="Verdana"/>
              <a:cs typeface="Verdana"/>
            </a:endParaRPr>
          </a:p>
          <a:p>
            <a:pPr marL="299085" indent="-286385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20" dirty="0">
                <a:solidFill>
                  <a:srgbClr val="585858"/>
                </a:solidFill>
                <a:latin typeface="Verdana"/>
                <a:cs typeface="Verdana"/>
              </a:rPr>
              <a:t>Wear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loose-fitting </a:t>
            </a:r>
            <a:r>
              <a:rPr sz="1800" spc="-80" dirty="0">
                <a:solidFill>
                  <a:srgbClr val="585858"/>
                </a:solidFill>
                <a:latin typeface="Verdana"/>
                <a:cs typeface="Verdana"/>
              </a:rPr>
              <a:t>cotton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585858"/>
                </a:solidFill>
                <a:latin typeface="Verdana"/>
                <a:cs typeface="Verdana"/>
              </a:rPr>
              <a:t>clothes.</a:t>
            </a:r>
            <a:endParaRPr sz="1800">
              <a:latin typeface="Verdana"/>
              <a:cs typeface="Verdana"/>
            </a:endParaRPr>
          </a:p>
          <a:p>
            <a:pPr marL="299085" marR="71755" indent="-286385">
              <a:lnSpc>
                <a:spcPct val="100000"/>
              </a:lnSpc>
              <a:spcBef>
                <a:spcPts val="1005"/>
              </a:spcBef>
              <a:buClr>
                <a:srgbClr val="A42F0F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45" dirty="0">
                <a:solidFill>
                  <a:srgbClr val="585858"/>
                </a:solidFill>
                <a:latin typeface="Verdana"/>
                <a:cs typeface="Verdana"/>
              </a:rPr>
              <a:t>Eat </a:t>
            </a:r>
            <a:r>
              <a:rPr sz="1800" spc="-125" dirty="0">
                <a:solidFill>
                  <a:srgbClr val="585858"/>
                </a:solidFill>
                <a:latin typeface="Verdana"/>
                <a:cs typeface="Verdana"/>
              </a:rPr>
              <a:t>a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diet </a:t>
            </a:r>
            <a:r>
              <a:rPr sz="1800" spc="-105" dirty="0">
                <a:solidFill>
                  <a:srgbClr val="585858"/>
                </a:solidFill>
                <a:latin typeface="Verdana"/>
                <a:cs typeface="Verdana"/>
              </a:rPr>
              <a:t>rich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in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fiber </a:t>
            </a:r>
            <a:r>
              <a:rPr sz="1800" spc="-70" dirty="0">
                <a:solidFill>
                  <a:srgbClr val="585858"/>
                </a:solidFill>
                <a:latin typeface="Verdana"/>
                <a:cs typeface="Verdana"/>
              </a:rPr>
              <a:t>to </a:t>
            </a:r>
            <a:r>
              <a:rPr sz="1800" spc="-90" dirty="0">
                <a:solidFill>
                  <a:srgbClr val="585858"/>
                </a:solidFill>
                <a:latin typeface="Verdana"/>
                <a:cs typeface="Verdana"/>
              </a:rPr>
              <a:t>avoid</a:t>
            </a:r>
            <a:r>
              <a:rPr sz="1800" spc="-90" dirty="0">
                <a:solidFill>
                  <a:srgbClr val="FA4917"/>
                </a:solidFill>
                <a:latin typeface="Verdana"/>
                <a:cs typeface="Verdana"/>
              </a:rPr>
              <a:t> </a:t>
            </a:r>
            <a:r>
              <a:rPr sz="1800" u="heavy" spc="-95" dirty="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Verdana"/>
                <a:cs typeface="Verdana"/>
                <a:hlinkClick r:id="rId4"/>
              </a:rPr>
              <a:t>constipation</a:t>
            </a:r>
            <a:r>
              <a:rPr sz="1800" spc="-95" dirty="0">
                <a:solidFill>
                  <a:srgbClr val="FA4917"/>
                </a:solidFill>
                <a:latin typeface="Verdana"/>
                <a:cs typeface="Verdana"/>
                <a:hlinkClick r:id="rId4"/>
              </a:rPr>
              <a:t> </a:t>
            </a:r>
            <a:r>
              <a:rPr sz="1800" spc="-65" dirty="0">
                <a:solidFill>
                  <a:srgbClr val="585858"/>
                </a:solidFill>
                <a:latin typeface="Verdana"/>
                <a:cs typeface="Verdana"/>
              </a:rPr>
              <a:t>or </a:t>
            </a:r>
            <a:r>
              <a:rPr sz="1800" spc="-70" dirty="0">
                <a:solidFill>
                  <a:srgbClr val="585858"/>
                </a:solidFill>
                <a:latin typeface="Verdana"/>
                <a:cs typeface="Verdana"/>
              </a:rPr>
              <a:t>to </a:t>
            </a:r>
            <a:r>
              <a:rPr sz="1800" spc="-105" dirty="0">
                <a:solidFill>
                  <a:srgbClr val="585858"/>
                </a:solidFill>
                <a:latin typeface="Verdana"/>
                <a:cs typeface="Verdana"/>
              </a:rPr>
              <a:t>soften stools </a:t>
            </a:r>
            <a:r>
              <a:rPr sz="1800" spc="-95" dirty="0">
                <a:solidFill>
                  <a:srgbClr val="585858"/>
                </a:solidFill>
                <a:latin typeface="Verdana"/>
                <a:cs typeface="Verdana"/>
              </a:rPr>
              <a:t>so </a:t>
            </a:r>
            <a:r>
              <a:rPr sz="1800" spc="-125" dirty="0">
                <a:solidFill>
                  <a:srgbClr val="585858"/>
                </a:solidFill>
                <a:latin typeface="Verdana"/>
                <a:cs typeface="Verdana"/>
              </a:rPr>
              <a:t>that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you </a:t>
            </a:r>
            <a:r>
              <a:rPr sz="1800" spc="-70" dirty="0">
                <a:solidFill>
                  <a:srgbClr val="585858"/>
                </a:solidFill>
                <a:latin typeface="Verdana"/>
                <a:cs typeface="Verdana"/>
              </a:rPr>
              <a:t>don’t  </a:t>
            </a:r>
            <a:r>
              <a:rPr sz="1800" spc="-130" dirty="0">
                <a:solidFill>
                  <a:srgbClr val="585858"/>
                </a:solidFill>
                <a:latin typeface="Verdana"/>
                <a:cs typeface="Verdana"/>
              </a:rPr>
              <a:t>have </a:t>
            </a:r>
            <a:r>
              <a:rPr sz="1800" spc="-70" dirty="0">
                <a:solidFill>
                  <a:srgbClr val="585858"/>
                </a:solidFill>
                <a:latin typeface="Verdana"/>
                <a:cs typeface="Verdana"/>
              </a:rPr>
              <a:t>to </a:t>
            </a:r>
            <a:r>
              <a:rPr sz="1800" spc="-130" dirty="0">
                <a:solidFill>
                  <a:srgbClr val="585858"/>
                </a:solidFill>
                <a:latin typeface="Verdana"/>
                <a:cs typeface="Verdana"/>
              </a:rPr>
              <a:t>strain </a:t>
            </a:r>
            <a:r>
              <a:rPr sz="1800" spc="-110" dirty="0">
                <a:solidFill>
                  <a:srgbClr val="585858"/>
                </a:solidFill>
                <a:latin typeface="Verdana"/>
                <a:cs typeface="Verdana"/>
              </a:rPr>
              <a:t>while </a:t>
            </a:r>
            <a:r>
              <a:rPr sz="1800" spc="-100" dirty="0">
                <a:solidFill>
                  <a:srgbClr val="585858"/>
                </a:solidFill>
                <a:latin typeface="Verdana"/>
                <a:cs typeface="Verdana"/>
              </a:rPr>
              <a:t>defecation. As </a:t>
            </a:r>
            <a:r>
              <a:rPr sz="1800" spc="-120" dirty="0">
                <a:solidFill>
                  <a:srgbClr val="585858"/>
                </a:solidFill>
                <a:latin typeface="Verdana"/>
                <a:cs typeface="Verdana"/>
              </a:rPr>
              <a:t>it </a:t>
            </a:r>
            <a:r>
              <a:rPr sz="1800" spc="-155" dirty="0">
                <a:solidFill>
                  <a:srgbClr val="585858"/>
                </a:solidFill>
                <a:latin typeface="Verdana"/>
                <a:cs typeface="Verdana"/>
              </a:rPr>
              <a:t>may </a:t>
            </a:r>
            <a:r>
              <a:rPr sz="1800" spc="-120" dirty="0">
                <a:solidFill>
                  <a:srgbClr val="585858"/>
                </a:solidFill>
                <a:latin typeface="Verdana"/>
                <a:cs typeface="Verdana"/>
              </a:rPr>
              <a:t>cause </a:t>
            </a:r>
            <a:r>
              <a:rPr sz="1800" spc="-114" dirty="0">
                <a:solidFill>
                  <a:srgbClr val="585858"/>
                </a:solidFill>
                <a:latin typeface="Verdana"/>
                <a:cs typeface="Verdana"/>
              </a:rPr>
              <a:t>unnecessary </a:t>
            </a:r>
            <a:r>
              <a:rPr sz="1800" spc="-130" dirty="0">
                <a:solidFill>
                  <a:srgbClr val="585858"/>
                </a:solidFill>
                <a:latin typeface="Verdana"/>
                <a:cs typeface="Verdana"/>
              </a:rPr>
              <a:t>strain </a:t>
            </a:r>
            <a:r>
              <a:rPr sz="1800" spc="-50" dirty="0">
                <a:solidFill>
                  <a:srgbClr val="585858"/>
                </a:solidFill>
                <a:latin typeface="Verdana"/>
                <a:cs typeface="Verdana"/>
              </a:rPr>
              <a:t>on </a:t>
            </a:r>
            <a:r>
              <a:rPr sz="1800" spc="-110" dirty="0">
                <a:solidFill>
                  <a:srgbClr val="585858"/>
                </a:solidFill>
                <a:latin typeface="Verdana"/>
                <a:cs typeface="Verdana"/>
              </a:rPr>
              <a:t>the </a:t>
            </a:r>
            <a:r>
              <a:rPr sz="1800" spc="-80" dirty="0">
                <a:solidFill>
                  <a:srgbClr val="585858"/>
                </a:solidFill>
                <a:latin typeface="Verdana"/>
                <a:cs typeface="Verdana"/>
              </a:rPr>
              <a:t>wound  </a:t>
            </a:r>
            <a:r>
              <a:rPr sz="1800" spc="-150" dirty="0">
                <a:solidFill>
                  <a:srgbClr val="585858"/>
                </a:solidFill>
                <a:latin typeface="Verdana"/>
                <a:cs typeface="Verdana"/>
              </a:rPr>
              <a:t>area.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0427" y="1639823"/>
            <a:ext cx="6405372" cy="4448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1832" y="2647188"/>
            <a:ext cx="4081779" cy="1886585"/>
          </a:xfrm>
          <a:custGeom>
            <a:avLst/>
            <a:gdLst/>
            <a:ahLst/>
            <a:cxnLst/>
            <a:rect l="l" t="t" r="r" b="b"/>
            <a:pathLst>
              <a:path w="4081779" h="1886585">
                <a:moveTo>
                  <a:pt x="432971" y="901446"/>
                </a:moveTo>
                <a:lnTo>
                  <a:pt x="326517" y="901446"/>
                </a:lnTo>
                <a:lnTo>
                  <a:pt x="567436" y="1886204"/>
                </a:lnTo>
                <a:lnTo>
                  <a:pt x="667893" y="1861566"/>
                </a:lnTo>
                <a:lnTo>
                  <a:pt x="432971" y="901446"/>
                </a:lnTo>
                <a:close/>
              </a:path>
              <a:path w="4081779" h="1886585">
                <a:moveTo>
                  <a:pt x="707008" y="707898"/>
                </a:moveTo>
                <a:lnTo>
                  <a:pt x="0" y="880872"/>
                </a:lnTo>
                <a:lnTo>
                  <a:pt x="23241" y="975741"/>
                </a:lnTo>
                <a:lnTo>
                  <a:pt x="326517" y="901446"/>
                </a:lnTo>
                <a:lnTo>
                  <a:pt x="432971" y="901446"/>
                </a:lnTo>
                <a:lnTo>
                  <a:pt x="426974" y="876935"/>
                </a:lnTo>
                <a:lnTo>
                  <a:pt x="730250" y="802766"/>
                </a:lnTo>
                <a:lnTo>
                  <a:pt x="707008" y="707898"/>
                </a:lnTo>
                <a:close/>
              </a:path>
              <a:path w="4081779" h="1886585">
                <a:moveTo>
                  <a:pt x="941069" y="587501"/>
                </a:moveTo>
                <a:lnTo>
                  <a:pt x="845566" y="610870"/>
                </a:lnTo>
                <a:lnTo>
                  <a:pt x="1124204" y="1749933"/>
                </a:lnTo>
                <a:lnTo>
                  <a:pt x="1219708" y="1726564"/>
                </a:lnTo>
                <a:lnTo>
                  <a:pt x="1114679" y="1297051"/>
                </a:lnTo>
                <a:lnTo>
                  <a:pt x="1104755" y="1244576"/>
                </a:lnTo>
                <a:lnTo>
                  <a:pt x="1101647" y="1195954"/>
                </a:lnTo>
                <a:lnTo>
                  <a:pt x="1105342" y="1151167"/>
                </a:lnTo>
                <a:lnTo>
                  <a:pt x="1115829" y="1110196"/>
                </a:lnTo>
                <a:lnTo>
                  <a:pt x="1126251" y="1087755"/>
                </a:lnTo>
                <a:lnTo>
                  <a:pt x="1043178" y="1087755"/>
                </a:lnTo>
                <a:lnTo>
                  <a:pt x="1055286" y="1054173"/>
                </a:lnTo>
                <a:lnTo>
                  <a:pt x="941069" y="587501"/>
                </a:lnTo>
                <a:close/>
              </a:path>
              <a:path w="4081779" h="1886585">
                <a:moveTo>
                  <a:pt x="1537688" y="955504"/>
                </a:moveTo>
                <a:lnTo>
                  <a:pt x="1321173" y="955504"/>
                </a:lnTo>
                <a:lnTo>
                  <a:pt x="1362106" y="956913"/>
                </a:lnTo>
                <a:lnTo>
                  <a:pt x="1398516" y="967037"/>
                </a:lnTo>
                <a:lnTo>
                  <a:pt x="1458212" y="1014210"/>
                </a:lnTo>
                <a:lnTo>
                  <a:pt x="1482582" y="1052830"/>
                </a:lnTo>
                <a:lnTo>
                  <a:pt x="1503499" y="1101736"/>
                </a:lnTo>
                <a:lnTo>
                  <a:pt x="1520952" y="1160907"/>
                </a:lnTo>
                <a:lnTo>
                  <a:pt x="1634490" y="1625092"/>
                </a:lnTo>
                <a:lnTo>
                  <a:pt x="1730120" y="1601724"/>
                </a:lnTo>
                <a:lnTo>
                  <a:pt x="1612772" y="1122045"/>
                </a:lnTo>
                <a:lnTo>
                  <a:pt x="1595948" y="1064988"/>
                </a:lnTo>
                <a:lnTo>
                  <a:pt x="1575038" y="1014680"/>
                </a:lnTo>
                <a:lnTo>
                  <a:pt x="1550045" y="971132"/>
                </a:lnTo>
                <a:lnTo>
                  <a:pt x="1537688" y="955504"/>
                </a:lnTo>
                <a:close/>
              </a:path>
              <a:path w="4081779" h="1886585">
                <a:moveTo>
                  <a:pt x="1055286" y="1054173"/>
                </a:moveTo>
                <a:lnTo>
                  <a:pt x="1043178" y="1087755"/>
                </a:lnTo>
                <a:lnTo>
                  <a:pt x="1062355" y="1083056"/>
                </a:lnTo>
                <a:lnTo>
                  <a:pt x="1055286" y="1054173"/>
                </a:lnTo>
                <a:close/>
              </a:path>
              <a:path w="4081779" h="1886585">
                <a:moveTo>
                  <a:pt x="1367771" y="859716"/>
                </a:moveTo>
                <a:lnTo>
                  <a:pt x="1321266" y="860532"/>
                </a:lnTo>
                <a:lnTo>
                  <a:pt x="1271524" y="869188"/>
                </a:lnTo>
                <a:lnTo>
                  <a:pt x="1223338" y="884287"/>
                </a:lnTo>
                <a:lnTo>
                  <a:pt x="1180345" y="904765"/>
                </a:lnTo>
                <a:lnTo>
                  <a:pt x="1142541" y="930620"/>
                </a:lnTo>
                <a:lnTo>
                  <a:pt x="1109925" y="961848"/>
                </a:lnTo>
                <a:lnTo>
                  <a:pt x="1082493" y="998448"/>
                </a:lnTo>
                <a:lnTo>
                  <a:pt x="1060245" y="1040418"/>
                </a:lnTo>
                <a:lnTo>
                  <a:pt x="1055286" y="1054173"/>
                </a:lnTo>
                <a:lnTo>
                  <a:pt x="1062355" y="1083056"/>
                </a:lnTo>
                <a:lnTo>
                  <a:pt x="1043178" y="1087755"/>
                </a:lnTo>
                <a:lnTo>
                  <a:pt x="1126251" y="1087755"/>
                </a:lnTo>
                <a:lnTo>
                  <a:pt x="1133094" y="1073023"/>
                </a:lnTo>
                <a:lnTo>
                  <a:pt x="1161432" y="1033135"/>
                </a:lnTo>
                <a:lnTo>
                  <a:pt x="1194641" y="1001474"/>
                </a:lnTo>
                <a:lnTo>
                  <a:pt x="1232731" y="978028"/>
                </a:lnTo>
                <a:lnTo>
                  <a:pt x="1275715" y="962787"/>
                </a:lnTo>
                <a:lnTo>
                  <a:pt x="1321173" y="955504"/>
                </a:lnTo>
                <a:lnTo>
                  <a:pt x="1537688" y="955504"/>
                </a:lnTo>
                <a:lnTo>
                  <a:pt x="1520967" y="934357"/>
                </a:lnTo>
                <a:lnTo>
                  <a:pt x="1487805" y="904366"/>
                </a:lnTo>
                <a:lnTo>
                  <a:pt x="1451047" y="881627"/>
                </a:lnTo>
                <a:lnTo>
                  <a:pt x="1411034" y="866746"/>
                </a:lnTo>
                <a:lnTo>
                  <a:pt x="1367771" y="859716"/>
                </a:lnTo>
                <a:close/>
              </a:path>
              <a:path w="4081779" h="1886585">
                <a:moveTo>
                  <a:pt x="2301698" y="766159"/>
                </a:moveTo>
                <a:lnTo>
                  <a:pt x="2098913" y="766159"/>
                </a:lnTo>
                <a:lnTo>
                  <a:pt x="2139905" y="770145"/>
                </a:lnTo>
                <a:lnTo>
                  <a:pt x="2176186" y="784624"/>
                </a:lnTo>
                <a:lnTo>
                  <a:pt x="2207755" y="809593"/>
                </a:lnTo>
                <a:lnTo>
                  <a:pt x="2234611" y="845050"/>
                </a:lnTo>
                <a:lnTo>
                  <a:pt x="2256756" y="890993"/>
                </a:lnTo>
                <a:lnTo>
                  <a:pt x="2274189" y="947420"/>
                </a:lnTo>
                <a:lnTo>
                  <a:pt x="2062988" y="1033907"/>
                </a:lnTo>
                <a:lnTo>
                  <a:pt x="2008641" y="1059396"/>
                </a:lnTo>
                <a:lnTo>
                  <a:pt x="1962019" y="1087347"/>
                </a:lnTo>
                <a:lnTo>
                  <a:pt x="1923123" y="1117759"/>
                </a:lnTo>
                <a:lnTo>
                  <a:pt x="1891953" y="1150630"/>
                </a:lnTo>
                <a:lnTo>
                  <a:pt x="1868511" y="1185957"/>
                </a:lnTo>
                <a:lnTo>
                  <a:pt x="1852798" y="1223739"/>
                </a:lnTo>
                <a:lnTo>
                  <a:pt x="1844814" y="1263972"/>
                </a:lnTo>
                <a:lnTo>
                  <a:pt x="1844561" y="1306656"/>
                </a:lnTo>
                <a:lnTo>
                  <a:pt x="1852041" y="1351788"/>
                </a:lnTo>
                <a:lnTo>
                  <a:pt x="1867663" y="1397603"/>
                </a:lnTo>
                <a:lnTo>
                  <a:pt x="1890537" y="1437132"/>
                </a:lnTo>
                <a:lnTo>
                  <a:pt x="1920674" y="1470374"/>
                </a:lnTo>
                <a:lnTo>
                  <a:pt x="1958086" y="1497330"/>
                </a:lnTo>
                <a:lnTo>
                  <a:pt x="2001069" y="1516429"/>
                </a:lnTo>
                <a:lnTo>
                  <a:pt x="2047922" y="1526111"/>
                </a:lnTo>
                <a:lnTo>
                  <a:pt x="2098657" y="1526387"/>
                </a:lnTo>
                <a:lnTo>
                  <a:pt x="2153285" y="1517269"/>
                </a:lnTo>
                <a:lnTo>
                  <a:pt x="2195699" y="1503743"/>
                </a:lnTo>
                <a:lnTo>
                  <a:pt x="2234565" y="1484693"/>
                </a:lnTo>
                <a:lnTo>
                  <a:pt x="2269906" y="1460119"/>
                </a:lnTo>
                <a:lnTo>
                  <a:pt x="2299262" y="1432369"/>
                </a:lnTo>
                <a:lnTo>
                  <a:pt x="2071274" y="1432369"/>
                </a:lnTo>
                <a:lnTo>
                  <a:pt x="2041957" y="1426654"/>
                </a:lnTo>
                <a:lnTo>
                  <a:pt x="1993016" y="1398514"/>
                </a:lnTo>
                <a:lnTo>
                  <a:pt x="1960770" y="1353329"/>
                </a:lnTo>
                <a:lnTo>
                  <a:pt x="1944812" y="1287329"/>
                </a:lnTo>
                <a:lnTo>
                  <a:pt x="1945370" y="1254172"/>
                </a:lnTo>
                <a:lnTo>
                  <a:pt x="1966976" y="1200658"/>
                </a:lnTo>
                <a:lnTo>
                  <a:pt x="2020919" y="1155811"/>
                </a:lnTo>
                <a:lnTo>
                  <a:pt x="2061952" y="1133488"/>
                </a:lnTo>
                <a:lnTo>
                  <a:pt x="2112391" y="1111250"/>
                </a:lnTo>
                <a:lnTo>
                  <a:pt x="2295525" y="1034795"/>
                </a:lnTo>
                <a:lnTo>
                  <a:pt x="2396887" y="1034795"/>
                </a:lnTo>
                <a:lnTo>
                  <a:pt x="2367280" y="913764"/>
                </a:lnTo>
                <a:lnTo>
                  <a:pt x="2351307" y="860197"/>
                </a:lnTo>
                <a:lnTo>
                  <a:pt x="2331274" y="813189"/>
                </a:lnTo>
                <a:lnTo>
                  <a:pt x="2307176" y="772746"/>
                </a:lnTo>
                <a:lnTo>
                  <a:pt x="2301698" y="766159"/>
                </a:lnTo>
                <a:close/>
              </a:path>
              <a:path w="4081779" h="1886585">
                <a:moveTo>
                  <a:pt x="2457810" y="1283843"/>
                </a:moveTo>
                <a:lnTo>
                  <a:pt x="2378202" y="1283843"/>
                </a:lnTo>
                <a:lnTo>
                  <a:pt x="2367291" y="1323185"/>
                </a:lnTo>
                <a:lnTo>
                  <a:pt x="2366558" y="1324863"/>
                </a:lnTo>
                <a:lnTo>
                  <a:pt x="2394458" y="1439164"/>
                </a:lnTo>
                <a:lnTo>
                  <a:pt x="2490089" y="1415795"/>
                </a:lnTo>
                <a:lnTo>
                  <a:pt x="2457810" y="1283843"/>
                </a:lnTo>
                <a:close/>
              </a:path>
              <a:path w="4081779" h="1886585">
                <a:moveTo>
                  <a:pt x="2396887" y="1034795"/>
                </a:moveTo>
                <a:lnTo>
                  <a:pt x="2295525" y="1034795"/>
                </a:lnTo>
                <a:lnTo>
                  <a:pt x="2310130" y="1094359"/>
                </a:lnTo>
                <a:lnTo>
                  <a:pt x="2320053" y="1153410"/>
                </a:lnTo>
                <a:lnTo>
                  <a:pt x="2320083" y="1208817"/>
                </a:lnTo>
                <a:lnTo>
                  <a:pt x="2310183" y="1260558"/>
                </a:lnTo>
                <a:lnTo>
                  <a:pt x="2290318" y="1308608"/>
                </a:lnTo>
                <a:lnTo>
                  <a:pt x="2262288" y="1350662"/>
                </a:lnTo>
                <a:lnTo>
                  <a:pt x="2227722" y="1384252"/>
                </a:lnTo>
                <a:lnTo>
                  <a:pt x="2186608" y="1409388"/>
                </a:lnTo>
                <a:lnTo>
                  <a:pt x="2138934" y="1426083"/>
                </a:lnTo>
                <a:lnTo>
                  <a:pt x="2071274" y="1432369"/>
                </a:lnTo>
                <a:lnTo>
                  <a:pt x="2299262" y="1432369"/>
                </a:lnTo>
                <a:lnTo>
                  <a:pt x="2301747" y="1430020"/>
                </a:lnTo>
                <a:lnTo>
                  <a:pt x="2329088" y="1396249"/>
                </a:lnTo>
                <a:lnTo>
                  <a:pt x="2350928" y="1360646"/>
                </a:lnTo>
                <a:lnTo>
                  <a:pt x="2366558" y="1324863"/>
                </a:lnTo>
                <a:lnTo>
                  <a:pt x="2357755" y="1288795"/>
                </a:lnTo>
                <a:lnTo>
                  <a:pt x="2378202" y="1283843"/>
                </a:lnTo>
                <a:lnTo>
                  <a:pt x="2457810" y="1283843"/>
                </a:lnTo>
                <a:lnTo>
                  <a:pt x="2396887" y="1034795"/>
                </a:lnTo>
                <a:close/>
              </a:path>
              <a:path w="4081779" h="1886585">
                <a:moveTo>
                  <a:pt x="2378202" y="1283843"/>
                </a:moveTo>
                <a:lnTo>
                  <a:pt x="2357755" y="1288795"/>
                </a:lnTo>
                <a:lnTo>
                  <a:pt x="2366558" y="1324863"/>
                </a:lnTo>
                <a:lnTo>
                  <a:pt x="2367291" y="1323185"/>
                </a:lnTo>
                <a:lnTo>
                  <a:pt x="2378202" y="1283843"/>
                </a:lnTo>
                <a:close/>
              </a:path>
              <a:path w="4081779" h="1886585">
                <a:moveTo>
                  <a:pt x="2097202" y="672254"/>
                </a:moveTo>
                <a:lnTo>
                  <a:pt x="2038095" y="681609"/>
                </a:lnTo>
                <a:lnTo>
                  <a:pt x="1972389" y="704183"/>
                </a:lnTo>
                <a:lnTo>
                  <a:pt x="1904872" y="739901"/>
                </a:lnTo>
                <a:lnTo>
                  <a:pt x="1872535" y="761642"/>
                </a:lnTo>
                <a:lnTo>
                  <a:pt x="1819005" y="808124"/>
                </a:lnTo>
                <a:lnTo>
                  <a:pt x="1797812" y="832865"/>
                </a:lnTo>
                <a:lnTo>
                  <a:pt x="1822704" y="934720"/>
                </a:lnTo>
                <a:lnTo>
                  <a:pt x="1860327" y="893223"/>
                </a:lnTo>
                <a:lnTo>
                  <a:pt x="1898269" y="857513"/>
                </a:lnTo>
                <a:lnTo>
                  <a:pt x="1936527" y="827595"/>
                </a:lnTo>
                <a:lnTo>
                  <a:pt x="1975104" y="803477"/>
                </a:lnTo>
                <a:lnTo>
                  <a:pt x="2013997" y="785165"/>
                </a:lnTo>
                <a:lnTo>
                  <a:pt x="2053208" y="772667"/>
                </a:lnTo>
                <a:lnTo>
                  <a:pt x="2098913" y="766159"/>
                </a:lnTo>
                <a:lnTo>
                  <a:pt x="2301698" y="766159"/>
                </a:lnTo>
                <a:lnTo>
                  <a:pt x="2279005" y="738874"/>
                </a:lnTo>
                <a:lnTo>
                  <a:pt x="2246757" y="711581"/>
                </a:lnTo>
                <a:lnTo>
                  <a:pt x="2201509" y="687216"/>
                </a:lnTo>
                <a:lnTo>
                  <a:pt x="2151665" y="674116"/>
                </a:lnTo>
                <a:lnTo>
                  <a:pt x="2097202" y="672254"/>
                </a:lnTo>
                <a:close/>
              </a:path>
              <a:path w="4081779" h="1886585">
                <a:moveTo>
                  <a:pt x="2608834" y="561848"/>
                </a:moveTo>
                <a:lnTo>
                  <a:pt x="2513330" y="585215"/>
                </a:lnTo>
                <a:lnTo>
                  <a:pt x="2703703" y="1363599"/>
                </a:lnTo>
                <a:lnTo>
                  <a:pt x="2799334" y="1340104"/>
                </a:lnTo>
                <a:lnTo>
                  <a:pt x="2690368" y="895096"/>
                </a:lnTo>
                <a:lnTo>
                  <a:pt x="2681343" y="840228"/>
                </a:lnTo>
                <a:lnTo>
                  <a:pt x="2681700" y="788003"/>
                </a:lnTo>
                <a:lnTo>
                  <a:pt x="2691439" y="738397"/>
                </a:lnTo>
                <a:lnTo>
                  <a:pt x="2705860" y="702945"/>
                </a:lnTo>
                <a:lnTo>
                  <a:pt x="2622804" y="702945"/>
                </a:lnTo>
                <a:lnTo>
                  <a:pt x="2634560" y="666906"/>
                </a:lnTo>
                <a:lnTo>
                  <a:pt x="2608834" y="561848"/>
                </a:lnTo>
                <a:close/>
              </a:path>
              <a:path w="4081779" h="1886585">
                <a:moveTo>
                  <a:pt x="3114300" y="568916"/>
                </a:moveTo>
                <a:lnTo>
                  <a:pt x="2903396" y="568916"/>
                </a:lnTo>
                <a:lnTo>
                  <a:pt x="2943070" y="571926"/>
                </a:lnTo>
                <a:lnTo>
                  <a:pt x="2979059" y="584340"/>
                </a:lnTo>
                <a:lnTo>
                  <a:pt x="3011360" y="606155"/>
                </a:lnTo>
                <a:lnTo>
                  <a:pt x="3039970" y="637370"/>
                </a:lnTo>
                <a:lnTo>
                  <a:pt x="3064887" y="677983"/>
                </a:lnTo>
                <a:lnTo>
                  <a:pt x="3086106" y="727994"/>
                </a:lnTo>
                <a:lnTo>
                  <a:pt x="3103626" y="787400"/>
                </a:lnTo>
                <a:lnTo>
                  <a:pt x="3214116" y="1238631"/>
                </a:lnTo>
                <a:lnTo>
                  <a:pt x="3309620" y="1215263"/>
                </a:lnTo>
                <a:lnTo>
                  <a:pt x="3194431" y="744474"/>
                </a:lnTo>
                <a:lnTo>
                  <a:pt x="3177272" y="686089"/>
                </a:lnTo>
                <a:lnTo>
                  <a:pt x="3155981" y="634532"/>
                </a:lnTo>
                <a:lnTo>
                  <a:pt x="3130569" y="589803"/>
                </a:lnTo>
                <a:lnTo>
                  <a:pt x="3114300" y="568916"/>
                </a:lnTo>
                <a:close/>
              </a:path>
              <a:path w="4081779" h="1886585">
                <a:moveTo>
                  <a:pt x="3342131" y="0"/>
                </a:moveTo>
                <a:lnTo>
                  <a:pt x="3246628" y="23495"/>
                </a:lnTo>
                <a:lnTo>
                  <a:pt x="3525266" y="1162558"/>
                </a:lnTo>
                <a:lnTo>
                  <a:pt x="3620897" y="1139189"/>
                </a:lnTo>
                <a:lnTo>
                  <a:pt x="3534545" y="786405"/>
                </a:lnTo>
                <a:lnTo>
                  <a:pt x="3513074" y="772922"/>
                </a:lnTo>
                <a:lnTo>
                  <a:pt x="3530219" y="768731"/>
                </a:lnTo>
                <a:lnTo>
                  <a:pt x="3674696" y="768731"/>
                </a:lnTo>
                <a:lnTo>
                  <a:pt x="3599366" y="720978"/>
                </a:lnTo>
                <a:lnTo>
                  <a:pt x="3500374" y="720978"/>
                </a:lnTo>
                <a:lnTo>
                  <a:pt x="3513131" y="698858"/>
                </a:lnTo>
                <a:lnTo>
                  <a:pt x="3342131" y="0"/>
                </a:lnTo>
                <a:close/>
              </a:path>
              <a:path w="4081779" h="1886585">
                <a:moveTo>
                  <a:pt x="3674696" y="768731"/>
                </a:moveTo>
                <a:lnTo>
                  <a:pt x="3530219" y="768731"/>
                </a:lnTo>
                <a:lnTo>
                  <a:pt x="3534545" y="786405"/>
                </a:lnTo>
                <a:lnTo>
                  <a:pt x="3963035" y="1055497"/>
                </a:lnTo>
                <a:lnTo>
                  <a:pt x="4081399" y="1026541"/>
                </a:lnTo>
                <a:lnTo>
                  <a:pt x="3674696" y="768731"/>
                </a:lnTo>
                <a:close/>
              </a:path>
              <a:path w="4081779" h="1886585">
                <a:moveTo>
                  <a:pt x="3530219" y="768731"/>
                </a:moveTo>
                <a:lnTo>
                  <a:pt x="3513074" y="772922"/>
                </a:lnTo>
                <a:lnTo>
                  <a:pt x="3534545" y="786405"/>
                </a:lnTo>
                <a:lnTo>
                  <a:pt x="3530219" y="768731"/>
                </a:lnTo>
                <a:close/>
              </a:path>
              <a:path w="4081779" h="1886585">
                <a:moveTo>
                  <a:pt x="3513131" y="698858"/>
                </a:moveTo>
                <a:lnTo>
                  <a:pt x="3500374" y="720978"/>
                </a:lnTo>
                <a:lnTo>
                  <a:pt x="3517519" y="716788"/>
                </a:lnTo>
                <a:lnTo>
                  <a:pt x="3513131" y="698858"/>
                </a:lnTo>
                <a:close/>
              </a:path>
              <a:path w="4081779" h="1886585">
                <a:moveTo>
                  <a:pt x="3861816" y="255270"/>
                </a:moveTo>
                <a:lnTo>
                  <a:pt x="3753739" y="281686"/>
                </a:lnTo>
                <a:lnTo>
                  <a:pt x="3513131" y="698858"/>
                </a:lnTo>
                <a:lnTo>
                  <a:pt x="3517519" y="716788"/>
                </a:lnTo>
                <a:lnTo>
                  <a:pt x="3500374" y="720978"/>
                </a:lnTo>
                <a:lnTo>
                  <a:pt x="3599366" y="720978"/>
                </a:lnTo>
                <a:lnTo>
                  <a:pt x="3598164" y="720216"/>
                </a:lnTo>
                <a:lnTo>
                  <a:pt x="3861816" y="255270"/>
                </a:lnTo>
                <a:close/>
              </a:path>
              <a:path w="4081779" h="1886585">
                <a:moveTo>
                  <a:pt x="2634560" y="666906"/>
                </a:moveTo>
                <a:lnTo>
                  <a:pt x="2622804" y="702945"/>
                </a:lnTo>
                <a:lnTo>
                  <a:pt x="2642235" y="698246"/>
                </a:lnTo>
                <a:lnTo>
                  <a:pt x="2634560" y="666906"/>
                </a:lnTo>
                <a:close/>
              </a:path>
              <a:path w="4081779" h="1886585">
                <a:moveTo>
                  <a:pt x="2946208" y="474055"/>
                </a:moveTo>
                <a:lnTo>
                  <a:pt x="2899490" y="474558"/>
                </a:lnTo>
                <a:lnTo>
                  <a:pt x="2849626" y="483108"/>
                </a:lnTo>
                <a:lnTo>
                  <a:pt x="2800258" y="498557"/>
                </a:lnTo>
                <a:lnTo>
                  <a:pt x="2756550" y="519326"/>
                </a:lnTo>
                <a:lnTo>
                  <a:pt x="2718497" y="545413"/>
                </a:lnTo>
                <a:lnTo>
                  <a:pt x="2686098" y="576818"/>
                </a:lnTo>
                <a:lnTo>
                  <a:pt x="2659351" y="613542"/>
                </a:lnTo>
                <a:lnTo>
                  <a:pt x="2638254" y="655584"/>
                </a:lnTo>
                <a:lnTo>
                  <a:pt x="2634560" y="666906"/>
                </a:lnTo>
                <a:lnTo>
                  <a:pt x="2642235" y="698246"/>
                </a:lnTo>
                <a:lnTo>
                  <a:pt x="2622804" y="702945"/>
                </a:lnTo>
                <a:lnTo>
                  <a:pt x="2705860" y="702945"/>
                </a:lnTo>
                <a:lnTo>
                  <a:pt x="2710561" y="691388"/>
                </a:lnTo>
                <a:lnTo>
                  <a:pt x="2737828" y="649908"/>
                </a:lnTo>
                <a:lnTo>
                  <a:pt x="2771822" y="616727"/>
                </a:lnTo>
                <a:lnTo>
                  <a:pt x="2812555" y="591857"/>
                </a:lnTo>
                <a:lnTo>
                  <a:pt x="2860040" y="575310"/>
                </a:lnTo>
                <a:lnTo>
                  <a:pt x="2903396" y="568916"/>
                </a:lnTo>
                <a:lnTo>
                  <a:pt x="3114300" y="568916"/>
                </a:lnTo>
                <a:lnTo>
                  <a:pt x="3101048" y="551901"/>
                </a:lnTo>
                <a:lnTo>
                  <a:pt x="3067431" y="520826"/>
                </a:lnTo>
                <a:lnTo>
                  <a:pt x="3030185" y="497189"/>
                </a:lnTo>
                <a:lnTo>
                  <a:pt x="2989776" y="481599"/>
                </a:lnTo>
                <a:lnTo>
                  <a:pt x="2946208" y="474055"/>
                </a:lnTo>
                <a:close/>
              </a:path>
            </a:pathLst>
          </a:custGeom>
          <a:solidFill>
            <a:srgbClr val="5217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30696" y="1325880"/>
            <a:ext cx="4427220" cy="3502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34046" y="2157476"/>
            <a:ext cx="2351405" cy="1355090"/>
          </a:xfrm>
          <a:custGeom>
            <a:avLst/>
            <a:gdLst/>
            <a:ahLst/>
            <a:cxnLst/>
            <a:rect l="l" t="t" r="r" b="b"/>
            <a:pathLst>
              <a:path w="2351404" h="1355089">
                <a:moveTo>
                  <a:pt x="87249" y="497586"/>
                </a:moveTo>
                <a:lnTo>
                  <a:pt x="0" y="518922"/>
                </a:lnTo>
                <a:lnTo>
                  <a:pt x="406019" y="1013840"/>
                </a:lnTo>
                <a:lnTo>
                  <a:pt x="489457" y="1354709"/>
                </a:lnTo>
                <a:lnTo>
                  <a:pt x="573277" y="1334135"/>
                </a:lnTo>
                <a:lnTo>
                  <a:pt x="489330" y="991108"/>
                </a:lnTo>
                <a:lnTo>
                  <a:pt x="503070" y="932307"/>
                </a:lnTo>
                <a:lnTo>
                  <a:pt x="425450" y="932307"/>
                </a:lnTo>
                <a:lnTo>
                  <a:pt x="427307" y="922668"/>
                </a:lnTo>
                <a:lnTo>
                  <a:pt x="429356" y="914643"/>
                </a:lnTo>
                <a:lnTo>
                  <a:pt x="428444" y="913354"/>
                </a:lnTo>
                <a:lnTo>
                  <a:pt x="418195" y="899556"/>
                </a:lnTo>
                <a:lnTo>
                  <a:pt x="408684" y="887497"/>
                </a:lnTo>
                <a:lnTo>
                  <a:pt x="399923" y="877188"/>
                </a:lnTo>
                <a:lnTo>
                  <a:pt x="87249" y="497586"/>
                </a:lnTo>
                <a:close/>
              </a:path>
              <a:path w="2351404" h="1355089">
                <a:moveTo>
                  <a:pt x="429356" y="914643"/>
                </a:moveTo>
                <a:lnTo>
                  <a:pt x="427307" y="922668"/>
                </a:lnTo>
                <a:lnTo>
                  <a:pt x="425450" y="932307"/>
                </a:lnTo>
                <a:lnTo>
                  <a:pt x="439420" y="928877"/>
                </a:lnTo>
                <a:lnTo>
                  <a:pt x="429356" y="914643"/>
                </a:lnTo>
                <a:close/>
              </a:path>
              <a:path w="2351404" h="1355089">
                <a:moveTo>
                  <a:pt x="636016" y="363347"/>
                </a:moveTo>
                <a:lnTo>
                  <a:pt x="550926" y="384175"/>
                </a:lnTo>
                <a:lnTo>
                  <a:pt x="440308" y="878966"/>
                </a:lnTo>
                <a:lnTo>
                  <a:pt x="434736" y="895963"/>
                </a:lnTo>
                <a:lnTo>
                  <a:pt x="430402" y="910542"/>
                </a:lnTo>
                <a:lnTo>
                  <a:pt x="429356" y="914643"/>
                </a:lnTo>
                <a:lnTo>
                  <a:pt x="439420" y="928877"/>
                </a:lnTo>
                <a:lnTo>
                  <a:pt x="425450" y="932307"/>
                </a:lnTo>
                <a:lnTo>
                  <a:pt x="503070" y="932307"/>
                </a:lnTo>
                <a:lnTo>
                  <a:pt x="636016" y="363347"/>
                </a:lnTo>
                <a:close/>
              </a:path>
              <a:path w="2351404" h="1355089">
                <a:moveTo>
                  <a:pt x="1015935" y="535960"/>
                </a:moveTo>
                <a:lnTo>
                  <a:pt x="964492" y="536935"/>
                </a:lnTo>
                <a:lnTo>
                  <a:pt x="910208" y="546353"/>
                </a:lnTo>
                <a:lnTo>
                  <a:pt x="856608" y="563346"/>
                </a:lnTo>
                <a:lnTo>
                  <a:pt x="809190" y="586587"/>
                </a:lnTo>
                <a:lnTo>
                  <a:pt x="767946" y="616076"/>
                </a:lnTo>
                <a:lnTo>
                  <a:pt x="732872" y="651814"/>
                </a:lnTo>
                <a:lnTo>
                  <a:pt x="703960" y="693801"/>
                </a:lnTo>
                <a:lnTo>
                  <a:pt x="685323" y="732790"/>
                </a:lnTo>
                <a:lnTo>
                  <a:pt x="672464" y="774450"/>
                </a:lnTo>
                <a:lnTo>
                  <a:pt x="665384" y="818784"/>
                </a:lnTo>
                <a:lnTo>
                  <a:pt x="664082" y="865796"/>
                </a:lnTo>
                <a:lnTo>
                  <a:pt x="668559" y="915489"/>
                </a:lnTo>
                <a:lnTo>
                  <a:pt x="678814" y="967866"/>
                </a:lnTo>
                <a:lnTo>
                  <a:pt x="696158" y="1024238"/>
                </a:lnTo>
                <a:lnTo>
                  <a:pt x="719079" y="1074630"/>
                </a:lnTo>
                <a:lnTo>
                  <a:pt x="747577" y="1119035"/>
                </a:lnTo>
                <a:lnTo>
                  <a:pt x="781654" y="1157448"/>
                </a:lnTo>
                <a:lnTo>
                  <a:pt x="821308" y="1189863"/>
                </a:lnTo>
                <a:lnTo>
                  <a:pt x="865153" y="1214995"/>
                </a:lnTo>
                <a:lnTo>
                  <a:pt x="911948" y="1231423"/>
                </a:lnTo>
                <a:lnTo>
                  <a:pt x="961687" y="1239158"/>
                </a:lnTo>
                <a:lnTo>
                  <a:pt x="1014365" y="1238212"/>
                </a:lnTo>
                <a:lnTo>
                  <a:pt x="1069975" y="1228598"/>
                </a:lnTo>
                <a:lnTo>
                  <a:pt x="1124012" y="1211393"/>
                </a:lnTo>
                <a:lnTo>
                  <a:pt x="1171357" y="1187823"/>
                </a:lnTo>
                <a:lnTo>
                  <a:pt x="1207237" y="1161397"/>
                </a:lnTo>
                <a:lnTo>
                  <a:pt x="1002260" y="1161397"/>
                </a:lnTo>
                <a:lnTo>
                  <a:pt x="954563" y="1159049"/>
                </a:lnTo>
                <a:lnTo>
                  <a:pt x="910248" y="1146486"/>
                </a:lnTo>
                <a:lnTo>
                  <a:pt x="869314" y="1123696"/>
                </a:lnTo>
                <a:lnTo>
                  <a:pt x="833239" y="1091832"/>
                </a:lnTo>
                <a:lnTo>
                  <a:pt x="803306" y="1052052"/>
                </a:lnTo>
                <a:lnTo>
                  <a:pt x="779518" y="1004341"/>
                </a:lnTo>
                <a:lnTo>
                  <a:pt x="761873" y="948689"/>
                </a:lnTo>
                <a:lnTo>
                  <a:pt x="750851" y="886801"/>
                </a:lnTo>
                <a:lnTo>
                  <a:pt x="749426" y="830294"/>
                </a:lnTo>
                <a:lnTo>
                  <a:pt x="757622" y="779168"/>
                </a:lnTo>
                <a:lnTo>
                  <a:pt x="775461" y="733425"/>
                </a:lnTo>
                <a:lnTo>
                  <a:pt x="801820" y="694136"/>
                </a:lnTo>
                <a:lnTo>
                  <a:pt x="835739" y="662384"/>
                </a:lnTo>
                <a:lnTo>
                  <a:pt x="877206" y="638180"/>
                </a:lnTo>
                <a:lnTo>
                  <a:pt x="926210" y="621538"/>
                </a:lnTo>
                <a:lnTo>
                  <a:pt x="977124" y="613582"/>
                </a:lnTo>
                <a:lnTo>
                  <a:pt x="1189377" y="613582"/>
                </a:lnTo>
                <a:lnTo>
                  <a:pt x="1185958" y="609937"/>
                </a:lnTo>
                <a:lnTo>
                  <a:pt x="1153159" y="583691"/>
                </a:lnTo>
                <a:lnTo>
                  <a:pt x="1110275" y="559338"/>
                </a:lnTo>
                <a:lnTo>
                  <a:pt x="1064532" y="543427"/>
                </a:lnTo>
                <a:lnTo>
                  <a:pt x="1015935" y="535960"/>
                </a:lnTo>
                <a:close/>
              </a:path>
              <a:path w="2351404" h="1355089">
                <a:moveTo>
                  <a:pt x="1189377" y="613582"/>
                </a:moveTo>
                <a:lnTo>
                  <a:pt x="977124" y="613582"/>
                </a:lnTo>
                <a:lnTo>
                  <a:pt x="1024143" y="615616"/>
                </a:lnTo>
                <a:lnTo>
                  <a:pt x="1067282" y="627628"/>
                </a:lnTo>
                <a:lnTo>
                  <a:pt x="1106551" y="649604"/>
                </a:lnTo>
                <a:lnTo>
                  <a:pt x="1141124" y="681295"/>
                </a:lnTo>
                <a:lnTo>
                  <a:pt x="1170352" y="722439"/>
                </a:lnTo>
                <a:lnTo>
                  <a:pt x="1194222" y="773013"/>
                </a:lnTo>
                <a:lnTo>
                  <a:pt x="1212723" y="832993"/>
                </a:lnTo>
                <a:lnTo>
                  <a:pt x="1223652" y="893409"/>
                </a:lnTo>
                <a:lnTo>
                  <a:pt x="1225581" y="948563"/>
                </a:lnTo>
                <a:lnTo>
                  <a:pt x="1218509" y="998477"/>
                </a:lnTo>
                <a:lnTo>
                  <a:pt x="1202435" y="1043177"/>
                </a:lnTo>
                <a:lnTo>
                  <a:pt x="1177692" y="1081585"/>
                </a:lnTo>
                <a:lnTo>
                  <a:pt x="1144603" y="1112789"/>
                </a:lnTo>
                <a:lnTo>
                  <a:pt x="1103155" y="1136778"/>
                </a:lnTo>
                <a:lnTo>
                  <a:pt x="1053337" y="1153540"/>
                </a:lnTo>
                <a:lnTo>
                  <a:pt x="1002260" y="1161397"/>
                </a:lnTo>
                <a:lnTo>
                  <a:pt x="1207237" y="1161397"/>
                </a:lnTo>
                <a:lnTo>
                  <a:pt x="1245893" y="1121617"/>
                </a:lnTo>
                <a:lnTo>
                  <a:pt x="1273048" y="1078991"/>
                </a:lnTo>
                <a:lnTo>
                  <a:pt x="1292980" y="1031700"/>
                </a:lnTo>
                <a:lnTo>
                  <a:pt x="1305226" y="981561"/>
                </a:lnTo>
                <a:lnTo>
                  <a:pt x="1309779" y="928564"/>
                </a:lnTo>
                <a:lnTo>
                  <a:pt x="1306632" y="872695"/>
                </a:lnTo>
                <a:lnTo>
                  <a:pt x="1295780" y="813943"/>
                </a:lnTo>
                <a:lnTo>
                  <a:pt x="1281027" y="763461"/>
                </a:lnTo>
                <a:lnTo>
                  <a:pt x="1262671" y="717813"/>
                </a:lnTo>
                <a:lnTo>
                  <a:pt x="1240710" y="677005"/>
                </a:lnTo>
                <a:lnTo>
                  <a:pt x="1215140" y="641044"/>
                </a:lnTo>
                <a:lnTo>
                  <a:pt x="1189377" y="613582"/>
                </a:lnTo>
                <a:close/>
              </a:path>
              <a:path w="2351404" h="1355089">
                <a:moveTo>
                  <a:pt x="1431289" y="435356"/>
                </a:moveTo>
                <a:lnTo>
                  <a:pt x="1350263" y="455168"/>
                </a:lnTo>
                <a:lnTo>
                  <a:pt x="1441703" y="828801"/>
                </a:lnTo>
                <a:lnTo>
                  <a:pt x="1457580" y="883608"/>
                </a:lnTo>
                <a:lnTo>
                  <a:pt x="1476708" y="931442"/>
                </a:lnTo>
                <a:lnTo>
                  <a:pt x="1499087" y="972302"/>
                </a:lnTo>
                <a:lnTo>
                  <a:pt x="1524715" y="1006187"/>
                </a:lnTo>
                <a:lnTo>
                  <a:pt x="1553591" y="1033097"/>
                </a:lnTo>
                <a:lnTo>
                  <a:pt x="1621079" y="1065988"/>
                </a:lnTo>
                <a:lnTo>
                  <a:pt x="1659688" y="1071967"/>
                </a:lnTo>
                <a:lnTo>
                  <a:pt x="1701539" y="1070968"/>
                </a:lnTo>
                <a:lnTo>
                  <a:pt x="1746630" y="1062989"/>
                </a:lnTo>
                <a:lnTo>
                  <a:pt x="1791696" y="1048193"/>
                </a:lnTo>
                <a:lnTo>
                  <a:pt x="1830629" y="1027298"/>
                </a:lnTo>
                <a:lnTo>
                  <a:pt x="1863439" y="1000299"/>
                </a:lnTo>
                <a:lnTo>
                  <a:pt x="1869751" y="992471"/>
                </a:lnTo>
                <a:lnTo>
                  <a:pt x="1697483" y="992471"/>
                </a:lnTo>
                <a:lnTo>
                  <a:pt x="1661493" y="990647"/>
                </a:lnTo>
                <a:lnTo>
                  <a:pt x="1601597" y="962913"/>
                </a:lnTo>
                <a:lnTo>
                  <a:pt x="1555019" y="899112"/>
                </a:lnTo>
                <a:lnTo>
                  <a:pt x="1535803" y="852239"/>
                </a:lnTo>
                <a:lnTo>
                  <a:pt x="1519301" y="795401"/>
                </a:lnTo>
                <a:lnTo>
                  <a:pt x="1431289" y="435356"/>
                </a:lnTo>
                <a:close/>
              </a:path>
              <a:path w="2351404" h="1355089">
                <a:moveTo>
                  <a:pt x="1992296" y="882650"/>
                </a:moveTo>
                <a:lnTo>
                  <a:pt x="1925193" y="882650"/>
                </a:lnTo>
                <a:lnTo>
                  <a:pt x="1914967" y="914662"/>
                </a:lnTo>
                <a:lnTo>
                  <a:pt x="1935987" y="1000760"/>
                </a:lnTo>
                <a:lnTo>
                  <a:pt x="2016378" y="981075"/>
                </a:lnTo>
                <a:lnTo>
                  <a:pt x="1992296" y="882650"/>
                </a:lnTo>
                <a:close/>
              </a:path>
              <a:path w="2351404" h="1355089">
                <a:moveTo>
                  <a:pt x="1857375" y="331215"/>
                </a:moveTo>
                <a:lnTo>
                  <a:pt x="1776983" y="350774"/>
                </a:lnTo>
                <a:lnTo>
                  <a:pt x="1866646" y="717041"/>
                </a:lnTo>
                <a:lnTo>
                  <a:pt x="1875385" y="766619"/>
                </a:lnTo>
                <a:lnTo>
                  <a:pt x="1876456" y="812482"/>
                </a:lnTo>
                <a:lnTo>
                  <a:pt x="1869860" y="854630"/>
                </a:lnTo>
                <a:lnTo>
                  <a:pt x="1855597" y="893063"/>
                </a:lnTo>
                <a:lnTo>
                  <a:pt x="1834642" y="926310"/>
                </a:lnTo>
                <a:lnTo>
                  <a:pt x="1775586" y="972895"/>
                </a:lnTo>
                <a:lnTo>
                  <a:pt x="1737486" y="986282"/>
                </a:lnTo>
                <a:lnTo>
                  <a:pt x="1697483" y="992471"/>
                </a:lnTo>
                <a:lnTo>
                  <a:pt x="1869751" y="992471"/>
                </a:lnTo>
                <a:lnTo>
                  <a:pt x="1890131" y="967194"/>
                </a:lnTo>
                <a:lnTo>
                  <a:pt x="1910713" y="927979"/>
                </a:lnTo>
                <a:lnTo>
                  <a:pt x="1914967" y="914662"/>
                </a:lnTo>
                <a:lnTo>
                  <a:pt x="1908175" y="886840"/>
                </a:lnTo>
                <a:lnTo>
                  <a:pt x="1925193" y="882650"/>
                </a:lnTo>
                <a:lnTo>
                  <a:pt x="1992296" y="882650"/>
                </a:lnTo>
                <a:lnTo>
                  <a:pt x="1857375" y="331215"/>
                </a:lnTo>
                <a:close/>
              </a:path>
              <a:path w="2351404" h="1355089">
                <a:moveTo>
                  <a:pt x="1925193" y="882650"/>
                </a:moveTo>
                <a:lnTo>
                  <a:pt x="1908175" y="886840"/>
                </a:lnTo>
                <a:lnTo>
                  <a:pt x="1914967" y="914662"/>
                </a:lnTo>
                <a:lnTo>
                  <a:pt x="1925193" y="882650"/>
                </a:lnTo>
                <a:close/>
              </a:path>
              <a:path w="2351404" h="1355089">
                <a:moveTo>
                  <a:pt x="2121154" y="0"/>
                </a:moveTo>
                <a:lnTo>
                  <a:pt x="2033016" y="21589"/>
                </a:lnTo>
                <a:lnTo>
                  <a:pt x="2199639" y="675259"/>
                </a:lnTo>
                <a:lnTo>
                  <a:pt x="2275585" y="656589"/>
                </a:lnTo>
                <a:lnTo>
                  <a:pt x="2121154" y="0"/>
                </a:lnTo>
                <a:close/>
              </a:path>
              <a:path w="2351404" h="1355089">
                <a:moveTo>
                  <a:pt x="2284517" y="799593"/>
                </a:moveTo>
                <a:lnTo>
                  <a:pt x="2240593" y="819286"/>
                </a:lnTo>
                <a:lnTo>
                  <a:pt x="2224184" y="863826"/>
                </a:lnTo>
                <a:lnTo>
                  <a:pt x="2226182" y="876808"/>
                </a:lnTo>
                <a:lnTo>
                  <a:pt x="2254250" y="916051"/>
                </a:lnTo>
                <a:lnTo>
                  <a:pt x="2288968" y="924944"/>
                </a:lnTo>
                <a:lnTo>
                  <a:pt x="2301494" y="923036"/>
                </a:lnTo>
                <a:lnTo>
                  <a:pt x="2341626" y="894588"/>
                </a:lnTo>
                <a:lnTo>
                  <a:pt x="2351252" y="859351"/>
                </a:lnTo>
                <a:lnTo>
                  <a:pt x="2349373" y="846709"/>
                </a:lnTo>
                <a:lnTo>
                  <a:pt x="2320289" y="807720"/>
                </a:lnTo>
                <a:lnTo>
                  <a:pt x="2284517" y="799593"/>
                </a:lnTo>
                <a:close/>
              </a:path>
            </a:pathLst>
          </a:custGeom>
          <a:solidFill>
            <a:srgbClr val="52170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</TotalTime>
  <Words>378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Times New Roman</vt:lpstr>
      <vt:lpstr>Verdana</vt:lpstr>
      <vt:lpstr>Wingdings</vt:lpstr>
      <vt:lpstr>Wingdings 3</vt:lpstr>
      <vt:lpstr>Wisp</vt:lpstr>
      <vt:lpstr>PowerPoint Presentation</vt:lpstr>
      <vt:lpstr>What is Pilonidal Sinus?</vt:lpstr>
      <vt:lpstr>Symptoms of Pilonidal Sinus</vt:lpstr>
      <vt:lpstr>Pilonidal Sinus Treatment</vt:lpstr>
      <vt:lpstr>Pilonidal Sinus Treatment (LPP)</vt:lpstr>
      <vt:lpstr>How do I feel immediately after the  surgery?</vt:lpstr>
      <vt:lpstr>How do I ensure appropriate wound  care?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lions</cp:lastModifiedBy>
  <cp:revision>1</cp:revision>
  <dcterms:created xsi:type="dcterms:W3CDTF">2019-08-06T06:40:07Z</dcterms:created>
  <dcterms:modified xsi:type="dcterms:W3CDTF">2019-08-06T06:46:36Z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2019-08-06T00:00:00Z</vt:filetime>
  </property>
</Properties>
</file>